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93" r:id="rId1"/>
  </p:sldMasterIdLst>
  <p:notesMasterIdLst>
    <p:notesMasterId r:id="rId16"/>
  </p:notesMasterIdLst>
  <p:handoutMasterIdLst>
    <p:handoutMasterId r:id="rId17"/>
  </p:handoutMasterIdLst>
  <p:sldIdLst>
    <p:sldId id="305" r:id="rId2"/>
    <p:sldId id="301" r:id="rId3"/>
    <p:sldId id="306" r:id="rId4"/>
    <p:sldId id="341" r:id="rId5"/>
    <p:sldId id="342" r:id="rId6"/>
    <p:sldId id="349" r:id="rId7"/>
    <p:sldId id="336" r:id="rId8"/>
    <p:sldId id="337" r:id="rId9"/>
    <p:sldId id="338" r:id="rId10"/>
    <p:sldId id="350" r:id="rId11"/>
    <p:sldId id="348" r:id="rId12"/>
    <p:sldId id="346" r:id="rId13"/>
    <p:sldId id="347" r:id="rId14"/>
    <p:sldId id="333" r:id="rId1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p15:clr>
            <a:srgbClr val="A4A3A4"/>
          </p15:clr>
        </p15:guide>
        <p15:guide id="2" pos="2883">
          <p15:clr>
            <a:srgbClr val="A4A3A4"/>
          </p15:clr>
        </p15:guide>
      </p15:sldGuideLst>
    </p:ext>
    <p:ext uri="{2D200454-40CA-4A62-9FC3-DE9A4176ACB9}">
      <p15:notesGuideLst xmlns:p15="http://schemas.microsoft.com/office/powerpoint/2012/main">
        <p15:guide id="1" orient="horz" pos="2957">
          <p15:clr>
            <a:srgbClr val="A4A3A4"/>
          </p15:clr>
        </p15:guide>
        <p15:guide id="2" pos="22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12" clrIdx="4"/>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04"/>
    <a:srgbClr val="EDD603"/>
    <a:srgbClr val="084A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19" autoAdjust="0"/>
    <p:restoredTop sz="48387" autoAdjust="0"/>
  </p:normalViewPr>
  <p:slideViewPr>
    <p:cSldViewPr snapToGrid="0">
      <p:cViewPr varScale="1">
        <p:scale>
          <a:sx n="44" d="100"/>
          <a:sy n="44" d="100"/>
        </p:scale>
        <p:origin x="1842" y="48"/>
      </p:cViewPr>
      <p:guideLst>
        <p:guide orient="horz" pos="2064"/>
        <p:guide pos="288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2376"/>
    </p:cViewPr>
  </p:sorterViewPr>
  <p:notesViewPr>
    <p:cSldViewPr snapToGrid="0">
      <p:cViewPr varScale="1">
        <p:scale>
          <a:sx n="54" d="100"/>
          <a:sy n="54" d="100"/>
        </p:scale>
        <p:origin x="2778" y="6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4599737532809E-2"/>
          <c:y val="6.5585875984252001E-2"/>
          <c:w val="0.72019110892388505"/>
          <c:h val="0.82534645669291395"/>
        </c:manualLayout>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axId val="444411808"/>
        <c:axId val="444401224"/>
      </c:barChart>
      <c:catAx>
        <c:axId val="444411808"/>
        <c:scaling>
          <c:orientation val="minMax"/>
        </c:scaling>
        <c:delete val="0"/>
        <c:axPos val="b"/>
        <c:numFmt formatCode="General" sourceLinked="0"/>
        <c:majorTickMark val="out"/>
        <c:minorTickMark val="none"/>
        <c:tickLblPos val="nextTo"/>
        <c:crossAx val="444401224"/>
        <c:crosses val="autoZero"/>
        <c:auto val="1"/>
        <c:lblAlgn val="ctr"/>
        <c:lblOffset val="100"/>
        <c:noMultiLvlLbl val="0"/>
      </c:catAx>
      <c:valAx>
        <c:axId val="444401224"/>
        <c:scaling>
          <c:orientation val="minMax"/>
        </c:scaling>
        <c:delete val="0"/>
        <c:axPos val="l"/>
        <c:majorGridlines/>
        <c:numFmt formatCode="General" sourceLinked="1"/>
        <c:majorTickMark val="out"/>
        <c:minorTickMark val="none"/>
        <c:tickLblPos val="nextTo"/>
        <c:crossAx val="44441180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977C60-C9CE-4B5D-A794-D7BAFF626E00}" type="doc">
      <dgm:prSet loTypeId="urn:microsoft.com/office/officeart/2005/8/layout/hList7#1" loCatId="list" qsTypeId="urn:microsoft.com/office/officeart/2005/8/quickstyle/simple1" qsCatId="simple" csTypeId="urn:microsoft.com/office/officeart/2005/8/colors/accent1_2" csCatId="accent1" phldr="0"/>
      <dgm:spPr/>
    </dgm:pt>
    <dgm:pt modelId="{982A9893-AF29-44BF-9EE1-825C96CCCB84}">
      <dgm:prSet phldrT="[Text]" phldr="1"/>
      <dgm:spPr/>
      <dgm:t>
        <a:bodyPr/>
        <a:lstStyle/>
        <a:p>
          <a:endParaRPr lang="en-US" dirty="0"/>
        </a:p>
      </dgm:t>
    </dgm:pt>
    <dgm:pt modelId="{218B9BB6-ED6A-4AE6-AE96-F46EB8019E39}" type="parTrans" cxnId="{6CD0867F-E7D9-4D6E-8421-3F112030556B}">
      <dgm:prSet/>
      <dgm:spPr/>
      <dgm:t>
        <a:bodyPr/>
        <a:lstStyle/>
        <a:p>
          <a:endParaRPr lang="en-US"/>
        </a:p>
      </dgm:t>
    </dgm:pt>
    <dgm:pt modelId="{743629A4-0FAF-4D8C-AD37-606688062970}" type="sibTrans" cxnId="{6CD0867F-E7D9-4D6E-8421-3F112030556B}">
      <dgm:prSet/>
      <dgm:spPr/>
      <dgm:t>
        <a:bodyPr/>
        <a:lstStyle/>
        <a:p>
          <a:endParaRPr lang="en-US"/>
        </a:p>
      </dgm:t>
    </dgm:pt>
    <dgm:pt modelId="{4100DFDA-6187-4CAB-98EC-F1FCD515AD00}">
      <dgm:prSet phldrT="[Text]" phldr="1"/>
      <dgm:spPr/>
      <dgm:t>
        <a:bodyPr/>
        <a:lstStyle/>
        <a:p>
          <a:endParaRPr lang="en-US" dirty="0"/>
        </a:p>
      </dgm:t>
    </dgm:pt>
    <dgm:pt modelId="{00982176-5CFD-4A9D-B838-1841B248C78E}" type="parTrans" cxnId="{856E57D4-B6CE-4FCF-89EE-DC7E2426A457}">
      <dgm:prSet/>
      <dgm:spPr/>
      <dgm:t>
        <a:bodyPr/>
        <a:lstStyle/>
        <a:p>
          <a:endParaRPr lang="en-US"/>
        </a:p>
      </dgm:t>
    </dgm:pt>
    <dgm:pt modelId="{B1681C19-379C-4EE6-BB21-3F0D567FA05A}" type="sibTrans" cxnId="{856E57D4-B6CE-4FCF-89EE-DC7E2426A457}">
      <dgm:prSet/>
      <dgm:spPr/>
      <dgm:t>
        <a:bodyPr/>
        <a:lstStyle/>
        <a:p>
          <a:endParaRPr lang="en-US"/>
        </a:p>
      </dgm:t>
    </dgm:pt>
    <dgm:pt modelId="{29BCA6C7-AB94-4DDC-9002-88ECCECDD470}">
      <dgm:prSet phldrT="[Text]" phldr="1"/>
      <dgm:spPr/>
      <dgm:t>
        <a:bodyPr/>
        <a:lstStyle/>
        <a:p>
          <a:endParaRPr lang="en-US" dirty="0"/>
        </a:p>
      </dgm:t>
    </dgm:pt>
    <dgm:pt modelId="{708B6C34-6D74-4F56-A826-5CCC00AB734A}" type="parTrans" cxnId="{C2FB1B0A-9CF0-4C48-835C-E396B13158A6}">
      <dgm:prSet/>
      <dgm:spPr/>
      <dgm:t>
        <a:bodyPr/>
        <a:lstStyle/>
        <a:p>
          <a:endParaRPr lang="en-US"/>
        </a:p>
      </dgm:t>
    </dgm:pt>
    <dgm:pt modelId="{95208092-1108-42CA-8183-CAE2CBA67A17}" type="sibTrans" cxnId="{C2FB1B0A-9CF0-4C48-835C-E396B13158A6}">
      <dgm:prSet/>
      <dgm:spPr/>
      <dgm:t>
        <a:bodyPr/>
        <a:lstStyle/>
        <a:p>
          <a:endParaRPr lang="en-US"/>
        </a:p>
      </dgm:t>
    </dgm:pt>
    <dgm:pt modelId="{5259A90A-D943-4F44-B744-430CF8FFFA8D}" type="pres">
      <dgm:prSet presAssocID="{16977C60-C9CE-4B5D-A794-D7BAFF626E00}" presName="Name0" presStyleCnt="0">
        <dgm:presLayoutVars>
          <dgm:dir/>
          <dgm:resizeHandles val="exact"/>
        </dgm:presLayoutVars>
      </dgm:prSet>
      <dgm:spPr/>
    </dgm:pt>
    <dgm:pt modelId="{54CDFF4C-81B0-41BB-9998-7B4B129B3E28}" type="pres">
      <dgm:prSet presAssocID="{16977C60-C9CE-4B5D-A794-D7BAFF626E00}" presName="fgShape" presStyleLbl="fgShp" presStyleIdx="0" presStyleCnt="1"/>
      <dgm:spPr/>
    </dgm:pt>
    <dgm:pt modelId="{CE3A265A-0DB6-49CD-8425-46DFF56BDCDD}" type="pres">
      <dgm:prSet presAssocID="{16977C60-C9CE-4B5D-A794-D7BAFF626E00}" presName="linComp" presStyleCnt="0"/>
      <dgm:spPr/>
    </dgm:pt>
    <dgm:pt modelId="{D8C8F432-9D2A-423F-A480-E04ABC1348EA}" type="pres">
      <dgm:prSet presAssocID="{982A9893-AF29-44BF-9EE1-825C96CCCB84}" presName="compNode" presStyleCnt="0"/>
      <dgm:spPr/>
    </dgm:pt>
    <dgm:pt modelId="{14380E18-9A73-4693-AA09-9A5B938DE7BE}" type="pres">
      <dgm:prSet presAssocID="{982A9893-AF29-44BF-9EE1-825C96CCCB84}" presName="bkgdShape" presStyleLbl="node1" presStyleIdx="0" presStyleCnt="3"/>
      <dgm:spPr/>
      <dgm:t>
        <a:bodyPr/>
        <a:lstStyle/>
        <a:p>
          <a:endParaRPr lang="en-US"/>
        </a:p>
      </dgm:t>
    </dgm:pt>
    <dgm:pt modelId="{52792FB9-D706-44E9-8794-BA0A0D87EE97}" type="pres">
      <dgm:prSet presAssocID="{982A9893-AF29-44BF-9EE1-825C96CCCB84}" presName="nodeTx" presStyleLbl="node1" presStyleIdx="0" presStyleCnt="3">
        <dgm:presLayoutVars>
          <dgm:bulletEnabled val="1"/>
        </dgm:presLayoutVars>
      </dgm:prSet>
      <dgm:spPr/>
      <dgm:t>
        <a:bodyPr/>
        <a:lstStyle/>
        <a:p>
          <a:endParaRPr lang="en-US"/>
        </a:p>
      </dgm:t>
    </dgm:pt>
    <dgm:pt modelId="{7ED8C7D9-E7AA-49D5-B7CA-202B5E8212D9}" type="pres">
      <dgm:prSet presAssocID="{982A9893-AF29-44BF-9EE1-825C96CCCB84}" presName="invisiNode" presStyleLbl="node1" presStyleIdx="0" presStyleCnt="3"/>
      <dgm:spPr/>
    </dgm:pt>
    <dgm:pt modelId="{878BC7C1-2F4C-46EE-9F04-B02E8B8A9171}" type="pres">
      <dgm:prSet presAssocID="{982A9893-AF29-44BF-9EE1-825C96CCCB84}" presName="imagNode" presStyleLbl="fgImgPlace1" presStyleIdx="0" presStyleCnt="3"/>
      <dgm:spPr/>
    </dgm:pt>
    <dgm:pt modelId="{710D4F04-8E65-41C1-AE1A-EC820565D65D}" type="pres">
      <dgm:prSet presAssocID="{743629A4-0FAF-4D8C-AD37-606688062970}" presName="sibTrans" presStyleLbl="sibTrans2D1" presStyleIdx="0" presStyleCnt="0"/>
      <dgm:spPr/>
      <dgm:t>
        <a:bodyPr/>
        <a:lstStyle/>
        <a:p>
          <a:endParaRPr lang="en-US"/>
        </a:p>
      </dgm:t>
    </dgm:pt>
    <dgm:pt modelId="{5B0D38DC-7CF7-4C7E-91E7-940A04B4AF00}" type="pres">
      <dgm:prSet presAssocID="{4100DFDA-6187-4CAB-98EC-F1FCD515AD00}" presName="compNode" presStyleCnt="0"/>
      <dgm:spPr/>
    </dgm:pt>
    <dgm:pt modelId="{8DA777F8-8704-4AAB-9FA5-0F95BB444C08}" type="pres">
      <dgm:prSet presAssocID="{4100DFDA-6187-4CAB-98EC-F1FCD515AD00}" presName="bkgdShape" presStyleLbl="node1" presStyleIdx="1" presStyleCnt="3"/>
      <dgm:spPr/>
      <dgm:t>
        <a:bodyPr/>
        <a:lstStyle/>
        <a:p>
          <a:endParaRPr lang="en-US"/>
        </a:p>
      </dgm:t>
    </dgm:pt>
    <dgm:pt modelId="{AEC3DBBF-E3B5-48F9-B68F-834054216858}" type="pres">
      <dgm:prSet presAssocID="{4100DFDA-6187-4CAB-98EC-F1FCD515AD00}" presName="nodeTx" presStyleLbl="node1" presStyleIdx="1" presStyleCnt="3">
        <dgm:presLayoutVars>
          <dgm:bulletEnabled val="1"/>
        </dgm:presLayoutVars>
      </dgm:prSet>
      <dgm:spPr/>
      <dgm:t>
        <a:bodyPr/>
        <a:lstStyle/>
        <a:p>
          <a:endParaRPr lang="en-US"/>
        </a:p>
      </dgm:t>
    </dgm:pt>
    <dgm:pt modelId="{0CDE0D8A-336E-4555-9A78-8010E6148BF3}" type="pres">
      <dgm:prSet presAssocID="{4100DFDA-6187-4CAB-98EC-F1FCD515AD00}" presName="invisiNode" presStyleLbl="node1" presStyleIdx="1" presStyleCnt="3"/>
      <dgm:spPr/>
    </dgm:pt>
    <dgm:pt modelId="{CBF537D4-A545-4B6C-939F-63E432C9F5A6}" type="pres">
      <dgm:prSet presAssocID="{4100DFDA-6187-4CAB-98EC-F1FCD515AD00}" presName="imagNode" presStyleLbl="fgImgPlace1" presStyleIdx="1" presStyleCnt="3"/>
      <dgm:spPr/>
    </dgm:pt>
    <dgm:pt modelId="{AB92182A-DE47-4F5D-AAE9-9241E3443498}" type="pres">
      <dgm:prSet presAssocID="{B1681C19-379C-4EE6-BB21-3F0D567FA05A}" presName="sibTrans" presStyleLbl="sibTrans2D1" presStyleIdx="0" presStyleCnt="0"/>
      <dgm:spPr/>
      <dgm:t>
        <a:bodyPr/>
        <a:lstStyle/>
        <a:p>
          <a:endParaRPr lang="en-US"/>
        </a:p>
      </dgm:t>
    </dgm:pt>
    <dgm:pt modelId="{4570698D-C253-448B-B958-9248DE8E585F}" type="pres">
      <dgm:prSet presAssocID="{29BCA6C7-AB94-4DDC-9002-88ECCECDD470}" presName="compNode" presStyleCnt="0"/>
      <dgm:spPr/>
    </dgm:pt>
    <dgm:pt modelId="{DC57AA67-BB0C-436A-8311-CCADCB517509}" type="pres">
      <dgm:prSet presAssocID="{29BCA6C7-AB94-4DDC-9002-88ECCECDD470}" presName="bkgdShape" presStyleLbl="node1" presStyleIdx="2" presStyleCnt="3"/>
      <dgm:spPr/>
      <dgm:t>
        <a:bodyPr/>
        <a:lstStyle/>
        <a:p>
          <a:endParaRPr lang="en-US"/>
        </a:p>
      </dgm:t>
    </dgm:pt>
    <dgm:pt modelId="{A7079005-9C7D-4CC2-AF0F-671C3A00B010}" type="pres">
      <dgm:prSet presAssocID="{29BCA6C7-AB94-4DDC-9002-88ECCECDD470}" presName="nodeTx" presStyleLbl="node1" presStyleIdx="2" presStyleCnt="3">
        <dgm:presLayoutVars>
          <dgm:bulletEnabled val="1"/>
        </dgm:presLayoutVars>
      </dgm:prSet>
      <dgm:spPr/>
      <dgm:t>
        <a:bodyPr/>
        <a:lstStyle/>
        <a:p>
          <a:endParaRPr lang="en-US"/>
        </a:p>
      </dgm:t>
    </dgm:pt>
    <dgm:pt modelId="{B649FBB1-0B4B-4609-871C-FED7BF315C9F}" type="pres">
      <dgm:prSet presAssocID="{29BCA6C7-AB94-4DDC-9002-88ECCECDD470}" presName="invisiNode" presStyleLbl="node1" presStyleIdx="2" presStyleCnt="3"/>
      <dgm:spPr/>
    </dgm:pt>
    <dgm:pt modelId="{50205122-CAA7-4B2D-9630-970F04BD2C9B}" type="pres">
      <dgm:prSet presAssocID="{29BCA6C7-AB94-4DDC-9002-88ECCECDD470}" presName="imagNode" presStyleLbl="fgImgPlace1" presStyleIdx="2" presStyleCnt="3"/>
      <dgm:spPr/>
    </dgm:pt>
  </dgm:ptLst>
  <dgm:cxnLst>
    <dgm:cxn modelId="{D45A37F4-4829-6F43-BD6A-EE7B5925615C}" type="presOf" srcId="{982A9893-AF29-44BF-9EE1-825C96CCCB84}" destId="{14380E18-9A73-4693-AA09-9A5B938DE7BE}" srcOrd="0" destOrd="0" presId="urn:microsoft.com/office/officeart/2005/8/layout/hList7#1"/>
    <dgm:cxn modelId="{C832DF5A-3E3D-334E-87E9-F224EFF2BA8D}" type="presOf" srcId="{743629A4-0FAF-4D8C-AD37-606688062970}" destId="{710D4F04-8E65-41C1-AE1A-EC820565D65D}" srcOrd="0" destOrd="0" presId="urn:microsoft.com/office/officeart/2005/8/layout/hList7#1"/>
    <dgm:cxn modelId="{C2FB1B0A-9CF0-4C48-835C-E396B13158A6}" srcId="{16977C60-C9CE-4B5D-A794-D7BAFF626E00}" destId="{29BCA6C7-AB94-4DDC-9002-88ECCECDD470}" srcOrd="2" destOrd="0" parTransId="{708B6C34-6D74-4F56-A826-5CCC00AB734A}" sibTransId="{95208092-1108-42CA-8183-CAE2CBA67A17}"/>
    <dgm:cxn modelId="{856E57D4-B6CE-4FCF-89EE-DC7E2426A457}" srcId="{16977C60-C9CE-4B5D-A794-D7BAFF626E00}" destId="{4100DFDA-6187-4CAB-98EC-F1FCD515AD00}" srcOrd="1" destOrd="0" parTransId="{00982176-5CFD-4A9D-B838-1841B248C78E}" sibTransId="{B1681C19-379C-4EE6-BB21-3F0D567FA05A}"/>
    <dgm:cxn modelId="{2520C6F1-D0DE-F948-9350-DE07E101CEF5}" type="presOf" srcId="{4100DFDA-6187-4CAB-98EC-F1FCD515AD00}" destId="{8DA777F8-8704-4AAB-9FA5-0F95BB444C08}" srcOrd="0" destOrd="0" presId="urn:microsoft.com/office/officeart/2005/8/layout/hList7#1"/>
    <dgm:cxn modelId="{DBCC4DA6-09AB-1F41-B819-5B1C424079D7}" type="presOf" srcId="{982A9893-AF29-44BF-9EE1-825C96CCCB84}" destId="{52792FB9-D706-44E9-8794-BA0A0D87EE97}" srcOrd="1" destOrd="0" presId="urn:microsoft.com/office/officeart/2005/8/layout/hList7#1"/>
    <dgm:cxn modelId="{E3E72832-4CCE-7B4A-BEB2-3D42D10B719D}" type="presOf" srcId="{29BCA6C7-AB94-4DDC-9002-88ECCECDD470}" destId="{A7079005-9C7D-4CC2-AF0F-671C3A00B010}" srcOrd="1" destOrd="0" presId="urn:microsoft.com/office/officeart/2005/8/layout/hList7#1"/>
    <dgm:cxn modelId="{20E49815-A436-8544-8063-DD2CCCDAA3E8}" type="presOf" srcId="{29BCA6C7-AB94-4DDC-9002-88ECCECDD470}" destId="{DC57AA67-BB0C-436A-8311-CCADCB517509}" srcOrd="0" destOrd="0" presId="urn:microsoft.com/office/officeart/2005/8/layout/hList7#1"/>
    <dgm:cxn modelId="{730B117D-673C-D141-80E1-4C2835A20DBC}" type="presOf" srcId="{16977C60-C9CE-4B5D-A794-D7BAFF626E00}" destId="{5259A90A-D943-4F44-B744-430CF8FFFA8D}" srcOrd="0" destOrd="0" presId="urn:microsoft.com/office/officeart/2005/8/layout/hList7#1"/>
    <dgm:cxn modelId="{46A6F015-B8E5-CC45-ADA7-8F092F51A5A4}" type="presOf" srcId="{4100DFDA-6187-4CAB-98EC-F1FCD515AD00}" destId="{AEC3DBBF-E3B5-48F9-B68F-834054216858}" srcOrd="1" destOrd="0" presId="urn:microsoft.com/office/officeart/2005/8/layout/hList7#1"/>
    <dgm:cxn modelId="{11E43159-94C9-F141-865B-EA50FECCD399}" type="presOf" srcId="{B1681C19-379C-4EE6-BB21-3F0D567FA05A}" destId="{AB92182A-DE47-4F5D-AAE9-9241E3443498}" srcOrd="0" destOrd="0" presId="urn:microsoft.com/office/officeart/2005/8/layout/hList7#1"/>
    <dgm:cxn modelId="{6CD0867F-E7D9-4D6E-8421-3F112030556B}" srcId="{16977C60-C9CE-4B5D-A794-D7BAFF626E00}" destId="{982A9893-AF29-44BF-9EE1-825C96CCCB84}" srcOrd="0" destOrd="0" parTransId="{218B9BB6-ED6A-4AE6-AE96-F46EB8019E39}" sibTransId="{743629A4-0FAF-4D8C-AD37-606688062970}"/>
    <dgm:cxn modelId="{623F7618-CC8D-5649-B8BE-D901AB7F38F3}" type="presParOf" srcId="{5259A90A-D943-4F44-B744-430CF8FFFA8D}" destId="{54CDFF4C-81B0-41BB-9998-7B4B129B3E28}" srcOrd="0" destOrd="0" presId="urn:microsoft.com/office/officeart/2005/8/layout/hList7#1"/>
    <dgm:cxn modelId="{7394D344-A1DC-D346-A4C1-0011DD5C3428}" type="presParOf" srcId="{5259A90A-D943-4F44-B744-430CF8FFFA8D}" destId="{CE3A265A-0DB6-49CD-8425-46DFF56BDCDD}" srcOrd="1" destOrd="0" presId="urn:microsoft.com/office/officeart/2005/8/layout/hList7#1"/>
    <dgm:cxn modelId="{06344920-38F6-784C-AB37-80368BE05EEA}" type="presParOf" srcId="{CE3A265A-0DB6-49CD-8425-46DFF56BDCDD}" destId="{D8C8F432-9D2A-423F-A480-E04ABC1348EA}" srcOrd="0" destOrd="0" presId="urn:microsoft.com/office/officeart/2005/8/layout/hList7#1"/>
    <dgm:cxn modelId="{2C8A5AF7-674E-964A-A80D-0010B8FF1C89}" type="presParOf" srcId="{D8C8F432-9D2A-423F-A480-E04ABC1348EA}" destId="{14380E18-9A73-4693-AA09-9A5B938DE7BE}" srcOrd="0" destOrd="0" presId="urn:microsoft.com/office/officeart/2005/8/layout/hList7#1"/>
    <dgm:cxn modelId="{7C8D25DD-7670-7B45-82DD-5DE2939BDCEA}" type="presParOf" srcId="{D8C8F432-9D2A-423F-A480-E04ABC1348EA}" destId="{52792FB9-D706-44E9-8794-BA0A0D87EE97}" srcOrd="1" destOrd="0" presId="urn:microsoft.com/office/officeart/2005/8/layout/hList7#1"/>
    <dgm:cxn modelId="{78ECDFCF-9DA4-AF45-8F05-821FE467787E}" type="presParOf" srcId="{D8C8F432-9D2A-423F-A480-E04ABC1348EA}" destId="{7ED8C7D9-E7AA-49D5-B7CA-202B5E8212D9}" srcOrd="2" destOrd="0" presId="urn:microsoft.com/office/officeart/2005/8/layout/hList7#1"/>
    <dgm:cxn modelId="{FBB1FD5E-8D0C-3C49-A0F4-C81A83B8BDAE}" type="presParOf" srcId="{D8C8F432-9D2A-423F-A480-E04ABC1348EA}" destId="{878BC7C1-2F4C-46EE-9F04-B02E8B8A9171}" srcOrd="3" destOrd="0" presId="urn:microsoft.com/office/officeart/2005/8/layout/hList7#1"/>
    <dgm:cxn modelId="{16EA1165-E658-9447-83D6-E2DB07C445E0}" type="presParOf" srcId="{CE3A265A-0DB6-49CD-8425-46DFF56BDCDD}" destId="{710D4F04-8E65-41C1-AE1A-EC820565D65D}" srcOrd="1" destOrd="0" presId="urn:microsoft.com/office/officeart/2005/8/layout/hList7#1"/>
    <dgm:cxn modelId="{BEC7DE42-C6E7-BC4B-BF8F-F844D08F0B96}" type="presParOf" srcId="{CE3A265A-0DB6-49CD-8425-46DFF56BDCDD}" destId="{5B0D38DC-7CF7-4C7E-91E7-940A04B4AF00}" srcOrd="2" destOrd="0" presId="urn:microsoft.com/office/officeart/2005/8/layout/hList7#1"/>
    <dgm:cxn modelId="{5CBA38B0-EE76-5641-8232-4A979945962D}" type="presParOf" srcId="{5B0D38DC-7CF7-4C7E-91E7-940A04B4AF00}" destId="{8DA777F8-8704-4AAB-9FA5-0F95BB444C08}" srcOrd="0" destOrd="0" presId="urn:microsoft.com/office/officeart/2005/8/layout/hList7#1"/>
    <dgm:cxn modelId="{88B49B70-395A-4B47-BC4E-AD289E462C28}" type="presParOf" srcId="{5B0D38DC-7CF7-4C7E-91E7-940A04B4AF00}" destId="{AEC3DBBF-E3B5-48F9-B68F-834054216858}" srcOrd="1" destOrd="0" presId="urn:microsoft.com/office/officeart/2005/8/layout/hList7#1"/>
    <dgm:cxn modelId="{A7EB326D-F500-9946-99F0-A4589F8D91E1}" type="presParOf" srcId="{5B0D38DC-7CF7-4C7E-91E7-940A04B4AF00}" destId="{0CDE0D8A-336E-4555-9A78-8010E6148BF3}" srcOrd="2" destOrd="0" presId="urn:microsoft.com/office/officeart/2005/8/layout/hList7#1"/>
    <dgm:cxn modelId="{899BDA00-A159-FD4C-A117-3C17DFE8EABD}" type="presParOf" srcId="{5B0D38DC-7CF7-4C7E-91E7-940A04B4AF00}" destId="{CBF537D4-A545-4B6C-939F-63E432C9F5A6}" srcOrd="3" destOrd="0" presId="urn:microsoft.com/office/officeart/2005/8/layout/hList7#1"/>
    <dgm:cxn modelId="{614A63F2-7CA1-FC44-80B2-118C2B2F68A9}" type="presParOf" srcId="{CE3A265A-0DB6-49CD-8425-46DFF56BDCDD}" destId="{AB92182A-DE47-4F5D-AAE9-9241E3443498}" srcOrd="3" destOrd="0" presId="urn:microsoft.com/office/officeart/2005/8/layout/hList7#1"/>
    <dgm:cxn modelId="{1E6D8442-A94A-A448-922D-752DDBDA531B}" type="presParOf" srcId="{CE3A265A-0DB6-49CD-8425-46DFF56BDCDD}" destId="{4570698D-C253-448B-B958-9248DE8E585F}" srcOrd="4" destOrd="0" presId="urn:microsoft.com/office/officeart/2005/8/layout/hList7#1"/>
    <dgm:cxn modelId="{09090066-2CF5-9041-B61D-2A886B2151A8}" type="presParOf" srcId="{4570698D-C253-448B-B958-9248DE8E585F}" destId="{DC57AA67-BB0C-436A-8311-CCADCB517509}" srcOrd="0" destOrd="0" presId="urn:microsoft.com/office/officeart/2005/8/layout/hList7#1"/>
    <dgm:cxn modelId="{1EAB27FF-ADB7-6F47-9CED-94F1CE0DD0B7}" type="presParOf" srcId="{4570698D-C253-448B-B958-9248DE8E585F}" destId="{A7079005-9C7D-4CC2-AF0F-671C3A00B010}" srcOrd="1" destOrd="0" presId="urn:microsoft.com/office/officeart/2005/8/layout/hList7#1"/>
    <dgm:cxn modelId="{AC8CC67B-BBD1-3047-A460-1DB491D66B29}" type="presParOf" srcId="{4570698D-C253-448B-B958-9248DE8E585F}" destId="{B649FBB1-0B4B-4609-871C-FED7BF315C9F}" srcOrd="2" destOrd="0" presId="urn:microsoft.com/office/officeart/2005/8/layout/hList7#1"/>
    <dgm:cxn modelId="{42E45520-B6D4-6C43-8178-A7C54140E71B}" type="presParOf" srcId="{4570698D-C253-448B-B958-9248DE8E585F}" destId="{50205122-CAA7-4B2D-9630-970F04BD2C9B}"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CC16B254-F755-154D-86D8-705F3C585905}" type="datetimeFigureOut">
              <a:rPr lang="en-US" smtClean="0"/>
              <a:pPr/>
              <a:t>09/05/2019</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D8B07BA0-83C1-274E-9BA1-643DFA6696FC}" type="slidenum">
              <a:rPr lang="en-US" smtClean="0"/>
              <a:pPr/>
              <a:t>‹#›</a:t>
            </a:fld>
            <a:endParaRPr lang="en-US" dirty="0"/>
          </a:p>
        </p:txBody>
      </p:sp>
    </p:spTree>
    <p:extLst>
      <p:ext uri="{BB962C8B-B14F-4D97-AF65-F5344CB8AC3E}">
        <p14:creationId xmlns:p14="http://schemas.microsoft.com/office/powerpoint/2010/main" val="40824873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70242358-85E2-2545-8677-79B1E11E6ECD}" type="datetimeFigureOut">
              <a:rPr lang="en-US" smtClean="0"/>
              <a:pPr/>
              <a:t>09/05/2019</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7B898A01-842B-0042-9AB7-55364486B929}" type="slidenum">
              <a:rPr lang="en-US" smtClean="0"/>
              <a:pPr/>
              <a:t>‹#›</a:t>
            </a:fld>
            <a:endParaRPr lang="en-US" dirty="0"/>
          </a:p>
        </p:txBody>
      </p:sp>
    </p:spTree>
    <p:extLst>
      <p:ext uri="{BB962C8B-B14F-4D97-AF65-F5344CB8AC3E}">
        <p14:creationId xmlns:p14="http://schemas.microsoft.com/office/powerpoint/2010/main" val="210190352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the CMS webinar on the National Fire</a:t>
            </a:r>
            <a:r>
              <a:rPr lang="en-US" baseline="0" dirty="0" smtClean="0"/>
              <a:t> Protection Association’s (NFPA) attic fire protection requirements for Intermediate Care Facilities for Individual with Intellectual Disabilities otherwise know as ICF-IID.</a:t>
            </a:r>
          </a:p>
          <a:p>
            <a:endParaRPr lang="en-US" baseline="0" dirty="0" smtClean="0"/>
          </a:p>
          <a:p>
            <a:r>
              <a:rPr lang="en-US" baseline="0" dirty="0" smtClean="0"/>
              <a:t>My name is Don Howard.  I am the ICF/IID co-lead from the CMS Central Office Division of Continuing Care Providers (DCCP) and will be providing you with information to allow for a better understand these NFPA requirements, which have been incorporated in to CMS regulation.</a:t>
            </a:r>
          </a:p>
          <a:p>
            <a:endParaRPr lang="en-US" baseline="0" dirty="0" smtClean="0"/>
          </a:p>
          <a:p>
            <a:r>
              <a:rPr lang="en-US" baseline="0" dirty="0" smtClean="0"/>
              <a:t>Please remember to take note of any questions you may have as we will provide a mailbox address at the end of the presentation where you may submit questions.</a:t>
            </a: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1</a:t>
            </a:fld>
            <a:endParaRPr lang="en-US" dirty="0"/>
          </a:p>
        </p:txBody>
      </p:sp>
    </p:spTree>
    <p:extLst>
      <p:ext uri="{BB962C8B-B14F-4D97-AF65-F5344CB8AC3E}">
        <p14:creationId xmlns:p14="http://schemas.microsoft.com/office/powerpoint/2010/main" val="4216022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2012 LSC requires new ICF-IID facilities to have an automatic sprinkler system installed.  CMS considers new ICF-IID as those facilities constructed or with all required pre-construction government approvals after July 5, 2016, which is the effective date the CMS 2012 LSC regulation.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Existing ICF-IID facilities may be required to have an automatic sprinkler system in accordance with LSC extinguishment requirements, construction requirements or other requirements.  Existing ICF-IID facilities that are </a:t>
            </a:r>
            <a:r>
              <a:rPr lang="en-US" b="1" u="sng" baseline="0" dirty="0" smtClean="0"/>
              <a:t>not</a:t>
            </a:r>
            <a:r>
              <a:rPr lang="en-US" baseline="0" dirty="0" smtClean="0"/>
              <a:t> required by the LSC to have an automatic sprinkler system, are not subject to the new </a:t>
            </a:r>
            <a:r>
              <a:rPr lang="en-US" baseline="0" dirty="0" smtClean="0"/>
              <a:t>NFPA </a:t>
            </a:r>
            <a:r>
              <a:rPr lang="en-US" baseline="0" dirty="0" smtClean="0"/>
              <a:t>attic fire protection requirement</a:t>
            </a:r>
            <a:r>
              <a:rPr lang="en-US" baseline="0" dirty="0" smtClean="0"/>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7B898A01-842B-0042-9AB7-55364486B929}" type="slidenum">
              <a:rPr lang="en-US" smtClean="0"/>
              <a:pPr/>
              <a:t>10</a:t>
            </a:fld>
            <a:endParaRPr lang="en-US" dirty="0"/>
          </a:p>
        </p:txBody>
      </p:sp>
    </p:spTree>
    <p:extLst>
      <p:ext uri="{BB962C8B-B14F-4D97-AF65-F5344CB8AC3E}">
        <p14:creationId xmlns:p14="http://schemas.microsoft.com/office/powerpoint/2010/main" val="788388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previously discussed, the LSC requires new ICF-IID facilities to have an automatic sprinkler protection system, and existing certified ICF-IID should already know if the LSC requires a sprinkler system at their facility.  </a:t>
            </a:r>
          </a:p>
          <a:p>
            <a:endParaRPr lang="en-US" dirty="0" smtClean="0"/>
          </a:p>
          <a:p>
            <a:r>
              <a:rPr lang="en-US" dirty="0" smtClean="0"/>
              <a:t>If an ICF-IID is required by the LSC to have a sprinkler system and the new attic fire protection requirements are not being met, the facility should:</a:t>
            </a:r>
          </a:p>
          <a:p>
            <a:r>
              <a:rPr lang="en-US" dirty="0" smtClean="0"/>
              <a:t>assess the attic space to determine whether it is being used for living purposes, storage or fuel-fired equipment; </a:t>
            </a:r>
          </a:p>
          <a:p>
            <a:r>
              <a:rPr lang="en-US" dirty="0" smtClean="0"/>
              <a:t>determine whether the attic is constructed with non-combustible, limited-combustible or fire-retardant-treated wood</a:t>
            </a:r>
          </a:p>
          <a:p>
            <a:endParaRPr lang="en-US" dirty="0" smtClean="0"/>
          </a:p>
          <a:p>
            <a:r>
              <a:rPr lang="en-US" dirty="0" smtClean="0"/>
              <a:t>Once this information is determined, the facility can determine the option best suited for them to come into compliance.  </a:t>
            </a:r>
          </a:p>
          <a:p>
            <a:endParaRPr lang="en-US" dirty="0" smtClean="0"/>
          </a:p>
          <a:p>
            <a:r>
              <a:rPr lang="en-US" dirty="0" smtClean="0"/>
              <a:t>As required by regulation, the CMS State Survey Agencies will begin to survey for compliance with the new NFPA attic fire protection requirements at upcoming annual surveys beginning July 5, 2019.  CMS will not perform targeted surveys in advance of the annual surveys to determine compliance with this specific requirement. As the attic fire protection requirement is a standard in 483.470, the State Survey Agency should cite non-compliance at the standard-level.  However, surveyors may determine that specific circumstances at a facility warrant a condition-level deficiency.</a:t>
            </a:r>
          </a:p>
          <a:p>
            <a:endParaRPr lang="en-US" dirty="0" smtClean="0"/>
          </a:p>
          <a:p>
            <a:r>
              <a:rPr lang="en-US" dirty="0" smtClean="0"/>
              <a:t>I must emphasize that ICF-IID facilities are expected to be in compliance with the new NFPA attic as of July 5, 2019.  Therefore, any ICF-IID not currently incompliance should take immediate action to achieve substantial compliance. </a:t>
            </a:r>
          </a:p>
          <a:p>
            <a:endParaRPr lang="en-US" baseline="0" dirty="0" smtClean="0"/>
          </a:p>
        </p:txBody>
      </p:sp>
      <p:sp>
        <p:nvSpPr>
          <p:cNvPr id="4" name="Slide Number Placeholder 3"/>
          <p:cNvSpPr>
            <a:spLocks noGrp="1"/>
          </p:cNvSpPr>
          <p:nvPr>
            <p:ph type="sldNum" sz="quarter" idx="10"/>
          </p:nvPr>
        </p:nvSpPr>
        <p:spPr/>
        <p:txBody>
          <a:bodyPr/>
          <a:lstStyle/>
          <a:p>
            <a:fld id="{7B898A01-842B-0042-9AB7-55364486B929}" type="slidenum">
              <a:rPr lang="en-US" smtClean="0"/>
              <a:pPr/>
              <a:t>11</a:t>
            </a:fld>
            <a:endParaRPr lang="en-US" dirty="0"/>
          </a:p>
        </p:txBody>
      </p:sp>
    </p:spTree>
    <p:extLst>
      <p:ext uri="{BB962C8B-B14F-4D97-AF65-F5344CB8AC3E}">
        <p14:creationId xmlns:p14="http://schemas.microsoft.com/office/powerpoint/2010/main" val="4075355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ICF-IIDs are permitted to be classified as either Residential Board and Care Occupancies or Health Care Occupancies in accordance with the LSC.  In instances where ICF-IID meet the Health Care Occupancy requirements, regulation under 483.470(j)(5)(v)(B) would permit the State Survey Agency to recommend a waiver of the attic fire protection requirement, for periods deemed appropriate, if it achieving compliance would result in unreasonable hardship and the waiver would not adversely affect the health and safety of patients.  </a:t>
            </a:r>
          </a:p>
          <a:p>
            <a:endParaRPr lang="en-US" baseline="0" dirty="0" smtClean="0"/>
          </a:p>
          <a:p>
            <a:r>
              <a:rPr lang="en-US" baseline="0" dirty="0" smtClean="0"/>
              <a:t>A waiver could be requested by the ICF-IID as part of a CMS certification survey Plan of Correction.  </a:t>
            </a:r>
            <a:r>
              <a:rPr lang="en-US" baseline="0" smtClean="0"/>
              <a:t>The State Survey Agency will forward requests it recommends to the CMS Regional Office, who will make the final determination whether to approve the waiver request. </a:t>
            </a:r>
            <a:endParaRPr lang="en-US" baseline="0" dirty="0" smtClean="0"/>
          </a:p>
        </p:txBody>
      </p:sp>
      <p:sp>
        <p:nvSpPr>
          <p:cNvPr id="4" name="Slide Number Placeholder 3"/>
          <p:cNvSpPr>
            <a:spLocks noGrp="1"/>
          </p:cNvSpPr>
          <p:nvPr>
            <p:ph type="sldNum" sz="quarter" idx="10"/>
          </p:nvPr>
        </p:nvSpPr>
        <p:spPr/>
        <p:txBody>
          <a:bodyPr/>
          <a:lstStyle/>
          <a:p>
            <a:fld id="{7B898A01-842B-0042-9AB7-55364486B929}" type="slidenum">
              <a:rPr lang="en-US" smtClean="0"/>
              <a:pPr/>
              <a:t>12</a:t>
            </a:fld>
            <a:endParaRPr lang="en-US" dirty="0"/>
          </a:p>
        </p:txBody>
      </p:sp>
    </p:spTree>
    <p:extLst>
      <p:ext uri="{BB962C8B-B14F-4D97-AF65-F5344CB8AC3E}">
        <p14:creationId xmlns:p14="http://schemas.microsoft.com/office/powerpoint/2010/main" val="2219070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this presentation provided information to</a:t>
            </a:r>
            <a:r>
              <a:rPr lang="en-US" baseline="0" dirty="0" smtClean="0"/>
              <a:t> assist with the understanding of:</a:t>
            </a:r>
            <a:endParaRPr lang="en-US" dirty="0" smtClean="0"/>
          </a:p>
          <a:p>
            <a:pPr marL="285750" indent="-285750">
              <a:buFontTx/>
              <a:buChar char="-"/>
            </a:pPr>
            <a:r>
              <a:rPr lang="en-US" sz="1200" baseline="0" dirty="0" smtClean="0"/>
              <a:t>The CMS regulatory requirements associated with attic fire protection; </a:t>
            </a:r>
          </a:p>
          <a:p>
            <a:pPr marL="285750" indent="-285750">
              <a:buFontTx/>
              <a:buChar char="-"/>
            </a:pPr>
            <a:r>
              <a:rPr lang="en-US" sz="1200" baseline="0" dirty="0" smtClean="0"/>
              <a:t>The NFPA fire protection requirements associated with attics that are occupied and those that are unoccupied or unused; and </a:t>
            </a:r>
          </a:p>
          <a:p>
            <a:pPr marL="285750" indent="-285750">
              <a:buFontTx/>
              <a:buChar char="-"/>
            </a:pPr>
            <a:r>
              <a:rPr lang="en-US" sz="1200" baseline="0" dirty="0" smtClean="0"/>
              <a:t>The ability for certain ICF-IID facilities to request a LSC waiver.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13</a:t>
            </a:fld>
            <a:endParaRPr lang="en-US" dirty="0"/>
          </a:p>
        </p:txBody>
      </p:sp>
    </p:spTree>
    <p:extLst>
      <p:ext uri="{BB962C8B-B14F-4D97-AF65-F5344CB8AC3E}">
        <p14:creationId xmlns:p14="http://schemas.microsoft.com/office/powerpoint/2010/main" val="159878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smtClean="0"/>
              <a:t>I hope</a:t>
            </a:r>
            <a:r>
              <a:rPr lang="en-US" baseline="0" dirty="0" smtClean="0"/>
              <a:t> that you have found this presentation informative and that it provided you with a better understanding of the CMS and NFPA requirements associated with the new attic fire protection requirements.</a:t>
            </a:r>
          </a:p>
          <a:p>
            <a:pPr marL="0" indent="0">
              <a:buFontTx/>
              <a:buNone/>
            </a:pPr>
            <a:endParaRPr lang="en-US" baseline="0" dirty="0" smtClean="0"/>
          </a:p>
          <a:p>
            <a:pPr marL="0" indent="0" algn="l">
              <a:buFontTx/>
              <a:buNone/>
            </a:pPr>
            <a:r>
              <a:rPr lang="en-US" baseline="0" dirty="0" smtClean="0"/>
              <a:t>If you have any questions you would like to ask regarding the new NFPA attic fire protection requirements for ICF-IIDs, please feel free to send them to the following email addresses:</a:t>
            </a:r>
            <a:endParaRPr lang="en-US" baseline="0" dirty="0" smtClean="0">
              <a:latin typeface="+mn-lt"/>
            </a:endParaRPr>
          </a:p>
          <a:p>
            <a:pPr marL="0" indent="0" algn="l">
              <a:buNone/>
            </a:pPr>
            <a:r>
              <a:rPr lang="en-US" dirty="0" smtClean="0">
                <a:latin typeface="+mn-lt"/>
              </a:rPr>
              <a:t>	QSOG</a:t>
            </a:r>
            <a:r>
              <a:rPr lang="en-US" b="1" dirty="0" smtClean="0">
                <a:latin typeface="+mn-lt"/>
              </a:rPr>
              <a:t>_</a:t>
            </a:r>
            <a:r>
              <a:rPr lang="en-US" dirty="0" smtClean="0">
                <a:latin typeface="+mn-lt"/>
              </a:rPr>
              <a:t>ICFIID@cms.hhs.gov</a:t>
            </a:r>
          </a:p>
          <a:p>
            <a:pPr marL="0" indent="0" algn="l">
              <a:buNone/>
            </a:pPr>
            <a:r>
              <a:rPr lang="en-US" dirty="0" smtClean="0">
                <a:latin typeface="+mn-lt"/>
              </a:rPr>
              <a:t>			&amp;</a:t>
            </a:r>
          </a:p>
          <a:p>
            <a:pPr marL="0" indent="0" algn="l">
              <a:buNone/>
            </a:pPr>
            <a:r>
              <a:rPr lang="en-US" dirty="0" smtClean="0">
                <a:latin typeface="+mn-lt"/>
              </a:rPr>
              <a:t>	QSOG_LifeSafetyCode@cms.hhs.gov</a:t>
            </a:r>
          </a:p>
          <a:p>
            <a:pPr marL="0" indent="0">
              <a:buFontTx/>
              <a:buNone/>
            </a:pPr>
            <a:endParaRPr lang="en-US" baseline="0" dirty="0" smtClean="0"/>
          </a:p>
          <a:p>
            <a:pPr marL="0" indent="0">
              <a:buFontTx/>
              <a:buNone/>
            </a:pPr>
            <a:r>
              <a:rPr lang="en-US" baseline="0" dirty="0" smtClean="0"/>
              <a:t>Thank you for attending this presentation and for </a:t>
            </a:r>
            <a:r>
              <a:rPr lang="en-US" baseline="0" smtClean="0"/>
              <a:t>your continued </a:t>
            </a:r>
            <a:r>
              <a:rPr lang="en-US" baseline="0" dirty="0" smtClean="0"/>
              <a:t>efforts to maintain compliance.</a:t>
            </a:r>
          </a:p>
        </p:txBody>
      </p:sp>
      <p:sp>
        <p:nvSpPr>
          <p:cNvPr id="4" name="Slide Number Placeholder 3"/>
          <p:cNvSpPr>
            <a:spLocks noGrp="1"/>
          </p:cNvSpPr>
          <p:nvPr>
            <p:ph type="sldNum" sz="quarter" idx="10"/>
          </p:nvPr>
        </p:nvSpPr>
        <p:spPr/>
        <p:txBody>
          <a:bodyPr/>
          <a:lstStyle/>
          <a:p>
            <a:fld id="{7B898A01-842B-0042-9AB7-55364486B929}" type="slidenum">
              <a:rPr lang="en-US" smtClean="0"/>
              <a:pPr/>
              <a:t>14</a:t>
            </a:fld>
            <a:endParaRPr lang="en-US" dirty="0"/>
          </a:p>
        </p:txBody>
      </p:sp>
    </p:spTree>
    <p:extLst>
      <p:ext uri="{BB962C8B-B14F-4D97-AF65-F5344CB8AC3E}">
        <p14:creationId xmlns:p14="http://schemas.microsoft.com/office/powerpoint/2010/main" val="3852209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be aware that there are disclaimers associated with this</a:t>
            </a:r>
            <a:r>
              <a:rPr lang="en-US" baseline="0" dirty="0" smtClean="0"/>
              <a:t> presentation.</a:t>
            </a:r>
          </a:p>
          <a:p>
            <a:endParaRPr lang="en-US" baseline="0" dirty="0" smtClean="0"/>
          </a:p>
          <a:p>
            <a:r>
              <a:rPr lang="en-US" baseline="0" dirty="0" smtClean="0"/>
              <a:t>Read slide.</a:t>
            </a: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2</a:t>
            </a:fld>
            <a:endParaRPr lang="en-US" dirty="0"/>
          </a:p>
        </p:txBody>
      </p:sp>
    </p:spTree>
    <p:extLst>
      <p:ext uri="{BB962C8B-B14F-4D97-AF65-F5344CB8AC3E}">
        <p14:creationId xmlns:p14="http://schemas.microsoft.com/office/powerpoint/2010/main" val="392413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smtClean="0"/>
              <a:t>By the end of this presentation we hope that you will have a better understanding of: </a:t>
            </a:r>
          </a:p>
          <a:p>
            <a:pPr marL="285750" indent="-285750">
              <a:buFontTx/>
              <a:buChar char="-"/>
            </a:pPr>
            <a:r>
              <a:rPr lang="en-US" sz="1400" baseline="0" dirty="0" smtClean="0"/>
              <a:t>The CMS regulatory requirements associated with attic fire protection; </a:t>
            </a:r>
          </a:p>
          <a:p>
            <a:pPr marL="285750" indent="-285750">
              <a:buFontTx/>
              <a:buChar char="-"/>
            </a:pPr>
            <a:r>
              <a:rPr lang="en-US" sz="1400" baseline="0" dirty="0" smtClean="0"/>
              <a:t>The NFPA fire protection requirements associated with attics that are occupied and those that are unoccupied or unused; and </a:t>
            </a:r>
          </a:p>
          <a:p>
            <a:pPr marL="285750" indent="-285750">
              <a:buFontTx/>
              <a:buChar char="-"/>
            </a:pPr>
            <a:r>
              <a:rPr lang="en-US" sz="1400" baseline="0" dirty="0" smtClean="0"/>
              <a:t>The ability for certain ICF-IID facilities to request a LSC waiver. </a:t>
            </a:r>
            <a:endParaRPr lang="en-US" sz="1400"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3</a:t>
            </a:fld>
            <a:endParaRPr lang="en-US" dirty="0"/>
          </a:p>
        </p:txBody>
      </p:sp>
    </p:spTree>
    <p:extLst>
      <p:ext uri="{BB962C8B-B14F-4D97-AF65-F5344CB8AC3E}">
        <p14:creationId xmlns:p14="http://schemas.microsoft.com/office/powerpoint/2010/main" val="3974605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CMS</a:t>
            </a:r>
            <a:r>
              <a:rPr lang="en-US" baseline="0" dirty="0" smtClean="0"/>
              <a:t> published a final rule (Docket Number CMS-3277-F) entitled Fire Safety Requirements for Certain Health Care Facilities, which includes fire safety requirements for ICF-IID facilities.  This final rule updated the fire protection requirements for ICF-IID and specifically requires these facilities to comply with the 2012 editions of the National Fire Protection Association (or NFPA) Life Safety Code and Health Care Facilities Code. </a:t>
            </a:r>
          </a:p>
          <a:p>
            <a:endParaRPr lang="en-US" baseline="0" dirty="0" smtClean="0"/>
          </a:p>
          <a:p>
            <a:r>
              <a:rPr lang="en-US" baseline="0" dirty="0" smtClean="0"/>
              <a:t>If you would like to reference the specific sections of this final rule that apply to ICF-IID fire protection, please use the link provided in the slide under bullet number one.  Navigate to page 26700 in the final rule and reference the regulatory requirements under 42 CFR 483.470 Condition of Participation for Physical Environment.</a:t>
            </a:r>
          </a:p>
        </p:txBody>
      </p:sp>
      <p:sp>
        <p:nvSpPr>
          <p:cNvPr id="4" name="Slide Number Placeholder 3"/>
          <p:cNvSpPr>
            <a:spLocks noGrp="1"/>
          </p:cNvSpPr>
          <p:nvPr>
            <p:ph type="sldNum" sz="quarter" idx="10"/>
          </p:nvPr>
        </p:nvSpPr>
        <p:spPr/>
        <p:txBody>
          <a:bodyPr/>
          <a:lstStyle/>
          <a:p>
            <a:fld id="{7B898A01-842B-0042-9AB7-55364486B929}" type="slidenum">
              <a:rPr lang="en-US" smtClean="0"/>
              <a:pPr/>
              <a:t>4</a:t>
            </a:fld>
            <a:endParaRPr lang="en-US" dirty="0"/>
          </a:p>
        </p:txBody>
      </p:sp>
    </p:spTree>
    <p:extLst>
      <p:ext uri="{BB962C8B-B14F-4D97-AF65-F5344CB8AC3E}">
        <p14:creationId xmlns:p14="http://schemas.microsoft.com/office/powerpoint/2010/main" val="2137979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CMS regulation that requires certified health care facilities to comply with the 2012 edition of the Life Safety Code (or LSC) became effective on July 5, 2016.  The 2012 edition of the LSC contains new provisions incorporated to protect the attics in both new and existing ICF-IIDs from fire.  These new attic fire protection requirements would have been effective on July 5, 2016, however CMS recognized that existing ICF-IID facilities would need more time to install these new attic fire protection features.  Therefore, CMS regulation provided an additional three years from the effective date of the regulation and required existing ICF-IID facilities to be in compliance with the new NFPA attic fire protection requirements by July 5, 2019.</a:t>
            </a: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5</a:t>
            </a:fld>
            <a:endParaRPr lang="en-US" dirty="0"/>
          </a:p>
        </p:txBody>
      </p:sp>
    </p:spTree>
    <p:extLst>
      <p:ext uri="{BB962C8B-B14F-4D97-AF65-F5344CB8AC3E}">
        <p14:creationId xmlns:p14="http://schemas.microsoft.com/office/powerpoint/2010/main" val="891088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baseline="0" dirty="0" smtClean="0"/>
              <a:t>requirements for ICF-IID attic fire protection can be found in the 2012 edition of the LSC in the Residential Board and Care Occupancies Chapters 32 and 33 under the Extinguishing Requirements sections.  In ICF-IIDs where the LSC requires the facility to have an approved automatic sprinkler system, the sprinkler system must also protect attics that are being used for living purposes, storage, or fuel-fired equipment such as furnaces, boilers, hot water heaters, etc.</a:t>
            </a: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6</a:t>
            </a:fld>
            <a:endParaRPr lang="en-US" dirty="0"/>
          </a:p>
        </p:txBody>
      </p:sp>
    </p:spTree>
    <p:extLst>
      <p:ext uri="{BB962C8B-B14F-4D97-AF65-F5344CB8AC3E}">
        <p14:creationId xmlns:p14="http://schemas.microsoft.com/office/powerpoint/2010/main" val="2694350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In ICF-IIDs where the LSC requires the facility to have an approved automatic sprinkler system, but the attic is </a:t>
            </a:r>
            <a:r>
              <a:rPr lang="en-US" b="1" u="sng" baseline="0" dirty="0" smtClean="0"/>
              <a:t>not</a:t>
            </a:r>
            <a:r>
              <a:rPr lang="en-US" baseline="0" dirty="0" smtClean="0"/>
              <a:t> used for living purposes, storage, or fuel-fired equipment, attic fire protection can be achieved meeting one of the following criteria:</a:t>
            </a:r>
            <a:endParaRPr lang="en-US" dirty="0" smtClean="0"/>
          </a:p>
          <a:p>
            <a:pPr marL="171450" marR="0" lvl="0" indent="-171450" algn="l" defTabSz="457200" rtl="0" eaLnBrk="1" fontAlgn="auto" latinLnBrk="0" hangingPunct="1">
              <a:lnSpc>
                <a:spcPct val="100000"/>
              </a:lnSpc>
              <a:spcBef>
                <a:spcPts val="0"/>
              </a:spcBef>
              <a:spcAft>
                <a:spcPts val="0"/>
              </a:spcAft>
              <a:buClrTx/>
              <a:buSzTx/>
              <a:buFontTx/>
              <a:buChar char="-"/>
              <a:tabLst/>
              <a:defRPr/>
            </a:pP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7</a:t>
            </a:fld>
            <a:endParaRPr lang="en-US" dirty="0"/>
          </a:p>
        </p:txBody>
      </p:sp>
    </p:spTree>
    <p:extLst>
      <p:ext uri="{BB962C8B-B14F-4D97-AF65-F5344CB8AC3E}">
        <p14:creationId xmlns:p14="http://schemas.microsoft.com/office/powerpoint/2010/main" val="3310975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In attics </a:t>
            </a:r>
            <a:r>
              <a:rPr lang="en-US" b="1" u="sng" baseline="0" dirty="0" smtClean="0"/>
              <a:t>not</a:t>
            </a:r>
            <a:r>
              <a:rPr lang="en-US" baseline="0" dirty="0" smtClean="0"/>
              <a:t> used for living purposes, storage, or fuel-fired equipment, attic fire protection can be achieved by protecting the attic with </a:t>
            </a:r>
            <a:r>
              <a:rPr lang="en-US" b="1" baseline="0" dirty="0" smtClean="0"/>
              <a:t>automatic sprinklers </a:t>
            </a:r>
            <a:r>
              <a:rPr lang="en-US" baseline="0" dirty="0" smtClean="0"/>
              <a:t>that are part of the LSC required automatic sprinkler system, as would be required if the space were used for </a:t>
            </a:r>
            <a:r>
              <a:rPr lang="en-US" dirty="0" smtClean="0"/>
              <a:t>living purposes, storage, or fuel-fired equipment.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Alternately, attics </a:t>
            </a:r>
            <a:r>
              <a:rPr lang="en-US" b="1" u="sng" baseline="0" dirty="0" smtClean="0"/>
              <a:t>not</a:t>
            </a:r>
            <a:r>
              <a:rPr lang="en-US" baseline="0" dirty="0" smtClean="0"/>
              <a:t> used for living purposes, storage, or fuel-fired equipment could be protected throughout by a </a:t>
            </a:r>
            <a:r>
              <a:rPr lang="en-US" b="1" baseline="0" dirty="0" smtClean="0"/>
              <a:t>heat-detection</a:t>
            </a:r>
            <a:r>
              <a:rPr lang="en-US" baseline="0" dirty="0" smtClean="0"/>
              <a:t> </a:t>
            </a:r>
            <a:r>
              <a:rPr lang="en-US" b="1" baseline="0" dirty="0" smtClean="0"/>
              <a:t>system</a:t>
            </a:r>
            <a:r>
              <a:rPr lang="en-US" baseline="0" dirty="0" smtClean="0"/>
              <a:t> that is arranged to activate in accordance with the 2012 LSC.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8</a:t>
            </a:fld>
            <a:endParaRPr lang="en-US" dirty="0"/>
          </a:p>
        </p:txBody>
      </p:sp>
    </p:spTree>
    <p:extLst>
      <p:ext uri="{BB962C8B-B14F-4D97-AF65-F5344CB8AC3E}">
        <p14:creationId xmlns:p14="http://schemas.microsoft.com/office/powerpoint/2010/main" val="3869749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In attics </a:t>
            </a:r>
            <a:r>
              <a:rPr lang="en-US" b="1" u="sng" baseline="0" dirty="0" smtClean="0"/>
              <a:t>not</a:t>
            </a:r>
            <a:r>
              <a:rPr lang="en-US" baseline="0" dirty="0" smtClean="0"/>
              <a:t> used for living purposes, storage, or fuel-fired equipment that are constructed of noncombustible, limited-combustible materials or fire-retardant-treated wood, would not require fire protection by a sprinkler system nor heat-detection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NFPA 200 – </a:t>
            </a:r>
            <a:r>
              <a:rPr lang="en-US" i="1" baseline="0" dirty="0" smtClean="0"/>
              <a:t>Standard on Types of Building Construction, </a:t>
            </a:r>
            <a:r>
              <a:rPr lang="en-US" i="0" baseline="0" dirty="0" smtClean="0"/>
              <a:t>Section 4.1.5 and 4.1.6 provide specific definitions of </a:t>
            </a:r>
            <a:r>
              <a:rPr lang="en-US" b="1" i="0" baseline="0" dirty="0" smtClean="0"/>
              <a:t>noncombustible</a:t>
            </a:r>
            <a:r>
              <a:rPr lang="en-US" i="0" baseline="0" dirty="0" smtClean="0"/>
              <a:t> and </a:t>
            </a:r>
            <a:r>
              <a:rPr lang="en-US" b="1" i="0" baseline="0" dirty="0" smtClean="0">
                <a:latin typeface="+mn-lt"/>
              </a:rPr>
              <a:t>limited-combustible</a:t>
            </a:r>
            <a:r>
              <a:rPr lang="en-US" i="0" baseline="0" dirty="0" smtClean="0">
                <a:latin typeface="+mn-lt"/>
              </a:rPr>
              <a:t> materials, and </a:t>
            </a:r>
            <a:r>
              <a:rPr lang="en-US" b="1" i="0" baseline="0" dirty="0" smtClean="0">
                <a:latin typeface="+mn-lt"/>
              </a:rPr>
              <a:t>fire-retardant-treated wood </a:t>
            </a:r>
            <a:r>
              <a:rPr lang="en-US" i="0" baseline="0" dirty="0" smtClean="0">
                <a:latin typeface="+mn-lt"/>
              </a:rPr>
              <a:t>must be in accordance with NFPA 703 - </a:t>
            </a:r>
            <a:r>
              <a:rPr lang="en-US" i="1" dirty="0" smtClean="0">
                <a:latin typeface="+mn-lt"/>
              </a:rPr>
              <a:t>Standard for Fire Retardant-Treated Wood and Fire-Retardant Wood and Fire-Retardant Coatings for Building Materials.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1" baseline="0" dirty="0" smtClean="0">
              <a:latin typeface="+mn-l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latin typeface="+mn-lt"/>
              </a:rPr>
              <a:t>ICF-IID facilities </a:t>
            </a:r>
            <a:r>
              <a:rPr lang="en-US" i="0" baseline="0" dirty="0" smtClean="0"/>
              <a:t>will need to reference these NFPA standard and be able to verify that their attic construction complies with one of these definitions in order to utilize the construction allowance in lieu of fire protection by a sprinkler system or heat-detection system.</a:t>
            </a:r>
          </a:p>
        </p:txBody>
      </p:sp>
      <p:sp>
        <p:nvSpPr>
          <p:cNvPr id="4" name="Slide Number Placeholder 3"/>
          <p:cNvSpPr>
            <a:spLocks noGrp="1"/>
          </p:cNvSpPr>
          <p:nvPr>
            <p:ph type="sldNum" sz="quarter" idx="10"/>
          </p:nvPr>
        </p:nvSpPr>
        <p:spPr/>
        <p:txBody>
          <a:bodyPr/>
          <a:lstStyle/>
          <a:p>
            <a:fld id="{7B898A01-842B-0042-9AB7-55364486B929}" type="slidenum">
              <a:rPr lang="en-US" smtClean="0"/>
              <a:pPr/>
              <a:t>9</a:t>
            </a:fld>
            <a:endParaRPr lang="en-US" dirty="0"/>
          </a:p>
        </p:txBody>
      </p:sp>
    </p:spTree>
    <p:extLst>
      <p:ext uri="{BB962C8B-B14F-4D97-AF65-F5344CB8AC3E}">
        <p14:creationId xmlns:p14="http://schemas.microsoft.com/office/powerpoint/2010/main" val="25806203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CMS title1">
    <p:bg>
      <p:bgPr>
        <a:solidFill>
          <a:schemeClr val="bg1"/>
        </a:solidFill>
        <a:effectLst/>
      </p:bgPr>
    </p:bg>
    <p:spTree>
      <p:nvGrpSpPr>
        <p:cNvPr id="1" name=""/>
        <p:cNvGrpSpPr/>
        <p:nvPr/>
      </p:nvGrpSpPr>
      <p:grpSpPr>
        <a:xfrm>
          <a:off x="0" y="0"/>
          <a:ext cx="0" cy="0"/>
          <a:chOff x="0" y="0"/>
          <a:chExt cx="0" cy="0"/>
        </a:xfrm>
      </p:grpSpPr>
      <p:pic>
        <p:nvPicPr>
          <p:cNvPr id="7" name="Picture 3" descr="An African American business woman standing with her arms crossed and a team of professionals behind her."/>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6932" y="2438400"/>
            <a:ext cx="5257800" cy="4435856"/>
          </a:xfrm>
          <a:prstGeom prst="rect">
            <a:avLst/>
          </a:prstGeom>
          <a:noFill/>
          <a:ln w="9525">
            <a:noFill/>
            <a:miter lim="800000"/>
            <a:headEnd/>
            <a:tailEnd/>
          </a:ln>
          <a:effectLst/>
        </p:spPr>
      </p:pic>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8" name="Text Placeholder 2"/>
          <p:cNvSpPr>
            <a:spLocks noGrp="1"/>
          </p:cNvSpPr>
          <p:nvPr>
            <p:ph type="body" sz="quarter" idx="10" hasCustomPrompt="1"/>
          </p:nvPr>
        </p:nvSpPr>
        <p:spPr>
          <a:xfrm>
            <a:off x="5943600" y="3048000"/>
            <a:ext cx="2971800" cy="914400"/>
          </a:xfrm>
        </p:spPr>
        <p:txBody>
          <a:bodyPr>
            <a:normAutofit/>
          </a:bodyPr>
          <a:lstStyle>
            <a:lvl1pPr marL="0" indent="0" algn="l">
              <a:buNone/>
              <a:defRPr sz="2400" b="1" i="1">
                <a:solidFill>
                  <a:srgbClr val="084A9C"/>
                </a:solidFill>
              </a:defRPr>
            </a:lvl1pPr>
          </a:lstStyle>
          <a:p>
            <a:pPr algn="l"/>
            <a:r>
              <a:rPr lang="en-US" sz="2400" b="1" i="1" dirty="0" smtClean="0">
                <a:solidFill>
                  <a:srgbClr val="084A9C"/>
                </a:solidFill>
              </a:rPr>
              <a:t>Subtitle</a:t>
            </a:r>
          </a:p>
          <a:p>
            <a:pPr algn="l"/>
            <a:endParaRPr lang="en-US" sz="2800" b="0" i="1" dirty="0" smtClean="0">
              <a:solidFill>
                <a:srgbClr val="084A9C"/>
              </a:solidFill>
            </a:endParaRPr>
          </a:p>
        </p:txBody>
      </p:sp>
      <p:sp>
        <p:nvSpPr>
          <p:cNvPr id="9" name="Text Placeholder 2"/>
          <p:cNvSpPr>
            <a:spLocks noGrp="1"/>
          </p:cNvSpPr>
          <p:nvPr>
            <p:ph type="body" sz="quarter" idx="11" hasCustomPrompt="1"/>
          </p:nvPr>
        </p:nvSpPr>
        <p:spPr>
          <a:xfrm>
            <a:off x="5943600" y="4267200"/>
            <a:ext cx="2971800" cy="838200"/>
          </a:xfrm>
        </p:spPr>
        <p:txBody>
          <a:bodyPr>
            <a:normAutofit/>
          </a:bodyPr>
          <a:lstStyle>
            <a:lvl1pPr marL="0" indent="0" algn="l">
              <a:buNone/>
              <a:defRPr sz="2400" b="1" i="1">
                <a:solidFill>
                  <a:srgbClr val="084A9C"/>
                </a:solidFill>
              </a:defRPr>
            </a:lvl1pPr>
          </a:lstStyle>
          <a:p>
            <a:pPr algn="l"/>
            <a:r>
              <a:rPr lang="en-US" sz="2400" b="0" i="1" dirty="0" smtClean="0">
                <a:solidFill>
                  <a:srgbClr val="084A9C"/>
                </a:solidFill>
              </a:rPr>
              <a:t>Presenter/Date</a:t>
            </a:r>
            <a:endParaRPr lang="en-US" sz="2800" b="0" i="1" dirty="0" smtClean="0">
              <a:solidFill>
                <a:srgbClr val="084A9C"/>
              </a:solidFill>
            </a:endParaRPr>
          </a:p>
        </p:txBody>
      </p:sp>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5" name="Picture 14" descr="The Centers for Medicare and Medicaid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sp>
        <p:nvSpPr>
          <p:cNvPr id="10"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FF3C-310F-4809-A5BE-BC5BA8AA108D}" type="slidenum">
              <a:rPr lang="en-US" smtClean="0"/>
              <a:t>‹#›</a:t>
            </a:fld>
            <a:endParaRPr lang="en-US" dirty="0"/>
          </a:p>
        </p:txBody>
      </p:sp>
      <p:grpSp>
        <p:nvGrpSpPr>
          <p:cNvPr id="11" name="Group 10"/>
          <p:cNvGrpSpPr/>
          <p:nvPr userDrawn="1"/>
        </p:nvGrpSpPr>
        <p:grpSpPr>
          <a:xfrm>
            <a:off x="-33866" y="1303866"/>
            <a:ext cx="9211733" cy="1320799"/>
            <a:chOff x="-16933" y="1"/>
            <a:chExt cx="9211733" cy="1015999"/>
          </a:xfrm>
        </p:grpSpPr>
        <p:sp>
          <p:nvSpPr>
            <p:cNvPr id="16" name="Rectangle 15"/>
            <p:cNvSpPr/>
            <p:nvPr userDrawn="1"/>
          </p:nvSpPr>
          <p:spPr bwMode="auto">
            <a:xfrm>
              <a:off x="-16933" y="1"/>
              <a:ext cx="9194800" cy="931332"/>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17" name="Rectangle 16"/>
            <p:cNvSpPr/>
            <p:nvPr userDrawn="1"/>
          </p:nvSpPr>
          <p:spPr bwMode="auto">
            <a:xfrm>
              <a:off x="0" y="931335"/>
              <a:ext cx="9194800" cy="84665"/>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18" name="Title 9"/>
          <p:cNvSpPr>
            <a:spLocks noGrp="1"/>
          </p:cNvSpPr>
          <p:nvPr>
            <p:ph type="title"/>
          </p:nvPr>
        </p:nvSpPr>
        <p:spPr>
          <a:xfrm>
            <a:off x="16933" y="1490132"/>
            <a:ext cx="9144000" cy="830299"/>
          </a:xfrm>
          <a:noFill/>
          <a:ln>
            <a:noFill/>
          </a:ln>
          <a:effectLst/>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6071770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CMS title6">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8" name="TextBox 7"/>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0" name="Picture 9" descr="The Centers for Medicare and Medicaid logo."/>
          <p:cNvPicPr>
            <a:picLocks noChangeAspect="1"/>
          </p:cNvPicPr>
          <p:nvPr userDrawn="1"/>
        </p:nvPicPr>
        <p:blipFill>
          <a:blip r:embed="rId2" cstate="print"/>
          <a:stretch>
            <a:fillRect/>
          </a:stretch>
        </p:blipFill>
        <p:spPr>
          <a:xfrm>
            <a:off x="76200" y="2550068"/>
            <a:ext cx="8915400" cy="3088732"/>
          </a:xfrm>
          <a:prstGeom prst="rect">
            <a:avLst/>
          </a:prstGeom>
        </p:spPr>
      </p:pic>
      <p:sp>
        <p:nvSpPr>
          <p:cNvPr id="14" name="Text Placeholder 2"/>
          <p:cNvSpPr>
            <a:spLocks noGrp="1"/>
          </p:cNvSpPr>
          <p:nvPr>
            <p:ph type="body" sz="quarter" idx="10" hasCustomPrompt="1"/>
          </p:nvPr>
        </p:nvSpPr>
        <p:spPr>
          <a:xfrm>
            <a:off x="304800" y="2819400"/>
            <a:ext cx="8534400" cy="1752600"/>
          </a:xfrm>
        </p:spPr>
        <p:txBody>
          <a:bodyPr>
            <a:normAutofit/>
          </a:bodyPr>
          <a:lstStyle>
            <a:lvl1pPr marL="0" indent="0" algn="l">
              <a:buNone/>
              <a:defRPr sz="2400" b="1" i="1">
                <a:solidFill>
                  <a:srgbClr val="084A9C"/>
                </a:solidFill>
              </a:defRPr>
            </a:lvl1pPr>
          </a:lstStyle>
          <a:p>
            <a:pPr algn="l"/>
            <a:r>
              <a:rPr lang="en-US" sz="2400" b="1" i="1" dirty="0" smtClean="0">
                <a:solidFill>
                  <a:srgbClr val="084A9C"/>
                </a:solidFill>
              </a:rPr>
              <a:t>Subtitle</a:t>
            </a:r>
          </a:p>
          <a:p>
            <a:pPr algn="l"/>
            <a:endParaRPr lang="en-US" sz="2800" b="0" i="1" dirty="0" smtClean="0">
              <a:solidFill>
                <a:srgbClr val="084A9C"/>
              </a:solidFill>
            </a:endParaRPr>
          </a:p>
        </p:txBody>
      </p:sp>
      <p:sp>
        <p:nvSpPr>
          <p:cNvPr id="15" name="Text Placeholder 2"/>
          <p:cNvSpPr>
            <a:spLocks noGrp="1"/>
          </p:cNvSpPr>
          <p:nvPr>
            <p:ph type="body" sz="quarter" idx="11" hasCustomPrompt="1"/>
          </p:nvPr>
        </p:nvSpPr>
        <p:spPr>
          <a:xfrm>
            <a:off x="304800" y="4724400"/>
            <a:ext cx="8534400" cy="838200"/>
          </a:xfrm>
        </p:spPr>
        <p:txBody>
          <a:bodyPr>
            <a:normAutofit/>
          </a:bodyPr>
          <a:lstStyle>
            <a:lvl1pPr marL="0" indent="0" algn="l">
              <a:buNone/>
              <a:defRPr sz="2400" b="1" i="1">
                <a:solidFill>
                  <a:srgbClr val="084A9C"/>
                </a:solidFill>
              </a:defRPr>
            </a:lvl1pPr>
          </a:lstStyle>
          <a:p>
            <a:pPr algn="l"/>
            <a:r>
              <a:rPr lang="en-US" sz="2400" b="0" i="1" dirty="0" smtClean="0">
                <a:solidFill>
                  <a:srgbClr val="084A9C"/>
                </a:solidFill>
              </a:rPr>
              <a:t>Presenter/Date</a:t>
            </a:r>
            <a:endParaRPr lang="en-US" sz="2800" b="0" i="1" dirty="0" smtClean="0">
              <a:solidFill>
                <a:srgbClr val="084A9C"/>
              </a:solidFill>
            </a:endParaRPr>
          </a:p>
        </p:txBody>
      </p:sp>
      <p:sp>
        <p:nvSpPr>
          <p:cNvPr id="9" name="Slide Number Placeholder 6"/>
          <p:cNvSpPr txBox="1">
            <a:spLocks/>
          </p:cNvSpPr>
          <p:nvPr userDrawn="1"/>
        </p:nvSpPr>
        <p:spPr>
          <a:xfrm>
            <a:off x="6705600" y="65087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pPr/>
              <a:t>‹#›</a:t>
            </a:fld>
            <a:endParaRPr lang="en-US" dirty="0"/>
          </a:p>
        </p:txBody>
      </p:sp>
      <p:grpSp>
        <p:nvGrpSpPr>
          <p:cNvPr id="11" name="Group 10"/>
          <p:cNvGrpSpPr/>
          <p:nvPr userDrawn="1"/>
        </p:nvGrpSpPr>
        <p:grpSpPr>
          <a:xfrm>
            <a:off x="-16933" y="1"/>
            <a:ext cx="9211733" cy="1473199"/>
            <a:chOff x="-16933" y="1"/>
            <a:chExt cx="9211733" cy="1015999"/>
          </a:xfrm>
        </p:grpSpPr>
        <p:sp>
          <p:nvSpPr>
            <p:cNvPr id="16" name="Rectangle 15"/>
            <p:cNvSpPr/>
            <p:nvPr userDrawn="1"/>
          </p:nvSpPr>
          <p:spPr bwMode="auto">
            <a:xfrm>
              <a:off x="-16933" y="1"/>
              <a:ext cx="9194800" cy="931332"/>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17" name="Rectangle 16"/>
            <p:cNvSpPr/>
            <p:nvPr userDrawn="1"/>
          </p:nvSpPr>
          <p:spPr bwMode="auto">
            <a:xfrm>
              <a:off x="0" y="931335"/>
              <a:ext cx="9194800" cy="84665"/>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18" name="Title 9"/>
          <p:cNvSpPr>
            <a:spLocks noGrp="1"/>
          </p:cNvSpPr>
          <p:nvPr>
            <p:ph type="title"/>
          </p:nvPr>
        </p:nvSpPr>
        <p:spPr>
          <a:xfrm>
            <a:off x="0" y="135467"/>
            <a:ext cx="9144000" cy="1006687"/>
          </a:xfrm>
          <a:noFill/>
          <a:ln>
            <a:noFill/>
          </a:ln>
          <a:effectLst/>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2647129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MS title6">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7" name="Text Placeholder 2"/>
          <p:cNvSpPr>
            <a:spLocks noGrp="1"/>
          </p:cNvSpPr>
          <p:nvPr>
            <p:ph type="body" sz="quarter" idx="10" hasCustomPrompt="1"/>
          </p:nvPr>
        </p:nvSpPr>
        <p:spPr>
          <a:xfrm>
            <a:off x="4953000" y="3048000"/>
            <a:ext cx="3276600" cy="914400"/>
          </a:xfrm>
        </p:spPr>
        <p:txBody>
          <a:bodyPr>
            <a:normAutofit/>
          </a:bodyPr>
          <a:lstStyle>
            <a:lvl1pPr marL="0" indent="0" algn="l">
              <a:buNone/>
              <a:defRPr sz="2400" b="1" i="1">
                <a:solidFill>
                  <a:srgbClr val="084A9C"/>
                </a:solidFill>
              </a:defRPr>
            </a:lvl1pPr>
          </a:lstStyle>
          <a:p>
            <a:pPr algn="l"/>
            <a:r>
              <a:rPr lang="en-US" sz="2400" b="1" i="1" dirty="0" smtClean="0">
                <a:solidFill>
                  <a:srgbClr val="084A9C"/>
                </a:solidFill>
              </a:rPr>
              <a:t>Subtitle</a:t>
            </a:r>
          </a:p>
          <a:p>
            <a:pPr algn="l"/>
            <a:endParaRPr lang="en-US" sz="2800" b="0" i="1" dirty="0" smtClean="0">
              <a:solidFill>
                <a:srgbClr val="084A9C"/>
              </a:solidFill>
            </a:endParaRPr>
          </a:p>
        </p:txBody>
      </p:sp>
      <p:sp>
        <p:nvSpPr>
          <p:cNvPr id="11" name="Text Placeholder 2"/>
          <p:cNvSpPr>
            <a:spLocks noGrp="1"/>
          </p:cNvSpPr>
          <p:nvPr>
            <p:ph type="body" sz="quarter" idx="11" hasCustomPrompt="1"/>
          </p:nvPr>
        </p:nvSpPr>
        <p:spPr>
          <a:xfrm>
            <a:off x="4953000" y="4191000"/>
            <a:ext cx="3276600" cy="838200"/>
          </a:xfrm>
        </p:spPr>
        <p:txBody>
          <a:bodyPr>
            <a:normAutofit/>
          </a:bodyPr>
          <a:lstStyle>
            <a:lvl1pPr marL="0" indent="0" algn="l">
              <a:buNone/>
              <a:defRPr sz="2400" b="1" i="1">
                <a:solidFill>
                  <a:srgbClr val="084A9C"/>
                </a:solidFill>
              </a:defRPr>
            </a:lvl1pPr>
          </a:lstStyle>
          <a:p>
            <a:pPr algn="l"/>
            <a:r>
              <a:rPr lang="en-US" sz="2400" b="0" i="1" dirty="0" smtClean="0">
                <a:solidFill>
                  <a:srgbClr val="084A9C"/>
                </a:solidFill>
              </a:rPr>
              <a:t>Presenter/Date</a:t>
            </a:r>
            <a:endParaRPr lang="en-US" sz="2800" b="0" i="1" dirty="0" smtClean="0">
              <a:solidFill>
                <a:srgbClr val="084A9C"/>
              </a:solidFill>
            </a:endParaRPr>
          </a:p>
        </p:txBody>
      </p:sp>
      <p:sp>
        <p:nvSpPr>
          <p:cNvPr id="8" name="TextBox 7"/>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0" name="Picture 9"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sp>
        <p:nvSpPr>
          <p:cNvPr id="9"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FF3C-310F-4809-A5BE-BC5BA8AA108D}" type="slidenum">
              <a:rPr lang="en-US" smtClean="0"/>
              <a:t>‹#›</a:t>
            </a:fld>
            <a:endParaRPr lang="en-US" dirty="0"/>
          </a:p>
        </p:txBody>
      </p:sp>
      <p:grpSp>
        <p:nvGrpSpPr>
          <p:cNvPr id="14" name="Group 13"/>
          <p:cNvGrpSpPr/>
          <p:nvPr userDrawn="1"/>
        </p:nvGrpSpPr>
        <p:grpSpPr>
          <a:xfrm>
            <a:off x="-16933" y="1422400"/>
            <a:ext cx="9211733" cy="1337734"/>
            <a:chOff x="-16933" y="1"/>
            <a:chExt cx="9211733" cy="1015999"/>
          </a:xfrm>
        </p:grpSpPr>
        <p:sp>
          <p:nvSpPr>
            <p:cNvPr id="15" name="Rectangle 14"/>
            <p:cNvSpPr/>
            <p:nvPr userDrawn="1"/>
          </p:nvSpPr>
          <p:spPr bwMode="auto">
            <a:xfrm>
              <a:off x="-16933" y="1"/>
              <a:ext cx="9194800" cy="931332"/>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16" name="Rectangle 15"/>
            <p:cNvSpPr/>
            <p:nvPr userDrawn="1"/>
          </p:nvSpPr>
          <p:spPr bwMode="auto">
            <a:xfrm>
              <a:off x="0" y="931335"/>
              <a:ext cx="9194800" cy="84665"/>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17" name="Title 9"/>
          <p:cNvSpPr>
            <a:spLocks noGrp="1"/>
          </p:cNvSpPr>
          <p:nvPr>
            <p:ph type="title"/>
          </p:nvPr>
        </p:nvSpPr>
        <p:spPr>
          <a:xfrm>
            <a:off x="0" y="1422401"/>
            <a:ext cx="9144000" cy="1018258"/>
          </a:xfrm>
          <a:noFill/>
          <a:ln>
            <a:noFill/>
          </a:ln>
          <a:effectLst/>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2903627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hin Bar_No CMS Logo">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
        <p:nvSpPr>
          <p:cNvPr id="11" name="Content Placeholder 2"/>
          <p:cNvSpPr>
            <a:spLocks noGrp="1"/>
          </p:cNvSpPr>
          <p:nvPr>
            <p:ph idx="1"/>
          </p:nvPr>
        </p:nvSpPr>
        <p:spPr>
          <a:xfrm>
            <a:off x="457200" y="1828800"/>
            <a:ext cx="8229600"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24" name="Group 23"/>
          <p:cNvGrpSpPr/>
          <p:nvPr userDrawn="1"/>
        </p:nvGrpSpPr>
        <p:grpSpPr>
          <a:xfrm>
            <a:off x="0" y="1442085"/>
            <a:ext cx="9144000" cy="99695"/>
            <a:chOff x="0" y="1472565"/>
            <a:chExt cx="9144000" cy="99695"/>
          </a:xfrm>
        </p:grpSpPr>
        <p:cxnSp>
          <p:nvCxnSpPr>
            <p:cNvPr id="17" name="Straight Connector 16"/>
            <p:cNvCxnSpPr/>
            <p:nvPr userDrawn="1"/>
          </p:nvCxnSpPr>
          <p:spPr>
            <a:xfrm>
              <a:off x="0" y="1572260"/>
              <a:ext cx="9144000" cy="0"/>
            </a:xfrm>
            <a:prstGeom prst="line">
              <a:avLst/>
            </a:prstGeom>
            <a:ln w="101600" cap="sq">
              <a:solidFill>
                <a:srgbClr val="FFD004"/>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1472565"/>
              <a:ext cx="9144000" cy="0"/>
            </a:xfrm>
            <a:prstGeom prst="line">
              <a:avLst/>
            </a:prstGeom>
            <a:ln w="101600" cap="sq">
              <a:solidFill>
                <a:srgbClr val="084A9C"/>
              </a:solidFill>
            </a:ln>
          </p:spPr>
          <p:style>
            <a:lnRef idx="1">
              <a:schemeClr val="accent1"/>
            </a:lnRef>
            <a:fillRef idx="0">
              <a:schemeClr val="accent1"/>
            </a:fillRef>
            <a:effectRef idx="0">
              <a:schemeClr val="accent1"/>
            </a:effectRef>
            <a:fontRef idx="minor">
              <a:schemeClr val="tx1"/>
            </a:fontRef>
          </p:style>
        </p:cxnSp>
      </p:grpSp>
      <p:sp>
        <p:nvSpPr>
          <p:cNvPr id="23" name="Title 22"/>
          <p:cNvSpPr>
            <a:spLocks noGrp="1"/>
          </p:cNvSpPr>
          <p:nvPr userDrawn="1">
            <p:ph type="title"/>
          </p:nvPr>
        </p:nvSpPr>
        <p:spPr>
          <a:xfrm>
            <a:off x="0" y="0"/>
            <a:ext cx="9144000" cy="1371600"/>
          </a:xfrm>
          <a:noFill/>
          <a:effectLst/>
        </p:spPr>
        <p:txBody>
          <a:bodyPr/>
          <a:lstStyle/>
          <a:p>
            <a:r>
              <a:rPr lang="en-US" dirty="0" smtClean="0"/>
              <a:t>Click to edit Master title style</a:t>
            </a:r>
            <a:endParaRPr lang="en-US" dirty="0"/>
          </a:p>
        </p:txBody>
      </p:sp>
      <p:sp>
        <p:nvSpPr>
          <p:cNvPr id="25"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FF3C-310F-4809-A5BE-BC5BA8AA108D}" type="slidenum">
              <a:rPr lang="en-US" smtClean="0"/>
              <a:t>‹#›</a:t>
            </a:fld>
            <a:endParaRPr lang="en-US" dirty="0"/>
          </a:p>
        </p:txBody>
      </p:sp>
    </p:spTree>
    <p:extLst>
      <p:ext uri="{BB962C8B-B14F-4D97-AF65-F5344CB8AC3E}">
        <p14:creationId xmlns:p14="http://schemas.microsoft.com/office/powerpoint/2010/main" val="6388398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14" name="Group 13"/>
          <p:cNvGrpSpPr/>
          <p:nvPr userDrawn="1"/>
        </p:nvGrpSpPr>
        <p:grpSpPr>
          <a:xfrm>
            <a:off x="-16933" y="1"/>
            <a:ext cx="9211733" cy="1015999"/>
            <a:chOff x="-16933" y="1"/>
            <a:chExt cx="9211733" cy="1015999"/>
          </a:xfrm>
        </p:grpSpPr>
        <p:sp>
          <p:nvSpPr>
            <p:cNvPr id="6" name="Rectangle 5"/>
            <p:cNvSpPr/>
            <p:nvPr userDrawn="1"/>
          </p:nvSpPr>
          <p:spPr bwMode="auto">
            <a:xfrm>
              <a:off x="-16933" y="1"/>
              <a:ext cx="9194800" cy="931332"/>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13" name="Rectangle 12"/>
            <p:cNvSpPr/>
            <p:nvPr userDrawn="1"/>
          </p:nvSpPr>
          <p:spPr bwMode="auto">
            <a:xfrm>
              <a:off x="0" y="931335"/>
              <a:ext cx="9194800" cy="84665"/>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3" name="Slide Number Placeholder 2"/>
          <p:cNvSpPr>
            <a:spLocks noGrp="1"/>
          </p:cNvSpPr>
          <p:nvPr>
            <p:ph type="sldNum" sz="quarter" idx="10"/>
          </p:nvPr>
        </p:nvSpPr>
        <p:spPr/>
        <p:txBody>
          <a:bodyPr/>
          <a:lstStyle/>
          <a:p>
            <a:fld id="{7022FF3C-310F-4809-A5BE-BC5BA8AA108D}" type="slidenum">
              <a:rPr lang="en-US" smtClean="0"/>
              <a:t>‹#›</a:t>
            </a:fld>
            <a:endParaRPr lang="en-US" dirty="0"/>
          </a:p>
        </p:txBody>
      </p:sp>
      <p:sp>
        <p:nvSpPr>
          <p:cNvPr id="4" name="Content Placeholder 2"/>
          <p:cNvSpPr>
            <a:spLocks noGrp="1"/>
          </p:cNvSpPr>
          <p:nvPr>
            <p:ph idx="1"/>
          </p:nvPr>
        </p:nvSpPr>
        <p:spPr>
          <a:xfrm>
            <a:off x="457200" y="1828800"/>
            <a:ext cx="8229600" cy="42973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a:xfrm>
            <a:off x="0" y="135467"/>
            <a:ext cx="9144000" cy="694267"/>
          </a:xfrm>
          <a:noFill/>
          <a:ln>
            <a:noFill/>
          </a:ln>
          <a:effectLst/>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67283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7022FF3C-310F-4809-A5BE-BC5BA8AA108D}" type="slidenum">
              <a:rPr lang="en-US" smtClean="0"/>
              <a:t>‹#›</a:t>
            </a:fld>
            <a:endParaRPr lang="en-US" dirty="0"/>
          </a:p>
        </p:txBody>
      </p:sp>
      <p:grpSp>
        <p:nvGrpSpPr>
          <p:cNvPr id="4" name="Group 3"/>
          <p:cNvGrpSpPr/>
          <p:nvPr userDrawn="1"/>
        </p:nvGrpSpPr>
        <p:grpSpPr>
          <a:xfrm>
            <a:off x="-16933" y="1"/>
            <a:ext cx="9211733" cy="1015999"/>
            <a:chOff x="-16933" y="1"/>
            <a:chExt cx="9211733" cy="1015999"/>
          </a:xfrm>
        </p:grpSpPr>
        <p:sp>
          <p:nvSpPr>
            <p:cNvPr id="5" name="Rectangle 4"/>
            <p:cNvSpPr/>
            <p:nvPr userDrawn="1"/>
          </p:nvSpPr>
          <p:spPr bwMode="auto">
            <a:xfrm>
              <a:off x="-16933" y="1"/>
              <a:ext cx="9194800" cy="931332"/>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6" name="Rectangle 5"/>
            <p:cNvSpPr/>
            <p:nvPr userDrawn="1"/>
          </p:nvSpPr>
          <p:spPr bwMode="auto">
            <a:xfrm>
              <a:off x="0" y="931335"/>
              <a:ext cx="9194800" cy="84665"/>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7" name="Title 9"/>
          <p:cNvSpPr>
            <a:spLocks noGrp="1"/>
          </p:cNvSpPr>
          <p:nvPr>
            <p:ph type="title"/>
          </p:nvPr>
        </p:nvSpPr>
        <p:spPr>
          <a:xfrm>
            <a:off x="0" y="135467"/>
            <a:ext cx="9144000" cy="694267"/>
          </a:xfrm>
          <a:noFill/>
          <a:ln>
            <a:noFill/>
          </a:ln>
          <a:effectLst/>
        </p:spPr>
        <p:txBody>
          <a:bodyPr/>
          <a:lstStyle/>
          <a:p>
            <a:r>
              <a:rPr lang="en-US" dirty="0" smtClean="0"/>
              <a:t>Click to edit Master title style</a:t>
            </a:r>
            <a:endParaRPr lang="en-US" dirty="0"/>
          </a:p>
        </p:txBody>
      </p:sp>
      <p:graphicFrame>
        <p:nvGraphicFramePr>
          <p:cNvPr id="8" name="Content Placeholder 7"/>
          <p:cNvGraphicFramePr>
            <a:graphicFrameLocks/>
          </p:cNvGraphicFramePr>
          <p:nvPr userDrawn="1"/>
        </p:nvGraphicFramePr>
        <p:xfrm>
          <a:off x="457200" y="1828800"/>
          <a:ext cx="8229600" cy="42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0639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7022FF3C-310F-4809-A5BE-BC5BA8AA108D}" type="slidenum">
              <a:rPr lang="en-US" smtClean="0"/>
              <a:t>‹#›</a:t>
            </a:fld>
            <a:endParaRPr lang="en-US" dirty="0"/>
          </a:p>
        </p:txBody>
      </p:sp>
      <p:grpSp>
        <p:nvGrpSpPr>
          <p:cNvPr id="4" name="Group 3"/>
          <p:cNvGrpSpPr/>
          <p:nvPr userDrawn="1"/>
        </p:nvGrpSpPr>
        <p:grpSpPr>
          <a:xfrm>
            <a:off x="-16933" y="1"/>
            <a:ext cx="9211733" cy="1015999"/>
            <a:chOff x="-16933" y="1"/>
            <a:chExt cx="9211733" cy="1015999"/>
          </a:xfrm>
        </p:grpSpPr>
        <p:sp>
          <p:nvSpPr>
            <p:cNvPr id="5" name="Rectangle 4"/>
            <p:cNvSpPr/>
            <p:nvPr userDrawn="1"/>
          </p:nvSpPr>
          <p:spPr bwMode="auto">
            <a:xfrm>
              <a:off x="-16933" y="1"/>
              <a:ext cx="9194800" cy="931332"/>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6" name="Rectangle 5"/>
            <p:cNvSpPr/>
            <p:nvPr userDrawn="1"/>
          </p:nvSpPr>
          <p:spPr bwMode="auto">
            <a:xfrm>
              <a:off x="0" y="931335"/>
              <a:ext cx="9194800" cy="84665"/>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7" name="Content Placeholder 2"/>
          <p:cNvSpPr>
            <a:spLocks noGrp="1"/>
          </p:cNvSpPr>
          <p:nvPr>
            <p:ph idx="1"/>
          </p:nvPr>
        </p:nvSpPr>
        <p:spPr>
          <a:xfrm>
            <a:off x="457200" y="1828800"/>
            <a:ext cx="8229600" cy="42973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9"/>
          <p:cNvSpPr>
            <a:spLocks noGrp="1"/>
          </p:cNvSpPr>
          <p:nvPr>
            <p:ph type="title"/>
          </p:nvPr>
        </p:nvSpPr>
        <p:spPr>
          <a:xfrm>
            <a:off x="0" y="135467"/>
            <a:ext cx="9144000" cy="694267"/>
          </a:xfrm>
          <a:noFill/>
          <a:ln>
            <a:noFill/>
          </a:ln>
          <a:effectLst/>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699372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7022FF3C-310F-4809-A5BE-BC5BA8AA108D}" type="slidenum">
              <a:rPr lang="en-US" smtClean="0"/>
              <a:t>‹#›</a:t>
            </a:fld>
            <a:endParaRPr lang="en-US" dirty="0"/>
          </a:p>
        </p:txBody>
      </p:sp>
      <p:grpSp>
        <p:nvGrpSpPr>
          <p:cNvPr id="4" name="Group 3"/>
          <p:cNvGrpSpPr/>
          <p:nvPr userDrawn="1"/>
        </p:nvGrpSpPr>
        <p:grpSpPr>
          <a:xfrm>
            <a:off x="-16933" y="1"/>
            <a:ext cx="9211733" cy="1015999"/>
            <a:chOff x="-16933" y="1"/>
            <a:chExt cx="9211733" cy="1015999"/>
          </a:xfrm>
        </p:grpSpPr>
        <p:sp>
          <p:nvSpPr>
            <p:cNvPr id="5" name="Rectangle 4"/>
            <p:cNvSpPr/>
            <p:nvPr userDrawn="1"/>
          </p:nvSpPr>
          <p:spPr bwMode="auto">
            <a:xfrm>
              <a:off x="-16933" y="1"/>
              <a:ext cx="9194800" cy="931332"/>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6" name="Rectangle 5"/>
            <p:cNvSpPr/>
            <p:nvPr userDrawn="1"/>
          </p:nvSpPr>
          <p:spPr bwMode="auto">
            <a:xfrm>
              <a:off x="0" y="931335"/>
              <a:ext cx="9194800" cy="84665"/>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graphicFrame>
        <p:nvGraphicFramePr>
          <p:cNvPr id="7" name="Chart 6"/>
          <p:cNvGraphicFramePr/>
          <p:nvPr userDrawn="1"/>
        </p:nvGraphicFramePr>
        <p:xfrm>
          <a:off x="1447800" y="18288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9"/>
          <p:cNvSpPr>
            <a:spLocks noGrp="1"/>
          </p:cNvSpPr>
          <p:nvPr>
            <p:ph type="title"/>
          </p:nvPr>
        </p:nvSpPr>
        <p:spPr>
          <a:xfrm>
            <a:off x="0" y="135467"/>
            <a:ext cx="9144000" cy="694267"/>
          </a:xfrm>
          <a:noFill/>
          <a:ln>
            <a:noFill/>
          </a:ln>
          <a:effectLst/>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10662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Placeholder 8"/>
          <p:cNvSpPr>
            <a:spLocks noGrp="1"/>
          </p:cNvSpPr>
          <p:nvPr>
            <p:ph type="title"/>
          </p:nvPr>
        </p:nvSpPr>
        <p:spPr>
          <a:xfrm>
            <a:off x="0" y="0"/>
            <a:ext cx="9144000" cy="1447800"/>
          </a:xfrm>
          <a:prstGeom prst="rect">
            <a:avLst/>
          </a:prstGeom>
          <a:solidFill>
            <a:srgbClr val="FFD004"/>
          </a:solidFill>
          <a:effectLst>
            <a:outerShdw dist="76200" dir="5640000" algn="tl" rotWithShape="0">
              <a:srgbClr val="084A9C"/>
            </a:outerShdw>
          </a:effectLst>
        </p:spPr>
        <p:txBody>
          <a:bodyPr vert="horz" lIns="91440" tIns="45720" rIns="91440" bIns="45720" rtlCol="0" anchor="ctr">
            <a:noAutofit/>
          </a:bodyPr>
          <a:lstStyle/>
          <a:p>
            <a:r>
              <a:rPr lang="en-US" dirty="0" smtClean="0"/>
              <a:t>Click to edit Master title style</a:t>
            </a:r>
            <a:endParaRPr lang="en-US" dirty="0"/>
          </a:p>
        </p:txBody>
      </p:sp>
      <p:sp>
        <p:nvSpPr>
          <p:cNvPr id="7"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FF3C-310F-4809-A5BE-BC5BA8AA108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95" r:id="rId1"/>
    <p:sldLayoutId id="2147483806" r:id="rId2"/>
    <p:sldLayoutId id="2147483803" r:id="rId3"/>
    <p:sldLayoutId id="2147483816" r:id="rId4"/>
    <p:sldLayoutId id="2147483821" r:id="rId5"/>
    <p:sldLayoutId id="2147483823" r:id="rId6"/>
    <p:sldLayoutId id="2147483822" r:id="rId7"/>
    <p:sldLayoutId id="2147483824" r:id="rId8"/>
  </p:sldLayoutIdLst>
  <p:timing>
    <p:tnLst>
      <p:par>
        <p:cTn id="1" dur="indefinite" restart="never" nodeType="tmRoot"/>
      </p:par>
    </p:tnLst>
  </p:timing>
  <p:hf hdr="0" ftr="0" dt="0"/>
  <p:txStyles>
    <p:titleStyle>
      <a:lvl1pPr indent="0" algn="ctr" defTabSz="914400" rtl="0" eaLnBrk="1" latinLnBrk="0" hangingPunct="1">
        <a:spcBef>
          <a:spcPts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gpo.gov/fdsys/pkg/FR-2016-05-04/pdf/2016-10043.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8738"/>
            <a:ext cx="9244148" cy="1447800"/>
          </a:xfrm>
        </p:spPr>
        <p:txBody>
          <a:bodyPr/>
          <a:lstStyle/>
          <a:p>
            <a:r>
              <a:rPr lang="en-US" dirty="0" smtClean="0"/>
              <a:t>ICF-IID Attic Fire Safety Requirement</a:t>
            </a:r>
            <a:endParaRPr lang="en-US" dirty="0"/>
          </a:p>
        </p:txBody>
      </p:sp>
      <p:sp>
        <p:nvSpPr>
          <p:cNvPr id="4" name="Text Placeholder 3"/>
          <p:cNvSpPr>
            <a:spLocks noGrp="1"/>
          </p:cNvSpPr>
          <p:nvPr>
            <p:ph type="body" sz="quarter" idx="11"/>
          </p:nvPr>
        </p:nvSpPr>
        <p:spPr>
          <a:xfrm>
            <a:off x="1257300" y="5789908"/>
            <a:ext cx="6629399" cy="914400"/>
          </a:xfrm>
        </p:spPr>
        <p:txBody>
          <a:bodyPr>
            <a:normAutofit fontScale="77500" lnSpcReduction="20000"/>
          </a:bodyPr>
          <a:lstStyle/>
          <a:p>
            <a:pPr marL="0" indent="0">
              <a:buNone/>
            </a:pPr>
            <a:r>
              <a:rPr lang="en-US" dirty="0" smtClean="0"/>
              <a:t>Presenter’s Name:  </a:t>
            </a:r>
            <a:r>
              <a:rPr lang="en-US" dirty="0" smtClean="0">
                <a:solidFill>
                  <a:schemeClr val="tx1"/>
                </a:solidFill>
              </a:rPr>
              <a:t>Donald Howard</a:t>
            </a:r>
          </a:p>
          <a:p>
            <a:pPr marL="0" indent="0">
              <a:buNone/>
            </a:pPr>
            <a:r>
              <a:rPr lang="en-US" dirty="0" smtClean="0"/>
              <a:t>Presenter’s Title: </a:t>
            </a:r>
            <a:r>
              <a:rPr lang="en-US" dirty="0" smtClean="0">
                <a:solidFill>
                  <a:schemeClr val="tx1"/>
                </a:solidFill>
              </a:rPr>
              <a:t>Health Insurance Specialist</a:t>
            </a:r>
          </a:p>
          <a:p>
            <a:pPr marL="0" indent="0">
              <a:buNone/>
            </a:pPr>
            <a:r>
              <a:rPr lang="en-US" dirty="0" smtClean="0"/>
              <a:t>CMS Division: </a:t>
            </a:r>
            <a:r>
              <a:rPr lang="en-US" dirty="0" smtClean="0">
                <a:solidFill>
                  <a:schemeClr val="tx1"/>
                </a:solidFill>
              </a:rPr>
              <a:t>Division of Continuing Care Providers</a:t>
            </a:r>
            <a:endParaRPr lang="en-US" dirty="0">
              <a:solidFill>
                <a:schemeClr val="tx1"/>
              </a:solidFill>
            </a:endParaRPr>
          </a:p>
        </p:txBody>
      </p:sp>
    </p:spTree>
    <p:extLst>
      <p:ext uri="{BB962C8B-B14F-4D97-AF65-F5344CB8AC3E}">
        <p14:creationId xmlns:p14="http://schemas.microsoft.com/office/powerpoint/2010/main" val="3332775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10</a:t>
            </a:fld>
            <a:endParaRPr lang="en-US" dirty="0"/>
          </a:p>
        </p:txBody>
      </p:sp>
      <p:sp>
        <p:nvSpPr>
          <p:cNvPr id="3" name="Content Placeholder 2"/>
          <p:cNvSpPr>
            <a:spLocks noGrp="1"/>
          </p:cNvSpPr>
          <p:nvPr>
            <p:ph idx="1"/>
          </p:nvPr>
        </p:nvSpPr>
        <p:spPr>
          <a:xfrm>
            <a:off x="457200" y="1270000"/>
            <a:ext cx="8229600" cy="4856163"/>
          </a:xfrm>
        </p:spPr>
        <p:txBody>
          <a:bodyPr>
            <a:normAutofit/>
          </a:bodyPr>
          <a:lstStyle/>
          <a:p>
            <a:r>
              <a:rPr lang="en-US" dirty="0" smtClean="0"/>
              <a:t>Where </a:t>
            </a:r>
            <a:r>
              <a:rPr lang="en-US" dirty="0"/>
              <a:t>an automatic sprinkler system is </a:t>
            </a:r>
            <a:r>
              <a:rPr lang="en-US" b="1" u="sng" dirty="0" smtClean="0"/>
              <a:t>not</a:t>
            </a:r>
            <a:r>
              <a:rPr lang="en-US" b="1" dirty="0" smtClean="0"/>
              <a:t> </a:t>
            </a:r>
            <a:r>
              <a:rPr lang="en-US" dirty="0" smtClean="0"/>
              <a:t>required </a:t>
            </a:r>
            <a:r>
              <a:rPr lang="en-US" dirty="0"/>
              <a:t>by the </a:t>
            </a:r>
            <a:r>
              <a:rPr lang="en-US" dirty="0" smtClean="0"/>
              <a:t>LSC, ICF-IID are not subject to these specific attic protection requirements. </a:t>
            </a:r>
            <a:endParaRPr lang="en-US" strike="sngStrike" dirty="0" smtClean="0"/>
          </a:p>
          <a:p>
            <a:pPr marL="914400" lvl="2" indent="0">
              <a:buNone/>
            </a:pPr>
            <a:endParaRPr lang="en-US" dirty="0"/>
          </a:p>
          <a:p>
            <a:pPr lvl="1"/>
            <a:endParaRPr lang="en-US" dirty="0"/>
          </a:p>
          <a:p>
            <a:endParaRPr lang="en-US" dirty="0"/>
          </a:p>
        </p:txBody>
      </p:sp>
      <p:sp>
        <p:nvSpPr>
          <p:cNvPr id="4" name="Title 3"/>
          <p:cNvSpPr>
            <a:spLocks noGrp="1"/>
          </p:cNvSpPr>
          <p:nvPr>
            <p:ph type="title"/>
          </p:nvPr>
        </p:nvSpPr>
        <p:spPr/>
        <p:txBody>
          <a:bodyPr/>
          <a:lstStyle/>
          <a:p>
            <a:r>
              <a:rPr lang="en-US" dirty="0" smtClean="0"/>
              <a:t>Automatic Sprinkler Not Required</a:t>
            </a:r>
            <a:endParaRPr lang="en-US" dirty="0"/>
          </a:p>
        </p:txBody>
      </p:sp>
    </p:spTree>
    <p:extLst>
      <p:ext uri="{BB962C8B-B14F-4D97-AF65-F5344CB8AC3E}">
        <p14:creationId xmlns:p14="http://schemas.microsoft.com/office/powerpoint/2010/main" val="3139348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11</a:t>
            </a:fld>
            <a:endParaRPr lang="en-US" dirty="0"/>
          </a:p>
        </p:txBody>
      </p:sp>
      <p:sp>
        <p:nvSpPr>
          <p:cNvPr id="3" name="Content Placeholder 2"/>
          <p:cNvSpPr>
            <a:spLocks noGrp="1"/>
          </p:cNvSpPr>
          <p:nvPr>
            <p:ph idx="1"/>
          </p:nvPr>
        </p:nvSpPr>
        <p:spPr>
          <a:xfrm>
            <a:off x="457200" y="1312434"/>
            <a:ext cx="8229600" cy="4813730"/>
          </a:xfrm>
        </p:spPr>
        <p:txBody>
          <a:bodyPr>
            <a:normAutofit/>
          </a:bodyPr>
          <a:lstStyle/>
          <a:p>
            <a:r>
              <a:rPr lang="en-US" dirty="0"/>
              <a:t>If </a:t>
            </a:r>
            <a:r>
              <a:rPr lang="en-US" dirty="0" smtClean="0"/>
              <a:t>an ICF-IID is required by the LSC to have a sprinkler system and attic fire protection requirements are not </a:t>
            </a:r>
            <a:r>
              <a:rPr lang="en-US" dirty="0"/>
              <a:t>met, </a:t>
            </a:r>
            <a:r>
              <a:rPr lang="en-US" dirty="0" smtClean="0"/>
              <a:t>immediately:</a:t>
            </a:r>
            <a:endParaRPr lang="en-US" dirty="0"/>
          </a:p>
          <a:p>
            <a:pPr lvl="1"/>
            <a:r>
              <a:rPr lang="en-US" dirty="0"/>
              <a:t>Assess attic space for use and </a:t>
            </a:r>
            <a:r>
              <a:rPr lang="en-US" dirty="0" smtClean="0"/>
              <a:t>contents</a:t>
            </a:r>
          </a:p>
          <a:p>
            <a:pPr lvl="1"/>
            <a:r>
              <a:rPr lang="en-US" dirty="0" smtClean="0"/>
              <a:t>Determine attic construction materials</a:t>
            </a:r>
            <a:endParaRPr lang="en-US" dirty="0"/>
          </a:p>
          <a:p>
            <a:pPr lvl="1"/>
            <a:r>
              <a:rPr lang="en-US" dirty="0" smtClean="0"/>
              <a:t>Take steps needed to achieve compliance</a:t>
            </a:r>
            <a:endParaRPr lang="en-US" dirty="0"/>
          </a:p>
          <a:p>
            <a:r>
              <a:rPr lang="en-US" dirty="0" smtClean="0"/>
              <a:t>State </a:t>
            </a:r>
            <a:r>
              <a:rPr lang="en-US" dirty="0"/>
              <a:t>Survey Agencies will survey to determine compliance with this requirement starting July 5, 2019</a:t>
            </a:r>
            <a:r>
              <a:rPr lang="en-US" dirty="0" smtClean="0"/>
              <a:t>. </a:t>
            </a:r>
          </a:p>
          <a:p>
            <a:pPr marL="0" indent="0">
              <a:buNone/>
            </a:pPr>
            <a:endParaRPr lang="en-US" dirty="0"/>
          </a:p>
        </p:txBody>
      </p:sp>
      <p:sp>
        <p:nvSpPr>
          <p:cNvPr id="4" name="Title 3"/>
          <p:cNvSpPr>
            <a:spLocks noGrp="1"/>
          </p:cNvSpPr>
          <p:nvPr>
            <p:ph type="title"/>
          </p:nvPr>
        </p:nvSpPr>
        <p:spPr/>
        <p:txBody>
          <a:bodyPr/>
          <a:lstStyle/>
          <a:p>
            <a:r>
              <a:rPr lang="en-US" dirty="0" smtClean="0"/>
              <a:t>Compliance</a:t>
            </a:r>
            <a:endParaRPr lang="en-US" dirty="0"/>
          </a:p>
        </p:txBody>
      </p:sp>
    </p:spTree>
    <p:extLst>
      <p:ext uri="{BB962C8B-B14F-4D97-AF65-F5344CB8AC3E}">
        <p14:creationId xmlns:p14="http://schemas.microsoft.com/office/powerpoint/2010/main" val="3852146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12</a:t>
            </a:fld>
            <a:endParaRPr lang="en-US" dirty="0"/>
          </a:p>
        </p:txBody>
      </p:sp>
      <p:sp>
        <p:nvSpPr>
          <p:cNvPr id="3" name="Content Placeholder 2"/>
          <p:cNvSpPr>
            <a:spLocks noGrp="1"/>
          </p:cNvSpPr>
          <p:nvPr>
            <p:ph idx="1"/>
          </p:nvPr>
        </p:nvSpPr>
        <p:spPr>
          <a:xfrm>
            <a:off x="457200" y="1194100"/>
            <a:ext cx="8229600" cy="4932064"/>
          </a:xfrm>
        </p:spPr>
        <p:txBody>
          <a:bodyPr>
            <a:normAutofit fontScale="92500" lnSpcReduction="10000"/>
          </a:bodyPr>
          <a:lstStyle/>
          <a:p>
            <a:r>
              <a:rPr lang="en-US" dirty="0" smtClean="0"/>
              <a:t>ICFs-IID are permitted to meet </a:t>
            </a:r>
            <a:r>
              <a:rPr lang="en-US" dirty="0"/>
              <a:t>either the</a:t>
            </a:r>
          </a:p>
          <a:p>
            <a:pPr>
              <a:buNone/>
            </a:pPr>
            <a:r>
              <a:rPr lang="en-US" dirty="0" smtClean="0"/>
              <a:t>    Residential </a:t>
            </a:r>
            <a:r>
              <a:rPr lang="en-US" dirty="0"/>
              <a:t>Board and Care </a:t>
            </a:r>
            <a:r>
              <a:rPr lang="en-US" dirty="0" smtClean="0"/>
              <a:t>Occupancies chapter </a:t>
            </a:r>
            <a:r>
              <a:rPr lang="en-US" b="1" dirty="0"/>
              <a:t>or</a:t>
            </a:r>
            <a:r>
              <a:rPr lang="en-US" dirty="0"/>
              <a:t> the Health </a:t>
            </a:r>
            <a:r>
              <a:rPr lang="en-US" dirty="0" smtClean="0"/>
              <a:t>Care Occupancy chapters </a:t>
            </a:r>
            <a:r>
              <a:rPr lang="en-US" dirty="0"/>
              <a:t>of the </a:t>
            </a:r>
            <a:r>
              <a:rPr lang="en-US" dirty="0" smtClean="0"/>
              <a:t>LSC.</a:t>
            </a:r>
          </a:p>
          <a:p>
            <a:pPr marL="0" indent="0">
              <a:buNone/>
            </a:pPr>
            <a:endParaRPr lang="en-US" sz="1400" dirty="0" smtClean="0"/>
          </a:p>
          <a:p>
            <a:r>
              <a:rPr lang="en-US" dirty="0" smtClean="0"/>
              <a:t>For ICFs-IID that meet the Health Care Occupancy chapters of the LSC:</a:t>
            </a:r>
          </a:p>
          <a:p>
            <a:pPr lvl="1"/>
            <a:r>
              <a:rPr lang="en-US" dirty="0" smtClean="0"/>
              <a:t>If the requirement for the attic fire protection</a:t>
            </a:r>
            <a:r>
              <a:rPr lang="en-US" strike="sngStrike" dirty="0" smtClean="0"/>
              <a:t> </a:t>
            </a:r>
            <a:r>
              <a:rPr lang="en-US" dirty="0" smtClean="0"/>
              <a:t>would result in </a:t>
            </a:r>
            <a:r>
              <a:rPr lang="en-US" dirty="0"/>
              <a:t>unreasonable hardship for the </a:t>
            </a:r>
            <a:r>
              <a:rPr lang="en-US" dirty="0" smtClean="0"/>
              <a:t>ICF-IID</a:t>
            </a:r>
            <a:r>
              <a:rPr lang="en-US" dirty="0"/>
              <a:t>, </a:t>
            </a:r>
            <a:r>
              <a:rPr lang="en-US" dirty="0" smtClean="0"/>
              <a:t>then CMS </a:t>
            </a:r>
            <a:r>
              <a:rPr lang="en-US" i="1" dirty="0"/>
              <a:t>may</a:t>
            </a:r>
            <a:r>
              <a:rPr lang="en-US" dirty="0"/>
              <a:t> waive specific </a:t>
            </a:r>
            <a:r>
              <a:rPr lang="en-US" dirty="0" smtClean="0"/>
              <a:t>provisions of the LSC, but </a:t>
            </a:r>
            <a:r>
              <a:rPr lang="en-US" b="1" dirty="0" smtClean="0"/>
              <a:t>only </a:t>
            </a:r>
            <a:r>
              <a:rPr lang="en-US" b="1" dirty="0"/>
              <a:t>if the waiver does not </a:t>
            </a:r>
            <a:r>
              <a:rPr lang="en-US" b="1" dirty="0" smtClean="0"/>
              <a:t>adversely affect </a:t>
            </a:r>
            <a:r>
              <a:rPr lang="en-US" b="1" dirty="0"/>
              <a:t>the health and safety of clients.</a:t>
            </a:r>
          </a:p>
          <a:p>
            <a:endParaRPr lang="en-US" dirty="0" smtClean="0"/>
          </a:p>
          <a:p>
            <a:endParaRPr lang="en-US" dirty="0"/>
          </a:p>
        </p:txBody>
      </p:sp>
      <p:sp>
        <p:nvSpPr>
          <p:cNvPr id="4" name="Title 3"/>
          <p:cNvSpPr>
            <a:spLocks noGrp="1"/>
          </p:cNvSpPr>
          <p:nvPr>
            <p:ph type="title"/>
          </p:nvPr>
        </p:nvSpPr>
        <p:spPr/>
        <p:txBody>
          <a:bodyPr/>
          <a:lstStyle/>
          <a:p>
            <a:r>
              <a:rPr lang="en-US" dirty="0" smtClean="0"/>
              <a:t>Life Safety Code Waiver</a:t>
            </a:r>
            <a:endParaRPr lang="en-US" dirty="0"/>
          </a:p>
        </p:txBody>
      </p:sp>
    </p:spTree>
    <p:extLst>
      <p:ext uri="{BB962C8B-B14F-4D97-AF65-F5344CB8AC3E}">
        <p14:creationId xmlns:p14="http://schemas.microsoft.com/office/powerpoint/2010/main" val="3937665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13</a:t>
            </a:fld>
            <a:endParaRPr lang="en-US" dirty="0"/>
          </a:p>
        </p:txBody>
      </p:sp>
      <p:sp>
        <p:nvSpPr>
          <p:cNvPr id="3" name="Content Placeholder 2"/>
          <p:cNvSpPr>
            <a:spLocks noGrp="1"/>
          </p:cNvSpPr>
          <p:nvPr>
            <p:ph idx="1"/>
          </p:nvPr>
        </p:nvSpPr>
        <p:spPr>
          <a:xfrm>
            <a:off x="457200" y="1420010"/>
            <a:ext cx="8229600" cy="4706154"/>
          </a:xfrm>
        </p:spPr>
        <p:txBody>
          <a:bodyPr/>
          <a:lstStyle/>
          <a:p>
            <a:pPr marL="0" indent="0">
              <a:buNone/>
              <a:defRPr/>
            </a:pPr>
            <a:r>
              <a:rPr lang="en-US" dirty="0" smtClean="0"/>
              <a:t>In conclusion, this presentation reviewed the following:</a:t>
            </a:r>
            <a:endParaRPr lang="en-US" dirty="0"/>
          </a:p>
          <a:p>
            <a:pPr marL="914400" lvl="1" indent="-514350">
              <a:buFont typeface="+mj-lt"/>
              <a:buAutoNum type="arabicPeriod"/>
              <a:defRPr/>
            </a:pPr>
            <a:r>
              <a:rPr lang="en-US" dirty="0"/>
              <a:t>Regulatory </a:t>
            </a:r>
            <a:r>
              <a:rPr lang="en-US" dirty="0" smtClean="0"/>
              <a:t>requirements for the attic fire safety requirement </a:t>
            </a:r>
            <a:endParaRPr lang="en-US" dirty="0"/>
          </a:p>
          <a:p>
            <a:pPr marL="914400" lvl="1" indent="-514350">
              <a:buFont typeface="+mj-lt"/>
              <a:buAutoNum type="arabicPeriod"/>
              <a:defRPr/>
            </a:pPr>
            <a:r>
              <a:rPr lang="en-US" dirty="0"/>
              <a:t>Attic protection requirements for occupied or used attic spaces</a:t>
            </a:r>
          </a:p>
          <a:p>
            <a:pPr marL="914400" lvl="1" indent="-514350">
              <a:buFont typeface="+mj-lt"/>
              <a:buAutoNum type="arabicPeriod"/>
              <a:defRPr/>
            </a:pPr>
            <a:r>
              <a:rPr lang="en-US" dirty="0"/>
              <a:t>Attic protection requirements for unoccupied or unused attic </a:t>
            </a:r>
            <a:r>
              <a:rPr lang="en-US" dirty="0" smtClean="0"/>
              <a:t>spaces</a:t>
            </a:r>
          </a:p>
          <a:p>
            <a:pPr marL="914400" lvl="1" indent="-514350">
              <a:buFont typeface="+mj-lt"/>
              <a:buAutoNum type="arabicPeriod"/>
              <a:defRPr/>
            </a:pPr>
            <a:r>
              <a:rPr lang="en-US" dirty="0" smtClean="0"/>
              <a:t>Health care occupancy waiver </a:t>
            </a:r>
            <a:endParaRPr lang="en-US" dirty="0"/>
          </a:p>
          <a:p>
            <a:endParaRPr lang="en-US" dirty="0"/>
          </a:p>
        </p:txBody>
      </p:sp>
      <p:sp>
        <p:nvSpPr>
          <p:cNvPr id="4" name="Title 3"/>
          <p:cNvSpPr>
            <a:spLocks noGrp="1"/>
          </p:cNvSpPr>
          <p:nvPr>
            <p:ph type="title"/>
          </p:nvPr>
        </p:nvSpPr>
        <p:spPr>
          <a:xfrm>
            <a:off x="0" y="1"/>
            <a:ext cx="9144000" cy="860612"/>
          </a:xfrm>
          <a:solidFill>
            <a:schemeClr val="accent2"/>
          </a:solidFill>
        </p:spPr>
        <p:txBody>
          <a:bodyPr/>
          <a:lstStyle/>
          <a:p>
            <a:r>
              <a:rPr lang="en-US" dirty="0" smtClean="0">
                <a:solidFill>
                  <a:schemeClr val="tx1"/>
                </a:solidFill>
              </a:rPr>
              <a:t>Summary</a:t>
            </a:r>
            <a:endParaRPr lang="en-US" dirty="0">
              <a:solidFill>
                <a:schemeClr val="tx1"/>
              </a:solidFill>
            </a:endParaRPr>
          </a:p>
        </p:txBody>
      </p:sp>
    </p:spTree>
    <p:extLst>
      <p:ext uri="{BB962C8B-B14F-4D97-AF65-F5344CB8AC3E}">
        <p14:creationId xmlns:p14="http://schemas.microsoft.com/office/powerpoint/2010/main" val="3992547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14</a:t>
            </a:fld>
            <a:endParaRPr lang="en-US" dirty="0"/>
          </a:p>
        </p:txBody>
      </p:sp>
      <p:sp>
        <p:nvSpPr>
          <p:cNvPr id="3" name="Content Placeholder 2"/>
          <p:cNvSpPr>
            <a:spLocks noGrp="1"/>
          </p:cNvSpPr>
          <p:nvPr>
            <p:ph idx="1"/>
          </p:nvPr>
        </p:nvSpPr>
        <p:spPr>
          <a:xfrm>
            <a:off x="457200" y="1376980"/>
            <a:ext cx="8229600" cy="4749184"/>
          </a:xfrm>
        </p:spPr>
        <p:txBody>
          <a:bodyPr/>
          <a:lstStyle/>
          <a:p>
            <a:pPr marL="0" indent="0">
              <a:buNone/>
            </a:pPr>
            <a:r>
              <a:rPr lang="en-US" dirty="0"/>
              <a:t>Questions related to the life safety code requirements for ICF/IID can be submitted to the following mailboxes:</a:t>
            </a:r>
          </a:p>
          <a:p>
            <a:pPr marL="0" indent="0" algn="ctr">
              <a:buNone/>
            </a:pPr>
            <a:endParaRPr lang="en-US" dirty="0" smtClean="0"/>
          </a:p>
          <a:p>
            <a:pPr marL="0" indent="0" algn="ctr">
              <a:buNone/>
            </a:pPr>
            <a:r>
              <a:rPr lang="en-US" dirty="0" smtClean="0"/>
              <a:t>QSOG</a:t>
            </a:r>
            <a:r>
              <a:rPr lang="en-US" b="1" dirty="0" smtClean="0"/>
              <a:t>_</a:t>
            </a:r>
            <a:r>
              <a:rPr lang="en-US" dirty="0" smtClean="0"/>
              <a:t>ICFIID@cms.hhs.gov</a:t>
            </a:r>
          </a:p>
          <a:p>
            <a:pPr marL="0" indent="0" algn="ctr">
              <a:buNone/>
            </a:pPr>
            <a:r>
              <a:rPr lang="en-US" dirty="0" smtClean="0"/>
              <a:t>&amp;</a:t>
            </a:r>
          </a:p>
          <a:p>
            <a:pPr marL="0" indent="0" algn="ctr">
              <a:buNone/>
            </a:pPr>
            <a:r>
              <a:rPr lang="en-US" dirty="0" smtClean="0"/>
              <a:t>QSOG_LifeSafetyCode@cms.hhs.gov</a:t>
            </a:r>
          </a:p>
          <a:p>
            <a:pPr marL="0" indent="0" algn="ctr">
              <a:buNone/>
            </a:pPr>
            <a:endParaRPr lang="en-US" dirty="0"/>
          </a:p>
        </p:txBody>
      </p:sp>
      <p:sp>
        <p:nvSpPr>
          <p:cNvPr id="4" name="Title 3"/>
          <p:cNvSpPr>
            <a:spLocks noGrp="1"/>
          </p:cNvSpPr>
          <p:nvPr>
            <p:ph type="title"/>
          </p:nvPr>
        </p:nvSpPr>
        <p:spPr>
          <a:xfrm>
            <a:off x="0" y="1"/>
            <a:ext cx="9144000" cy="829734"/>
          </a:xfrm>
          <a:solidFill>
            <a:schemeClr val="accent2"/>
          </a:solidFill>
        </p:spPr>
        <p:txBody>
          <a:bodyPr/>
          <a:lstStyle/>
          <a:p>
            <a:r>
              <a:rPr lang="en-US" dirty="0" smtClean="0">
                <a:solidFill>
                  <a:schemeClr val="tx1"/>
                </a:solidFill>
              </a:rPr>
              <a:t>Questions</a:t>
            </a:r>
            <a:endParaRPr lang="en-US" dirty="0">
              <a:solidFill>
                <a:schemeClr val="tx1"/>
              </a:solidFill>
            </a:endParaRPr>
          </a:p>
        </p:txBody>
      </p:sp>
    </p:spTree>
    <p:extLst>
      <p:ext uri="{BB962C8B-B14F-4D97-AF65-F5344CB8AC3E}">
        <p14:creationId xmlns:p14="http://schemas.microsoft.com/office/powerpoint/2010/main" val="2191526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fontScale="55000" lnSpcReduction="20000"/>
          </a:bodyPr>
          <a:lstStyle/>
          <a:p>
            <a:pPr marL="0" indent="0">
              <a:lnSpc>
                <a:spcPct val="105000"/>
              </a:lnSpc>
              <a:spcBef>
                <a:spcPts val="0"/>
              </a:spcBef>
              <a:buNone/>
            </a:pPr>
            <a:r>
              <a:rPr lang="en-US" dirty="0"/>
              <a:t>This presentation was prepared as a tool to assist providers and is not intended to grant rights or impose obligations. Although every reasonable effort has been made to assure the accuracy of the information within these </a:t>
            </a:r>
            <a:r>
              <a:rPr lang="en-US" dirty="0" smtClean="0"/>
              <a:t>slides, </a:t>
            </a:r>
            <a:r>
              <a:rPr lang="en-US" dirty="0"/>
              <a:t>the ultimate responsibility for the correct submission of claims and response to any remittance advice lies with the provider of services. </a:t>
            </a:r>
          </a:p>
          <a:p>
            <a:pPr marL="0" indent="0">
              <a:lnSpc>
                <a:spcPct val="105000"/>
              </a:lnSpc>
              <a:spcBef>
                <a:spcPts val="0"/>
              </a:spcBef>
              <a:buNone/>
            </a:pPr>
            <a:endParaRPr lang="en-US" dirty="0"/>
          </a:p>
          <a:p>
            <a:pPr marL="0" indent="0">
              <a:lnSpc>
                <a:spcPct val="105000"/>
              </a:lnSpc>
              <a:spcBef>
                <a:spcPts val="0"/>
              </a:spcBef>
              <a:buNone/>
            </a:pPr>
            <a:r>
              <a:rPr lang="en-US" dirty="0"/>
              <a:t>This publication is a general summary that explains certain aspects of the Medicare Program, but is not a legal document. The official Medicare Program provisions are contained in the relevant laws, regulations, and rulings. Medicare policy changes frequently, and links to the source documents have been provided within the </a:t>
            </a:r>
            <a:r>
              <a:rPr lang="en-US" dirty="0" smtClean="0"/>
              <a:t>slides </a:t>
            </a:r>
            <a:r>
              <a:rPr lang="en-US" dirty="0"/>
              <a:t>for your reference</a:t>
            </a:r>
          </a:p>
          <a:p>
            <a:pPr marL="0" indent="0">
              <a:lnSpc>
                <a:spcPct val="105000"/>
              </a:lnSpc>
              <a:spcBef>
                <a:spcPts val="0"/>
              </a:spcBef>
              <a:buNone/>
            </a:pPr>
            <a:endParaRPr lang="en-US" dirty="0"/>
          </a:p>
          <a:p>
            <a:pPr marL="0" indent="0">
              <a:lnSpc>
                <a:spcPct val="105000"/>
              </a:lnSpc>
              <a:spcBef>
                <a:spcPts val="0"/>
              </a:spcBef>
              <a:buNone/>
            </a:pPr>
            <a:r>
              <a:rPr lang="en-US" dirty="0"/>
              <a:t>The Centers for Medicare &amp; Medicaid Services (CMS) employees, agents, and staff make no representation, warranty, or guarantee that this compilation of Medicare information is error-free and will bear no responsibility or liability for the results or consequences of the use of this guide.</a:t>
            </a:r>
          </a:p>
          <a:p>
            <a:endParaRPr lang="en-US" dirty="0"/>
          </a:p>
        </p:txBody>
      </p:sp>
      <p:sp>
        <p:nvSpPr>
          <p:cNvPr id="5" name="Title 4"/>
          <p:cNvSpPr>
            <a:spLocks noGrp="1"/>
          </p:cNvSpPr>
          <p:nvPr>
            <p:ph type="title"/>
          </p:nvPr>
        </p:nvSpPr>
        <p:spPr/>
        <p:txBody>
          <a:bodyPr/>
          <a:lstStyle/>
          <a:p>
            <a:r>
              <a:rPr lang="en-US" dirty="0"/>
              <a:t>Disclaimers</a:t>
            </a:r>
          </a:p>
        </p:txBody>
      </p:sp>
    </p:spTree>
    <p:extLst>
      <p:ext uri="{BB962C8B-B14F-4D97-AF65-F5344CB8AC3E}">
        <p14:creationId xmlns:p14="http://schemas.microsoft.com/office/powerpoint/2010/main" val="2044264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3</a:t>
            </a:fld>
            <a:endParaRPr lang="en-US" dirty="0"/>
          </a:p>
        </p:txBody>
      </p:sp>
      <p:sp>
        <p:nvSpPr>
          <p:cNvPr id="3" name="Content Placeholder 2"/>
          <p:cNvSpPr>
            <a:spLocks noGrp="1"/>
          </p:cNvSpPr>
          <p:nvPr>
            <p:ph idx="1"/>
          </p:nvPr>
        </p:nvSpPr>
        <p:spPr/>
        <p:txBody>
          <a:bodyPr>
            <a:normAutofit/>
          </a:bodyPr>
          <a:lstStyle/>
          <a:p>
            <a:pPr marL="0" indent="0">
              <a:buNone/>
              <a:defRPr/>
            </a:pPr>
            <a:r>
              <a:rPr lang="en-US" dirty="0"/>
              <a:t>At the conclusion of this presentation, the participant will be able to understand </a:t>
            </a:r>
            <a:r>
              <a:rPr lang="en-US" dirty="0" smtClean="0"/>
              <a:t>:</a:t>
            </a:r>
            <a:endParaRPr lang="en-US" dirty="0"/>
          </a:p>
          <a:p>
            <a:pPr marL="914400" lvl="1" indent="-514350">
              <a:buFont typeface="+mj-lt"/>
              <a:buAutoNum type="arabicPeriod"/>
              <a:defRPr/>
            </a:pPr>
            <a:r>
              <a:rPr lang="en-US" dirty="0" smtClean="0"/>
              <a:t>Regulatory requirements</a:t>
            </a:r>
          </a:p>
          <a:p>
            <a:pPr marL="914400" lvl="1" indent="-514350">
              <a:buFont typeface="+mj-lt"/>
              <a:buAutoNum type="arabicPeriod"/>
              <a:defRPr/>
            </a:pPr>
            <a:r>
              <a:rPr lang="en-US" dirty="0" smtClean="0"/>
              <a:t>Attic protection requirements for occupied or used attic spaces</a:t>
            </a:r>
          </a:p>
          <a:p>
            <a:pPr marL="914400" lvl="1" indent="-514350">
              <a:buFont typeface="+mj-lt"/>
              <a:buAutoNum type="arabicPeriod"/>
              <a:defRPr/>
            </a:pPr>
            <a:r>
              <a:rPr lang="en-US" dirty="0" smtClean="0"/>
              <a:t>Attic protection requirements for unoccupied or unused attic spaces</a:t>
            </a:r>
          </a:p>
          <a:p>
            <a:pPr marL="914400" lvl="1" indent="-514350">
              <a:buFont typeface="+mj-lt"/>
              <a:buAutoNum type="arabicPeriod"/>
              <a:defRPr/>
            </a:pPr>
            <a:r>
              <a:rPr lang="en-US" dirty="0" smtClean="0"/>
              <a:t>Life Safety Code waiver</a:t>
            </a:r>
          </a:p>
          <a:p>
            <a:pPr marL="914400" lvl="1" indent="-514350">
              <a:buFont typeface="+mj-lt"/>
              <a:buAutoNum type="arabicPeriod"/>
              <a:defRPr/>
            </a:pPr>
            <a:endParaRPr lang="en-US" dirty="0" smtClean="0"/>
          </a:p>
          <a:p>
            <a:endParaRPr lang="en-US" dirty="0"/>
          </a:p>
        </p:txBody>
      </p:sp>
      <p:sp>
        <p:nvSpPr>
          <p:cNvPr id="4" name="Title 3"/>
          <p:cNvSpPr>
            <a:spLocks noGrp="1"/>
          </p:cNvSpPr>
          <p:nvPr>
            <p:ph type="title"/>
          </p:nvPr>
        </p:nvSpPr>
        <p:spPr/>
        <p:txBody>
          <a:bodyPr/>
          <a:lstStyle/>
          <a:p>
            <a:r>
              <a:rPr lang="en-US" dirty="0"/>
              <a:t>Learning Objectives</a:t>
            </a:r>
          </a:p>
        </p:txBody>
      </p:sp>
    </p:spTree>
    <p:extLst>
      <p:ext uri="{BB962C8B-B14F-4D97-AF65-F5344CB8AC3E}">
        <p14:creationId xmlns:p14="http://schemas.microsoft.com/office/powerpoint/2010/main" val="352551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4</a:t>
            </a:fld>
            <a:endParaRPr lang="en-US" dirty="0"/>
          </a:p>
        </p:txBody>
      </p:sp>
      <p:sp>
        <p:nvSpPr>
          <p:cNvPr id="3" name="Content Placeholder 2"/>
          <p:cNvSpPr>
            <a:spLocks noGrp="1"/>
          </p:cNvSpPr>
          <p:nvPr>
            <p:ph idx="1"/>
          </p:nvPr>
        </p:nvSpPr>
        <p:spPr>
          <a:xfrm>
            <a:off x="457200" y="1237130"/>
            <a:ext cx="8229600" cy="5119220"/>
          </a:xfrm>
        </p:spPr>
        <p:txBody>
          <a:bodyPr>
            <a:normAutofit/>
          </a:bodyPr>
          <a:lstStyle/>
          <a:p>
            <a:r>
              <a:rPr lang="en-US" sz="2400" dirty="0" smtClean="0"/>
              <a:t>Final </a:t>
            </a:r>
            <a:r>
              <a:rPr lang="en-US" sz="2400" dirty="0"/>
              <a:t>rule (CMS-3277-F) was </a:t>
            </a:r>
            <a:r>
              <a:rPr lang="en-US" sz="2400" dirty="0" smtClean="0"/>
              <a:t>published May 4, 2016 &amp; effective July 5, 2016. </a:t>
            </a:r>
            <a:r>
              <a:rPr lang="en-US" sz="2400" dirty="0">
                <a:hlinkClick r:id="rId3"/>
              </a:rPr>
              <a:t>https://www.gpo.gov/fdsys/pkg/FR-2016-05-04/pdf/2016-10043.pdf</a:t>
            </a:r>
            <a:r>
              <a:rPr lang="en-US" sz="2400" dirty="0"/>
              <a:t> </a:t>
            </a:r>
            <a:r>
              <a:rPr lang="en-US" sz="2400" dirty="0" smtClean="0"/>
              <a:t> </a:t>
            </a:r>
          </a:p>
          <a:p>
            <a:pPr marL="0" indent="0">
              <a:buNone/>
            </a:pPr>
            <a:endParaRPr lang="en-US" sz="2400" dirty="0"/>
          </a:p>
          <a:p>
            <a:r>
              <a:rPr lang="en-US" sz="2400" dirty="0" smtClean="0"/>
              <a:t>The final rule updated </a:t>
            </a:r>
            <a:r>
              <a:rPr lang="en-US" sz="2400" dirty="0"/>
              <a:t>fire safety requirements for </a:t>
            </a:r>
            <a:r>
              <a:rPr lang="en-US" sz="2400" dirty="0" smtClean="0"/>
              <a:t>certain providers including intermediate </a:t>
            </a:r>
            <a:r>
              <a:rPr lang="en-US" sz="2400" dirty="0"/>
              <a:t>care facilities for individuals with intellectual disabilities (ICF-IID</a:t>
            </a:r>
            <a:r>
              <a:rPr lang="en-US" sz="2400" dirty="0" smtClean="0"/>
              <a:t>).</a:t>
            </a:r>
            <a:r>
              <a:rPr lang="en-US" sz="2400" dirty="0"/>
              <a:t>  </a:t>
            </a:r>
            <a:endParaRPr lang="en-US" sz="2400" dirty="0" smtClean="0"/>
          </a:p>
          <a:p>
            <a:pPr marL="0" indent="0">
              <a:buNone/>
            </a:pPr>
            <a:endParaRPr lang="en-US" sz="2400" dirty="0" smtClean="0"/>
          </a:p>
          <a:p>
            <a:r>
              <a:rPr lang="en-US" sz="2400" dirty="0" smtClean="0"/>
              <a:t>The </a:t>
            </a:r>
            <a:r>
              <a:rPr lang="en-US" sz="2400" dirty="0"/>
              <a:t>final rule </a:t>
            </a:r>
            <a:r>
              <a:rPr lang="en-US" sz="2400" dirty="0" smtClean="0"/>
              <a:t>adopted the</a:t>
            </a:r>
            <a:r>
              <a:rPr lang="en-US" sz="2400" dirty="0" smtClean="0">
                <a:solidFill>
                  <a:srgbClr val="FF0000"/>
                </a:solidFill>
              </a:rPr>
              <a:t> </a:t>
            </a:r>
            <a:r>
              <a:rPr lang="en-US" sz="2400" dirty="0" smtClean="0"/>
              <a:t>2012 editions of the </a:t>
            </a:r>
            <a:r>
              <a:rPr lang="en-US" sz="2400" dirty="0"/>
              <a:t>National Fire Protection Association's (NFPA) </a:t>
            </a:r>
            <a:r>
              <a:rPr lang="en-US" sz="2400" dirty="0" smtClean="0"/>
              <a:t>Life </a:t>
            </a:r>
            <a:r>
              <a:rPr lang="en-US" sz="2400" dirty="0"/>
              <a:t>Safety Code (LSC) </a:t>
            </a:r>
            <a:r>
              <a:rPr lang="en-US" sz="2400" dirty="0" smtClean="0"/>
              <a:t>and Health </a:t>
            </a:r>
            <a:r>
              <a:rPr lang="en-US" sz="2400" dirty="0"/>
              <a:t>Care Facilities Code.  </a:t>
            </a:r>
            <a:endParaRPr lang="en-US" sz="2400" dirty="0" smtClean="0"/>
          </a:p>
        </p:txBody>
      </p:sp>
      <p:sp>
        <p:nvSpPr>
          <p:cNvPr id="4" name="Title 3"/>
          <p:cNvSpPr>
            <a:spLocks noGrp="1"/>
          </p:cNvSpPr>
          <p:nvPr>
            <p:ph type="title"/>
          </p:nvPr>
        </p:nvSpPr>
        <p:spPr/>
        <p:txBody>
          <a:bodyPr/>
          <a:lstStyle/>
          <a:p>
            <a:r>
              <a:rPr lang="en-US" dirty="0" smtClean="0"/>
              <a:t>Life Safety Code Final Rule</a:t>
            </a:r>
            <a:endParaRPr lang="en-US" dirty="0"/>
          </a:p>
        </p:txBody>
      </p:sp>
    </p:spTree>
    <p:extLst>
      <p:ext uri="{BB962C8B-B14F-4D97-AF65-F5344CB8AC3E}">
        <p14:creationId xmlns:p14="http://schemas.microsoft.com/office/powerpoint/2010/main" val="1082722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5</a:t>
            </a:fld>
            <a:endParaRPr lang="en-US" dirty="0"/>
          </a:p>
        </p:txBody>
      </p:sp>
      <p:sp>
        <p:nvSpPr>
          <p:cNvPr id="3" name="Content Placeholder 2"/>
          <p:cNvSpPr>
            <a:spLocks noGrp="1"/>
          </p:cNvSpPr>
          <p:nvPr>
            <p:ph idx="1"/>
          </p:nvPr>
        </p:nvSpPr>
        <p:spPr>
          <a:xfrm>
            <a:off x="457200" y="1204856"/>
            <a:ext cx="8229600" cy="4921307"/>
          </a:xfrm>
        </p:spPr>
        <p:txBody>
          <a:bodyPr>
            <a:normAutofit lnSpcReduction="10000"/>
          </a:bodyPr>
          <a:lstStyle/>
          <a:p>
            <a:r>
              <a:rPr lang="en-US" dirty="0" smtClean="0"/>
              <a:t>LSC was adopted </a:t>
            </a:r>
            <a:r>
              <a:rPr lang="en-US" dirty="0"/>
              <a:t>by CMS regulation effective July 5, 2016. </a:t>
            </a:r>
            <a:r>
              <a:rPr lang="en-US" dirty="0" smtClean="0"/>
              <a:t> </a:t>
            </a:r>
          </a:p>
          <a:p>
            <a:r>
              <a:rPr lang="en-US" dirty="0" smtClean="0"/>
              <a:t>Regulation gave ICF-IID until </a:t>
            </a:r>
            <a:r>
              <a:rPr lang="en-US" dirty="0"/>
              <a:t>July 5, </a:t>
            </a:r>
            <a:r>
              <a:rPr lang="en-US" dirty="0" smtClean="0"/>
              <a:t>2019 to comply with attic fire protection requirements.</a:t>
            </a:r>
          </a:p>
          <a:p>
            <a:r>
              <a:rPr lang="en-US" dirty="0" smtClean="0"/>
              <a:t>Beginning July 5, 2019, an ICF-IID must be in compliance with Chapter 33.2.3.5.7.1</a:t>
            </a:r>
            <a:r>
              <a:rPr lang="en-US" dirty="0"/>
              <a:t>, Sprinklers in attics, </a:t>
            </a:r>
            <a:r>
              <a:rPr lang="en-US" b="1" u="sng" dirty="0" smtClean="0"/>
              <a:t>or</a:t>
            </a:r>
            <a:r>
              <a:rPr lang="en-US" dirty="0" smtClean="0"/>
              <a:t> Chapter </a:t>
            </a:r>
            <a:r>
              <a:rPr lang="en-US" dirty="0"/>
              <a:t>33.2.3.5.7.2, Heat </a:t>
            </a:r>
            <a:r>
              <a:rPr lang="en-US" dirty="0" smtClean="0"/>
              <a:t>detection systems </a:t>
            </a:r>
            <a:r>
              <a:rPr lang="en-US" dirty="0"/>
              <a:t>in attics of the Life Safety Code.</a:t>
            </a:r>
            <a:endParaRPr lang="en-US" dirty="0" smtClean="0"/>
          </a:p>
          <a:p>
            <a:pPr marL="0" indent="0">
              <a:buNone/>
            </a:pPr>
            <a:endParaRPr lang="en-US" dirty="0"/>
          </a:p>
        </p:txBody>
      </p:sp>
      <p:sp>
        <p:nvSpPr>
          <p:cNvPr id="4" name="Title 3"/>
          <p:cNvSpPr>
            <a:spLocks noGrp="1"/>
          </p:cNvSpPr>
          <p:nvPr>
            <p:ph type="title"/>
          </p:nvPr>
        </p:nvSpPr>
        <p:spPr/>
        <p:txBody>
          <a:bodyPr/>
          <a:lstStyle/>
          <a:p>
            <a:r>
              <a:rPr lang="en-US" sz="3600" dirty="0"/>
              <a:t>Life Safety Code Attic Fire Safety Requirement</a:t>
            </a:r>
          </a:p>
        </p:txBody>
      </p:sp>
    </p:spTree>
    <p:extLst>
      <p:ext uri="{BB962C8B-B14F-4D97-AF65-F5344CB8AC3E}">
        <p14:creationId xmlns:p14="http://schemas.microsoft.com/office/powerpoint/2010/main" val="1656916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6</a:t>
            </a:fld>
            <a:endParaRPr lang="en-US" dirty="0"/>
          </a:p>
        </p:txBody>
      </p:sp>
      <p:sp>
        <p:nvSpPr>
          <p:cNvPr id="3" name="Content Placeholder 2"/>
          <p:cNvSpPr>
            <a:spLocks noGrp="1"/>
          </p:cNvSpPr>
          <p:nvPr>
            <p:ph idx="1"/>
          </p:nvPr>
        </p:nvSpPr>
        <p:spPr>
          <a:xfrm>
            <a:off x="457200" y="1269402"/>
            <a:ext cx="8229600" cy="4856761"/>
          </a:xfrm>
        </p:spPr>
        <p:txBody>
          <a:bodyPr>
            <a:normAutofit/>
          </a:bodyPr>
          <a:lstStyle/>
          <a:p>
            <a:r>
              <a:rPr lang="en-US" dirty="0"/>
              <a:t>Section 33.2.3.5.7.1 of the NFPA 101</a:t>
            </a:r>
            <a:r>
              <a:rPr lang="en-US" dirty="0" smtClean="0"/>
              <a:t>:</a:t>
            </a:r>
          </a:p>
          <a:p>
            <a:r>
              <a:rPr lang="en-US" dirty="0" smtClean="0"/>
              <a:t>ICFs-IID where an automatic sprinkler system is installed, as required by LSC, and the attic </a:t>
            </a:r>
            <a:r>
              <a:rPr lang="en-US" b="1" dirty="0" smtClean="0"/>
              <a:t>is</a:t>
            </a:r>
            <a:r>
              <a:rPr lang="en-US" dirty="0" smtClean="0"/>
              <a:t> </a:t>
            </a:r>
            <a:r>
              <a:rPr lang="en-US" dirty="0"/>
              <a:t>used for living purposes, storage, or fuel-fired </a:t>
            </a:r>
            <a:r>
              <a:rPr lang="en-US" dirty="0" smtClean="0"/>
              <a:t>equipment:</a:t>
            </a:r>
          </a:p>
          <a:p>
            <a:pPr lvl="1"/>
            <a:r>
              <a:rPr lang="en-US" dirty="0"/>
              <a:t>Attic, shall be protected with automatic sprinklers that are part of the required, approved automatic sprinkler system in accordance with </a:t>
            </a:r>
            <a:r>
              <a:rPr lang="en-US" dirty="0" smtClean="0"/>
              <a:t>9.7.1.1 of the LSC.</a:t>
            </a:r>
            <a:endParaRPr lang="en-US" dirty="0"/>
          </a:p>
          <a:p>
            <a:pPr marL="0" indent="0">
              <a:buNone/>
            </a:pPr>
            <a:endParaRPr lang="en-US" dirty="0"/>
          </a:p>
          <a:p>
            <a:pPr marL="0" indent="0">
              <a:buNone/>
            </a:pPr>
            <a:endParaRPr lang="en-US" dirty="0"/>
          </a:p>
        </p:txBody>
      </p:sp>
      <p:sp>
        <p:nvSpPr>
          <p:cNvPr id="4" name="Title 3"/>
          <p:cNvSpPr>
            <a:spLocks noGrp="1"/>
          </p:cNvSpPr>
          <p:nvPr>
            <p:ph type="title"/>
          </p:nvPr>
        </p:nvSpPr>
        <p:spPr/>
        <p:txBody>
          <a:bodyPr/>
          <a:lstStyle/>
          <a:p>
            <a:r>
              <a:rPr lang="en-US" sz="3600" dirty="0" smtClean="0"/>
              <a:t>Automatic Sprinkler Requirement &amp; Attic Used</a:t>
            </a:r>
            <a:endParaRPr lang="en-US" sz="3600" dirty="0"/>
          </a:p>
        </p:txBody>
      </p:sp>
    </p:spTree>
    <p:extLst>
      <p:ext uri="{BB962C8B-B14F-4D97-AF65-F5344CB8AC3E}">
        <p14:creationId xmlns:p14="http://schemas.microsoft.com/office/powerpoint/2010/main" val="987030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7</a:t>
            </a:fld>
            <a:endParaRPr lang="en-US" dirty="0"/>
          </a:p>
        </p:txBody>
      </p:sp>
      <p:sp>
        <p:nvSpPr>
          <p:cNvPr id="6" name="Content Placeholder 5"/>
          <p:cNvSpPr>
            <a:spLocks noGrp="1"/>
          </p:cNvSpPr>
          <p:nvPr>
            <p:ph idx="1"/>
          </p:nvPr>
        </p:nvSpPr>
        <p:spPr>
          <a:xfrm>
            <a:off x="457200" y="1226372"/>
            <a:ext cx="8229600" cy="4956714"/>
          </a:xfrm>
        </p:spPr>
        <p:txBody>
          <a:bodyPr>
            <a:normAutofit/>
          </a:bodyPr>
          <a:lstStyle/>
          <a:p>
            <a:r>
              <a:rPr lang="en-US" dirty="0" smtClean="0"/>
              <a:t>Section 33.2.3.5.7.2 of the NFPA 101:</a:t>
            </a:r>
          </a:p>
          <a:p>
            <a:r>
              <a:rPr lang="en-US" dirty="0" smtClean="0"/>
              <a:t>ICFs/IID where an automatic sprinkler system is installed, </a:t>
            </a:r>
            <a:r>
              <a:rPr lang="en-US" dirty="0"/>
              <a:t>as required by the LSC, </a:t>
            </a:r>
            <a:r>
              <a:rPr lang="en-US" dirty="0" smtClean="0"/>
              <a:t>and the attic is</a:t>
            </a:r>
            <a:r>
              <a:rPr lang="en-US" b="1" dirty="0" smtClean="0"/>
              <a:t> </a:t>
            </a:r>
            <a:r>
              <a:rPr lang="en-US" b="1" u="sng" dirty="0" smtClean="0"/>
              <a:t>not</a:t>
            </a:r>
            <a:r>
              <a:rPr lang="en-US" dirty="0" smtClean="0"/>
              <a:t> used for living purposes, storage, or fuel-fired equipment:</a:t>
            </a:r>
          </a:p>
          <a:p>
            <a:pPr lvl="1"/>
            <a:r>
              <a:rPr lang="en-US" dirty="0" smtClean="0"/>
              <a:t>Attic, shall meet one of the following criteria:</a:t>
            </a:r>
            <a:endParaRPr lang="en-US" dirty="0"/>
          </a:p>
        </p:txBody>
      </p:sp>
      <p:sp>
        <p:nvSpPr>
          <p:cNvPr id="5" name="Title 4"/>
          <p:cNvSpPr>
            <a:spLocks noGrp="1"/>
          </p:cNvSpPr>
          <p:nvPr>
            <p:ph type="title"/>
          </p:nvPr>
        </p:nvSpPr>
        <p:spPr>
          <a:xfrm>
            <a:off x="0" y="0"/>
            <a:ext cx="9144000" cy="917641"/>
          </a:xfrm>
        </p:spPr>
        <p:txBody>
          <a:bodyPr>
            <a:noAutofit/>
          </a:bodyPr>
          <a:lstStyle/>
          <a:p>
            <a:r>
              <a:rPr lang="en-US" sz="3600" dirty="0" smtClean="0"/>
              <a:t>Automatic Sprinkler Requirement &amp; </a:t>
            </a:r>
            <a:br>
              <a:rPr lang="en-US" sz="3600" dirty="0" smtClean="0"/>
            </a:br>
            <a:r>
              <a:rPr lang="en-US" sz="3600" dirty="0" smtClean="0"/>
              <a:t>Attic Not Used</a:t>
            </a:r>
            <a:endParaRPr lang="en-US" sz="3600" dirty="0"/>
          </a:p>
        </p:txBody>
      </p:sp>
    </p:spTree>
    <p:extLst>
      <p:ext uri="{BB962C8B-B14F-4D97-AF65-F5344CB8AC3E}">
        <p14:creationId xmlns:p14="http://schemas.microsoft.com/office/powerpoint/2010/main" val="3272317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8</a:t>
            </a:fld>
            <a:endParaRPr lang="en-US" dirty="0"/>
          </a:p>
        </p:txBody>
      </p:sp>
      <p:sp>
        <p:nvSpPr>
          <p:cNvPr id="6" name="Content Placeholder 5"/>
          <p:cNvSpPr>
            <a:spLocks noGrp="1"/>
          </p:cNvSpPr>
          <p:nvPr>
            <p:ph idx="1"/>
          </p:nvPr>
        </p:nvSpPr>
        <p:spPr>
          <a:xfrm>
            <a:off x="457200" y="1226372"/>
            <a:ext cx="8229600" cy="4956714"/>
          </a:xfrm>
        </p:spPr>
        <p:txBody>
          <a:bodyPr>
            <a:normAutofit lnSpcReduction="10000"/>
          </a:bodyPr>
          <a:lstStyle/>
          <a:p>
            <a:r>
              <a:rPr lang="en-US" dirty="0"/>
              <a:t>Attics shall be protected with </a:t>
            </a:r>
            <a:r>
              <a:rPr lang="en-US" b="1" dirty="0"/>
              <a:t>automatic sprinklers </a:t>
            </a:r>
            <a:r>
              <a:rPr lang="en-US" dirty="0"/>
              <a:t>that are part of the required, approved automatic sprinkler system in accordance with 9.7.1.1 of the LSC.</a:t>
            </a:r>
          </a:p>
          <a:p>
            <a:pPr marL="0" indent="0">
              <a:buNone/>
            </a:pPr>
            <a:r>
              <a:rPr lang="en-US" dirty="0" smtClean="0"/>
              <a:t>or</a:t>
            </a:r>
          </a:p>
          <a:p>
            <a:pPr marL="0" indent="0">
              <a:buNone/>
            </a:pPr>
            <a:r>
              <a:rPr lang="en-US" dirty="0"/>
              <a:t>Attics shall be protected throughout by a </a:t>
            </a:r>
            <a:r>
              <a:rPr lang="en-US" b="1" dirty="0"/>
              <a:t>heat detection system </a:t>
            </a:r>
            <a:r>
              <a:rPr lang="en-US" dirty="0"/>
              <a:t>arranged to activate the building fire alarm system in accordance with Section 9.6 of the LSC. </a:t>
            </a:r>
          </a:p>
          <a:p>
            <a:pPr marL="0" indent="0">
              <a:buNone/>
            </a:pPr>
            <a:r>
              <a:rPr lang="en-US" dirty="0" smtClean="0"/>
              <a:t>or</a:t>
            </a:r>
          </a:p>
        </p:txBody>
      </p:sp>
      <p:sp>
        <p:nvSpPr>
          <p:cNvPr id="5" name="Title 4"/>
          <p:cNvSpPr>
            <a:spLocks noGrp="1"/>
          </p:cNvSpPr>
          <p:nvPr>
            <p:ph type="title"/>
          </p:nvPr>
        </p:nvSpPr>
        <p:spPr/>
        <p:txBody>
          <a:bodyPr>
            <a:noAutofit/>
          </a:bodyPr>
          <a:lstStyle/>
          <a:p>
            <a:r>
              <a:rPr lang="en-US" sz="4000" dirty="0" smtClean="0"/>
              <a:t>Attic Criteria</a:t>
            </a:r>
            <a:endParaRPr lang="en-US" sz="4000" dirty="0"/>
          </a:p>
        </p:txBody>
      </p:sp>
    </p:spTree>
    <p:extLst>
      <p:ext uri="{BB962C8B-B14F-4D97-AF65-F5344CB8AC3E}">
        <p14:creationId xmlns:p14="http://schemas.microsoft.com/office/powerpoint/2010/main" val="2737597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022FF3C-310F-4809-A5BE-BC5BA8AA108D}" type="slidenum">
              <a:rPr lang="en-US" smtClean="0"/>
              <a:t>9</a:t>
            </a:fld>
            <a:endParaRPr lang="en-US" dirty="0"/>
          </a:p>
        </p:txBody>
      </p:sp>
      <p:sp>
        <p:nvSpPr>
          <p:cNvPr id="6" name="Content Placeholder 5"/>
          <p:cNvSpPr>
            <a:spLocks noGrp="1"/>
          </p:cNvSpPr>
          <p:nvPr>
            <p:ph idx="1"/>
          </p:nvPr>
        </p:nvSpPr>
        <p:spPr>
          <a:xfrm>
            <a:off x="457200" y="1215614"/>
            <a:ext cx="8229600" cy="4967472"/>
          </a:xfrm>
        </p:spPr>
        <p:txBody>
          <a:bodyPr>
            <a:normAutofit/>
          </a:bodyPr>
          <a:lstStyle/>
          <a:p>
            <a:r>
              <a:rPr lang="en-US" dirty="0" smtClean="0"/>
              <a:t>Attics shall be of </a:t>
            </a:r>
            <a:r>
              <a:rPr lang="en-US" b="1" dirty="0" smtClean="0"/>
              <a:t>noncombustible</a:t>
            </a:r>
            <a:r>
              <a:rPr lang="en-US" dirty="0" smtClean="0"/>
              <a:t> or </a:t>
            </a:r>
            <a:r>
              <a:rPr lang="en-US" b="1" dirty="0" smtClean="0"/>
              <a:t>limited-combustible</a:t>
            </a:r>
            <a:r>
              <a:rPr lang="en-US" dirty="0" smtClean="0"/>
              <a:t> construction.</a:t>
            </a:r>
          </a:p>
          <a:p>
            <a:pPr marL="0" indent="0">
              <a:buNone/>
            </a:pPr>
            <a:r>
              <a:rPr lang="en-US" dirty="0" smtClean="0"/>
              <a:t>or</a:t>
            </a:r>
          </a:p>
          <a:p>
            <a:r>
              <a:rPr lang="en-US" dirty="0" smtClean="0"/>
              <a:t>Attics shall be constructed of </a:t>
            </a:r>
            <a:r>
              <a:rPr lang="en-US" b="1" dirty="0" smtClean="0"/>
              <a:t>fire-retardant-treated wood</a:t>
            </a:r>
            <a:r>
              <a:rPr lang="en-US" dirty="0" smtClean="0"/>
              <a:t> in accordance with NFPA 703, </a:t>
            </a:r>
            <a:r>
              <a:rPr lang="en-US" i="1" dirty="0" smtClean="0"/>
              <a:t>Standard for Fire Retardant-Treated Wood and Fire-Retardant Wood and Fire-Retardant Coatings for Building Materials</a:t>
            </a:r>
            <a:r>
              <a:rPr lang="en-US" dirty="0" smtClean="0"/>
              <a:t>.</a:t>
            </a:r>
          </a:p>
          <a:p>
            <a:endParaRPr lang="en-US" dirty="0"/>
          </a:p>
        </p:txBody>
      </p:sp>
      <p:sp>
        <p:nvSpPr>
          <p:cNvPr id="5" name="Title 4"/>
          <p:cNvSpPr>
            <a:spLocks noGrp="1"/>
          </p:cNvSpPr>
          <p:nvPr>
            <p:ph type="title"/>
          </p:nvPr>
        </p:nvSpPr>
        <p:spPr/>
        <p:txBody>
          <a:bodyPr>
            <a:noAutofit/>
          </a:bodyPr>
          <a:lstStyle/>
          <a:p>
            <a:r>
              <a:rPr lang="en-US" sz="4000" dirty="0" smtClean="0"/>
              <a:t>Attic Criteria</a:t>
            </a:r>
            <a:endParaRPr lang="en-US" sz="4000" dirty="0"/>
          </a:p>
        </p:txBody>
      </p:sp>
    </p:spTree>
    <p:extLst>
      <p:ext uri="{BB962C8B-B14F-4D97-AF65-F5344CB8AC3E}">
        <p14:creationId xmlns:p14="http://schemas.microsoft.com/office/powerpoint/2010/main" val="1585210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CMS_template">
  <a:themeElements>
    <a:clrScheme name="CMS">
      <a:dk1>
        <a:sysClr val="windowText" lastClr="000000"/>
      </a:dk1>
      <a:lt1>
        <a:sysClr val="window" lastClr="FFFFFF"/>
      </a:lt1>
      <a:dk2>
        <a:srgbClr val="1F497D"/>
      </a:dk2>
      <a:lt2>
        <a:srgbClr val="6B94C7"/>
      </a:lt2>
      <a:accent1>
        <a:srgbClr val="2F527D"/>
      </a:accent1>
      <a:accent2>
        <a:srgbClr val="FAD94C"/>
      </a:accent2>
      <a:accent3>
        <a:srgbClr val="C0C0C0"/>
      </a:accent3>
      <a:accent4>
        <a:srgbClr val="FDF699"/>
      </a:accent4>
      <a:accent5>
        <a:srgbClr val="72A3C4"/>
      </a:accent5>
      <a:accent6>
        <a:srgbClr val="5C5C5C"/>
      </a:accent6>
      <a:hlink>
        <a:srgbClr val="000000"/>
      </a:hlink>
      <a:folHlink>
        <a:srgbClr val="00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2233</Words>
  <Application>Microsoft Office PowerPoint</Application>
  <PresentationFormat>On-screen Show (4:3)</PresentationFormat>
  <Paragraphs>152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Constantia</vt:lpstr>
      <vt:lpstr>CMS_template</vt:lpstr>
      <vt:lpstr>ICF-IID Attic Fire Safety Requirement</vt:lpstr>
      <vt:lpstr>Disclaimers</vt:lpstr>
      <vt:lpstr>Learning Objectives</vt:lpstr>
      <vt:lpstr>Life Safety Code Final Rule</vt:lpstr>
      <vt:lpstr>Life Safety Code Attic Fire Safety Requirement</vt:lpstr>
      <vt:lpstr>Automatic Sprinkler Requirement &amp; Attic Used</vt:lpstr>
      <vt:lpstr>Automatic Sprinkler Requirement &amp;  Attic Not Used</vt:lpstr>
      <vt:lpstr>Attic Criteria</vt:lpstr>
      <vt:lpstr>Attic Criteria</vt:lpstr>
      <vt:lpstr>Automatic Sprinkler Not Required</vt:lpstr>
      <vt:lpstr>Compliance</vt:lpstr>
      <vt:lpstr>Life Safety Code Waiver</vt:lpstr>
      <vt:lpstr>Summary</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2019-07-03T19:17:31Z</dcterms:created>
  <dcterms:modified xsi:type="dcterms:W3CDTF">2019-09-05T19:25:02Z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-1071193581</vt:i4>
  </property>
  <property fmtid="{D5CDD505-2E9C-101B-9397-08002B2CF9AE}" pid="3" name="_NewReviewCycle">
    <vt:lpwstr/>
  </property>
  <property fmtid="{D5CDD505-2E9C-101B-9397-08002B2CF9AE}" pid="4" name="_PreviousAdHocReviewCycleID">
    <vt:i4>-467579888</vt:i4>
  </property>
</Properties>
</file>