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0"/>
  </p:notesMasterIdLst>
  <p:handoutMasterIdLst>
    <p:handoutMasterId r:id="rId11"/>
  </p:handoutMasterIdLst>
  <p:sldIdLst>
    <p:sldId id="326" r:id="rId2"/>
    <p:sldId id="328" r:id="rId3"/>
    <p:sldId id="331" r:id="rId4"/>
    <p:sldId id="332" r:id="rId5"/>
    <p:sldId id="336" r:id="rId6"/>
    <p:sldId id="333" r:id="rId7"/>
    <p:sldId id="334" r:id="rId8"/>
    <p:sldId id="335"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rah, Sally A" initials="SSA" lastIdx="2" clrIdx="0"/>
  <p:cmAuthor id="1" name="DJANIRA RIVERA" initials="DR" lastIdx="1" clrIdx="1">
    <p:extLst>
      <p:ext uri="{19B8F6BF-5375-455C-9EA6-DF929625EA0E}">
        <p15:presenceInfo xmlns:p15="http://schemas.microsoft.com/office/powerpoint/2012/main" userId="S-1-5-21-4095628063-3556742122-3606576086-74163" providerId="AD"/>
      </p:ext>
    </p:extLst>
  </p:cmAuthor>
  <p:cmAuthor id="2" name="Frances Harmatuk" initials="FH" lastIdx="3" clrIdx="2">
    <p:extLst>
      <p:ext uri="{19B8F6BF-5375-455C-9EA6-DF929625EA0E}">
        <p15:presenceInfo xmlns:p15="http://schemas.microsoft.com/office/powerpoint/2012/main" userId="S-1-5-21-4095628063-3556742122-3606576086-363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723B3A"/>
    <a:srgbClr val="FFD004"/>
    <a:srgbClr val="084A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2426" autoAdjust="0"/>
    <p:restoredTop sz="83552" autoAdjust="0"/>
  </p:normalViewPr>
  <p:slideViewPr>
    <p:cSldViewPr>
      <p:cViewPr varScale="1">
        <p:scale>
          <a:sx n="73" d="100"/>
          <a:sy n="73" d="100"/>
        </p:scale>
        <p:origin x="1482" y="72"/>
      </p:cViewPr>
      <p:guideLst>
        <p:guide orient="horz" pos="2064"/>
        <p:guide pos="3120"/>
      </p:guideLst>
    </p:cSldViewPr>
  </p:slideViewPr>
  <p:outlineViewPr>
    <p:cViewPr>
      <p:scale>
        <a:sx n="33" d="100"/>
        <a:sy n="33" d="100"/>
      </p:scale>
      <p:origin x="0" y="30"/>
    </p:cViewPr>
  </p:outlineViewPr>
  <p:notesTextViewPr>
    <p:cViewPr>
      <p:scale>
        <a:sx n="75" d="100"/>
        <a:sy n="75" d="100"/>
      </p:scale>
      <p:origin x="0" y="0"/>
    </p:cViewPr>
  </p:notesTextViewPr>
  <p:sorterViewPr>
    <p:cViewPr>
      <p:scale>
        <a:sx n="66" d="100"/>
        <a:sy n="66" d="100"/>
      </p:scale>
      <p:origin x="0" y="0"/>
    </p:cViewPr>
  </p:sorterViewPr>
  <p:notesViewPr>
    <p:cSldViewPr>
      <p:cViewPr varScale="1">
        <p:scale>
          <a:sx n="55" d="100"/>
          <a:sy n="55" d="100"/>
        </p:scale>
        <p:origin x="283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2AV\Metrics\CallVolumes_2018.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1-800</a:t>
            </a:r>
            <a:r>
              <a:rPr lang="en-US" baseline="0"/>
              <a:t> MEDICARE Volume</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Sheet2!$B$3</c:f>
              <c:strCache>
                <c:ptCount val="1"/>
                <c:pt idx="0">
                  <c:v>Beneficiary Population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Sheet2!$A$4:$A$8</c:f>
              <c:numCache>
                <c:formatCode>General</c:formatCode>
                <c:ptCount val="5"/>
                <c:pt idx="0">
                  <c:v>2014</c:v>
                </c:pt>
                <c:pt idx="1">
                  <c:v>2015</c:v>
                </c:pt>
                <c:pt idx="2">
                  <c:v>2016</c:v>
                </c:pt>
                <c:pt idx="3">
                  <c:v>2017</c:v>
                </c:pt>
                <c:pt idx="4">
                  <c:v>2018</c:v>
                </c:pt>
              </c:numCache>
            </c:numRef>
          </c:cat>
          <c:val>
            <c:numRef>
              <c:f>Sheet2!$B$4:$B$8</c:f>
              <c:numCache>
                <c:formatCode>_(* #,##0_);_(* \(#,##0\);_(* "-"??_);_(@_)</c:formatCode>
                <c:ptCount val="5"/>
                <c:pt idx="0">
                  <c:v>53800000</c:v>
                </c:pt>
                <c:pt idx="1">
                  <c:v>55800000</c:v>
                </c:pt>
                <c:pt idx="2">
                  <c:v>57300000</c:v>
                </c:pt>
                <c:pt idx="3">
                  <c:v>58543069</c:v>
                </c:pt>
                <c:pt idx="4" formatCode="#,##0">
                  <c:v>60137923</c:v>
                </c:pt>
              </c:numCache>
            </c:numRef>
          </c:val>
          <c:smooth val="0"/>
        </c:ser>
        <c:ser>
          <c:idx val="1"/>
          <c:order val="1"/>
          <c:tx>
            <c:strRef>
              <c:f>Sheet2!$C$3</c:f>
              <c:strCache>
                <c:ptCount val="1"/>
                <c:pt idx="0">
                  <c:v>Annual Volume</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Sheet2!$A$4:$A$8</c:f>
              <c:numCache>
                <c:formatCode>General</c:formatCode>
                <c:ptCount val="5"/>
                <c:pt idx="0">
                  <c:v>2014</c:v>
                </c:pt>
                <c:pt idx="1">
                  <c:v>2015</c:v>
                </c:pt>
                <c:pt idx="2">
                  <c:v>2016</c:v>
                </c:pt>
                <c:pt idx="3">
                  <c:v>2017</c:v>
                </c:pt>
                <c:pt idx="4">
                  <c:v>2018</c:v>
                </c:pt>
              </c:numCache>
            </c:numRef>
          </c:cat>
          <c:val>
            <c:numRef>
              <c:f>Sheet2!$C$4:$C$8</c:f>
              <c:numCache>
                <c:formatCode>#,##0;\(#,##0\)</c:formatCode>
                <c:ptCount val="5"/>
                <c:pt idx="0">
                  <c:v>25586310</c:v>
                </c:pt>
                <c:pt idx="1">
                  <c:v>24849056</c:v>
                </c:pt>
                <c:pt idx="2">
                  <c:v>24294108</c:v>
                </c:pt>
                <c:pt idx="3">
                  <c:v>22358991</c:v>
                </c:pt>
                <c:pt idx="4">
                  <c:v>24988026</c:v>
                </c:pt>
              </c:numCache>
            </c:numRef>
          </c:val>
          <c:smooth val="0"/>
        </c:ser>
        <c:dLbls>
          <c:showLegendKey val="0"/>
          <c:showVal val="0"/>
          <c:showCatName val="0"/>
          <c:showSerName val="0"/>
          <c:showPercent val="0"/>
          <c:showBubbleSize val="0"/>
        </c:dLbls>
        <c:marker val="1"/>
        <c:smooth val="0"/>
        <c:axId val="814170856"/>
        <c:axId val="814164192"/>
      </c:lineChart>
      <c:catAx>
        <c:axId val="814170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14164192"/>
        <c:crosses val="autoZero"/>
        <c:auto val="1"/>
        <c:lblAlgn val="ctr"/>
        <c:lblOffset val="100"/>
        <c:noMultiLvlLbl val="0"/>
      </c:catAx>
      <c:valAx>
        <c:axId val="814164192"/>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141708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16B254-F755-154D-86D8-705F3C585905}" type="datetimeFigureOut">
              <a:rPr lang="en-US" smtClean="0"/>
              <a:pPr/>
              <a:t>02/07/2019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8B07BA0-83C1-274E-9BA1-643DFA6696FC}" type="slidenum">
              <a:rPr lang="en-US" smtClean="0"/>
              <a:pPr/>
              <a:t>‹#›</a:t>
            </a:fld>
            <a:endParaRPr lang="en-US"/>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242358-85E2-2545-8677-79B1E11E6ECD}" type="datetimeFigureOut">
              <a:rPr lang="en-US" smtClean="0"/>
              <a:pPr/>
              <a:t>02/07/2019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B898A01-842B-0042-9AB7-55364486B929}" type="slidenum">
              <a:rPr lang="en-US" smtClean="0"/>
              <a:pPr/>
              <a:t>‹#›</a:t>
            </a:fld>
            <a:endParaRPr lang="en-US"/>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a:p>
        </p:txBody>
      </p:sp>
    </p:spTree>
    <p:extLst>
      <p:ext uri="{BB962C8B-B14F-4D97-AF65-F5344CB8AC3E}">
        <p14:creationId xmlns:p14="http://schemas.microsoft.com/office/powerpoint/2010/main" val="2786816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a:p>
        </p:txBody>
      </p:sp>
    </p:spTree>
    <p:extLst>
      <p:ext uri="{BB962C8B-B14F-4D97-AF65-F5344CB8AC3E}">
        <p14:creationId xmlns:p14="http://schemas.microsoft.com/office/powerpoint/2010/main" val="2817871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a:p>
        </p:txBody>
      </p:sp>
    </p:spTree>
    <p:extLst>
      <p:ext uri="{BB962C8B-B14F-4D97-AF65-F5344CB8AC3E}">
        <p14:creationId xmlns:p14="http://schemas.microsoft.com/office/powerpoint/2010/main" val="4024853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a:p>
        </p:txBody>
      </p:sp>
    </p:spTree>
    <p:extLst>
      <p:ext uri="{BB962C8B-B14F-4D97-AF65-F5344CB8AC3E}">
        <p14:creationId xmlns:p14="http://schemas.microsoft.com/office/powerpoint/2010/main" val="3203707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a:p>
        </p:txBody>
      </p:sp>
    </p:spTree>
    <p:extLst>
      <p:ext uri="{BB962C8B-B14F-4D97-AF65-F5344CB8AC3E}">
        <p14:creationId xmlns:p14="http://schemas.microsoft.com/office/powerpoint/2010/main" val="3552991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a:p>
        </p:txBody>
      </p:sp>
    </p:spTree>
    <p:extLst>
      <p:ext uri="{BB962C8B-B14F-4D97-AF65-F5344CB8AC3E}">
        <p14:creationId xmlns:p14="http://schemas.microsoft.com/office/powerpoint/2010/main" val="883495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a:p>
        </p:txBody>
      </p:sp>
    </p:spTree>
    <p:extLst>
      <p:ext uri="{BB962C8B-B14F-4D97-AF65-F5344CB8AC3E}">
        <p14:creationId xmlns:p14="http://schemas.microsoft.com/office/powerpoint/2010/main" val="2778174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a:p>
        </p:txBody>
      </p:sp>
    </p:spTree>
    <p:extLst>
      <p:ext uri="{BB962C8B-B14F-4D97-AF65-F5344CB8AC3E}">
        <p14:creationId xmlns:p14="http://schemas.microsoft.com/office/powerpoint/2010/main" val="1603428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val="0"/>
              </a:ext>
            </a:extLst>
          </a:blip>
          <a:srcRect l="7001"/>
          <a:stretch>
            <a:fillRect/>
          </a:stretch>
        </p:blipFill>
        <p:spPr bwMode="auto">
          <a:xfrm>
            <a:off x="13819" y="2438400"/>
            <a:ext cx="5243981"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7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pic>
        <p:nvPicPr>
          <p:cNvPr id="8" name="Picture 7" descr="A group of children standing with their school supplies in hand."/>
          <p:cNvPicPr>
            <a:picLocks noChangeAspect="1"/>
          </p:cNvPicPr>
          <p:nvPr/>
        </p:nvPicPr>
        <p:blipFill>
          <a:blip r:embed="rId2" cstate="print">
            <a:extLst>
              <a:ext uri="{28A0092B-C50C-407E-A947-70E740481C1C}">
                <a14:useLocalDpi xmlns:a14="http://schemas.microsoft.com/office/drawing/2010/main" val="0"/>
              </a:ext>
            </a:extLst>
          </a:blip>
          <a:srcRect l="5688"/>
          <a:stretch>
            <a:fillRect/>
          </a:stretch>
        </p:blipFill>
        <p:spPr>
          <a:xfrm>
            <a:off x="14600" y="2963450"/>
            <a:ext cx="52954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9420828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4_CMS title1">
    <p:bg>
      <p:bgPr>
        <a:solidFill>
          <a:schemeClr val="bg1"/>
        </a:solidFill>
        <a:effectLst/>
      </p:bgPr>
    </p:bg>
    <p:spTree>
      <p:nvGrpSpPr>
        <p:cNvPr id="1" name=""/>
        <p:cNvGrpSpPr/>
        <p:nvPr/>
      </p:nvGrpSpPr>
      <p:grpSpPr>
        <a:xfrm>
          <a:off x="0" y="0"/>
          <a:ext cx="0" cy="0"/>
          <a:chOff x="0" y="0"/>
          <a:chExt cx="0" cy="0"/>
        </a:xfrm>
      </p:grpSpPr>
      <p:pic>
        <p:nvPicPr>
          <p:cNvPr id="7" name="Picture 3" descr="An active adult couple riding bicycles in a park."/>
          <p:cNvPicPr>
            <a:picLocks noChangeAspect="1" noChangeArrowheads="1"/>
          </p:cNvPicPr>
          <p:nvPr/>
        </p:nvPicPr>
        <p:blipFill>
          <a:blip r:embed="rId2" cstate="print"/>
          <a:stretch>
            <a:fillRect/>
          </a:stretch>
        </p:blipFill>
        <p:spPr bwMode="auto">
          <a:xfrm>
            <a:off x="697" y="2438400"/>
            <a:ext cx="6629401"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10200" y="3048000"/>
            <a:ext cx="35052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410200" y="4267200"/>
            <a:ext cx="35052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descr="A group of physicians reviewing x-ray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733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953000" y="4191000"/>
            <a:ext cx="3733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6451719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A group of seniors playing cards in a sunroom, sitting in wicker furniture."/>
          <p:cNvPicPr>
            <a:picLocks noChangeAspect="1"/>
          </p:cNvPicPr>
          <p:nvPr/>
        </p:nvPicPr>
        <p:blipFill>
          <a:blip r:embed="rId3" cstate="print">
            <a:extLst>
              <a:ext uri="{28A0092B-C50C-407E-A947-70E740481C1C}">
                <a14:useLocalDpi xmlns:a14="http://schemas.microsoft.com/office/drawing/2010/main" val="0"/>
              </a:ext>
            </a:extLst>
          </a:blip>
          <a:srcRect l="950"/>
          <a:stretch>
            <a:fillRect/>
          </a:stretch>
        </p:blipFill>
        <p:spPr>
          <a:xfrm>
            <a:off x="0" y="2514600"/>
            <a:ext cx="5562600" cy="4343400"/>
          </a:xfrm>
          <a:prstGeom prst="rect">
            <a:avLst/>
          </a:prstGeom>
          <a:ln>
            <a:noFill/>
          </a:ln>
        </p:spPr>
      </p:pic>
      <p:sp>
        <p:nvSpPr>
          <p:cNvPr id="7" name="Title 8"/>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r>
              <a:rPr lang="en-US" sz="2400" b="0" i="1" dirty="0" smtClean="0">
                <a:solidFill>
                  <a:srgbClr val="084A9C"/>
                </a:solidFill>
              </a:rPr>
              <a:t>Date</a:t>
            </a:r>
            <a:endParaRPr lang="en-US" sz="2800" b="0" i="1" dirty="0" smtClean="0">
              <a:solidFill>
                <a:srgbClr val="084A9C"/>
              </a:solidFill>
            </a:endParaRPr>
          </a:p>
        </p:txBody>
      </p:sp>
    </p:spTree>
    <p:extLst>
      <p:ext uri="{BB962C8B-B14F-4D97-AF65-F5344CB8AC3E}">
        <p14:creationId xmlns:p14="http://schemas.microsoft.com/office/powerpoint/2010/main" val="1384189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descr="A collage of photos. These photos are health professionals giving care to patients.&#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2107"/>
          <a:stretch/>
        </p:blipFill>
        <p:spPr bwMode="auto">
          <a:xfrm>
            <a:off x="-8417" y="2438400"/>
            <a:ext cx="5647217"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57702625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A graphical design of 1's and 0's to represent technology."/>
          <p:cNvPicPr>
            <a:picLocks noChangeAspect="1"/>
          </p:cNvPicPr>
          <p:nvPr/>
        </p:nvPicPr>
        <p:blipFill rotWithShape="1">
          <a:blip r:embed="rId2" cstate="screen">
            <a:extLst>
              <a:ext uri="{28A0092B-C50C-407E-A947-70E740481C1C}">
                <a14:useLocalDpi xmlns:a14="http://schemas.microsoft.com/office/drawing/2010/main"/>
              </a:ext>
            </a:extLst>
          </a:blip>
          <a:srcRect l="129" t="-2980"/>
          <a:stretch/>
        </p:blipFill>
        <p:spPr>
          <a:xfrm>
            <a:off x="0" y="2362200"/>
            <a:ext cx="5206907" cy="4477935"/>
          </a:xfrm>
          <a:prstGeom prst="rect">
            <a:avLst/>
          </a:prstGeom>
          <a:ln>
            <a:solidFill>
              <a:schemeClr val="tx1">
                <a:alpha val="77000"/>
              </a:schemeClr>
            </a:solidFill>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0721224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descr="This is an image of a pill bottle on it's side with the lid off and a few of the pills lying on the table in front of it."/>
          <p:cNvPicPr>
            <a:picLocks noChangeAspect="1"/>
          </p:cNvPicPr>
          <p:nvPr/>
        </p:nvPicPr>
        <p:blipFill rotWithShape="1">
          <a:blip r:embed="rId2" cstate="screen">
            <a:extLst>
              <a:ext uri="{28A0092B-C50C-407E-A947-70E740481C1C}">
                <a14:useLocalDpi xmlns:a14="http://schemas.microsoft.com/office/drawing/2010/main"/>
              </a:ext>
            </a:extLst>
          </a:blip>
          <a:srcRect l="406" t="1177" r="-182" b="3456"/>
          <a:stretch/>
        </p:blipFill>
        <p:spPr>
          <a:xfrm>
            <a:off x="0" y="2286000"/>
            <a:ext cx="5538536"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5385445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28738"/>
            <a:ext cx="9144000" cy="1447800"/>
          </a:xfrm>
        </p:spPr>
        <p:txBody>
          <a:bodyPr/>
          <a:lstStyle/>
          <a:p>
            <a:r>
              <a:rPr lang="en-US" dirty="0" smtClean="0"/>
              <a:t>Click to edit Master title style</a:t>
            </a:r>
            <a:endParaRPr lang="en-US" dirty="0"/>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descr="The Centers for Medicare and Medicaid logo."/>
          <p:cNvPicPr>
            <a:picLocks noChangeAspect="1"/>
          </p:cNvPicPr>
          <p:nvPr userDrawn="1"/>
        </p:nvPicPr>
        <p:blipFill>
          <a:blip r:embed="rId2" cstate="print"/>
          <a:stretch>
            <a:fillRect/>
          </a:stretch>
        </p:blipFill>
        <p:spPr>
          <a:xfrm>
            <a:off x="76200" y="2550068"/>
            <a:ext cx="8915400" cy="3088732"/>
          </a:xfrm>
          <a:prstGeom prst="rect">
            <a:avLst/>
          </a:prstGeom>
        </p:spPr>
      </p:pic>
      <p:sp>
        <p:nvSpPr>
          <p:cNvPr id="14" name="Text Placeholder 2"/>
          <p:cNvSpPr>
            <a:spLocks noGrp="1"/>
          </p:cNvSpPr>
          <p:nvPr>
            <p:ph type="body" sz="quarter" idx="10" hasCustomPrompt="1"/>
          </p:nvPr>
        </p:nvSpPr>
        <p:spPr>
          <a:xfrm>
            <a:off x="304800" y="2819400"/>
            <a:ext cx="8534400" cy="17526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5" name="Text Placeholder 2"/>
          <p:cNvSpPr>
            <a:spLocks noGrp="1"/>
          </p:cNvSpPr>
          <p:nvPr>
            <p:ph type="body" sz="quarter" idx="11" hasCustomPrompt="1"/>
          </p:nvPr>
        </p:nvSpPr>
        <p:spPr>
          <a:xfrm>
            <a:off x="304800" y="4724400"/>
            <a:ext cx="85344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Tree>
    <p:extLst>
      <p:ext uri="{BB962C8B-B14F-4D97-AF65-F5344CB8AC3E}">
        <p14:creationId xmlns:p14="http://schemas.microsoft.com/office/powerpoint/2010/main" val="326471296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9036277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smtClean="0"/>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1"/>
          </p:nvPr>
        </p:nvSpPr>
        <p:spPr/>
        <p:txBody>
          <a:bodyPr/>
          <a:lstStyle>
            <a:lvl1pPr>
              <a:defRPr sz="1100"/>
            </a:lvl1pPr>
          </a:lstStyle>
          <a:p>
            <a:fld id="{6C8528C6-51AA-46D8-A6CE-1E15919369C2}" type="slidenum">
              <a:rPr lang="en-US" smtClean="0"/>
              <a:pPr/>
              <a:t>‹#›</a:t>
            </a:fld>
            <a:endParaRPr lang="en-US"/>
          </a:p>
        </p:txBody>
      </p:sp>
    </p:spTree>
    <p:extLst>
      <p:ext uri="{BB962C8B-B14F-4D97-AF65-F5344CB8AC3E}">
        <p14:creationId xmlns:p14="http://schemas.microsoft.com/office/powerpoint/2010/main" val="1890844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0_CMS title1">
    <p:bg>
      <p:bgPr>
        <a:solidFill>
          <a:schemeClr val="bg1"/>
        </a:solidFill>
        <a:effectLst/>
      </p:bgPr>
    </p:bg>
    <p:spTree>
      <p:nvGrpSpPr>
        <p:cNvPr id="1" name=""/>
        <p:cNvGrpSpPr/>
        <p:nvPr/>
      </p:nvGrpSpPr>
      <p:grpSpPr>
        <a:xfrm>
          <a:off x="0" y="0"/>
          <a:ext cx="0" cy="0"/>
          <a:chOff x="0" y="0"/>
          <a:chExt cx="0" cy="0"/>
        </a:xfrm>
      </p:grpSpPr>
      <p:pic>
        <p:nvPicPr>
          <p:cNvPr id="7" name="Picture 3" descr="A woman standing in a meeting with her arms crossed with a team of professionals in the background at a table.&#10;"/>
          <p:cNvPicPr>
            <a:picLocks noChangeAspect="1" noChangeArrowheads="1"/>
          </p:cNvPicPr>
          <p:nvPr/>
        </p:nvPicPr>
        <p:blipFill>
          <a:blip r:embed="rId2" cstate="print"/>
          <a:stretch>
            <a:fillRect/>
          </a:stretch>
        </p:blipFill>
        <p:spPr bwMode="auto">
          <a:xfrm>
            <a:off x="0" y="2438400"/>
            <a:ext cx="3673984"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4191000" y="3048000"/>
            <a:ext cx="47244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191000" y="4267200"/>
            <a:ext cx="47244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7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4" name="Slide Number Placeholder 3"/>
          <p:cNvSpPr>
            <a:spLocks noGrp="1"/>
          </p:cNvSpPr>
          <p:nvPr>
            <p:ph type="sldNum" sz="quarter" idx="10"/>
          </p:nvPr>
        </p:nvSpPr>
        <p:spPr/>
        <p:txBody>
          <a:bodyPr/>
          <a:lstStyle>
            <a:lvl1pPr>
              <a:defRPr sz="1100"/>
            </a:lvl1pPr>
          </a:lstStyle>
          <a:p>
            <a:fld id="{6C8528C6-51AA-46D8-A6CE-1E15919369C2}" type="slidenum">
              <a:rPr lang="en-US" smtClean="0"/>
              <a:pPr/>
              <a:t>‹#›</a:t>
            </a:fld>
            <a:endParaRPr lang="en-US"/>
          </a:p>
        </p:txBody>
      </p:sp>
    </p:spTree>
    <p:extLst>
      <p:ext uri="{BB962C8B-B14F-4D97-AF65-F5344CB8AC3E}">
        <p14:creationId xmlns:p14="http://schemas.microsoft.com/office/powerpoint/2010/main" val="747735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727032" y="6407944"/>
            <a:ext cx="1920240" cy="365760"/>
          </a:xfrm>
          <a:prstGeom prst="rect">
            <a:avLst/>
          </a:prstGeom>
        </p:spPr>
        <p:txBody>
          <a:bodyPr/>
          <a:lstStyle>
            <a:extLst/>
          </a:lstStyle>
          <a:p>
            <a:endParaRPr lang="en-US"/>
          </a:p>
        </p:txBody>
      </p:sp>
      <p:sp>
        <p:nvSpPr>
          <p:cNvPr id="5" name="Footer Placeholder 4"/>
          <p:cNvSpPr>
            <a:spLocks noGrp="1"/>
          </p:cNvSpPr>
          <p:nvPr>
            <p:ph type="ftr" sz="quarter" idx="11"/>
          </p:nvPr>
        </p:nvSpPr>
        <p:spPr>
          <a:xfrm>
            <a:off x="4380072" y="6407944"/>
            <a:ext cx="2350681" cy="365125"/>
          </a:xfrm>
          <a:prstGeom prst="rect">
            <a:avLst/>
          </a:prstGeom>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01BE6A-AD82-4938-830B-AA13C7E3849F}"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990963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5176"/>
            <a:ext cx="8229600" cy="507339"/>
          </a:xfrm>
          <a:prstGeom prst="rect">
            <a:avLst/>
          </a:prstGeom>
          <a:noFill/>
          <a:effectLst/>
        </p:spPr>
        <p:txBody>
          <a:bodyPr vert="horz" lIns="91440" tIns="45720" rIns="91440" bIns="45720" rtlCol="0" anchor="ctr" anchorCtr="0">
            <a:normAutofit/>
          </a:bodyPr>
          <a:lstStyle>
            <a:lvl1pPr indent="0" algn="l" defTabSz="685800" rtl="0" eaLnBrk="1" latinLnBrk="0" hangingPunct="1">
              <a:lnSpc>
                <a:spcPct val="100000"/>
              </a:lnSpc>
              <a:spcBef>
                <a:spcPts val="0"/>
              </a:spcBef>
              <a:buNone/>
              <a:defRPr lang="en-US" sz="1800" b="1" kern="1200" dirty="0">
                <a:solidFill>
                  <a:schemeClr val="tx2"/>
                </a:solidFill>
                <a:latin typeface="Helvetica LT Std" pitchFamily="34" charset="0"/>
                <a:ea typeface="+mj-ea"/>
                <a:cs typeface="Times New Roman" pitchFamily="18" charset="0"/>
              </a:defRPr>
            </a:lvl1pPr>
          </a:lstStyle>
          <a:p>
            <a:r>
              <a:rPr lang="en-US" dirty="0" smtClean="0"/>
              <a:t>Click to edit Master title style</a:t>
            </a:r>
            <a:endParaRPr lang="en-US" dirty="0"/>
          </a:p>
        </p:txBody>
      </p:sp>
      <p:sp>
        <p:nvSpPr>
          <p:cNvPr id="6" name="Slide Number Placeholder 5"/>
          <p:cNvSpPr>
            <a:spLocks noGrp="1"/>
          </p:cNvSpPr>
          <p:nvPr>
            <p:ph type="sldNum" sz="quarter" idx="4"/>
          </p:nvPr>
        </p:nvSpPr>
        <p:spPr>
          <a:xfrm>
            <a:off x="8398830" y="93030"/>
            <a:ext cx="495766" cy="180919"/>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8894596"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8839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8458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2" y="2"/>
            <a:ext cx="423333" cy="522513"/>
          </a:xfrm>
          <a:prstGeom prst="rect">
            <a:avLst/>
          </a:prstGeom>
          <a:solidFill>
            <a:srgbClr val="EFC20D"/>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cxnSp>
        <p:nvCxnSpPr>
          <p:cNvPr id="11" name="Straight Connector 10"/>
          <p:cNvCxnSpPr/>
          <p:nvPr userDrawn="1"/>
        </p:nvCxnSpPr>
        <p:spPr bwMode="auto">
          <a:xfrm>
            <a:off x="840584" y="508576"/>
            <a:ext cx="7944793"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0" y="710084"/>
            <a:ext cx="406400" cy="6147917"/>
          </a:xfrm>
          <a:prstGeom prst="rect">
            <a:avLst/>
          </a:prstGeom>
          <a:solidFill>
            <a:schemeClr val="tx2"/>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srgbClr val="005F9E"/>
              </a:solidFill>
              <a:latin typeface="Arial" charset="0"/>
            </a:endParaRPr>
          </a:p>
        </p:txBody>
      </p:sp>
      <p:sp>
        <p:nvSpPr>
          <p:cNvPr id="4" name="Text Placeholder 3"/>
          <p:cNvSpPr>
            <a:spLocks noGrp="1"/>
          </p:cNvSpPr>
          <p:nvPr>
            <p:ph type="body" sz="quarter" idx="10"/>
          </p:nvPr>
        </p:nvSpPr>
        <p:spPr>
          <a:xfrm>
            <a:off x="609600" y="709084"/>
            <a:ext cx="8229600" cy="5772149"/>
          </a:xfrm>
        </p:spPr>
        <p:txBody>
          <a:bodyPr>
            <a:normAutofit/>
          </a:bodyPr>
          <a:lstStyle>
            <a:lvl1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1pPr>
            <a:lvl2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2pPr>
            <a:lvl3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3pPr>
            <a:lvl4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4pPr>
            <a:lvl5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5pPr>
            <a:lvl6pPr marL="577850" indent="-171450">
              <a:spcBef>
                <a:spcPts val="0"/>
              </a:spcBef>
              <a:defRPr>
                <a:latin typeface="Helvetica LT Std"/>
              </a:defRPr>
            </a:lvl6pPr>
            <a:lvl7pPr marL="850900" indent="-171450">
              <a:defRPr sz="1400">
                <a:latin typeface="Helvetica LT Std"/>
              </a:defRPr>
            </a:lvl7pPr>
            <a:lvl8pPr marL="1138238" indent="-171450">
              <a:defRPr sz="1200">
                <a:latin typeface="Helvetica LT Std"/>
              </a:defRPr>
            </a:lvl8pPr>
            <a:lvl9pPr marL="1427163" indent="-171450">
              <a:defRPr sz="1200">
                <a:latin typeface="Helvetica LT Std"/>
              </a:defRPr>
            </a:lvl9pPr>
          </a:lstStyle>
          <a:p>
            <a:pPr lvl="0"/>
            <a:r>
              <a:rPr lang="en-US" dirty="0" smtClean="0"/>
              <a:t>Click to edit Master text styles</a:t>
            </a:r>
          </a:p>
          <a:p>
            <a:pPr lvl="5"/>
            <a:r>
              <a:rPr lang="en-US" dirty="0" smtClean="0"/>
              <a:t>Second level</a:t>
            </a:r>
          </a:p>
          <a:p>
            <a:pPr lvl="6"/>
            <a:r>
              <a:rPr lang="en-US" dirty="0" smtClean="0"/>
              <a:t>Third level</a:t>
            </a:r>
          </a:p>
          <a:p>
            <a:pPr lvl="7"/>
            <a:r>
              <a:rPr lang="en-US" dirty="0" smtClean="0"/>
              <a:t>Fourth level</a:t>
            </a:r>
          </a:p>
          <a:p>
            <a:pPr lvl="8"/>
            <a:r>
              <a:rPr lang="en-US" dirty="0" smtClean="0"/>
              <a:t>Fifth level</a:t>
            </a:r>
            <a:endParaRPr lang="en-US" dirty="0"/>
          </a:p>
        </p:txBody>
      </p:sp>
    </p:spTree>
    <p:extLst>
      <p:ext uri="{BB962C8B-B14F-4D97-AF65-F5344CB8AC3E}">
        <p14:creationId xmlns:p14="http://schemas.microsoft.com/office/powerpoint/2010/main" val="11157841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1_CMS title1">
    <p:bg>
      <p:bgPr>
        <a:solidFill>
          <a:schemeClr val="bg1"/>
        </a:solidFill>
        <a:effectLst/>
      </p:bgPr>
    </p:bg>
    <p:spTree>
      <p:nvGrpSpPr>
        <p:cNvPr id="1" name=""/>
        <p:cNvGrpSpPr/>
        <p:nvPr/>
      </p:nvGrpSpPr>
      <p:grpSpPr>
        <a:xfrm>
          <a:off x="0" y="0"/>
          <a:ext cx="0" cy="0"/>
          <a:chOff x="0" y="0"/>
          <a:chExt cx="0" cy="0"/>
        </a:xfrm>
      </p:grpSpPr>
      <p:pic>
        <p:nvPicPr>
          <p:cNvPr id="7" name="Picture 3" descr="Two professional women at a laptop computer."/>
          <p:cNvPicPr>
            <a:picLocks noChangeAspect="1" noChangeArrowheads="1"/>
          </p:cNvPicPr>
          <p:nvPr/>
        </p:nvPicPr>
        <p:blipFill>
          <a:blip r:embed="rId2" cstate="print"/>
          <a:srcRect l="7702" r="6739"/>
          <a:stretch>
            <a:fillRect/>
          </a:stretch>
        </p:blipFill>
        <p:spPr bwMode="auto">
          <a:xfrm>
            <a:off x="3785960" y="2514600"/>
            <a:ext cx="53580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228600" y="3048000"/>
            <a:ext cx="3352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2_CMS title1">
    <p:bg>
      <p:bgPr>
        <a:solidFill>
          <a:schemeClr val="bg1"/>
        </a:solidFill>
        <a:effectLst/>
      </p:bgPr>
    </p:bg>
    <p:spTree>
      <p:nvGrpSpPr>
        <p:cNvPr id="1" name=""/>
        <p:cNvGrpSpPr/>
        <p:nvPr/>
      </p:nvGrpSpPr>
      <p:grpSpPr>
        <a:xfrm>
          <a:off x="0" y="0"/>
          <a:ext cx="0" cy="0"/>
          <a:chOff x="0" y="0"/>
          <a:chExt cx="0" cy="0"/>
        </a:xfrm>
      </p:grpSpPr>
      <p:pic>
        <p:nvPicPr>
          <p:cNvPr id="7" name="Picture 3" descr="A group of professional men and women discussing the documents they are holding."/>
          <p:cNvPicPr>
            <a:picLocks noChangeAspect="1" noChangeArrowheads="1"/>
          </p:cNvPicPr>
          <p:nvPr/>
        </p:nvPicPr>
        <p:blipFill>
          <a:blip r:embed="rId2" cstate="print"/>
          <a:srcRect l="6681"/>
          <a:stretch>
            <a:fillRect/>
          </a:stretch>
        </p:blipFill>
        <p:spPr bwMode="auto">
          <a:xfrm>
            <a:off x="0" y="2438401"/>
            <a:ext cx="5319585"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86400" y="3048000"/>
            <a:ext cx="3352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562600" y="42672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7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9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7031" r="4688"/>
          <a:stretch>
            <a:fillRect/>
          </a:stretch>
        </p:blipFill>
        <p:spPr bwMode="auto">
          <a:xfrm>
            <a:off x="1055" y="2514600"/>
            <a:ext cx="57538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7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print"/>
          <a:srcRect l="16406" r="24141" b="1553"/>
          <a:stretch>
            <a:fillRect/>
          </a:stretch>
        </p:blipFill>
        <p:spPr bwMode="auto">
          <a:xfrm>
            <a:off x="5463038" y="2286000"/>
            <a:ext cx="3661776" cy="4576042"/>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381000" y="3048000"/>
            <a:ext cx="4876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381000" y="4267200"/>
            <a:ext cx="4876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27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8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dressed casually with a backpack on, walking in a park."/>
          <p:cNvPicPr>
            <a:picLocks noChangeAspect="1" noChangeArrowheads="1"/>
          </p:cNvPicPr>
          <p:nvPr/>
        </p:nvPicPr>
        <p:blipFill>
          <a:blip r:embed="rId2" cstate="print"/>
          <a:srcRect l="39844" r="4687"/>
          <a:stretch>
            <a:fillRect/>
          </a:stretch>
        </p:blipFill>
        <p:spPr bwMode="auto">
          <a:xfrm>
            <a:off x="0" y="2280607"/>
            <a:ext cx="3810000" cy="4577393"/>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4343400" y="3048000"/>
            <a:ext cx="42672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343400" y="4267200"/>
            <a:ext cx="42672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7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14062" r="7031"/>
          <a:stretch>
            <a:fillRect/>
          </a:stretch>
        </p:blipFill>
        <p:spPr bwMode="auto">
          <a:xfrm>
            <a:off x="3910920" y="2438401"/>
            <a:ext cx="5233080"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3048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5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helping a child at a computer."/>
          <p:cNvPicPr>
            <a:picLocks noChangeAspect="1" noChangeArrowheads="1"/>
          </p:cNvPicPr>
          <p:nvPr/>
        </p:nvPicPr>
        <p:blipFill>
          <a:blip r:embed="rId2" cstate="print"/>
          <a:srcRect l="9375" r="14062" b="3517"/>
          <a:stretch>
            <a:fillRect/>
          </a:stretch>
        </p:blipFill>
        <p:spPr bwMode="auto">
          <a:xfrm>
            <a:off x="16432" y="2514600"/>
            <a:ext cx="5165168" cy="4337683"/>
          </a:xfrm>
          <a:prstGeom prst="rect">
            <a:avLst/>
          </a:prstGeom>
          <a:noFill/>
          <a:ln w="9525">
            <a:noFill/>
            <a:miter lim="800000"/>
            <a:headEnd/>
            <a:tailEnd/>
          </a:ln>
          <a:effectLst/>
          <a:scene3d>
            <a:camera prst="orthographicFront">
              <a:rot lat="0" lon="10800000" rev="0"/>
            </a:camera>
            <a:lightRig rig="threePt" dir="t"/>
          </a:scene3d>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86400" y="3048000"/>
            <a:ext cx="34290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486400" y="4267200"/>
            <a:ext cx="34290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dirty="0" smtClean="0"/>
              <a:t>Click to edit Master title style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6C8528C6-51AA-46D8-A6CE-1E15919369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5" r:id="rId1"/>
    <p:sldLayoutId id="2147483813" r:id="rId2"/>
    <p:sldLayoutId id="2147483814" r:id="rId3"/>
    <p:sldLayoutId id="2147483815" r:id="rId4"/>
    <p:sldLayoutId id="2147483812" r:id="rId5"/>
    <p:sldLayoutId id="2147483809" r:id="rId6"/>
    <p:sldLayoutId id="2147483811" r:id="rId7"/>
    <p:sldLayoutId id="2147483810" r:id="rId8"/>
    <p:sldLayoutId id="2147483808" r:id="rId9"/>
    <p:sldLayoutId id="2147483801" r:id="rId10"/>
    <p:sldLayoutId id="2147483807" r:id="rId11"/>
    <p:sldLayoutId id="2147483798" r:id="rId12"/>
    <p:sldLayoutId id="2147483797" r:id="rId13"/>
    <p:sldLayoutId id="2147483794" r:id="rId14"/>
    <p:sldLayoutId id="2147483799" r:id="rId15"/>
    <p:sldLayoutId id="2147483802" r:id="rId16"/>
    <p:sldLayoutId id="2147483806" r:id="rId17"/>
    <p:sldLayoutId id="2147483803" r:id="rId18"/>
    <p:sldLayoutId id="2147483804" r:id="rId19"/>
    <p:sldLayoutId id="2147483805" r:id="rId20"/>
    <p:sldLayoutId id="2147483816" r:id="rId21"/>
    <p:sldLayoutId id="2147483817" r:id="rId22"/>
  </p:sldLayoutIdLst>
  <p:timing>
    <p:tnLst>
      <p:par>
        <p:cTn id="1" dur="indefinite" restart="never" nodeType="tmRoot"/>
      </p:par>
    </p:tnLst>
  </p:timing>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0.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1-800-MEDICARE </a:t>
            </a:r>
            <a:endParaRPr lang="en-US" dirty="0"/>
          </a:p>
        </p:txBody>
      </p:sp>
      <p:sp>
        <p:nvSpPr>
          <p:cNvPr id="3" name="Text Placeholder 2"/>
          <p:cNvSpPr>
            <a:spLocks noGrp="1"/>
          </p:cNvSpPr>
          <p:nvPr>
            <p:ph type="body" sz="quarter" idx="10"/>
          </p:nvPr>
        </p:nvSpPr>
        <p:spPr/>
        <p:txBody>
          <a:bodyPr>
            <a:normAutofit/>
          </a:bodyPr>
          <a:lstStyle/>
          <a:p>
            <a:pPr algn="ctr"/>
            <a:r>
              <a:rPr lang="en-US" i="0" dirty="0" smtClean="0">
                <a:latin typeface="+mj-lt"/>
              </a:rPr>
              <a:t>NMEP</a:t>
            </a:r>
            <a:endParaRPr lang="en-US" i="0" dirty="0">
              <a:latin typeface="+mj-lt"/>
            </a:endParaRPr>
          </a:p>
        </p:txBody>
      </p:sp>
      <p:sp>
        <p:nvSpPr>
          <p:cNvPr id="5" name="Text Placeholder 4"/>
          <p:cNvSpPr>
            <a:spLocks noGrp="1"/>
          </p:cNvSpPr>
          <p:nvPr>
            <p:ph type="body" sz="quarter" idx="11"/>
          </p:nvPr>
        </p:nvSpPr>
        <p:spPr/>
        <p:txBody>
          <a:bodyPr>
            <a:normAutofit lnSpcReduction="10000"/>
          </a:bodyPr>
          <a:lstStyle/>
          <a:p>
            <a:r>
              <a:rPr lang="en-US" dirty="0" smtClean="0"/>
              <a:t>Frances Harmatuk</a:t>
            </a:r>
          </a:p>
          <a:p>
            <a:r>
              <a:rPr lang="en-US" dirty="0" smtClean="0"/>
              <a:t>February 8, 2019</a:t>
            </a:r>
            <a:endParaRPr lang="en-US" dirty="0"/>
          </a:p>
        </p:txBody>
      </p:sp>
    </p:spTree>
    <p:extLst>
      <p:ext uri="{BB962C8B-B14F-4D97-AF65-F5344CB8AC3E}">
        <p14:creationId xmlns:p14="http://schemas.microsoft.com/office/powerpoint/2010/main" val="3247856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600200"/>
            <a:ext cx="3733800" cy="4525963"/>
          </a:xfrm>
        </p:spPr>
        <p:txBody>
          <a:bodyPr>
            <a:noAutofit/>
          </a:bodyPr>
          <a:lstStyle/>
          <a:p>
            <a:r>
              <a:rPr lang="en-US" sz="1800" dirty="0"/>
              <a:t>Mission - To provide unbiased, scripted responses to general Medicare and claims-related inquiries across multiple communication channels from beneficiaries, their families and caregivers, and other individuals and entities that support CMS</a:t>
            </a:r>
            <a:r>
              <a:rPr lang="en-US" sz="1800" dirty="0" smtClean="0"/>
              <a:t>.</a:t>
            </a:r>
          </a:p>
          <a:p>
            <a:r>
              <a:rPr lang="en-US" sz="1800" dirty="0"/>
              <a:t>24-hour, 7-day a week, toll-free call center </a:t>
            </a:r>
          </a:p>
          <a:p>
            <a:r>
              <a:rPr lang="en-US" sz="1800" dirty="0"/>
              <a:t>In addition to English and Spanish, the call center provides assistance in more than 150 languages through an interpretation and translation service</a:t>
            </a:r>
            <a:r>
              <a:rPr lang="en-US" sz="1800" dirty="0" smtClean="0"/>
              <a:t>.</a:t>
            </a:r>
            <a:endParaRPr lang="en-US" sz="1800" dirty="0"/>
          </a:p>
        </p:txBody>
      </p:sp>
      <p:sp>
        <p:nvSpPr>
          <p:cNvPr id="3" name="Title 2"/>
          <p:cNvSpPr>
            <a:spLocks noGrp="1"/>
          </p:cNvSpPr>
          <p:nvPr>
            <p:ph type="title"/>
          </p:nvPr>
        </p:nvSpPr>
        <p:spPr/>
        <p:txBody>
          <a:bodyPr/>
          <a:lstStyle/>
          <a:p>
            <a:r>
              <a:rPr lang="en-US" dirty="0" smtClean="0"/>
              <a:t>1-800 MEDICARE</a:t>
            </a:r>
            <a:endParaRPr lang="en-US" dirty="0"/>
          </a:p>
        </p:txBody>
      </p:sp>
      <p:sp>
        <p:nvSpPr>
          <p:cNvPr id="8" name="Content Placeholder 4"/>
          <p:cNvSpPr txBox="1">
            <a:spLocks/>
          </p:cNvSpPr>
          <p:nvPr/>
        </p:nvSpPr>
        <p:spPr>
          <a:xfrm>
            <a:off x="4343400" y="4482738"/>
            <a:ext cx="4648200" cy="2292531"/>
          </a:xfrm>
          <a:prstGeom prst="rect">
            <a:avLst/>
          </a:prstGeom>
        </p:spPr>
        <p:txBody>
          <a:bodyPr vert="horz" lIns="91440" tIns="45720" rIns="91440" bIns="45720" rtlCol="0">
            <a:noAutofit/>
          </a:bodyPr>
          <a:lstStyle>
            <a:lvl1pPr marL="342900" indent="-342900">
              <a:spcBef>
                <a:spcPct val="20000"/>
              </a:spcBef>
              <a:buFont typeface="Arial" pitchFamily="34" charset="0"/>
              <a:buChar cha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dirty="0"/>
              <a:t>Even with the growing Medicare population, the call volumes at 1-800 MEDICARE have remained steady throughout the years</a:t>
            </a:r>
          </a:p>
          <a:p>
            <a:r>
              <a:rPr lang="en-US" dirty="0"/>
              <a:t>We </a:t>
            </a:r>
            <a:r>
              <a:rPr lang="en-US" dirty="0" smtClean="0"/>
              <a:t>saw an increase in volume in 2018, mainly as a result of </a:t>
            </a:r>
            <a:r>
              <a:rPr lang="en-US" dirty="0"/>
              <a:t>the New Medicare Card rollout</a:t>
            </a:r>
          </a:p>
          <a:p>
            <a:endParaRPr lang="en-US" dirty="0"/>
          </a:p>
        </p:txBody>
      </p:sp>
      <p:graphicFrame>
        <p:nvGraphicFramePr>
          <p:cNvPr id="6" name="Chart 5"/>
          <p:cNvGraphicFramePr>
            <a:graphicFrameLocks/>
          </p:cNvGraphicFramePr>
          <p:nvPr>
            <p:extLst>
              <p:ext uri="{D42A27DB-BD31-4B8C-83A1-F6EECF244321}">
                <p14:modId xmlns:p14="http://schemas.microsoft.com/office/powerpoint/2010/main" val="2393581595"/>
              </p:ext>
            </p:extLst>
          </p:nvPr>
        </p:nvGraphicFramePr>
        <p:xfrm>
          <a:off x="4191000" y="1726572"/>
          <a:ext cx="4572000" cy="2616827"/>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12"/>
          </p:nvPr>
        </p:nvSpPr>
        <p:spPr/>
        <p:txBody>
          <a:bodyPr/>
          <a:lstStyle/>
          <a:p>
            <a:fld id="{6501BE6A-AD82-4938-830B-AA13C7E3849F}" type="slidenum">
              <a:rPr lang="en-US" smtClean="0"/>
              <a:pPr/>
              <a:t>2</a:t>
            </a:fld>
            <a:endParaRPr lang="en-US"/>
          </a:p>
        </p:txBody>
      </p:sp>
    </p:spTree>
    <p:extLst>
      <p:ext uri="{BB962C8B-B14F-4D97-AF65-F5344CB8AC3E}">
        <p14:creationId xmlns:p14="http://schemas.microsoft.com/office/powerpoint/2010/main" val="976966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Call Volume</a:t>
            </a:r>
            <a:endParaRPr lang="en-US" dirty="0"/>
          </a:p>
        </p:txBody>
      </p:sp>
      <p:sp>
        <p:nvSpPr>
          <p:cNvPr id="6" name="Rectangle 5"/>
          <p:cNvSpPr/>
          <p:nvPr/>
        </p:nvSpPr>
        <p:spPr>
          <a:xfrm>
            <a:off x="296779" y="5024895"/>
            <a:ext cx="7620000" cy="1871924"/>
          </a:xfrm>
          <a:prstGeom prst="rect">
            <a:avLst/>
          </a:prstGeom>
        </p:spPr>
        <p:txBody>
          <a:bodyPr vert="horz" lIns="91440" tIns="45720" rIns="91440" bIns="45720" rtlCol="0">
            <a:noAutofit/>
          </a:bodyPr>
          <a:lstStyle/>
          <a:p>
            <a:pPr marL="342900" indent="-342900">
              <a:spcBef>
                <a:spcPct val="20000"/>
              </a:spcBef>
              <a:buFont typeface="Arial" pitchFamily="34" charset="0"/>
              <a:buChar char="•"/>
            </a:pPr>
            <a:r>
              <a:rPr lang="en-US" dirty="0" smtClean="0"/>
              <a:t>Call volumes were </a:t>
            </a:r>
            <a:r>
              <a:rPr lang="en-US" dirty="0"/>
              <a:t>higher this year than last year, up by 17%, nearly 720,000 more than in OEP </a:t>
            </a:r>
            <a:r>
              <a:rPr lang="en-US" dirty="0" smtClean="0"/>
              <a:t>2017.</a:t>
            </a:r>
          </a:p>
          <a:p>
            <a:pPr marL="342900" indent="-342900">
              <a:spcBef>
                <a:spcPct val="20000"/>
              </a:spcBef>
              <a:buFont typeface="Arial" pitchFamily="34" charset="0"/>
              <a:buChar char="•"/>
            </a:pPr>
            <a:r>
              <a:rPr lang="en-US" dirty="0" smtClean="0"/>
              <a:t>The </a:t>
            </a:r>
            <a:r>
              <a:rPr lang="en-US" dirty="0"/>
              <a:t>new Medicare card mailing and </a:t>
            </a:r>
            <a:r>
              <a:rPr lang="en-US" dirty="0" smtClean="0"/>
              <a:t>the increased email outreach contributed </a:t>
            </a:r>
            <a:r>
              <a:rPr lang="en-US" dirty="0"/>
              <a:t>to this increase.</a:t>
            </a:r>
          </a:p>
        </p:txBody>
      </p:sp>
      <p:pic>
        <p:nvPicPr>
          <p:cNvPr id="7" name="Picture 6"/>
          <p:cNvPicPr>
            <a:picLocks noChangeAspect="1"/>
          </p:cNvPicPr>
          <p:nvPr/>
        </p:nvPicPr>
        <p:blipFill>
          <a:blip r:embed="rId3"/>
          <a:stretch>
            <a:fillRect/>
          </a:stretch>
        </p:blipFill>
        <p:spPr>
          <a:xfrm>
            <a:off x="800100" y="1543679"/>
            <a:ext cx="7543800" cy="3393358"/>
          </a:xfrm>
          <a:prstGeom prst="rect">
            <a:avLst/>
          </a:prstGeom>
        </p:spPr>
      </p:pic>
      <p:sp>
        <p:nvSpPr>
          <p:cNvPr id="8" name="Slide Number Placeholder 7"/>
          <p:cNvSpPr>
            <a:spLocks noGrp="1"/>
          </p:cNvSpPr>
          <p:nvPr>
            <p:ph type="sldNum" sz="quarter" idx="10"/>
          </p:nvPr>
        </p:nvSpPr>
        <p:spPr/>
        <p:txBody>
          <a:bodyPr/>
          <a:lstStyle/>
          <a:p>
            <a:fld id="{6C8528C6-51AA-46D8-A6CE-1E15919369C2}" type="slidenum">
              <a:rPr lang="en-US" smtClean="0"/>
              <a:pPr/>
              <a:t>3</a:t>
            </a:fld>
            <a:endParaRPr lang="en-US"/>
          </a:p>
        </p:txBody>
      </p:sp>
    </p:spTree>
    <p:extLst>
      <p:ext uri="{BB962C8B-B14F-4D97-AF65-F5344CB8AC3E}">
        <p14:creationId xmlns:p14="http://schemas.microsoft.com/office/powerpoint/2010/main" val="2195999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Wait Times and CSAT</a:t>
            </a:r>
            <a:endParaRPr lang="en-US" dirty="0"/>
          </a:p>
        </p:txBody>
      </p:sp>
      <p:pic>
        <p:nvPicPr>
          <p:cNvPr id="8" name="Picture 7"/>
          <p:cNvPicPr>
            <a:picLocks noChangeAspect="1"/>
          </p:cNvPicPr>
          <p:nvPr/>
        </p:nvPicPr>
        <p:blipFill>
          <a:blip r:embed="rId3"/>
          <a:stretch>
            <a:fillRect/>
          </a:stretch>
        </p:blipFill>
        <p:spPr>
          <a:xfrm>
            <a:off x="256282" y="3657320"/>
            <a:ext cx="4343400" cy="2871817"/>
          </a:xfrm>
          <a:prstGeom prst="rect">
            <a:avLst/>
          </a:prstGeom>
        </p:spPr>
      </p:pic>
      <p:pic>
        <p:nvPicPr>
          <p:cNvPr id="9" name="Content Placeholder 8"/>
          <p:cNvPicPr>
            <a:picLocks noGrp="1" noChangeAspect="1"/>
          </p:cNvPicPr>
          <p:nvPr>
            <p:ph idx="1"/>
          </p:nvPr>
        </p:nvPicPr>
        <p:blipFill>
          <a:blip r:embed="rId4"/>
          <a:stretch>
            <a:fillRect/>
          </a:stretch>
        </p:blipFill>
        <p:spPr>
          <a:xfrm>
            <a:off x="4038600" y="1708484"/>
            <a:ext cx="4932165" cy="2209800"/>
          </a:xfrm>
          <a:prstGeom prst="rect">
            <a:avLst/>
          </a:prstGeom>
        </p:spPr>
      </p:pic>
      <p:sp>
        <p:nvSpPr>
          <p:cNvPr id="10" name="Content Placeholder 1"/>
          <p:cNvSpPr txBox="1">
            <a:spLocks/>
          </p:cNvSpPr>
          <p:nvPr/>
        </p:nvSpPr>
        <p:spPr>
          <a:xfrm>
            <a:off x="5236964" y="1676400"/>
            <a:ext cx="3449835" cy="4876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endParaRPr lang="en-US" dirty="0"/>
          </a:p>
        </p:txBody>
      </p:sp>
      <p:sp>
        <p:nvSpPr>
          <p:cNvPr id="11" name="Rectangle 10"/>
          <p:cNvSpPr/>
          <p:nvPr/>
        </p:nvSpPr>
        <p:spPr>
          <a:xfrm>
            <a:off x="152400" y="1737059"/>
            <a:ext cx="3733800" cy="1768141"/>
          </a:xfrm>
          <a:prstGeom prst="rect">
            <a:avLst/>
          </a:prstGeom>
        </p:spPr>
        <p:txBody>
          <a:bodyPr vert="horz" lIns="91440" tIns="45720" rIns="91440" bIns="45720" rtlCol="0">
            <a:noAutofit/>
          </a:bodyPr>
          <a:lstStyle/>
          <a:p>
            <a:pPr marL="342900" indent="-342900">
              <a:spcBef>
                <a:spcPct val="20000"/>
              </a:spcBef>
              <a:buFont typeface="Arial" pitchFamily="34" charset="0"/>
              <a:buChar char="•"/>
            </a:pPr>
            <a:r>
              <a:rPr lang="en-US" dirty="0" smtClean="0"/>
              <a:t>Even though wait times were a little longer this Open Enrollment period, the call center customer satisfaction also went up by 1% this year to 94%</a:t>
            </a:r>
            <a:endParaRPr lang="en-US" dirty="0"/>
          </a:p>
        </p:txBody>
      </p:sp>
      <p:sp>
        <p:nvSpPr>
          <p:cNvPr id="12" name="Slide Number Placeholder 11"/>
          <p:cNvSpPr>
            <a:spLocks noGrp="1"/>
          </p:cNvSpPr>
          <p:nvPr>
            <p:ph type="sldNum" sz="quarter" idx="10"/>
          </p:nvPr>
        </p:nvSpPr>
        <p:spPr/>
        <p:txBody>
          <a:bodyPr/>
          <a:lstStyle/>
          <a:p>
            <a:fld id="{6C8528C6-51AA-46D8-A6CE-1E15919369C2}" type="slidenum">
              <a:rPr lang="en-US" smtClean="0"/>
              <a:pPr/>
              <a:t>4</a:t>
            </a:fld>
            <a:endParaRPr lang="en-US"/>
          </a:p>
        </p:txBody>
      </p:sp>
    </p:spTree>
    <p:extLst>
      <p:ext uri="{BB962C8B-B14F-4D97-AF65-F5344CB8AC3E}">
        <p14:creationId xmlns:p14="http://schemas.microsoft.com/office/powerpoint/2010/main" val="1026063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457200" y="1676401"/>
            <a:ext cx="4495800" cy="3168582"/>
          </a:xfrm>
          <a:prstGeom prst="rect">
            <a:avLst/>
          </a:prstGeom>
        </p:spPr>
      </p:pic>
      <p:sp>
        <p:nvSpPr>
          <p:cNvPr id="3" name="Title 2"/>
          <p:cNvSpPr>
            <a:spLocks noGrp="1"/>
          </p:cNvSpPr>
          <p:nvPr>
            <p:ph type="title"/>
          </p:nvPr>
        </p:nvSpPr>
        <p:spPr/>
        <p:txBody>
          <a:bodyPr/>
          <a:lstStyle/>
          <a:p>
            <a:r>
              <a:rPr lang="en-US" dirty="0" smtClean="0"/>
              <a:t>Call Topics and Referrals </a:t>
            </a:r>
            <a:endParaRPr lang="en-US" dirty="0"/>
          </a:p>
        </p:txBody>
      </p:sp>
      <p:pic>
        <p:nvPicPr>
          <p:cNvPr id="5" name="Picture 4"/>
          <p:cNvPicPr>
            <a:picLocks noChangeAspect="1"/>
          </p:cNvPicPr>
          <p:nvPr/>
        </p:nvPicPr>
        <p:blipFill>
          <a:blip r:embed="rId4"/>
          <a:stretch>
            <a:fillRect/>
          </a:stretch>
        </p:blipFill>
        <p:spPr>
          <a:xfrm>
            <a:off x="4572000" y="1676401"/>
            <a:ext cx="4572000" cy="3222287"/>
          </a:xfrm>
          <a:prstGeom prst="rect">
            <a:avLst/>
          </a:prstGeom>
        </p:spPr>
      </p:pic>
      <p:sp>
        <p:nvSpPr>
          <p:cNvPr id="6" name="Content Placeholder 1"/>
          <p:cNvSpPr txBox="1">
            <a:spLocks/>
          </p:cNvSpPr>
          <p:nvPr/>
        </p:nvSpPr>
        <p:spPr>
          <a:xfrm>
            <a:off x="228600" y="4898688"/>
            <a:ext cx="8458199" cy="1654512"/>
          </a:xfrm>
          <a:prstGeom prst="rect">
            <a:avLst/>
          </a:prstGeom>
        </p:spPr>
        <p:txBody>
          <a:bodyPr vert="horz" lIns="91440" tIns="45720" rIns="91440" bIns="45720" rtlCol="0">
            <a:noAutofit/>
          </a:bodyPr>
          <a:lstStyle>
            <a:defPPr>
              <a:defRPr lang="en-US"/>
            </a:defPPr>
            <a:lvl1pPr marL="342900" indent="-342900">
              <a:spcBef>
                <a:spcPct val="20000"/>
              </a:spcBef>
              <a:buFont typeface="Arial" pitchFamily="34" charset="0"/>
              <a:buChar char="•"/>
            </a:lvl1pPr>
          </a:lstStyle>
          <a:p>
            <a:r>
              <a:rPr lang="en-US" dirty="0" smtClean="0"/>
              <a:t>Call topics and referrals remain consistent from previous years, with the exception of the Medicare Card Mailing and questions about the new Medicare Number.</a:t>
            </a:r>
          </a:p>
          <a:p>
            <a:r>
              <a:rPr lang="en-US" dirty="0" smtClean="0"/>
              <a:t>Referrals </a:t>
            </a:r>
            <a:r>
              <a:rPr lang="en-US" dirty="0"/>
              <a:t>to Social Security </a:t>
            </a:r>
            <a:r>
              <a:rPr lang="en-US" dirty="0" smtClean="0"/>
              <a:t>increased </a:t>
            </a:r>
            <a:r>
              <a:rPr lang="en-US" dirty="0"/>
              <a:t>a little this year, primarily as a result of New Medicare card mailing</a:t>
            </a:r>
          </a:p>
          <a:p>
            <a:endParaRPr lang="en-US" dirty="0"/>
          </a:p>
          <a:p>
            <a:endParaRPr lang="en-US" dirty="0"/>
          </a:p>
        </p:txBody>
      </p:sp>
      <p:sp>
        <p:nvSpPr>
          <p:cNvPr id="7" name="Slide Number Placeholder 6"/>
          <p:cNvSpPr>
            <a:spLocks noGrp="1"/>
          </p:cNvSpPr>
          <p:nvPr>
            <p:ph type="sldNum" sz="quarter" idx="10"/>
          </p:nvPr>
        </p:nvSpPr>
        <p:spPr/>
        <p:txBody>
          <a:bodyPr/>
          <a:lstStyle/>
          <a:p>
            <a:fld id="{6C8528C6-51AA-46D8-A6CE-1E15919369C2}" type="slidenum">
              <a:rPr lang="en-US" smtClean="0"/>
              <a:pPr/>
              <a:t>5</a:t>
            </a:fld>
            <a:endParaRPr lang="en-US"/>
          </a:p>
        </p:txBody>
      </p:sp>
    </p:spTree>
    <p:extLst>
      <p:ext uri="{BB962C8B-B14F-4D97-AF65-F5344CB8AC3E}">
        <p14:creationId xmlns:p14="http://schemas.microsoft.com/office/powerpoint/2010/main" val="2654969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389402"/>
            <a:ext cx="8229600" cy="2468598"/>
          </a:xfrm>
        </p:spPr>
        <p:txBody>
          <a:bodyPr>
            <a:normAutofit fontScale="47500" lnSpcReduction="20000"/>
          </a:bodyPr>
          <a:lstStyle/>
          <a:p>
            <a:pPr lvl="0"/>
            <a:r>
              <a:rPr lang="en-US" dirty="0" smtClean="0"/>
              <a:t>Beginning this year, beneficiaries could access the Medicare.gov Live Chat option from within the Medicare Plan Finder tool.  </a:t>
            </a:r>
          </a:p>
          <a:p>
            <a:pPr lvl="0"/>
            <a:endParaRPr lang="en-US" dirty="0" smtClean="0"/>
          </a:p>
          <a:p>
            <a:pPr lvl="0"/>
            <a:r>
              <a:rPr lang="en-US" dirty="0" smtClean="0"/>
              <a:t>Web Chat CSRs answered these chats from authenticated (logged into MyMedicare.gov) beneficiaries and helped them with questions about how to use tool. Common topics from these chatters included questions about how to read and understand plan results, help with entering and managing their prescription drug list, and help comparing plans based on their personalized search.</a:t>
            </a:r>
          </a:p>
          <a:p>
            <a:pPr lvl="0"/>
            <a:endParaRPr lang="en-US" dirty="0" smtClean="0"/>
          </a:p>
          <a:p>
            <a:pPr lvl="0"/>
            <a:r>
              <a:rPr lang="en-US" dirty="0" smtClean="0"/>
              <a:t>Most Plan Finder chatters initiated a Live Chat from the Plan Results and Enter Your Drugs pages of the Plan Finder tool. </a:t>
            </a:r>
            <a:endParaRPr lang="en-US" dirty="0"/>
          </a:p>
        </p:txBody>
      </p:sp>
      <p:sp>
        <p:nvSpPr>
          <p:cNvPr id="3" name="Title 2"/>
          <p:cNvSpPr>
            <a:spLocks noGrp="1"/>
          </p:cNvSpPr>
          <p:nvPr>
            <p:ph type="title"/>
          </p:nvPr>
        </p:nvSpPr>
        <p:spPr/>
        <p:txBody>
          <a:bodyPr/>
          <a:lstStyle/>
          <a:p>
            <a:r>
              <a:rPr lang="en-US" dirty="0" smtClean="0"/>
              <a:t>Web Chat</a:t>
            </a:r>
            <a:endParaRPr lang="en-US" dirty="0"/>
          </a:p>
        </p:txBody>
      </p:sp>
      <p:pic>
        <p:nvPicPr>
          <p:cNvPr id="4" name="Picture 3"/>
          <p:cNvPicPr>
            <a:picLocks noChangeAspect="1"/>
          </p:cNvPicPr>
          <p:nvPr/>
        </p:nvPicPr>
        <p:blipFill>
          <a:blip r:embed="rId3"/>
          <a:stretch>
            <a:fillRect/>
          </a:stretch>
        </p:blipFill>
        <p:spPr>
          <a:xfrm>
            <a:off x="152400" y="1529820"/>
            <a:ext cx="6019800" cy="2766996"/>
          </a:xfrm>
          <a:prstGeom prst="rect">
            <a:avLst/>
          </a:prstGeom>
        </p:spPr>
      </p:pic>
      <p:sp>
        <p:nvSpPr>
          <p:cNvPr id="9" name="Slide Number Placeholder 8"/>
          <p:cNvSpPr>
            <a:spLocks noGrp="1"/>
          </p:cNvSpPr>
          <p:nvPr>
            <p:ph type="sldNum" sz="quarter" idx="10"/>
          </p:nvPr>
        </p:nvSpPr>
        <p:spPr/>
        <p:txBody>
          <a:bodyPr/>
          <a:lstStyle/>
          <a:p>
            <a:fld id="{6C8528C6-51AA-46D8-A6CE-1E15919369C2}" type="slidenum">
              <a:rPr lang="en-US" smtClean="0"/>
              <a:pPr/>
              <a:t>6</a:t>
            </a:fld>
            <a:endParaRPr lang="en-US"/>
          </a:p>
        </p:txBody>
      </p:sp>
    </p:spTree>
    <p:extLst>
      <p:ext uri="{BB962C8B-B14F-4D97-AF65-F5344CB8AC3E}">
        <p14:creationId xmlns:p14="http://schemas.microsoft.com/office/powerpoint/2010/main" val="4001488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Language Access</a:t>
            </a:r>
            <a:endParaRPr lang="en-US" dirty="0"/>
          </a:p>
        </p:txBody>
      </p:sp>
      <p:pic>
        <p:nvPicPr>
          <p:cNvPr id="5" name="Picture 4"/>
          <p:cNvPicPr>
            <a:picLocks noChangeAspect="1"/>
          </p:cNvPicPr>
          <p:nvPr/>
        </p:nvPicPr>
        <p:blipFill>
          <a:blip r:embed="rId3"/>
          <a:stretch>
            <a:fillRect/>
          </a:stretch>
        </p:blipFill>
        <p:spPr>
          <a:xfrm>
            <a:off x="304800" y="1676400"/>
            <a:ext cx="4839881" cy="3426170"/>
          </a:xfrm>
          <a:prstGeom prst="rect">
            <a:avLst/>
          </a:prstGeom>
        </p:spPr>
      </p:pic>
      <p:pic>
        <p:nvPicPr>
          <p:cNvPr id="6" name="Picture 5"/>
          <p:cNvPicPr>
            <a:picLocks noChangeAspect="1"/>
          </p:cNvPicPr>
          <p:nvPr/>
        </p:nvPicPr>
        <p:blipFill>
          <a:blip r:embed="rId4"/>
          <a:stretch>
            <a:fillRect/>
          </a:stretch>
        </p:blipFill>
        <p:spPr>
          <a:xfrm>
            <a:off x="5144681" y="1676400"/>
            <a:ext cx="3907077" cy="3346602"/>
          </a:xfrm>
          <a:prstGeom prst="rect">
            <a:avLst/>
          </a:prstGeom>
        </p:spPr>
      </p:pic>
      <p:sp>
        <p:nvSpPr>
          <p:cNvPr id="7" name="Rectangle 6"/>
          <p:cNvSpPr/>
          <p:nvPr/>
        </p:nvSpPr>
        <p:spPr>
          <a:xfrm>
            <a:off x="381000" y="5124947"/>
            <a:ext cx="8382000" cy="1656853"/>
          </a:xfrm>
          <a:prstGeom prst="rect">
            <a:avLst/>
          </a:prstGeom>
        </p:spPr>
        <p:txBody>
          <a:bodyPr vert="horz" lIns="91440" tIns="45720" rIns="91440" bIns="45720" rtlCol="0">
            <a:normAutofit/>
          </a:bodyPr>
          <a:lstStyle/>
          <a:p>
            <a:pPr marL="342900" indent="-342900">
              <a:spcBef>
                <a:spcPct val="20000"/>
              </a:spcBef>
              <a:buFont typeface="Arial" pitchFamily="34" charset="0"/>
              <a:buChar char="•"/>
            </a:pPr>
            <a:r>
              <a:rPr lang="en-US" sz="1600" dirty="0"/>
              <a:t>Language line volume was within 5% of last year's volume.  Among the top 10 languages, Mandarin experienced the largest year-over-year increase with 137 more </a:t>
            </a:r>
            <a:r>
              <a:rPr lang="en-US" sz="1600" dirty="0" smtClean="0"/>
              <a:t>calls.  </a:t>
            </a:r>
            <a:r>
              <a:rPr lang="en-US" sz="1600" dirty="0"/>
              <a:t>Vietnamese had 126 more calls, and Polish had 123 more calls than last year during the Open Enrollment Period.</a:t>
            </a:r>
          </a:p>
          <a:p>
            <a:pPr marL="342900" indent="-342900">
              <a:spcBef>
                <a:spcPct val="20000"/>
              </a:spcBef>
              <a:buFont typeface="Arial" pitchFamily="34" charset="0"/>
              <a:buChar char="•"/>
            </a:pPr>
            <a:r>
              <a:rPr lang="en-US" sz="1600" dirty="0" smtClean="0"/>
              <a:t>The </a:t>
            </a:r>
            <a:r>
              <a:rPr lang="en-US" sz="1600" dirty="0"/>
              <a:t>most commonly used Language Line support language was Russian, with 1,425 calls (compared to 1,495 last year).</a:t>
            </a:r>
          </a:p>
        </p:txBody>
      </p:sp>
      <p:sp>
        <p:nvSpPr>
          <p:cNvPr id="8" name="Slide Number Placeholder 7"/>
          <p:cNvSpPr>
            <a:spLocks noGrp="1"/>
          </p:cNvSpPr>
          <p:nvPr>
            <p:ph type="sldNum" sz="quarter" idx="10"/>
          </p:nvPr>
        </p:nvSpPr>
        <p:spPr/>
        <p:txBody>
          <a:bodyPr/>
          <a:lstStyle/>
          <a:p>
            <a:fld id="{6C8528C6-51AA-46D8-A6CE-1E15919369C2}" type="slidenum">
              <a:rPr lang="en-US" smtClean="0"/>
              <a:pPr/>
              <a:t>7</a:t>
            </a:fld>
            <a:endParaRPr lang="en-US"/>
          </a:p>
        </p:txBody>
      </p:sp>
    </p:spTree>
    <p:extLst>
      <p:ext uri="{BB962C8B-B14F-4D97-AF65-F5344CB8AC3E}">
        <p14:creationId xmlns:p14="http://schemas.microsoft.com/office/powerpoint/2010/main" val="1680986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Enhanced Premium Access</a:t>
            </a:r>
          </a:p>
          <a:p>
            <a:r>
              <a:rPr lang="en-US" dirty="0" smtClean="0"/>
              <a:t>New to Medicare improvements</a:t>
            </a:r>
          </a:p>
          <a:p>
            <a:r>
              <a:rPr lang="en-US" dirty="0" smtClean="0"/>
              <a:t>Improvements to the IVR</a:t>
            </a:r>
            <a:endParaRPr lang="en-US" dirty="0"/>
          </a:p>
        </p:txBody>
      </p:sp>
      <p:sp>
        <p:nvSpPr>
          <p:cNvPr id="3" name="Title 2"/>
          <p:cNvSpPr>
            <a:spLocks noGrp="1"/>
          </p:cNvSpPr>
          <p:nvPr>
            <p:ph type="title"/>
          </p:nvPr>
        </p:nvSpPr>
        <p:spPr/>
        <p:txBody>
          <a:bodyPr/>
          <a:lstStyle/>
          <a:p>
            <a:r>
              <a:rPr lang="en-US" smtClean="0"/>
              <a:t>What’s Next?</a:t>
            </a:r>
            <a:endParaRPr lang="en-US" dirty="0"/>
          </a:p>
        </p:txBody>
      </p:sp>
      <p:sp>
        <p:nvSpPr>
          <p:cNvPr id="8" name="Slide Number Placeholder 7"/>
          <p:cNvSpPr>
            <a:spLocks noGrp="1"/>
          </p:cNvSpPr>
          <p:nvPr>
            <p:ph type="sldNum" sz="quarter" idx="10"/>
          </p:nvPr>
        </p:nvSpPr>
        <p:spPr/>
        <p:txBody>
          <a:bodyPr/>
          <a:lstStyle/>
          <a:p>
            <a:fld id="{6C8528C6-51AA-46D8-A6CE-1E15919369C2}" type="slidenum">
              <a:rPr lang="en-US" smtClean="0"/>
              <a:pPr/>
              <a:t>8</a:t>
            </a:fld>
            <a:endParaRPr lang="en-US"/>
          </a:p>
        </p:txBody>
      </p:sp>
    </p:spTree>
    <p:extLst>
      <p:ext uri="{BB962C8B-B14F-4D97-AF65-F5344CB8AC3E}">
        <p14:creationId xmlns:p14="http://schemas.microsoft.com/office/powerpoint/2010/main" val="3317239656"/>
      </p:ext>
    </p:extLst>
  </p:cSld>
  <p:clrMapOvr>
    <a:masterClrMapping/>
  </p:clrMapOvr>
</p:sld>
</file>

<file path=ppt/theme/theme1.xml><?xml version="1.0" encoding="utf-8"?>
<a:theme xmlns:a="http://schemas.openxmlformats.org/drawingml/2006/main" name="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9326</TotalTime>
  <Words>448</Words>
  <Application>Microsoft Office PowerPoint</Application>
  <PresentationFormat>On-screen Show (4:3)</PresentationFormat>
  <Paragraphs>47</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Constantia</vt:lpstr>
      <vt:lpstr>Helvetica LT Std</vt:lpstr>
      <vt:lpstr>Times New Roman</vt:lpstr>
      <vt:lpstr>Wingdings</vt:lpstr>
      <vt:lpstr>CMS_template</vt:lpstr>
      <vt:lpstr>1-800-MEDICARE </vt:lpstr>
      <vt:lpstr>1-800 MEDICARE</vt:lpstr>
      <vt:lpstr>Call Volume</vt:lpstr>
      <vt:lpstr>Wait Times and CSAT</vt:lpstr>
      <vt:lpstr>Call Topics and Referrals </vt:lpstr>
      <vt:lpstr>Web Chat</vt:lpstr>
      <vt:lpstr>Language Access</vt:lpstr>
      <vt:lpstr>What’s Next?</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Susie Butler</cp:lastModifiedBy>
  <cp:revision>347</cp:revision>
  <cp:lastPrinted>2017-01-11T19:39:13Z</cp:lastPrinted>
  <dcterms:created xsi:type="dcterms:W3CDTF">2012-02-10T20:51:24Z</dcterms:created>
  <dcterms:modified xsi:type="dcterms:W3CDTF">2019-02-07T13:12:42Z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280736995</vt:i4>
  </property>
  <property fmtid="{D5CDD505-2E9C-101B-9397-08002B2CF9AE}" pid="4" name="_EmailSubject">
    <vt:lpwstr>NMEP Doc</vt:lpwstr>
  </property>
  <property fmtid="{D5CDD505-2E9C-101B-9397-08002B2CF9AE}" pid="5" name="_AuthorEmail">
    <vt:lpwstr>Tijuana.Madison@cms.hhs.gov</vt:lpwstr>
  </property>
  <property fmtid="{D5CDD505-2E9C-101B-9397-08002B2CF9AE}" pid="6" name="_AuthorEmailDisplayName">
    <vt:lpwstr>Madison, Tijuana (CMS/OC)</vt:lpwstr>
  </property>
  <property fmtid="{D5CDD505-2E9C-101B-9397-08002B2CF9AE}" pid="7" name="_PreviousAdHocReviewCycleID">
    <vt:i4>-1199481817</vt:i4>
  </property>
</Properties>
</file>