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9"/>
  </p:notesMasterIdLst>
  <p:handoutMasterIdLst>
    <p:handoutMasterId r:id="rId10"/>
  </p:handoutMasterIdLst>
  <p:sldIdLst>
    <p:sldId id="271" r:id="rId3"/>
    <p:sldId id="363" r:id="rId4"/>
    <p:sldId id="364" r:id="rId5"/>
    <p:sldId id="366" r:id="rId6"/>
    <p:sldId id="370" r:id="rId7"/>
    <p:sldId id="371" r:id="rId8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onica Kay" initials="MK" lastIdx="16" clrIdx="6">
    <p:extLst/>
  </p:cmAuthor>
  <p:cmAuthor id="1" name="AMANDA JOHNSON" initials="AJ" lastIdx="4" clrIdx="0">
    <p:extLst/>
  </p:cmAuthor>
  <p:cmAuthor id="8" name="Julie Franklin" initials="JF" lastIdx="8" clrIdx="7">
    <p:extLst/>
  </p:cmAuthor>
  <p:cmAuthor id="2" name="Joella Roland" initials="JR" lastIdx="1" clrIdx="1">
    <p:extLst/>
  </p:cmAuthor>
  <p:cmAuthor id="9" name="Christopher Koepke" initials="CK" lastIdx="5" clrIdx="8">
    <p:extLst/>
  </p:cmAuthor>
  <p:cmAuthor id="3" name="Tricia Rodgers" initials="TR" lastIdx="7" clrIdx="2">
    <p:extLst/>
  </p:cmAuthor>
  <p:cmAuthor id="4" name="JULIE KOSTERLITZ" initials="JK" lastIdx="23" clrIdx="3">
    <p:extLst/>
  </p:cmAuthor>
  <p:cmAuthor id="5" name="Erin Pressley" initials="EP" lastIdx="10" clrIdx="4">
    <p:extLst/>
  </p:cmAuthor>
  <p:cmAuthor id="6" name="Diana Rivi" initials="DR" lastIdx="32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4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8" autoAdjust="0"/>
    <p:restoredTop sz="95304" autoAdjust="0"/>
  </p:normalViewPr>
  <p:slideViewPr>
    <p:cSldViewPr>
      <p:cViewPr varScale="1">
        <p:scale>
          <a:sx n="111" d="100"/>
          <a:sy n="111" d="100"/>
        </p:scale>
        <p:origin x="1470" y="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4260"/>
    </p:cViewPr>
  </p:sorterViewPr>
  <p:notesViewPr>
    <p:cSldViewPr>
      <p:cViewPr varScale="1">
        <p:scale>
          <a:sx n="55" d="100"/>
          <a:sy n="55" d="100"/>
        </p:scale>
        <p:origin x="25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4719" cy="467769"/>
          </a:xfrm>
          <a:prstGeom prst="rect">
            <a:avLst/>
          </a:prstGeom>
        </p:spPr>
        <p:txBody>
          <a:bodyPr vert="horz" lIns="93354" tIns="46678" rIns="93354" bIns="4667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80337" y="1"/>
            <a:ext cx="3044719" cy="467769"/>
          </a:xfrm>
          <a:prstGeom prst="rect">
            <a:avLst/>
          </a:prstGeom>
        </p:spPr>
        <p:txBody>
          <a:bodyPr vert="horz" lIns="93354" tIns="46678" rIns="93354" bIns="46678" rtlCol="0"/>
          <a:lstStyle>
            <a:lvl1pPr algn="r">
              <a:defRPr sz="1200"/>
            </a:lvl1pPr>
          </a:lstStyle>
          <a:p>
            <a:fld id="{79C1F877-6AE9-4508-89C8-6D242E305D4A}" type="datetimeFigureOut">
              <a:rPr lang="en-US" smtClean="0"/>
              <a:t>01/25/2019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4508"/>
            <a:ext cx="3044719" cy="467768"/>
          </a:xfrm>
          <a:prstGeom prst="rect">
            <a:avLst/>
          </a:prstGeom>
        </p:spPr>
        <p:txBody>
          <a:bodyPr vert="horz" lIns="93354" tIns="46678" rIns="93354" bIns="4667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80337" y="8844508"/>
            <a:ext cx="3044719" cy="467768"/>
          </a:xfrm>
          <a:prstGeom prst="rect">
            <a:avLst/>
          </a:prstGeom>
        </p:spPr>
        <p:txBody>
          <a:bodyPr vert="horz" lIns="93354" tIns="46678" rIns="93354" bIns="46678" rtlCol="0" anchor="b"/>
          <a:lstStyle>
            <a:lvl1pPr algn="r">
              <a:defRPr sz="1200"/>
            </a:lvl1pPr>
          </a:lstStyle>
          <a:p>
            <a:fld id="{92B46A68-CF07-43F0-9F24-C85DE0D340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849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4719" cy="467769"/>
          </a:xfrm>
          <a:prstGeom prst="rect">
            <a:avLst/>
          </a:prstGeom>
        </p:spPr>
        <p:txBody>
          <a:bodyPr vert="horz" lIns="93354" tIns="46678" rIns="93354" bIns="4667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80337" y="1"/>
            <a:ext cx="3044719" cy="467769"/>
          </a:xfrm>
          <a:prstGeom prst="rect">
            <a:avLst/>
          </a:prstGeom>
        </p:spPr>
        <p:txBody>
          <a:bodyPr vert="horz" lIns="93354" tIns="46678" rIns="93354" bIns="46678" rtlCol="0"/>
          <a:lstStyle>
            <a:lvl1pPr algn="r">
              <a:defRPr sz="1200"/>
            </a:lvl1pPr>
          </a:lstStyle>
          <a:p>
            <a:fld id="{EA30C96A-970B-485D-BC70-902C033B71E8}" type="datetimeFigureOut">
              <a:rPr lang="en-US" smtClean="0"/>
              <a:t>01/25/2019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4" tIns="46678" rIns="93354" bIns="4667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81535"/>
            <a:ext cx="5621020" cy="3666707"/>
          </a:xfrm>
          <a:prstGeom prst="rect">
            <a:avLst/>
          </a:prstGeom>
        </p:spPr>
        <p:txBody>
          <a:bodyPr vert="horz" lIns="93354" tIns="46678" rIns="93354" bIns="4667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4508"/>
            <a:ext cx="3044719" cy="467768"/>
          </a:xfrm>
          <a:prstGeom prst="rect">
            <a:avLst/>
          </a:prstGeom>
        </p:spPr>
        <p:txBody>
          <a:bodyPr vert="horz" lIns="93354" tIns="46678" rIns="93354" bIns="4667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80337" y="8844508"/>
            <a:ext cx="3044719" cy="467768"/>
          </a:xfrm>
          <a:prstGeom prst="rect">
            <a:avLst/>
          </a:prstGeom>
        </p:spPr>
        <p:txBody>
          <a:bodyPr vert="horz" lIns="93354" tIns="46678" rIns="93354" bIns="46678" rtlCol="0" anchor="b"/>
          <a:lstStyle>
            <a:lvl1pPr algn="r">
              <a:defRPr sz="1200"/>
            </a:lvl1pPr>
          </a:lstStyle>
          <a:p>
            <a:fld id="{F581A7BC-80BF-485E-8A31-03C126B9B4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0044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12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39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38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6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05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010400" y="64960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22FF3C-310F-4809-A5BE-BC5BA8AA108D}" type="slidenum">
              <a:rPr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4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684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41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867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059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35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7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557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845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25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0400" y="64908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22FF3C-310F-4809-A5BE-BC5BA8AA108D}" type="slidenum">
              <a:rPr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2"/>
          <p:cNvSpPr txBox="1">
            <a:spLocks/>
          </p:cNvSpPr>
          <p:nvPr userDrawn="1"/>
        </p:nvSpPr>
        <p:spPr>
          <a:xfrm>
            <a:off x="7010400" y="64960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11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0400" y="64960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22FF3C-310F-4809-A5BE-BC5BA8AA108D}" type="slidenum">
              <a:rPr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08756" y="230668"/>
            <a:ext cx="3126486" cy="492443"/>
          </a:xfrm>
        </p:spPr>
        <p:txBody>
          <a:bodyPr lIns="0" tIns="0" rIns="0" bIns="0"/>
          <a:lstStyle>
            <a:lvl1pPr algn="ctr">
              <a:defRPr sz="32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2"/>
          <p:cNvSpPr txBox="1">
            <a:spLocks/>
          </p:cNvSpPr>
          <p:nvPr userDrawn="1"/>
        </p:nvSpPr>
        <p:spPr>
          <a:xfrm>
            <a:off x="7010400" y="64908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0400" y="64960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22FF3C-310F-4809-A5BE-BC5BA8AA108D}" type="slidenum">
              <a:rPr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 rot="10800000" flipH="1">
            <a:off x="0" y="1521529"/>
            <a:ext cx="9144000" cy="53364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3839" tIns="93839" rIns="93839" bIns="9383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86"/>
          </a:p>
        </p:txBody>
      </p:sp>
      <p:sp>
        <p:nvSpPr>
          <p:cNvPr id="29" name="Google Shape;29;p5"/>
          <p:cNvSpPr/>
          <p:nvPr/>
        </p:nvSpPr>
        <p:spPr>
          <a:xfrm>
            <a:off x="0" y="1521537"/>
            <a:ext cx="9144000" cy="144794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3839" tIns="93839" rIns="93839" bIns="9383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86"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71900" y="655152"/>
            <a:ext cx="8222143" cy="696203"/>
          </a:xfrm>
          <a:prstGeom prst="rect">
            <a:avLst/>
          </a:prstGeom>
        </p:spPr>
        <p:txBody>
          <a:bodyPr spcFirstLastPara="1" wrap="square" lIns="131375" tIns="131375" rIns="131375" bIns="13137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71900" y="2558767"/>
            <a:ext cx="3999857" cy="485248"/>
          </a:xfrm>
          <a:prstGeom prst="rect">
            <a:avLst/>
          </a:prstGeom>
        </p:spPr>
        <p:txBody>
          <a:bodyPr spcFirstLastPara="1" wrap="square" lIns="131375" tIns="131375" rIns="131375" bIns="131375" anchor="t" anchorCtr="0"/>
          <a:lstStyle>
            <a:lvl1pPr marL="326578" lvl="0" indent="-254005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429"/>
            </a:lvl1pPr>
            <a:lvl2pPr marL="653156" lvl="1" indent="-240398">
              <a:spcBef>
                <a:spcPts val="1643"/>
              </a:spcBef>
              <a:spcAft>
                <a:spcPts val="0"/>
              </a:spcAft>
              <a:buSzPts val="1700"/>
              <a:buChar char="○"/>
              <a:defRPr sz="1214"/>
            </a:lvl2pPr>
            <a:lvl3pPr marL="979734" lvl="2" indent="-240398">
              <a:spcBef>
                <a:spcPts val="1643"/>
              </a:spcBef>
              <a:spcAft>
                <a:spcPts val="0"/>
              </a:spcAft>
              <a:buSzPts val="1700"/>
              <a:buChar char="■"/>
              <a:defRPr sz="1214"/>
            </a:lvl3pPr>
            <a:lvl4pPr marL="1306312" lvl="3" indent="-240398">
              <a:spcBef>
                <a:spcPts val="1643"/>
              </a:spcBef>
              <a:spcAft>
                <a:spcPts val="0"/>
              </a:spcAft>
              <a:buSzPts val="1700"/>
              <a:buChar char="●"/>
              <a:defRPr sz="1214"/>
            </a:lvl4pPr>
            <a:lvl5pPr marL="1632890" lvl="4" indent="-240398">
              <a:spcBef>
                <a:spcPts val="1643"/>
              </a:spcBef>
              <a:spcAft>
                <a:spcPts val="0"/>
              </a:spcAft>
              <a:buSzPts val="1700"/>
              <a:buChar char="○"/>
              <a:defRPr sz="1214"/>
            </a:lvl5pPr>
            <a:lvl6pPr marL="1959468" lvl="5" indent="-240398">
              <a:spcBef>
                <a:spcPts val="1643"/>
              </a:spcBef>
              <a:spcAft>
                <a:spcPts val="0"/>
              </a:spcAft>
              <a:buSzPts val="1700"/>
              <a:buChar char="■"/>
              <a:defRPr sz="1214"/>
            </a:lvl6pPr>
            <a:lvl7pPr marL="2286046" lvl="6" indent="-240398">
              <a:spcBef>
                <a:spcPts val="1643"/>
              </a:spcBef>
              <a:spcAft>
                <a:spcPts val="0"/>
              </a:spcAft>
              <a:buSzPts val="1700"/>
              <a:buChar char="●"/>
              <a:defRPr sz="1214"/>
            </a:lvl7pPr>
            <a:lvl8pPr marL="2612624" lvl="7" indent="-240398">
              <a:spcBef>
                <a:spcPts val="1643"/>
              </a:spcBef>
              <a:spcAft>
                <a:spcPts val="0"/>
              </a:spcAft>
              <a:buSzPts val="1700"/>
              <a:buChar char="○"/>
              <a:defRPr sz="1214"/>
            </a:lvl8pPr>
            <a:lvl9pPr marL="2939202" lvl="8" indent="-240398">
              <a:spcBef>
                <a:spcPts val="1643"/>
              </a:spcBef>
              <a:spcAft>
                <a:spcPts val="1643"/>
              </a:spcAft>
              <a:buSzPts val="1700"/>
              <a:buChar char="■"/>
              <a:defRPr sz="1214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94250" y="2558767"/>
            <a:ext cx="3999857" cy="485248"/>
          </a:xfrm>
          <a:prstGeom prst="rect">
            <a:avLst/>
          </a:prstGeom>
        </p:spPr>
        <p:txBody>
          <a:bodyPr spcFirstLastPara="1" wrap="square" lIns="131375" tIns="131375" rIns="131375" bIns="131375" anchor="t" anchorCtr="0"/>
          <a:lstStyle>
            <a:lvl1pPr marL="326578" lvl="0" indent="-254005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429"/>
            </a:lvl1pPr>
            <a:lvl2pPr marL="653156" lvl="1" indent="-240398">
              <a:spcBef>
                <a:spcPts val="1643"/>
              </a:spcBef>
              <a:spcAft>
                <a:spcPts val="0"/>
              </a:spcAft>
              <a:buSzPts val="1700"/>
              <a:buChar char="○"/>
              <a:defRPr sz="1214"/>
            </a:lvl2pPr>
            <a:lvl3pPr marL="979734" lvl="2" indent="-240398">
              <a:spcBef>
                <a:spcPts val="1643"/>
              </a:spcBef>
              <a:spcAft>
                <a:spcPts val="0"/>
              </a:spcAft>
              <a:buSzPts val="1700"/>
              <a:buChar char="■"/>
              <a:defRPr sz="1214"/>
            </a:lvl3pPr>
            <a:lvl4pPr marL="1306312" lvl="3" indent="-240398">
              <a:spcBef>
                <a:spcPts val="1643"/>
              </a:spcBef>
              <a:spcAft>
                <a:spcPts val="0"/>
              </a:spcAft>
              <a:buSzPts val="1700"/>
              <a:buChar char="●"/>
              <a:defRPr sz="1214"/>
            </a:lvl4pPr>
            <a:lvl5pPr marL="1632890" lvl="4" indent="-240398">
              <a:spcBef>
                <a:spcPts val="1643"/>
              </a:spcBef>
              <a:spcAft>
                <a:spcPts val="0"/>
              </a:spcAft>
              <a:buSzPts val="1700"/>
              <a:buChar char="○"/>
              <a:defRPr sz="1214"/>
            </a:lvl5pPr>
            <a:lvl6pPr marL="1959468" lvl="5" indent="-240398">
              <a:spcBef>
                <a:spcPts val="1643"/>
              </a:spcBef>
              <a:spcAft>
                <a:spcPts val="0"/>
              </a:spcAft>
              <a:buSzPts val="1700"/>
              <a:buChar char="■"/>
              <a:defRPr sz="1214"/>
            </a:lvl6pPr>
            <a:lvl7pPr marL="2286046" lvl="6" indent="-240398">
              <a:spcBef>
                <a:spcPts val="1643"/>
              </a:spcBef>
              <a:spcAft>
                <a:spcPts val="0"/>
              </a:spcAft>
              <a:buSzPts val="1700"/>
              <a:buChar char="●"/>
              <a:defRPr sz="1214"/>
            </a:lvl7pPr>
            <a:lvl8pPr marL="2612624" lvl="7" indent="-240398">
              <a:spcBef>
                <a:spcPts val="1643"/>
              </a:spcBef>
              <a:spcAft>
                <a:spcPts val="0"/>
              </a:spcAft>
              <a:buSzPts val="1700"/>
              <a:buChar char="○"/>
              <a:defRPr sz="1214"/>
            </a:lvl8pPr>
            <a:lvl9pPr marL="2939202" lvl="8" indent="-240398">
              <a:spcBef>
                <a:spcPts val="1643"/>
              </a:spcBef>
              <a:spcAft>
                <a:spcPts val="1643"/>
              </a:spcAft>
              <a:buSzPts val="1700"/>
              <a:buChar char="■"/>
              <a:defRPr sz="1214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86" cy="524912"/>
          </a:xfrm>
          <a:prstGeom prst="rect">
            <a:avLst/>
          </a:prstGeom>
        </p:spPr>
        <p:txBody>
          <a:bodyPr spcFirstLastPara="1" wrap="square" lIns="131375" tIns="131375" rIns="131375" bIns="1313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34" name="Google Shape;34;p5" descr="CMSlogrebrnd2colplain-blue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857650" y="6305066"/>
            <a:ext cx="910891" cy="404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904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solidFill>
          <a:srgbClr val="F7F7F7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316834"/>
            <a:ext cx="6776400" cy="40886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063346"/>
              </a:buClr>
              <a:buSzPct val="100000"/>
              <a:defRPr sz="1457">
                <a:solidFill>
                  <a:srgbClr val="063346"/>
                </a:solidFill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536634"/>
            <a:ext cx="8520600" cy="461635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1pPr>
            <a:lvl2pPr lvl="1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2pPr>
            <a:lvl3pPr lvl="2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3pPr>
            <a:lvl4pPr lvl="3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4pPr>
            <a:lvl5pPr lvl="4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5pPr>
            <a:lvl6pPr lvl="5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6pPr>
            <a:lvl7pPr lvl="6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7pPr>
            <a:lvl8pPr lvl="7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8pPr>
            <a:lvl9pPr lvl="8">
              <a:spcBef>
                <a:spcPts val="0"/>
              </a:spcBef>
              <a:buClr>
                <a:srgbClr val="063346"/>
              </a:buClr>
              <a:defRPr>
                <a:solidFill>
                  <a:srgbClr val="063346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4075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517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931544"/>
          </a:xfrm>
          <a:custGeom>
            <a:avLst/>
            <a:gdLst/>
            <a:ahLst/>
            <a:cxnLst/>
            <a:rect l="l" t="t" r="r" b="b"/>
            <a:pathLst>
              <a:path w="9144000" h="931544">
                <a:moveTo>
                  <a:pt x="0" y="0"/>
                </a:moveTo>
                <a:lnTo>
                  <a:pt x="0" y="931163"/>
                </a:lnTo>
                <a:lnTo>
                  <a:pt x="9144000" y="931163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7499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931163"/>
            <a:ext cx="9144000" cy="85725"/>
          </a:xfrm>
          <a:custGeom>
            <a:avLst/>
            <a:gdLst/>
            <a:ahLst/>
            <a:cxnLst/>
            <a:rect l="l" t="t" r="r" b="b"/>
            <a:pathLst>
              <a:path w="9144000" h="85725">
                <a:moveTo>
                  <a:pt x="0" y="85344"/>
                </a:moveTo>
                <a:lnTo>
                  <a:pt x="9144000" y="85344"/>
                </a:lnTo>
                <a:lnTo>
                  <a:pt x="9144000" y="0"/>
                </a:lnTo>
                <a:lnTo>
                  <a:pt x="0" y="0"/>
                </a:lnTo>
                <a:lnTo>
                  <a:pt x="0" y="85344"/>
                </a:lnTo>
                <a:close/>
              </a:path>
            </a:pathLst>
          </a:custGeom>
          <a:solidFill>
            <a:srgbClr val="FFD00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08756" y="256794"/>
            <a:ext cx="3126486" cy="445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5376" y="1104138"/>
            <a:ext cx="7953247" cy="2151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0400" y="64908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22FF3C-310F-4809-A5BE-BC5BA8AA108D}" type="slidenum">
              <a:rPr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4" r:id="rId5"/>
    <p:sldLayoutId id="2147483665" r:id="rId6"/>
    <p:sldLayoutId id="2147483683" r:id="rId7"/>
    <p:sldLayoutId id="2147483684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>
        <a:defRPr sz="3200" b="1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388BE-9C2E-43C0-B6C6-92C3C02DA0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44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care.gov/Pubs/pdf/10050-Medicare-and-You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medicare.gov/Pubs/pdf/02110-Medicare-Medigap-guid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04999" y="228600"/>
            <a:ext cx="5334000" cy="570926"/>
          </a:xfrm>
        </p:spPr>
        <p:txBody>
          <a:bodyPr/>
          <a:lstStyle/>
          <a:p>
            <a:r>
              <a:rPr lang="en-US" sz="3710" dirty="0" smtClean="0"/>
              <a:t>Medicare </a:t>
            </a:r>
            <a:r>
              <a:rPr lang="en-US" sz="3710" dirty="0" smtClean="0"/>
              <a:t>&amp; You</a:t>
            </a:r>
            <a:endParaRPr lang="en-US" sz="3710" dirty="0"/>
          </a:p>
        </p:txBody>
      </p:sp>
      <p:sp>
        <p:nvSpPr>
          <p:cNvPr id="2" name="object 2"/>
          <p:cNvSpPr txBox="1"/>
          <p:nvPr/>
        </p:nvSpPr>
        <p:spPr>
          <a:xfrm>
            <a:off x="609600" y="1295400"/>
            <a:ext cx="7924800" cy="50167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Medicare &amp; You 2019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Posted: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Medicare.gov/Pubs/pdf/10050-Medicare-and-You.pdf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Comments/concerns related to use during recent OE can be sent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medicareandyou@cms.hhs.gov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Medicare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You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development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stakeholder review planned for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early May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Send updates to distribution list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" lvl="1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Choosing a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Medigap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</a:p>
          <a:p>
            <a:pPr marL="804672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Posted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Medicare.gov/Pubs/pdf/02110-Medicare-Medigap-guide.pdf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4672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Coming soon: Print copies will be available to order at productordering.cms.hhs.gov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" lvl="1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165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US" sz="2200" spc="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69"/>
    </mc:Choice>
    <mc:Fallback xmlns="">
      <p:transition spd="slow" advTm="4116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"/>
          <p:cNvSpPr>
            <a:spLocks noGrp="1"/>
          </p:cNvSpPr>
          <p:nvPr>
            <p:ph idx="4294967295"/>
          </p:nvPr>
        </p:nvSpPr>
        <p:spPr>
          <a:xfrm>
            <a:off x="533400" y="1066800"/>
            <a:ext cx="8077200" cy="3908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We’ve finished mailing new cards to people with Medicare across all U.S. states and territories, completing the wave mailing ahead of schedule.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61 million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cards mailed since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 2018.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people new to Medicare and existing beneficiaries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Medicare patients are successfully using their new cards in doctor’s offices and other healthcare facilities. More than half of healthcare claims now include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Medicare Beneficiary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Identifier (MBI), demonstrating people are getting and using their new cards.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3"/>
          <p:cNvSpPr>
            <a:spLocks noGrp="1"/>
          </p:cNvSpPr>
          <p:nvPr>
            <p:ph type="title"/>
          </p:nvPr>
        </p:nvSpPr>
        <p:spPr>
          <a:xfrm>
            <a:off x="0" y="256794"/>
            <a:ext cx="9144000" cy="570926"/>
          </a:xfrm>
        </p:spPr>
        <p:txBody>
          <a:bodyPr/>
          <a:lstStyle/>
          <a:p>
            <a:r>
              <a:rPr lang="en-US" sz="3710" dirty="0" smtClean="0"/>
              <a:t>New Medicare Card mailing </a:t>
            </a:r>
            <a:r>
              <a:rPr lang="en-US" sz="3710" dirty="0"/>
              <a:t>c</a:t>
            </a:r>
            <a:r>
              <a:rPr lang="en-US" sz="3710" dirty="0" smtClean="0"/>
              <a:t>omplete</a:t>
            </a:r>
            <a:endParaRPr lang="en-US" sz="371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3333" t="24981" r="45833" b="17164"/>
          <a:stretch/>
        </p:blipFill>
        <p:spPr>
          <a:xfrm>
            <a:off x="5010439" y="3849969"/>
            <a:ext cx="3614538" cy="27293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7305" y="4267200"/>
            <a:ext cx="3109229" cy="196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"/>
          <p:cNvSpPr txBox="1">
            <a:spLocks/>
          </p:cNvSpPr>
          <p:nvPr/>
        </p:nvSpPr>
        <p:spPr>
          <a:xfrm>
            <a:off x="457200" y="1270000"/>
            <a:ext cx="8229600" cy="5588000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200150" lvl="3" indent="-285750">
              <a:spcBef>
                <a:spcPts val="1000"/>
              </a:spcBef>
            </a:pPr>
            <a:endParaRPr lang="en-US" sz="2000" b="1" kern="0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>
              <a:spcBef>
                <a:spcPts val="1000"/>
              </a:spcBef>
            </a:pPr>
            <a:endParaRPr lang="en-US" sz="2000" kern="0" dirty="0" smtClean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  <a:p>
            <a:pPr marL="0" lvl="1">
              <a:spcBef>
                <a:spcPts val="1000"/>
              </a:spcBef>
            </a:pPr>
            <a:endParaRPr lang="en-US" sz="2000" kern="0" dirty="0" smtClean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  <a:p>
            <a:pPr marL="0" lvl="1">
              <a:spcBef>
                <a:spcPts val="1000"/>
              </a:spcBef>
            </a:pPr>
            <a:endParaRPr lang="en-US" sz="2000" kern="0" dirty="0" smtClean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  <a:p>
            <a:pPr marL="0" lvl="1">
              <a:spcBef>
                <a:spcPts val="1000"/>
              </a:spcBef>
            </a:pPr>
            <a:endParaRPr lang="en-US" sz="2000" kern="0" dirty="0" smtClean="0">
              <a:solidFill>
                <a:sysClr val="windowText" lastClr="000000"/>
              </a:solidFill>
            </a:endParaRPr>
          </a:p>
          <a:p>
            <a:pPr marL="0" lvl="1">
              <a:spcBef>
                <a:spcPts val="1000"/>
              </a:spcBef>
            </a:pPr>
            <a:endParaRPr lang="en-US" sz="2000" kern="0" dirty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H3"/>
          <p:cNvSpPr txBox="1">
            <a:spLocks noGrp="1"/>
          </p:cNvSpPr>
          <p:nvPr>
            <p:ph type="title"/>
          </p:nvPr>
        </p:nvSpPr>
        <p:spPr>
          <a:xfrm>
            <a:off x="0" y="256794"/>
            <a:ext cx="9144000" cy="5709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710" dirty="0" smtClean="0"/>
              <a:t>What to do if someone didn’t get their card</a:t>
            </a:r>
            <a:endParaRPr lang="en-US" sz="3710" dirty="0"/>
          </a:p>
        </p:txBody>
      </p:sp>
      <p:sp>
        <p:nvSpPr>
          <p:cNvPr id="6" name="P"/>
          <p:cNvSpPr txBox="1"/>
          <p:nvPr/>
        </p:nvSpPr>
        <p:spPr>
          <a:xfrm>
            <a:off x="381000" y="1143000"/>
            <a:ext cx="8136255" cy="4878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someone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hasn’t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received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new card by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 they should:</a:t>
            </a: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 around the house for any old or unopened mail. The new Medicare card comes in a plain white envelope from the Department of Health and Human Services.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1-800-MEDICARE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we can verify their identity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check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address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help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 get a new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card.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secure MyMedicare.gov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 their Medicare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or print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official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card. They’ll need to create an account, if they don’t already have one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Ask their healthcare provider, who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be able to look up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Medicare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through a secure portal when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come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for healthcare services.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29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855" y="228600"/>
            <a:ext cx="7839652" cy="573635"/>
          </a:xfrm>
        </p:spPr>
        <p:txBody>
          <a:bodyPr/>
          <a:lstStyle/>
          <a:p>
            <a:r>
              <a:rPr lang="en-US" sz="3714" dirty="0"/>
              <a:t>“What’s </a:t>
            </a:r>
            <a:r>
              <a:rPr lang="en-US" sz="3714" dirty="0" smtClean="0"/>
              <a:t>covered” app</a:t>
            </a:r>
            <a:endParaRPr lang="en-US" sz="3714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71475" y="2514600"/>
            <a:ext cx="8223250" cy="3219664"/>
          </a:xfrm>
        </p:spPr>
        <p:txBody>
          <a:bodyPr/>
          <a:lstStyle/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endParaRPr lang="en-US" sz="1727" dirty="0" smtClean="0"/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Audience: People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Original Medicare, caregivers, other users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general cost, coverage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eligibility details for items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covered by Medicare Part A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B 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Improves on the existing Medicare.gov mobile website experience with more direct, clear language; better search capabilities; and offline accessibility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from Google Play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App Store</a:t>
            </a:r>
          </a:p>
          <a:p>
            <a:pPr marL="107952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endParaRPr lang="en-US" sz="1295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411" y="1311222"/>
            <a:ext cx="1203378" cy="1203378"/>
          </a:xfrm>
          <a:prstGeom prst="rect">
            <a:avLst/>
          </a:prstGeom>
          <a:ln>
            <a:solidFill>
              <a:srgbClr val="07499C"/>
            </a:solidFill>
          </a:ln>
        </p:spPr>
      </p:pic>
    </p:spTree>
    <p:extLst>
      <p:ext uri="{BB962C8B-B14F-4D97-AF65-F5344CB8AC3E}">
        <p14:creationId xmlns:p14="http://schemas.microsoft.com/office/powerpoint/2010/main" val="200686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228600"/>
            <a:ext cx="6532563" cy="571567"/>
          </a:xfrm>
        </p:spPr>
        <p:txBody>
          <a:bodyPr/>
          <a:lstStyle/>
          <a:p>
            <a:r>
              <a:rPr lang="en-US" sz="3714" dirty="0"/>
              <a:t>“What’s covered” </a:t>
            </a:r>
            <a:r>
              <a:rPr lang="en-US" sz="3714" dirty="0" smtClean="0"/>
              <a:t>functionality</a:t>
            </a:r>
            <a:endParaRPr lang="en-US" sz="3714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371600"/>
            <a:ext cx="8208963" cy="4461991"/>
          </a:xfrm>
        </p:spPr>
        <p:txBody>
          <a:bodyPr/>
          <a:lstStyle/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terms will autocomplete as users type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Surfaces an answer (NOT a results screen) as soon as user selects a term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 can browse all topics alphabetically 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a message when a service isn’t covered (ex: Medicare doesn't cover concierge care)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a message when there are no matching results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Uses existing content from 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2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system,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content is the same on the web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app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complete “in app, offline” experience where all options in the app keep user in the app </a:t>
            </a:r>
          </a:p>
          <a:p>
            <a:pPr marL="231325" indent="-231325">
              <a:spcBef>
                <a:spcPts val="324"/>
              </a:spcBef>
              <a:spcAft>
                <a:spcPts val="324"/>
              </a:spcAft>
              <a:buFont typeface="Arial" panose="020B0604020202020204" pitchFamily="34" charset="0"/>
              <a:buChar char="•"/>
            </a:pPr>
            <a:endParaRPr lang="en-US" sz="1295" dirty="0"/>
          </a:p>
        </p:txBody>
      </p:sp>
    </p:spTree>
    <p:extLst>
      <p:ext uri="{BB962C8B-B14F-4D97-AF65-F5344CB8AC3E}">
        <p14:creationId xmlns:p14="http://schemas.microsoft.com/office/powerpoint/2010/main" val="22404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47" y="1387413"/>
            <a:ext cx="2356174" cy="41887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441" y="1387412"/>
            <a:ext cx="2356174" cy="41887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244" y="1387413"/>
            <a:ext cx="2356174" cy="41887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384134" y="152400"/>
            <a:ext cx="6538393" cy="663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7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“What’s covered” </a:t>
            </a:r>
            <a:r>
              <a:rPr lang="en-US" sz="371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mobile screens</a:t>
            </a:r>
            <a:endParaRPr lang="en-US" sz="371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61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22273</TotalTime>
  <Words>451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Custom Design</vt:lpstr>
      <vt:lpstr>Medicare &amp; You</vt:lpstr>
      <vt:lpstr>New Medicare Card mailing complete</vt:lpstr>
      <vt:lpstr>What to do if someone didn’t get their card</vt:lpstr>
      <vt:lpstr>“What’s covered” app</vt:lpstr>
      <vt:lpstr>“What’s covered” functionality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External Presentation Open Door Forum</dc:title>
  <dc:creator>CMS</dc:creator>
  <cp:lastModifiedBy>Erin Pressley</cp:lastModifiedBy>
  <cp:revision>473</cp:revision>
  <cp:lastPrinted>2018-01-11T14:14:27Z</cp:lastPrinted>
  <dcterms:created xsi:type="dcterms:W3CDTF">2017-02-02T09:22:37Z</dcterms:created>
  <dcterms:modified xsi:type="dcterms:W3CDTF">2019-01-25T22:22:33Z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2017-02-02T00:00:00Z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2017-02-02T00:00:00Z</vt:filetime>
  </property>
  <property fmtid="{D5CDD505-2E9C-101B-9397-08002B2CF9AE}" pid="5" name="_NewReviewCycle">
    <vt:lpwstr/>
  </property>
  <property fmtid="{D5CDD505-2E9C-101B-9397-08002B2CF9AE}" pid="6" name="_AdHocReviewCycleID">
    <vt:i4>409139311</vt:i4>
  </property>
  <property fmtid="{D5CDD505-2E9C-101B-9397-08002B2CF9AE}" pid="7" name="_EmailSubject">
    <vt:lpwstr>NMEP Doc</vt:lpwstr>
  </property>
  <property fmtid="{D5CDD505-2E9C-101B-9397-08002B2CF9AE}" pid="8" name="_AuthorEmail">
    <vt:lpwstr>Tijuana.Madison@cms.hhs.gov</vt:lpwstr>
  </property>
  <property fmtid="{D5CDD505-2E9C-101B-9397-08002B2CF9AE}" pid="9" name="_AuthorEmailDisplayName">
    <vt:lpwstr>Madison, Tijuana (CMS/OC)</vt:lpwstr>
  </property>
  <property fmtid="{D5CDD505-2E9C-101B-9397-08002B2CF9AE}" pid="10" name="_PreviousAdHocReviewCycleID">
    <vt:i4>-533394733</vt:i4>
  </property>
</Properties>
</file>