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508" r:id="rId4"/>
  </p:sldMasterIdLst>
  <p:notesMasterIdLst>
    <p:notesMasterId r:id="rId16"/>
  </p:notesMasterIdLst>
  <p:sldIdLst>
    <p:sldId id="422" r:id="rId5"/>
    <p:sldId id="442" r:id="rId6"/>
    <p:sldId id="443" r:id="rId7"/>
    <p:sldId id="444" r:id="rId8"/>
    <p:sldId id="445" r:id="rId9"/>
    <p:sldId id="446" r:id="rId10"/>
    <p:sldId id="448" r:id="rId11"/>
    <p:sldId id="449" r:id="rId12"/>
    <p:sldId id="450" r:id="rId13"/>
    <p:sldId id="451" r:id="rId14"/>
    <p:sldId id="452" r:id="rId15"/>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k Flaherty" initials="PF" lastIdx="1" clrIdx="0">
    <p:extLst>
      <p:ext uri="{19B8F6BF-5375-455C-9EA6-DF929625EA0E}">
        <p15:presenceInfo xmlns:p15="http://schemas.microsoft.com/office/powerpoint/2012/main" userId="S-1-5-21-4095628063-3556742122-3606576086-74990" providerId="AD"/>
      </p:ext>
    </p:extLst>
  </p:cmAuthor>
  <p:cmAuthor id="2" name="Erin Pressley" initials="EP" lastIdx="6" clrIdx="1">
    <p:extLst>
      <p:ext uri="{19B8F6BF-5375-455C-9EA6-DF929625EA0E}">
        <p15:presenceInfo xmlns:p15="http://schemas.microsoft.com/office/powerpoint/2012/main" userId="S-1-5-21-4095628063-3556742122-3606576086-8914" providerId="AD"/>
      </p:ext>
    </p:extLst>
  </p:cmAuthor>
  <p:cmAuthor id="3" name="OC" initials="OC" lastIdx="3" clrIdx="2">
    <p:extLst>
      <p:ext uri="{19B8F6BF-5375-455C-9EA6-DF929625EA0E}">
        <p15:presenceInfo xmlns:p15="http://schemas.microsoft.com/office/powerpoint/2012/main" userId="OC" providerId="None"/>
      </p:ext>
    </p:extLst>
  </p:cmAuthor>
  <p:cmAuthor id="4" name="Frances Harmatuk" initials="FH" lastIdx="24" clrIdx="3">
    <p:extLst>
      <p:ext uri="{19B8F6BF-5375-455C-9EA6-DF929625EA0E}">
        <p15:presenceInfo xmlns:p15="http://schemas.microsoft.com/office/powerpoint/2012/main" userId="S-1-5-21-4095628063-3556742122-3606576086-36314" providerId="AD"/>
      </p:ext>
    </p:extLst>
  </p:cmAuthor>
  <p:cmAuthor id="5" name="Mary Wallace" initials="MW" lastIdx="2" clrIdx="4">
    <p:extLst>
      <p:ext uri="{19B8F6BF-5375-455C-9EA6-DF929625EA0E}">
        <p15:presenceInfo xmlns:p15="http://schemas.microsoft.com/office/powerpoint/2012/main" userId="S-1-5-21-4095628063-3556742122-3606576086-8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DE86"/>
    <a:srgbClr val="85CBFF"/>
    <a:srgbClr val="7DDDFF"/>
    <a:srgbClr val="E6D5F3"/>
    <a:srgbClr val="DFC9EF"/>
    <a:srgbClr val="D6BBEB"/>
    <a:srgbClr val="CFAFE7"/>
    <a:srgbClr val="CC6600"/>
    <a:srgbClr val="00863D"/>
    <a:srgbClr val="2C50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74" autoAdjust="0"/>
    <p:restoredTop sz="92593" autoAdjust="0"/>
  </p:normalViewPr>
  <p:slideViewPr>
    <p:cSldViewPr snapToGrid="0" snapToObjects="1">
      <p:cViewPr varScale="1">
        <p:scale>
          <a:sx n="90" d="100"/>
          <a:sy n="90" d="100"/>
        </p:scale>
        <p:origin x="1008"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9672"/>
    </p:cViewPr>
  </p:sorterViewPr>
  <p:notesViewPr>
    <p:cSldViewPr snapToGrid="0" snapToObjects="1">
      <p:cViewPr varScale="1">
        <p:scale>
          <a:sx n="55" d="100"/>
          <a:sy n="55" d="100"/>
        </p:scale>
        <p:origin x="283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4599737532809E-2"/>
          <c:y val="6.5585875984252001E-2"/>
          <c:w val="0.72019110892388505"/>
          <c:h val="0.82534645669291395"/>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444424288"/>
        <c:axId val="444430168"/>
      </c:barChart>
      <c:catAx>
        <c:axId val="444424288"/>
        <c:scaling>
          <c:orientation val="minMax"/>
        </c:scaling>
        <c:delete val="0"/>
        <c:axPos val="b"/>
        <c:numFmt formatCode="General" sourceLinked="0"/>
        <c:majorTickMark val="out"/>
        <c:minorTickMark val="none"/>
        <c:tickLblPos val="nextTo"/>
        <c:crossAx val="444430168"/>
        <c:crosses val="autoZero"/>
        <c:auto val="1"/>
        <c:lblAlgn val="ctr"/>
        <c:lblOffset val="100"/>
        <c:noMultiLvlLbl val="0"/>
      </c:catAx>
      <c:valAx>
        <c:axId val="444430168"/>
        <c:scaling>
          <c:orientation val="minMax"/>
        </c:scaling>
        <c:delete val="0"/>
        <c:axPos val="l"/>
        <c:majorGridlines/>
        <c:numFmt formatCode="General" sourceLinked="1"/>
        <c:majorTickMark val="out"/>
        <c:minorTickMark val="none"/>
        <c:tickLblPos val="nextTo"/>
        <c:crossAx val="444424288"/>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977C60-C9CE-4B5D-A794-D7BAFF626E00}" type="doc">
      <dgm:prSet loTypeId="urn:microsoft.com/office/officeart/2005/8/layout/hList7#1" loCatId="list" qsTypeId="urn:microsoft.com/office/officeart/2005/8/quickstyle/simple1" qsCatId="simple" csTypeId="urn:microsoft.com/office/officeart/2005/8/colors/accent1_2" csCatId="accent1" phldr="0"/>
      <dgm:spPr/>
    </dgm:pt>
    <dgm:pt modelId="{982A9893-AF29-44BF-9EE1-825C96CCCB84}">
      <dgm:prSet phldrT="[Text]" phldr="1"/>
      <dgm:spPr/>
      <dgm:t>
        <a:bodyPr/>
        <a:lstStyle/>
        <a:p>
          <a:endParaRPr lang="en-US" dirty="0"/>
        </a:p>
      </dgm:t>
    </dgm:pt>
    <dgm:pt modelId="{218B9BB6-ED6A-4AE6-AE96-F46EB8019E39}" type="parTrans" cxnId="{6CD0867F-E7D9-4D6E-8421-3F112030556B}">
      <dgm:prSet/>
      <dgm:spPr/>
      <dgm:t>
        <a:bodyPr/>
        <a:lstStyle/>
        <a:p>
          <a:endParaRPr lang="en-US"/>
        </a:p>
      </dgm:t>
    </dgm:pt>
    <dgm:pt modelId="{743629A4-0FAF-4D8C-AD37-606688062970}" type="sibTrans" cxnId="{6CD0867F-E7D9-4D6E-8421-3F112030556B}">
      <dgm:prSet/>
      <dgm:spPr/>
      <dgm:t>
        <a:bodyPr/>
        <a:lstStyle/>
        <a:p>
          <a:endParaRPr lang="en-US"/>
        </a:p>
      </dgm:t>
    </dgm:pt>
    <dgm:pt modelId="{4100DFDA-6187-4CAB-98EC-F1FCD515AD00}">
      <dgm:prSet phldrT="[Text]" phldr="1"/>
      <dgm:spPr/>
      <dgm:t>
        <a:bodyPr/>
        <a:lstStyle/>
        <a:p>
          <a:endParaRPr lang="en-US"/>
        </a:p>
      </dgm:t>
    </dgm:pt>
    <dgm:pt modelId="{00982176-5CFD-4A9D-B838-1841B248C78E}" type="parTrans" cxnId="{856E57D4-B6CE-4FCF-89EE-DC7E2426A457}">
      <dgm:prSet/>
      <dgm:spPr/>
      <dgm:t>
        <a:bodyPr/>
        <a:lstStyle/>
        <a:p>
          <a:endParaRPr lang="en-US"/>
        </a:p>
      </dgm:t>
    </dgm:pt>
    <dgm:pt modelId="{B1681C19-379C-4EE6-BB21-3F0D567FA05A}" type="sibTrans" cxnId="{856E57D4-B6CE-4FCF-89EE-DC7E2426A457}">
      <dgm:prSet/>
      <dgm:spPr/>
      <dgm:t>
        <a:bodyPr/>
        <a:lstStyle/>
        <a:p>
          <a:endParaRPr lang="en-US"/>
        </a:p>
      </dgm:t>
    </dgm:pt>
    <dgm:pt modelId="{29BCA6C7-AB94-4DDC-9002-88ECCECDD470}">
      <dgm:prSet phldrT="[Text]" phldr="1"/>
      <dgm:spPr/>
      <dgm:t>
        <a:bodyPr/>
        <a:lstStyle/>
        <a:p>
          <a:endParaRPr lang="en-US"/>
        </a:p>
      </dgm:t>
    </dgm:pt>
    <dgm:pt modelId="{708B6C34-6D74-4F56-A826-5CCC00AB734A}" type="parTrans" cxnId="{C2FB1B0A-9CF0-4C48-835C-E396B13158A6}">
      <dgm:prSet/>
      <dgm:spPr/>
      <dgm:t>
        <a:bodyPr/>
        <a:lstStyle/>
        <a:p>
          <a:endParaRPr lang="en-US"/>
        </a:p>
      </dgm:t>
    </dgm:pt>
    <dgm:pt modelId="{95208092-1108-42CA-8183-CAE2CBA67A17}" type="sibTrans" cxnId="{C2FB1B0A-9CF0-4C48-835C-E396B13158A6}">
      <dgm:prSet/>
      <dgm:spPr/>
      <dgm:t>
        <a:bodyPr/>
        <a:lstStyle/>
        <a:p>
          <a:endParaRPr lang="en-US"/>
        </a:p>
      </dgm:t>
    </dgm:pt>
    <dgm:pt modelId="{5259A90A-D943-4F44-B744-430CF8FFFA8D}" type="pres">
      <dgm:prSet presAssocID="{16977C60-C9CE-4B5D-A794-D7BAFF626E00}" presName="Name0" presStyleCnt="0">
        <dgm:presLayoutVars>
          <dgm:dir/>
          <dgm:resizeHandles val="exact"/>
        </dgm:presLayoutVars>
      </dgm:prSet>
      <dgm:spPr/>
    </dgm:pt>
    <dgm:pt modelId="{54CDFF4C-81B0-41BB-9998-7B4B129B3E28}" type="pres">
      <dgm:prSet presAssocID="{16977C60-C9CE-4B5D-A794-D7BAFF626E00}" presName="fgShape" presStyleLbl="fgShp" presStyleIdx="0" presStyleCnt="1"/>
      <dgm:spPr/>
    </dgm:pt>
    <dgm:pt modelId="{CE3A265A-0DB6-49CD-8425-46DFF56BDCDD}" type="pres">
      <dgm:prSet presAssocID="{16977C60-C9CE-4B5D-A794-D7BAFF626E00}" presName="linComp" presStyleCnt="0"/>
      <dgm:spPr/>
    </dgm:pt>
    <dgm:pt modelId="{D8C8F432-9D2A-423F-A480-E04ABC1348EA}" type="pres">
      <dgm:prSet presAssocID="{982A9893-AF29-44BF-9EE1-825C96CCCB84}" presName="compNode" presStyleCnt="0"/>
      <dgm:spPr/>
    </dgm:pt>
    <dgm:pt modelId="{14380E18-9A73-4693-AA09-9A5B938DE7BE}" type="pres">
      <dgm:prSet presAssocID="{982A9893-AF29-44BF-9EE1-825C96CCCB84}" presName="bkgdShape" presStyleLbl="node1" presStyleIdx="0" presStyleCnt="3"/>
      <dgm:spPr/>
      <dgm:t>
        <a:bodyPr/>
        <a:lstStyle/>
        <a:p>
          <a:endParaRPr lang="en-US"/>
        </a:p>
      </dgm:t>
    </dgm:pt>
    <dgm:pt modelId="{52792FB9-D706-44E9-8794-BA0A0D87EE97}" type="pres">
      <dgm:prSet presAssocID="{982A9893-AF29-44BF-9EE1-825C96CCCB84}" presName="nodeTx" presStyleLbl="node1" presStyleIdx="0" presStyleCnt="3">
        <dgm:presLayoutVars>
          <dgm:bulletEnabled val="1"/>
        </dgm:presLayoutVars>
      </dgm:prSet>
      <dgm:spPr/>
      <dgm:t>
        <a:bodyPr/>
        <a:lstStyle/>
        <a:p>
          <a:endParaRPr lang="en-US"/>
        </a:p>
      </dgm:t>
    </dgm:pt>
    <dgm:pt modelId="{7ED8C7D9-E7AA-49D5-B7CA-202B5E8212D9}" type="pres">
      <dgm:prSet presAssocID="{982A9893-AF29-44BF-9EE1-825C96CCCB84}" presName="invisiNode" presStyleLbl="node1" presStyleIdx="0" presStyleCnt="3"/>
      <dgm:spPr/>
    </dgm:pt>
    <dgm:pt modelId="{878BC7C1-2F4C-46EE-9F04-B02E8B8A9171}" type="pres">
      <dgm:prSet presAssocID="{982A9893-AF29-44BF-9EE1-825C96CCCB84}" presName="imagNode" presStyleLbl="fgImgPlace1" presStyleIdx="0" presStyleCnt="3"/>
      <dgm:spPr/>
    </dgm:pt>
    <dgm:pt modelId="{710D4F04-8E65-41C1-AE1A-EC820565D65D}" type="pres">
      <dgm:prSet presAssocID="{743629A4-0FAF-4D8C-AD37-606688062970}" presName="sibTrans" presStyleLbl="sibTrans2D1" presStyleIdx="0" presStyleCnt="0"/>
      <dgm:spPr/>
      <dgm:t>
        <a:bodyPr/>
        <a:lstStyle/>
        <a:p>
          <a:endParaRPr lang="en-US"/>
        </a:p>
      </dgm:t>
    </dgm:pt>
    <dgm:pt modelId="{5B0D38DC-7CF7-4C7E-91E7-940A04B4AF00}" type="pres">
      <dgm:prSet presAssocID="{4100DFDA-6187-4CAB-98EC-F1FCD515AD00}" presName="compNode" presStyleCnt="0"/>
      <dgm:spPr/>
    </dgm:pt>
    <dgm:pt modelId="{8DA777F8-8704-4AAB-9FA5-0F95BB444C08}" type="pres">
      <dgm:prSet presAssocID="{4100DFDA-6187-4CAB-98EC-F1FCD515AD00}" presName="bkgdShape" presStyleLbl="node1" presStyleIdx="1" presStyleCnt="3"/>
      <dgm:spPr/>
      <dgm:t>
        <a:bodyPr/>
        <a:lstStyle/>
        <a:p>
          <a:endParaRPr lang="en-US"/>
        </a:p>
      </dgm:t>
    </dgm:pt>
    <dgm:pt modelId="{AEC3DBBF-E3B5-48F9-B68F-834054216858}" type="pres">
      <dgm:prSet presAssocID="{4100DFDA-6187-4CAB-98EC-F1FCD515AD00}" presName="nodeTx" presStyleLbl="node1" presStyleIdx="1" presStyleCnt="3">
        <dgm:presLayoutVars>
          <dgm:bulletEnabled val="1"/>
        </dgm:presLayoutVars>
      </dgm:prSet>
      <dgm:spPr/>
      <dgm:t>
        <a:bodyPr/>
        <a:lstStyle/>
        <a:p>
          <a:endParaRPr lang="en-US"/>
        </a:p>
      </dgm:t>
    </dgm:pt>
    <dgm:pt modelId="{0CDE0D8A-336E-4555-9A78-8010E6148BF3}" type="pres">
      <dgm:prSet presAssocID="{4100DFDA-6187-4CAB-98EC-F1FCD515AD00}" presName="invisiNode" presStyleLbl="node1" presStyleIdx="1" presStyleCnt="3"/>
      <dgm:spPr/>
    </dgm:pt>
    <dgm:pt modelId="{CBF537D4-A545-4B6C-939F-63E432C9F5A6}" type="pres">
      <dgm:prSet presAssocID="{4100DFDA-6187-4CAB-98EC-F1FCD515AD00}" presName="imagNode" presStyleLbl="fgImgPlace1" presStyleIdx="1" presStyleCnt="3"/>
      <dgm:spPr/>
    </dgm:pt>
    <dgm:pt modelId="{AB92182A-DE47-4F5D-AAE9-9241E3443498}" type="pres">
      <dgm:prSet presAssocID="{B1681C19-379C-4EE6-BB21-3F0D567FA05A}" presName="sibTrans" presStyleLbl="sibTrans2D1" presStyleIdx="0" presStyleCnt="0"/>
      <dgm:spPr/>
      <dgm:t>
        <a:bodyPr/>
        <a:lstStyle/>
        <a:p>
          <a:endParaRPr lang="en-US"/>
        </a:p>
      </dgm:t>
    </dgm:pt>
    <dgm:pt modelId="{4570698D-C253-448B-B958-9248DE8E585F}" type="pres">
      <dgm:prSet presAssocID="{29BCA6C7-AB94-4DDC-9002-88ECCECDD470}" presName="compNode" presStyleCnt="0"/>
      <dgm:spPr/>
    </dgm:pt>
    <dgm:pt modelId="{DC57AA67-BB0C-436A-8311-CCADCB517509}" type="pres">
      <dgm:prSet presAssocID="{29BCA6C7-AB94-4DDC-9002-88ECCECDD470}" presName="bkgdShape" presStyleLbl="node1" presStyleIdx="2" presStyleCnt="3"/>
      <dgm:spPr/>
      <dgm:t>
        <a:bodyPr/>
        <a:lstStyle/>
        <a:p>
          <a:endParaRPr lang="en-US"/>
        </a:p>
      </dgm:t>
    </dgm:pt>
    <dgm:pt modelId="{A7079005-9C7D-4CC2-AF0F-671C3A00B010}" type="pres">
      <dgm:prSet presAssocID="{29BCA6C7-AB94-4DDC-9002-88ECCECDD470}" presName="nodeTx" presStyleLbl="node1" presStyleIdx="2" presStyleCnt="3">
        <dgm:presLayoutVars>
          <dgm:bulletEnabled val="1"/>
        </dgm:presLayoutVars>
      </dgm:prSet>
      <dgm:spPr/>
      <dgm:t>
        <a:bodyPr/>
        <a:lstStyle/>
        <a:p>
          <a:endParaRPr lang="en-US"/>
        </a:p>
      </dgm:t>
    </dgm:pt>
    <dgm:pt modelId="{B649FBB1-0B4B-4609-871C-FED7BF315C9F}" type="pres">
      <dgm:prSet presAssocID="{29BCA6C7-AB94-4DDC-9002-88ECCECDD470}" presName="invisiNode" presStyleLbl="node1" presStyleIdx="2" presStyleCnt="3"/>
      <dgm:spPr/>
    </dgm:pt>
    <dgm:pt modelId="{50205122-CAA7-4B2D-9630-970F04BD2C9B}" type="pres">
      <dgm:prSet presAssocID="{29BCA6C7-AB94-4DDC-9002-88ECCECDD470}" presName="imagNode" presStyleLbl="fgImgPlace1" presStyleIdx="2" presStyleCnt="3"/>
      <dgm:spPr/>
    </dgm:pt>
  </dgm:ptLst>
  <dgm:cxnLst>
    <dgm:cxn modelId="{6CD0867F-E7D9-4D6E-8421-3F112030556B}" srcId="{16977C60-C9CE-4B5D-A794-D7BAFF626E00}" destId="{982A9893-AF29-44BF-9EE1-825C96CCCB84}" srcOrd="0" destOrd="0" parTransId="{218B9BB6-ED6A-4AE6-AE96-F46EB8019E39}" sibTransId="{743629A4-0FAF-4D8C-AD37-606688062970}"/>
    <dgm:cxn modelId="{C0C9F22D-F453-4BAA-8D47-44DA83CCE17C}" type="presOf" srcId="{29BCA6C7-AB94-4DDC-9002-88ECCECDD470}" destId="{DC57AA67-BB0C-436A-8311-CCADCB517509}" srcOrd="0" destOrd="0" presId="urn:microsoft.com/office/officeart/2005/8/layout/hList7#1"/>
    <dgm:cxn modelId="{6586E89F-7D94-4244-8211-5F29ED56465B}" type="presOf" srcId="{743629A4-0FAF-4D8C-AD37-606688062970}" destId="{710D4F04-8E65-41C1-AE1A-EC820565D65D}" srcOrd="0" destOrd="0" presId="urn:microsoft.com/office/officeart/2005/8/layout/hList7#1"/>
    <dgm:cxn modelId="{8DC72B2B-41C1-436D-8EDC-B61C52163346}" type="presOf" srcId="{16977C60-C9CE-4B5D-A794-D7BAFF626E00}" destId="{5259A90A-D943-4F44-B744-430CF8FFFA8D}" srcOrd="0" destOrd="0" presId="urn:microsoft.com/office/officeart/2005/8/layout/hList7#1"/>
    <dgm:cxn modelId="{2CC2CA43-EF85-406E-A1C2-92877FF88DBA}" type="presOf" srcId="{982A9893-AF29-44BF-9EE1-825C96CCCB84}" destId="{14380E18-9A73-4693-AA09-9A5B938DE7BE}" srcOrd="0" destOrd="0" presId="urn:microsoft.com/office/officeart/2005/8/layout/hList7#1"/>
    <dgm:cxn modelId="{0C1ECB9F-7E75-40C4-BA3A-0DF2429FD06D}" type="presOf" srcId="{29BCA6C7-AB94-4DDC-9002-88ECCECDD470}" destId="{A7079005-9C7D-4CC2-AF0F-671C3A00B010}" srcOrd="1" destOrd="0" presId="urn:microsoft.com/office/officeart/2005/8/layout/hList7#1"/>
    <dgm:cxn modelId="{CC668D13-7C3F-46C2-994C-90605434EBA6}" type="presOf" srcId="{B1681C19-379C-4EE6-BB21-3F0D567FA05A}" destId="{AB92182A-DE47-4F5D-AAE9-9241E3443498}" srcOrd="0" destOrd="0" presId="urn:microsoft.com/office/officeart/2005/8/layout/hList7#1"/>
    <dgm:cxn modelId="{F8805AAE-50D7-44F5-BE09-BD1ABF67EA26}" type="presOf" srcId="{4100DFDA-6187-4CAB-98EC-F1FCD515AD00}" destId="{AEC3DBBF-E3B5-48F9-B68F-834054216858}" srcOrd="1" destOrd="0" presId="urn:microsoft.com/office/officeart/2005/8/layout/hList7#1"/>
    <dgm:cxn modelId="{1BF5C571-153F-48CD-98BC-B5A1205AEC29}" type="presOf" srcId="{982A9893-AF29-44BF-9EE1-825C96CCCB84}" destId="{52792FB9-D706-44E9-8794-BA0A0D87EE97}" srcOrd="1" destOrd="0" presId="urn:microsoft.com/office/officeart/2005/8/layout/hList7#1"/>
    <dgm:cxn modelId="{C2FB1B0A-9CF0-4C48-835C-E396B13158A6}" srcId="{16977C60-C9CE-4B5D-A794-D7BAFF626E00}" destId="{29BCA6C7-AB94-4DDC-9002-88ECCECDD470}" srcOrd="2" destOrd="0" parTransId="{708B6C34-6D74-4F56-A826-5CCC00AB734A}" sibTransId="{95208092-1108-42CA-8183-CAE2CBA67A17}"/>
    <dgm:cxn modelId="{C90BAFB5-68A6-4551-AD2B-C1174E7CB365}" type="presOf" srcId="{4100DFDA-6187-4CAB-98EC-F1FCD515AD00}" destId="{8DA777F8-8704-4AAB-9FA5-0F95BB444C08}" srcOrd="0" destOrd="0" presId="urn:microsoft.com/office/officeart/2005/8/layout/hList7#1"/>
    <dgm:cxn modelId="{856E57D4-B6CE-4FCF-89EE-DC7E2426A457}" srcId="{16977C60-C9CE-4B5D-A794-D7BAFF626E00}" destId="{4100DFDA-6187-4CAB-98EC-F1FCD515AD00}" srcOrd="1" destOrd="0" parTransId="{00982176-5CFD-4A9D-B838-1841B248C78E}" sibTransId="{B1681C19-379C-4EE6-BB21-3F0D567FA05A}"/>
    <dgm:cxn modelId="{40BDA3B5-33E3-470C-977B-4392F7FD6BCB}" type="presParOf" srcId="{5259A90A-D943-4F44-B744-430CF8FFFA8D}" destId="{54CDFF4C-81B0-41BB-9998-7B4B129B3E28}" srcOrd="0" destOrd="0" presId="urn:microsoft.com/office/officeart/2005/8/layout/hList7#1"/>
    <dgm:cxn modelId="{B3A484D5-769D-4938-8A89-E30ACF397555}" type="presParOf" srcId="{5259A90A-D943-4F44-B744-430CF8FFFA8D}" destId="{CE3A265A-0DB6-49CD-8425-46DFF56BDCDD}" srcOrd="1" destOrd="0" presId="urn:microsoft.com/office/officeart/2005/8/layout/hList7#1"/>
    <dgm:cxn modelId="{49B752F6-7864-4BE8-917B-790215A3DDB5}" type="presParOf" srcId="{CE3A265A-0DB6-49CD-8425-46DFF56BDCDD}" destId="{D8C8F432-9D2A-423F-A480-E04ABC1348EA}" srcOrd="0" destOrd="0" presId="urn:microsoft.com/office/officeart/2005/8/layout/hList7#1"/>
    <dgm:cxn modelId="{5F6FD413-18EC-42E2-9253-3C5E9B59708B}" type="presParOf" srcId="{D8C8F432-9D2A-423F-A480-E04ABC1348EA}" destId="{14380E18-9A73-4693-AA09-9A5B938DE7BE}" srcOrd="0" destOrd="0" presId="urn:microsoft.com/office/officeart/2005/8/layout/hList7#1"/>
    <dgm:cxn modelId="{5536059E-1B35-44BE-B895-DCD1F1036772}" type="presParOf" srcId="{D8C8F432-9D2A-423F-A480-E04ABC1348EA}" destId="{52792FB9-D706-44E9-8794-BA0A0D87EE97}" srcOrd="1" destOrd="0" presId="urn:microsoft.com/office/officeart/2005/8/layout/hList7#1"/>
    <dgm:cxn modelId="{C6F4E965-BF7A-40BD-9D27-0A61C1222099}" type="presParOf" srcId="{D8C8F432-9D2A-423F-A480-E04ABC1348EA}" destId="{7ED8C7D9-E7AA-49D5-B7CA-202B5E8212D9}" srcOrd="2" destOrd="0" presId="urn:microsoft.com/office/officeart/2005/8/layout/hList7#1"/>
    <dgm:cxn modelId="{D12EC8A2-6B64-46E2-BA10-8572200376AB}" type="presParOf" srcId="{D8C8F432-9D2A-423F-A480-E04ABC1348EA}" destId="{878BC7C1-2F4C-46EE-9F04-B02E8B8A9171}" srcOrd="3" destOrd="0" presId="urn:microsoft.com/office/officeart/2005/8/layout/hList7#1"/>
    <dgm:cxn modelId="{8BAB21DB-C702-4CA5-9795-CAC7F52D3297}" type="presParOf" srcId="{CE3A265A-0DB6-49CD-8425-46DFF56BDCDD}" destId="{710D4F04-8E65-41C1-AE1A-EC820565D65D}" srcOrd="1" destOrd="0" presId="urn:microsoft.com/office/officeart/2005/8/layout/hList7#1"/>
    <dgm:cxn modelId="{34E49D8A-C48C-4E56-95F7-E7DF1216EE5E}" type="presParOf" srcId="{CE3A265A-0DB6-49CD-8425-46DFF56BDCDD}" destId="{5B0D38DC-7CF7-4C7E-91E7-940A04B4AF00}" srcOrd="2" destOrd="0" presId="urn:microsoft.com/office/officeart/2005/8/layout/hList7#1"/>
    <dgm:cxn modelId="{ACCBF857-854E-410E-9B30-70E582F63EE1}" type="presParOf" srcId="{5B0D38DC-7CF7-4C7E-91E7-940A04B4AF00}" destId="{8DA777F8-8704-4AAB-9FA5-0F95BB444C08}" srcOrd="0" destOrd="0" presId="urn:microsoft.com/office/officeart/2005/8/layout/hList7#1"/>
    <dgm:cxn modelId="{300DB05E-5424-40FC-9D4C-BA3D00206E85}" type="presParOf" srcId="{5B0D38DC-7CF7-4C7E-91E7-940A04B4AF00}" destId="{AEC3DBBF-E3B5-48F9-B68F-834054216858}" srcOrd="1" destOrd="0" presId="urn:microsoft.com/office/officeart/2005/8/layout/hList7#1"/>
    <dgm:cxn modelId="{C6E84612-93ED-4459-B087-1CA67A694C3D}" type="presParOf" srcId="{5B0D38DC-7CF7-4C7E-91E7-940A04B4AF00}" destId="{0CDE0D8A-336E-4555-9A78-8010E6148BF3}" srcOrd="2" destOrd="0" presId="urn:microsoft.com/office/officeart/2005/8/layout/hList7#1"/>
    <dgm:cxn modelId="{B6A483CE-CD4C-4F4D-8C25-3C69AACA7E4C}" type="presParOf" srcId="{5B0D38DC-7CF7-4C7E-91E7-940A04B4AF00}" destId="{CBF537D4-A545-4B6C-939F-63E432C9F5A6}" srcOrd="3" destOrd="0" presId="urn:microsoft.com/office/officeart/2005/8/layout/hList7#1"/>
    <dgm:cxn modelId="{66CF7F6B-BA47-4842-AE8F-A951E9DAA062}" type="presParOf" srcId="{CE3A265A-0DB6-49CD-8425-46DFF56BDCDD}" destId="{AB92182A-DE47-4F5D-AAE9-9241E3443498}" srcOrd="3" destOrd="0" presId="urn:microsoft.com/office/officeart/2005/8/layout/hList7#1"/>
    <dgm:cxn modelId="{16697909-3E02-46B1-8FDA-EC3FDB62B8CB}" type="presParOf" srcId="{CE3A265A-0DB6-49CD-8425-46DFF56BDCDD}" destId="{4570698D-C253-448B-B958-9248DE8E585F}" srcOrd="4" destOrd="0" presId="urn:microsoft.com/office/officeart/2005/8/layout/hList7#1"/>
    <dgm:cxn modelId="{B6837D34-3E92-4560-AA05-D1EBA699123A}" type="presParOf" srcId="{4570698D-C253-448B-B958-9248DE8E585F}" destId="{DC57AA67-BB0C-436A-8311-CCADCB517509}" srcOrd="0" destOrd="0" presId="urn:microsoft.com/office/officeart/2005/8/layout/hList7#1"/>
    <dgm:cxn modelId="{E62C516D-3117-44A0-9835-F24D6847AE87}" type="presParOf" srcId="{4570698D-C253-448B-B958-9248DE8E585F}" destId="{A7079005-9C7D-4CC2-AF0F-671C3A00B010}" srcOrd="1" destOrd="0" presId="urn:microsoft.com/office/officeart/2005/8/layout/hList7#1"/>
    <dgm:cxn modelId="{44361046-B51C-43D0-AF72-196645FF0F7A}" type="presParOf" srcId="{4570698D-C253-448B-B958-9248DE8E585F}" destId="{B649FBB1-0B4B-4609-871C-FED7BF315C9F}" srcOrd="2" destOrd="0" presId="urn:microsoft.com/office/officeart/2005/8/layout/hList7#1"/>
    <dgm:cxn modelId="{B43F434F-DD1A-4A72-B5E1-C9A52FB08627}" type="presParOf" srcId="{4570698D-C253-448B-B958-9248DE8E585F}" destId="{50205122-CAA7-4B2D-9630-970F04BD2C9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81BFA70-7494-4E8C-8B0F-5803142ADA19}" type="datetimeFigureOut">
              <a:rPr lang="en-US" smtClean="0"/>
              <a:t>02/07/2019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9C7F9C6-786B-443F-8194-30F25839CBBF}" type="slidenum">
              <a:rPr lang="en-US" smtClean="0"/>
              <a:t>‹#›</a:t>
            </a:fld>
            <a:endParaRPr lang="en-US"/>
          </a:p>
        </p:txBody>
      </p:sp>
    </p:spTree>
    <p:extLst>
      <p:ext uri="{BB962C8B-B14F-4D97-AF65-F5344CB8AC3E}">
        <p14:creationId xmlns:p14="http://schemas.microsoft.com/office/powerpoint/2010/main" val="597771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C7F9C6-786B-443F-8194-30F25839CBBF}" type="slidenum">
              <a:rPr lang="en-US" smtClean="0"/>
              <a:t>1</a:t>
            </a:fld>
            <a:endParaRPr lang="en-US"/>
          </a:p>
        </p:txBody>
      </p:sp>
    </p:spTree>
    <p:extLst>
      <p:ext uri="{BB962C8B-B14F-4D97-AF65-F5344CB8AC3E}">
        <p14:creationId xmlns:p14="http://schemas.microsoft.com/office/powerpoint/2010/main" val="311668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424ee5f93d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Notes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33410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47eb66a9b2_18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47eb66a9b2_18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69193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f42122cd6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f42122cd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dirty="0"/>
          </a:p>
        </p:txBody>
      </p:sp>
    </p:spTree>
    <p:extLst>
      <p:ext uri="{BB962C8B-B14F-4D97-AF65-F5344CB8AC3E}">
        <p14:creationId xmlns:p14="http://schemas.microsoft.com/office/powerpoint/2010/main" val="4050769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24ee5f93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424ee5f93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7192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424ee5f93d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424ee5f93d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45776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424ee5f93d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424ee5f93d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87641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4baab753bf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4baab753b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810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4450c6501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4450c6501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81326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f42122cd6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f42122cd6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32639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424ee5f93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424ee5f93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75254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20" y="1828800"/>
            <a:ext cx="5243981" cy="3326892"/>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2286000"/>
            <a:ext cx="2971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943600" y="3200400"/>
            <a:ext cx="29718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pic>
        <p:nvPicPr>
          <p:cNvPr id="15" name="Picture 14"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
        <p:nvSpPr>
          <p:cNvPr id="10" name="TextBox 9"/>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grpSp>
        <p:nvGrpSpPr>
          <p:cNvPr id="16" name="Group 15"/>
          <p:cNvGrpSpPr/>
          <p:nvPr userDrawn="1"/>
        </p:nvGrpSpPr>
        <p:grpSpPr>
          <a:xfrm>
            <a:off x="-33866" y="977900"/>
            <a:ext cx="9211733" cy="990599"/>
            <a:chOff x="-16933" y="1"/>
            <a:chExt cx="9211733" cy="1015999"/>
          </a:xfrm>
        </p:grpSpPr>
        <p:sp>
          <p:nvSpPr>
            <p:cNvPr id="17" name="Rectangle 16"/>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8" name="Rectangle 17"/>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Tree>
    <p:extLst>
      <p:ext uri="{BB962C8B-B14F-4D97-AF65-F5344CB8AC3E}">
        <p14:creationId xmlns:p14="http://schemas.microsoft.com/office/powerpoint/2010/main" val="27306428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1" y="2222587"/>
            <a:ext cx="5295431" cy="2918318"/>
          </a:xfrm>
          <a:prstGeom prst="rect">
            <a:avLst/>
          </a:prstGeom>
          <a:effectLst/>
        </p:spPr>
      </p:pic>
      <p:sp>
        <p:nvSpPr>
          <p:cNvPr id="14" name="Text Placeholder 2"/>
          <p:cNvSpPr>
            <a:spLocks noGrp="1"/>
          </p:cNvSpPr>
          <p:nvPr>
            <p:ph type="body" sz="quarter" idx="10" hasCustomPrompt="1"/>
          </p:nvPr>
        </p:nvSpPr>
        <p:spPr>
          <a:xfrm>
            <a:off x="55626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7" name="Text Placeholder 2"/>
          <p:cNvSpPr>
            <a:spLocks noGrp="1"/>
          </p:cNvSpPr>
          <p:nvPr>
            <p:ph type="body" sz="quarter" idx="11" hasCustomPrompt="1"/>
          </p:nvPr>
        </p:nvSpPr>
        <p:spPr>
          <a:xfrm>
            <a:off x="5562600" y="314325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0" name="TextBox 9"/>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2990375634"/>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8" y="1828800"/>
            <a:ext cx="6629401" cy="331470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2286000"/>
            <a:ext cx="35052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410200" y="3200400"/>
            <a:ext cx="35052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111892687"/>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828800"/>
            <a:ext cx="4639734" cy="331470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2286000"/>
            <a:ext cx="3733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4953000" y="3143250"/>
            <a:ext cx="3733800" cy="628650"/>
          </a:xfrm>
        </p:spPr>
        <p:txBody>
          <a:bodyPr>
            <a:normAutofit/>
          </a:bodyPr>
          <a:lstStyle>
            <a:lvl1pPr marL="0" marR="0" indent="0" algn="l" defTabSz="685800" rtl="0" eaLnBrk="1" fontAlgn="auto" latinLnBrk="0" hangingPunct="1">
              <a:lnSpc>
                <a:spcPct val="100000"/>
              </a:lnSpc>
              <a:spcBef>
                <a:spcPct val="20000"/>
              </a:spcBef>
              <a:spcAft>
                <a:spcPts val="0"/>
              </a:spcAft>
              <a:buClrTx/>
              <a:buSzTx/>
              <a:buFont typeface="Arial" pitchFamily="34" charset="0"/>
              <a:buNone/>
              <a:tabLst/>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a:p>
            <a:pPr algn="l"/>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2117823630"/>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1885950"/>
            <a:ext cx="5615940" cy="3257550"/>
          </a:xfrm>
          <a:prstGeom prst="rect">
            <a:avLst/>
          </a:prstGeom>
          <a:ln>
            <a:noFill/>
          </a:ln>
        </p:spPr>
      </p:pic>
      <p:sp>
        <p:nvSpPr>
          <p:cNvPr id="7" name="Title 8"/>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2286000"/>
            <a:ext cx="2971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11" name="Text Placeholder 2"/>
          <p:cNvSpPr>
            <a:spLocks noGrp="1"/>
          </p:cNvSpPr>
          <p:nvPr>
            <p:ph type="body" sz="quarter" idx="11" hasCustomPrompt="1"/>
          </p:nvPr>
        </p:nvSpPr>
        <p:spPr>
          <a:xfrm>
            <a:off x="5943600" y="3200400"/>
            <a:ext cx="2971800" cy="628650"/>
          </a:xfrm>
        </p:spPr>
        <p:txBody>
          <a:bodyPr>
            <a:normAutofit/>
          </a:bodyPr>
          <a:lstStyle>
            <a:lvl1pPr marL="0" marR="0" indent="0" algn="l" defTabSz="685800" rtl="0" eaLnBrk="1" fontAlgn="auto" latinLnBrk="0" hangingPunct="1">
              <a:lnSpc>
                <a:spcPct val="100000"/>
              </a:lnSpc>
              <a:spcBef>
                <a:spcPct val="20000"/>
              </a:spcBef>
              <a:spcAft>
                <a:spcPts val="0"/>
              </a:spcAft>
              <a:buClrTx/>
              <a:buSzTx/>
              <a:buFont typeface="Arial" pitchFamily="34" charset="0"/>
              <a:buNone/>
              <a:tabLst/>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a:p>
            <a:pPr algn="l"/>
            <a:r>
              <a:rPr lang="en-US" sz="1800" b="0" i="1" dirty="0" smtClean="0">
                <a:solidFill>
                  <a:srgbClr val="084A9C"/>
                </a:solidFill>
              </a:rPr>
              <a:t>Date</a:t>
            </a:r>
            <a:endParaRPr lang="en-US" sz="2100" b="0" i="1" dirty="0" smtClean="0">
              <a:solidFill>
                <a:srgbClr val="084A9C"/>
              </a:solidFill>
            </a:endParaRPr>
          </a:p>
        </p:txBody>
      </p:sp>
    </p:spTree>
    <p:extLst>
      <p:ext uri="{BB962C8B-B14F-4D97-AF65-F5344CB8AC3E}">
        <p14:creationId xmlns:p14="http://schemas.microsoft.com/office/powerpoint/2010/main" val="332306575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1828800"/>
            <a:ext cx="5647217" cy="331470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2286000"/>
            <a:ext cx="2971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943600" y="3200400"/>
            <a:ext cx="29718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1407071244"/>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1771651"/>
            <a:ext cx="6807107" cy="3358451"/>
          </a:xfrm>
          <a:prstGeom prst="rect">
            <a:avLst/>
          </a:prstGeom>
          <a:ln>
            <a:solidFill>
              <a:schemeClr val="tx1">
                <a:alpha val="77000"/>
              </a:schemeClr>
            </a:solidFill>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410200" y="314325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2957314726"/>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1714500"/>
            <a:ext cx="5614737" cy="3429000"/>
          </a:xfrm>
          <a:prstGeom prst="rect">
            <a:avLst/>
          </a:prstGeom>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5626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562600" y="3143250"/>
            <a:ext cx="3276600" cy="628650"/>
          </a:xfrm>
        </p:spPr>
        <p:txBody>
          <a:bodyPr>
            <a:normAutofit/>
          </a:bodyPr>
          <a:lstStyle>
            <a:lvl1pPr marL="0" marR="0" indent="0" algn="l" defTabSz="685800" rtl="0" eaLnBrk="1" fontAlgn="auto" latinLnBrk="0" hangingPunct="1">
              <a:lnSpc>
                <a:spcPct val="100000"/>
              </a:lnSpc>
              <a:spcBef>
                <a:spcPct val="20000"/>
              </a:spcBef>
              <a:spcAft>
                <a:spcPts val="0"/>
              </a:spcAft>
              <a:buClrTx/>
              <a:buSzTx/>
              <a:buFont typeface="Arial" pitchFamily="34" charset="0"/>
              <a:buNone/>
              <a:tabLst/>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a:p>
            <a:pPr algn="l"/>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968333103"/>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76200" y="-21554"/>
            <a:ext cx="9244148" cy="1085850"/>
          </a:xfrm>
        </p:spPr>
        <p:txBody>
          <a:bodyPr/>
          <a:lstStyle/>
          <a:p>
            <a:r>
              <a:rPr lang="en-US" smtClean="0"/>
              <a:t>Click to edit Master title style</a:t>
            </a:r>
            <a:endParaRPr lang="en-US" dirty="0"/>
          </a:p>
        </p:txBody>
      </p:sp>
      <p:sp>
        <p:nvSpPr>
          <p:cNvPr id="8" name="TextBox 7"/>
          <p:cNvSpPr txBox="1"/>
          <p:nvPr/>
        </p:nvSpPr>
        <p:spPr>
          <a:xfrm>
            <a:off x="-1668146" y="3696141"/>
            <a:ext cx="184731" cy="300082"/>
          </a:xfrm>
          <a:prstGeom prst="rect">
            <a:avLst/>
          </a:prstGeom>
          <a:noFill/>
        </p:spPr>
        <p:txBody>
          <a:bodyPr wrap="none" rtlCol="0">
            <a:spAutoFit/>
          </a:bodyPr>
          <a:lstStyle/>
          <a:p>
            <a:endParaRPr lang="en-US" sz="1350" dirty="0"/>
          </a:p>
        </p:txBody>
      </p:sp>
      <p:pic>
        <p:nvPicPr>
          <p:cNvPr id="10" name="Picture 9" descr="The Centers for Medicare and Medicaid logo."/>
          <p:cNvPicPr>
            <a:picLocks noChangeAspect="1"/>
          </p:cNvPicPr>
          <p:nvPr/>
        </p:nvPicPr>
        <p:blipFill>
          <a:blip r:embed="rId2" cstate="print"/>
          <a:stretch>
            <a:fillRect/>
          </a:stretch>
        </p:blipFill>
        <p:spPr>
          <a:xfrm>
            <a:off x="76200" y="1912551"/>
            <a:ext cx="8915400" cy="2316549"/>
          </a:xfrm>
          <a:prstGeom prst="rect">
            <a:avLst/>
          </a:prstGeom>
        </p:spPr>
      </p:pic>
      <p:sp>
        <p:nvSpPr>
          <p:cNvPr id="14" name="Text Placeholder 2"/>
          <p:cNvSpPr>
            <a:spLocks noGrp="1"/>
          </p:cNvSpPr>
          <p:nvPr>
            <p:ph type="body" sz="quarter" idx="10" hasCustomPrompt="1"/>
          </p:nvPr>
        </p:nvSpPr>
        <p:spPr>
          <a:xfrm>
            <a:off x="304800" y="2114550"/>
            <a:ext cx="8534400" cy="131445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15" name="Text Placeholder 2"/>
          <p:cNvSpPr>
            <a:spLocks noGrp="1"/>
          </p:cNvSpPr>
          <p:nvPr>
            <p:ph type="body" sz="quarter" idx="11" hasCustomPrompt="1"/>
          </p:nvPr>
        </p:nvSpPr>
        <p:spPr>
          <a:xfrm>
            <a:off x="304800" y="3543300"/>
            <a:ext cx="85344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9" name="TextBox 8"/>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1" name="Picture 10" descr="The Centers for Medicare and Medicaid logo."/>
          <p:cNvPicPr>
            <a:picLocks noChangeAspect="1"/>
          </p:cNvPicPr>
          <p:nvPr userDrawn="1"/>
        </p:nvPicPr>
        <p:blipFill>
          <a:blip r:embed="rId2" cstate="print"/>
          <a:stretch>
            <a:fillRect/>
          </a:stretch>
        </p:blipFill>
        <p:spPr>
          <a:xfrm>
            <a:off x="76200" y="1912551"/>
            <a:ext cx="8915400" cy="2316549"/>
          </a:xfrm>
          <a:prstGeom prst="rect">
            <a:avLst/>
          </a:prstGeom>
        </p:spPr>
      </p:pic>
      <p:sp>
        <p:nvSpPr>
          <p:cNvPr id="16" name="Slide Number Placeholder 6"/>
          <p:cNvSpPr txBox="1">
            <a:spLocks/>
          </p:cNvSpPr>
          <p:nvPr userDrawn="1"/>
        </p:nvSpPr>
        <p:spPr>
          <a:xfrm>
            <a:off x="6705600" y="4881563"/>
            <a:ext cx="21336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900" smtClean="0">
                <a:solidFill>
                  <a:prstClr val="black">
                    <a:tint val="75000"/>
                  </a:prstClr>
                </a:solidFill>
              </a:rPr>
              <a:pPr/>
              <a:t>‹#›</a:t>
            </a:fld>
            <a:endParaRPr lang="en-US" sz="900">
              <a:solidFill>
                <a:prstClr val="black">
                  <a:tint val="75000"/>
                </a:prstClr>
              </a:solidFill>
            </a:endParaRPr>
          </a:p>
        </p:txBody>
      </p:sp>
      <p:grpSp>
        <p:nvGrpSpPr>
          <p:cNvPr id="17" name="Group 16"/>
          <p:cNvGrpSpPr/>
          <p:nvPr userDrawn="1"/>
        </p:nvGrpSpPr>
        <p:grpSpPr>
          <a:xfrm>
            <a:off x="-16933" y="1"/>
            <a:ext cx="9211733" cy="1104899"/>
            <a:chOff x="-16933" y="1"/>
            <a:chExt cx="9211733" cy="1015999"/>
          </a:xfrm>
        </p:grpSpPr>
        <p:sp>
          <p:nvSpPr>
            <p:cNvPr id="18" name="Rectangle 17"/>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9" name="Rectangle 18"/>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Tree>
    <p:extLst>
      <p:ext uri="{BB962C8B-B14F-4D97-AF65-F5344CB8AC3E}">
        <p14:creationId xmlns:p14="http://schemas.microsoft.com/office/powerpoint/2010/main" val="31959505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11" name="Text Placeholder 2"/>
          <p:cNvSpPr>
            <a:spLocks noGrp="1"/>
          </p:cNvSpPr>
          <p:nvPr>
            <p:ph type="body" sz="quarter" idx="11" hasCustomPrompt="1"/>
          </p:nvPr>
        </p:nvSpPr>
        <p:spPr>
          <a:xfrm>
            <a:off x="4953000" y="314325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8" name="TextBox 7"/>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0" name="TextBox 9"/>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4" name="Picture 13"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grpSp>
        <p:nvGrpSpPr>
          <p:cNvPr id="15" name="Group 14"/>
          <p:cNvGrpSpPr/>
          <p:nvPr userDrawn="1"/>
        </p:nvGrpSpPr>
        <p:grpSpPr>
          <a:xfrm>
            <a:off x="-16933" y="1066800"/>
            <a:ext cx="9211733" cy="1003301"/>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Tree>
    <p:extLst>
      <p:ext uri="{BB962C8B-B14F-4D97-AF65-F5344CB8AC3E}">
        <p14:creationId xmlns:p14="http://schemas.microsoft.com/office/powerpoint/2010/main" val="327565243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063229"/>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371601"/>
            <a:ext cx="8229600" cy="3223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7022FF3C-310F-4809-A5BE-BC5BA8AA108D}"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18893738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1828800"/>
            <a:ext cx="3673984" cy="3326892"/>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4191000" y="2286000"/>
            <a:ext cx="47244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4191000" y="3200400"/>
            <a:ext cx="47244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pic>
        <p:nvPicPr>
          <p:cNvPr id="15" name="Picture 14"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Tree>
    <p:extLst>
      <p:ext uri="{BB962C8B-B14F-4D97-AF65-F5344CB8AC3E}">
        <p14:creationId xmlns:p14="http://schemas.microsoft.com/office/powerpoint/2010/main" val="217399521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371601"/>
            <a:ext cx="8229600" cy="3223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08585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4"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7022FF3C-310F-4809-A5BE-BC5BA8AA108D}"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973427388"/>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3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932" y="1828800"/>
            <a:ext cx="5257800" cy="3326892"/>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sp>
        <p:nvSpPr>
          <p:cNvPr id="8" name="Text Placeholder 2"/>
          <p:cNvSpPr>
            <a:spLocks noGrp="1"/>
          </p:cNvSpPr>
          <p:nvPr>
            <p:ph type="body" sz="quarter" idx="10" hasCustomPrompt="1"/>
          </p:nvPr>
        </p:nvSpPr>
        <p:spPr>
          <a:xfrm>
            <a:off x="5943600" y="2286000"/>
            <a:ext cx="2971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943600" y="3200400"/>
            <a:ext cx="29718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14" name="TextBox 13"/>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
        <p:nvSpPr>
          <p:cNvPr id="10"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grpSp>
        <p:nvGrpSpPr>
          <p:cNvPr id="11" name="Group 10"/>
          <p:cNvGrpSpPr/>
          <p:nvPr userDrawn="1"/>
        </p:nvGrpSpPr>
        <p:grpSpPr>
          <a:xfrm>
            <a:off x="-33866" y="977900"/>
            <a:ext cx="9211733" cy="9905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18" name="Title 9"/>
          <p:cNvSpPr>
            <a:spLocks noGrp="1"/>
          </p:cNvSpPr>
          <p:nvPr>
            <p:ph type="title"/>
          </p:nvPr>
        </p:nvSpPr>
        <p:spPr>
          <a:xfrm>
            <a:off x="16933" y="1117600"/>
            <a:ext cx="9144000" cy="622724"/>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9719868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sp>
        <p:nvSpPr>
          <p:cNvPr id="8" name="TextBox 7"/>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0" name="Picture 9" descr="The Centers for Medicare and Medicaid logo."/>
          <p:cNvPicPr>
            <a:picLocks noChangeAspect="1"/>
          </p:cNvPicPr>
          <p:nvPr userDrawn="1"/>
        </p:nvPicPr>
        <p:blipFill>
          <a:blip r:embed="rId2" cstate="print"/>
          <a:stretch>
            <a:fillRect/>
          </a:stretch>
        </p:blipFill>
        <p:spPr>
          <a:xfrm>
            <a:off x="76200" y="1912551"/>
            <a:ext cx="8915400" cy="2316549"/>
          </a:xfrm>
          <a:prstGeom prst="rect">
            <a:avLst/>
          </a:prstGeom>
        </p:spPr>
      </p:pic>
      <p:sp>
        <p:nvSpPr>
          <p:cNvPr id="14" name="Text Placeholder 2"/>
          <p:cNvSpPr>
            <a:spLocks noGrp="1"/>
          </p:cNvSpPr>
          <p:nvPr>
            <p:ph type="body" sz="quarter" idx="10" hasCustomPrompt="1"/>
          </p:nvPr>
        </p:nvSpPr>
        <p:spPr>
          <a:xfrm>
            <a:off x="304800" y="2114550"/>
            <a:ext cx="8534400" cy="131445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15" name="Text Placeholder 2"/>
          <p:cNvSpPr>
            <a:spLocks noGrp="1"/>
          </p:cNvSpPr>
          <p:nvPr>
            <p:ph type="body" sz="quarter" idx="11" hasCustomPrompt="1"/>
          </p:nvPr>
        </p:nvSpPr>
        <p:spPr>
          <a:xfrm>
            <a:off x="304800" y="3543300"/>
            <a:ext cx="85344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9" name="Slide Number Placeholder 6"/>
          <p:cNvSpPr txBox="1">
            <a:spLocks/>
          </p:cNvSpPr>
          <p:nvPr userDrawn="1"/>
        </p:nvSpPr>
        <p:spPr>
          <a:xfrm>
            <a:off x="6705600" y="4881563"/>
            <a:ext cx="21336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900" smtClean="0">
                <a:solidFill>
                  <a:prstClr val="black">
                    <a:tint val="75000"/>
                  </a:prstClr>
                </a:solidFill>
              </a:rPr>
              <a:pPr/>
              <a:t>‹#›</a:t>
            </a:fld>
            <a:endParaRPr lang="en-US" sz="900">
              <a:solidFill>
                <a:prstClr val="black">
                  <a:tint val="75000"/>
                </a:prstClr>
              </a:solidFill>
            </a:endParaRPr>
          </a:p>
        </p:txBody>
      </p:sp>
      <p:grpSp>
        <p:nvGrpSpPr>
          <p:cNvPr id="11" name="Group 10"/>
          <p:cNvGrpSpPr/>
          <p:nvPr userDrawn="1"/>
        </p:nvGrpSpPr>
        <p:grpSpPr>
          <a:xfrm>
            <a:off x="-16933" y="1"/>
            <a:ext cx="9211733" cy="11048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18" name="Title 9"/>
          <p:cNvSpPr>
            <a:spLocks noGrp="1"/>
          </p:cNvSpPr>
          <p:nvPr>
            <p:ph type="title"/>
          </p:nvPr>
        </p:nvSpPr>
        <p:spPr>
          <a:xfrm>
            <a:off x="0" y="101601"/>
            <a:ext cx="9144000" cy="755015"/>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0791419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sp>
        <p:nvSpPr>
          <p:cNvPr id="7" name="Text Placeholder 2"/>
          <p:cNvSpPr>
            <a:spLocks noGrp="1"/>
          </p:cNvSpPr>
          <p:nvPr>
            <p:ph type="body" sz="quarter" idx="10" hasCustomPrompt="1"/>
          </p:nvPr>
        </p:nvSpPr>
        <p:spPr>
          <a:xfrm>
            <a:off x="49530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11" name="Text Placeholder 2"/>
          <p:cNvSpPr>
            <a:spLocks noGrp="1"/>
          </p:cNvSpPr>
          <p:nvPr>
            <p:ph type="body" sz="quarter" idx="11" hasCustomPrompt="1"/>
          </p:nvPr>
        </p:nvSpPr>
        <p:spPr>
          <a:xfrm>
            <a:off x="4953000" y="314325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8" name="TextBox 7"/>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
        <p:nvSpPr>
          <p:cNvPr id="9"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grpSp>
        <p:nvGrpSpPr>
          <p:cNvPr id="14" name="Group 13"/>
          <p:cNvGrpSpPr/>
          <p:nvPr userDrawn="1"/>
        </p:nvGrpSpPr>
        <p:grpSpPr>
          <a:xfrm>
            <a:off x="-16933" y="1066800"/>
            <a:ext cx="9211733" cy="1003301"/>
            <a:chOff x="-16933" y="1"/>
            <a:chExt cx="9211733" cy="1015999"/>
          </a:xfrm>
        </p:grpSpPr>
        <p:sp>
          <p:nvSpPr>
            <p:cNvPr id="15" name="Rectangle 1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6" name="Rectangle 1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17" name="Title 9"/>
          <p:cNvSpPr>
            <a:spLocks noGrp="1"/>
          </p:cNvSpPr>
          <p:nvPr>
            <p:ph type="title"/>
          </p:nvPr>
        </p:nvSpPr>
        <p:spPr>
          <a:xfrm>
            <a:off x="0" y="1066801"/>
            <a:ext cx="9144000" cy="763694"/>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05828613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sp>
        <p:nvSpPr>
          <p:cNvPr id="14" name="TextBox 13"/>
          <p:cNvSpPr txBox="1"/>
          <p:nvPr userDrawn="1"/>
        </p:nvSpPr>
        <p:spPr>
          <a:xfrm>
            <a:off x="-1668146" y="3696141"/>
            <a:ext cx="184731" cy="300082"/>
          </a:xfrm>
          <a:prstGeom prst="rect">
            <a:avLst/>
          </a:prstGeom>
          <a:noFill/>
        </p:spPr>
        <p:txBody>
          <a:bodyPr wrap="none" rtlCol="0">
            <a:spAutoFit/>
          </a:bodyPr>
          <a:lstStyle/>
          <a:p>
            <a:pPr defTabSz="685800"/>
            <a:endParaRPr lang="en-US" sz="1350" dirty="0">
              <a:solidFill>
                <a:prstClr val="black"/>
              </a:solidFill>
            </a:endParaRPr>
          </a:p>
        </p:txBody>
      </p:sp>
      <p:sp>
        <p:nvSpPr>
          <p:cNvPr id="11" name="Content Placeholder 2"/>
          <p:cNvSpPr>
            <a:spLocks noGrp="1"/>
          </p:cNvSpPr>
          <p:nvPr>
            <p:ph idx="1"/>
          </p:nvPr>
        </p:nvSpPr>
        <p:spPr>
          <a:xfrm>
            <a:off x="457200" y="1371601"/>
            <a:ext cx="8229600" cy="3223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24" name="Group 23"/>
          <p:cNvGrpSpPr/>
          <p:nvPr userDrawn="1"/>
        </p:nvGrpSpPr>
        <p:grpSpPr>
          <a:xfrm>
            <a:off x="0" y="1081564"/>
            <a:ext cx="9144000" cy="74771"/>
            <a:chOff x="0" y="1472565"/>
            <a:chExt cx="9144000" cy="99695"/>
          </a:xfrm>
        </p:grpSpPr>
        <p:cxnSp>
          <p:nvCxnSpPr>
            <p:cNvPr id="17" name="Straight Connector 16"/>
            <p:cNvCxnSpPr/>
            <p:nvPr userDrawn="1"/>
          </p:nvCxnSpPr>
          <p:spPr>
            <a:xfrm>
              <a:off x="0" y="1572260"/>
              <a:ext cx="9144000" cy="0"/>
            </a:xfrm>
            <a:prstGeom prst="line">
              <a:avLst/>
            </a:prstGeom>
            <a:ln w="101600" cap="sq">
              <a:solidFill>
                <a:srgbClr val="FFD004"/>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0" y="1472565"/>
              <a:ext cx="9144000" cy="0"/>
            </a:xfrm>
            <a:prstGeom prst="line">
              <a:avLst/>
            </a:prstGeom>
            <a:ln w="101600" cap="sq">
              <a:solidFill>
                <a:srgbClr val="084A9C"/>
              </a:solidFill>
            </a:ln>
          </p:spPr>
          <p:style>
            <a:lnRef idx="1">
              <a:schemeClr val="accent1"/>
            </a:lnRef>
            <a:fillRef idx="0">
              <a:schemeClr val="accent1"/>
            </a:fillRef>
            <a:effectRef idx="0">
              <a:schemeClr val="accent1"/>
            </a:effectRef>
            <a:fontRef idx="minor">
              <a:schemeClr val="tx1"/>
            </a:fontRef>
          </p:style>
        </p:cxnSp>
      </p:grpSp>
      <p:sp>
        <p:nvSpPr>
          <p:cNvPr id="23" name="Title 22"/>
          <p:cNvSpPr>
            <a:spLocks noGrp="1"/>
          </p:cNvSpPr>
          <p:nvPr userDrawn="1">
            <p:ph type="title"/>
          </p:nvPr>
        </p:nvSpPr>
        <p:spPr>
          <a:xfrm>
            <a:off x="0" y="0"/>
            <a:ext cx="9144000" cy="1028700"/>
          </a:xfrm>
          <a:noFill/>
          <a:effectLst/>
        </p:spPr>
        <p:txBody>
          <a:bodyPr/>
          <a:lstStyle/>
          <a:p>
            <a:r>
              <a:rPr lang="en-US" dirty="0" smtClean="0"/>
              <a:t>Click to edit Master title style</a:t>
            </a:r>
            <a:endParaRPr lang="en-US" dirty="0"/>
          </a:p>
        </p:txBody>
      </p:sp>
      <p:sp>
        <p:nvSpPr>
          <p:cNvPr id="25"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458265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761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sp>
        <p:nvSpPr>
          <p:cNvPr id="4" name="Content Placeholder 2"/>
          <p:cNvSpPr>
            <a:spLocks noGrp="1"/>
          </p:cNvSpPr>
          <p:nvPr>
            <p:ph idx="1"/>
          </p:nvPr>
        </p:nvSpPr>
        <p:spPr>
          <a:xfrm>
            <a:off x="457200" y="1371601"/>
            <a:ext cx="8229600" cy="322302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01601"/>
            <a:ext cx="9144000" cy="520700"/>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318905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grpSp>
        <p:nvGrpSpPr>
          <p:cNvPr id="4" name="Group 3"/>
          <p:cNvGrpSpPr/>
          <p:nvPr userDrawn="1"/>
        </p:nvGrpSpPr>
        <p:grpSpPr>
          <a:xfrm>
            <a:off x="-16933" y="1"/>
            <a:ext cx="9211733" cy="761999"/>
            <a:chOff x="-16933" y="1"/>
            <a:chExt cx="9211733" cy="1015999"/>
          </a:xfrm>
        </p:grpSpPr>
        <p:sp>
          <p:nvSpPr>
            <p:cNvPr id="5" name="Rectangle 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7" name="Title 9"/>
          <p:cNvSpPr>
            <a:spLocks noGrp="1"/>
          </p:cNvSpPr>
          <p:nvPr>
            <p:ph type="title"/>
          </p:nvPr>
        </p:nvSpPr>
        <p:spPr>
          <a:xfrm>
            <a:off x="0" y="101601"/>
            <a:ext cx="9144000" cy="520700"/>
          </a:xfrm>
          <a:noFill/>
          <a:ln>
            <a:noFill/>
          </a:ln>
          <a:effectLst/>
        </p:spPr>
        <p:txBody>
          <a:bodyPr/>
          <a:lstStyle/>
          <a:p>
            <a:r>
              <a:rPr lang="en-US" dirty="0" smtClean="0"/>
              <a:t>Click to edit Master title style</a:t>
            </a:r>
            <a:endParaRPr lang="en-US" dirty="0"/>
          </a:p>
        </p:txBody>
      </p:sp>
      <p:graphicFrame>
        <p:nvGraphicFramePr>
          <p:cNvPr id="8" name="Content Placeholder 7"/>
          <p:cNvGraphicFramePr>
            <a:graphicFrameLocks/>
          </p:cNvGraphicFramePr>
          <p:nvPr userDrawn="1"/>
        </p:nvGraphicFramePr>
        <p:xfrm>
          <a:off x="457200" y="1371601"/>
          <a:ext cx="8229600" cy="3223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242407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grpSp>
        <p:nvGrpSpPr>
          <p:cNvPr id="4" name="Group 3"/>
          <p:cNvGrpSpPr/>
          <p:nvPr userDrawn="1"/>
        </p:nvGrpSpPr>
        <p:grpSpPr>
          <a:xfrm>
            <a:off x="-16933" y="1"/>
            <a:ext cx="9211733" cy="761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sp>
        <p:nvSpPr>
          <p:cNvPr id="7" name="Content Placeholder 2"/>
          <p:cNvSpPr>
            <a:spLocks noGrp="1"/>
          </p:cNvSpPr>
          <p:nvPr>
            <p:ph idx="1"/>
          </p:nvPr>
        </p:nvSpPr>
        <p:spPr>
          <a:xfrm>
            <a:off x="457200" y="1371601"/>
            <a:ext cx="8229600" cy="322302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9"/>
          <p:cNvSpPr>
            <a:spLocks noGrp="1"/>
          </p:cNvSpPr>
          <p:nvPr>
            <p:ph type="title"/>
          </p:nvPr>
        </p:nvSpPr>
        <p:spPr>
          <a:xfrm>
            <a:off x="0" y="101601"/>
            <a:ext cx="9144000" cy="520700"/>
          </a:xfrm>
          <a:noFill/>
          <a:ln>
            <a:noFill/>
          </a:ln>
          <a:effectLst/>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367833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grpSp>
        <p:nvGrpSpPr>
          <p:cNvPr id="4" name="Group 3"/>
          <p:cNvGrpSpPr/>
          <p:nvPr userDrawn="1"/>
        </p:nvGrpSpPr>
        <p:grpSpPr>
          <a:xfrm>
            <a:off x="-16933" y="1"/>
            <a:ext cx="9211733" cy="761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grpSp>
      <p:graphicFrame>
        <p:nvGraphicFramePr>
          <p:cNvPr id="7" name="Chart 6"/>
          <p:cNvGraphicFramePr/>
          <p:nvPr userDrawn="1"/>
        </p:nvGraphicFramePr>
        <p:xfrm>
          <a:off x="1447800" y="1371600"/>
          <a:ext cx="6096000" cy="3048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9"/>
          <p:cNvSpPr>
            <a:spLocks noGrp="1"/>
          </p:cNvSpPr>
          <p:nvPr>
            <p:ph type="title"/>
          </p:nvPr>
        </p:nvSpPr>
        <p:spPr>
          <a:xfrm>
            <a:off x="0" y="101601"/>
            <a:ext cx="9144000" cy="520700"/>
          </a:xfrm>
          <a:noFill/>
          <a:ln>
            <a:noFill/>
          </a:ln>
          <a:effectLst/>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9049447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Section_Title">
    <p:spTree>
      <p:nvGrpSpPr>
        <p:cNvPr id="1" name=""/>
        <p:cNvGrpSpPr/>
        <p:nvPr/>
      </p:nvGrpSpPr>
      <p:grpSpPr>
        <a:xfrm>
          <a:off x="0" y="0"/>
          <a:ext cx="0" cy="0"/>
          <a:chOff x="0" y="0"/>
          <a:chExt cx="0" cy="0"/>
        </a:xfrm>
      </p:grpSpPr>
      <p:cxnSp>
        <p:nvCxnSpPr>
          <p:cNvPr id="4" name="Straight Connector 3"/>
          <p:cNvCxnSpPr/>
          <p:nvPr userDrawn="1"/>
        </p:nvCxnSpPr>
        <p:spPr bwMode="auto">
          <a:xfrm>
            <a:off x="838200" y="2298035"/>
            <a:ext cx="7780020" cy="0"/>
          </a:xfrm>
          <a:prstGeom prst="line">
            <a:avLst/>
          </a:prstGeom>
          <a:solidFill>
            <a:srgbClr val="FFCC99"/>
          </a:solidFill>
          <a:ln w="12700" cap="flat" cmpd="sng" algn="ctr">
            <a:solidFill>
              <a:schemeClr val="accent4"/>
            </a:solidFill>
            <a:prstDash val="solid"/>
            <a:round/>
            <a:headEnd type="none" w="med" len="med"/>
            <a:tailEnd type="none" w="med" len="med"/>
          </a:ln>
          <a:effectLst/>
        </p:spPr>
      </p:cxnSp>
      <p:sp>
        <p:nvSpPr>
          <p:cNvPr id="5" name="Rectangle 4"/>
          <p:cNvSpPr/>
          <p:nvPr userDrawn="1"/>
        </p:nvSpPr>
        <p:spPr bwMode="auto">
          <a:xfrm>
            <a:off x="0" y="0"/>
            <a:ext cx="407324" cy="2197768"/>
          </a:xfrm>
          <a:prstGeom prst="rect">
            <a:avLst/>
          </a:prstGeom>
          <a:solidFill>
            <a:srgbClr val="EFC20D"/>
          </a:solidFill>
          <a:ln w="12700" cap="flat" cmpd="sng" algn="ctr">
            <a:solidFill>
              <a:srgbClr val="EFC20D"/>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6" name="Rectangle 5"/>
          <p:cNvSpPr/>
          <p:nvPr userDrawn="1"/>
        </p:nvSpPr>
        <p:spPr bwMode="auto">
          <a:xfrm>
            <a:off x="0" y="2438401"/>
            <a:ext cx="407324" cy="27051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srgbClr val="005F9E"/>
              </a:solidFill>
              <a:latin typeface="Arial" charset="0"/>
            </a:endParaRPr>
          </a:p>
        </p:txBody>
      </p:sp>
      <p:sp>
        <p:nvSpPr>
          <p:cNvPr id="7" name="Rectangle 4"/>
          <p:cNvSpPr>
            <a:spLocks noGrp="1" noChangeArrowheads="1"/>
          </p:cNvSpPr>
          <p:nvPr>
            <p:ph type="subTitle" idx="1" hasCustomPrompt="1"/>
          </p:nvPr>
        </p:nvSpPr>
        <p:spPr>
          <a:xfrm>
            <a:off x="823649" y="2484572"/>
            <a:ext cx="4602163" cy="389922"/>
          </a:xfrm>
        </p:spPr>
        <p:txBody>
          <a:bodyPr/>
          <a:lstStyle>
            <a:lvl1pPr marL="0" indent="0">
              <a:buFont typeface="Wingdings" pitchFamily="2" charset="2"/>
              <a:buNone/>
              <a:defRPr b="1" spc="300" baseline="0">
                <a:solidFill>
                  <a:schemeClr val="tx2"/>
                </a:solidFill>
                <a:latin typeface="Helvetica LT Std" pitchFamily="34" charset="0"/>
                <a:cs typeface="Calibri" pitchFamily="34" charset="0"/>
              </a:defRPr>
            </a:lvl1pPr>
          </a:lstStyle>
          <a:p>
            <a:r>
              <a:rPr lang="en-US" altLang="en-US" smtClean="0"/>
              <a:t>Subtitle</a:t>
            </a:r>
            <a:endParaRPr lang="en-US" altLang="en-US" dirty="0"/>
          </a:p>
        </p:txBody>
      </p:sp>
      <p:sp>
        <p:nvSpPr>
          <p:cNvPr id="8" name="Rectangle 9"/>
          <p:cNvSpPr>
            <a:spLocks noGrp="1" noChangeArrowheads="1"/>
          </p:cNvSpPr>
          <p:nvPr>
            <p:ph type="ctrTitle" sz="quarter" hasCustomPrompt="1"/>
          </p:nvPr>
        </p:nvSpPr>
        <p:spPr>
          <a:xfrm>
            <a:off x="762000" y="62722"/>
            <a:ext cx="7246620" cy="1981200"/>
          </a:xfrm>
          <a:noFill/>
          <a:effectLst/>
        </p:spPr>
        <p:txBody>
          <a:bodyPr anchor="b" anchorCtr="0">
            <a:no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dirty="0" smtClean="0"/>
              <a:t>Section Title</a:t>
            </a:r>
            <a:endParaRPr lang="en-US" dirty="0"/>
          </a:p>
        </p:txBody>
      </p:sp>
      <p:sp>
        <p:nvSpPr>
          <p:cNvPr id="9" name="Slide Number Placeholder 5"/>
          <p:cNvSpPr>
            <a:spLocks noGrp="1"/>
          </p:cNvSpPr>
          <p:nvPr>
            <p:ph type="sldNum" sz="quarter" idx="4"/>
          </p:nvPr>
        </p:nvSpPr>
        <p:spPr>
          <a:xfrm>
            <a:off x="8398830" y="93030"/>
            <a:ext cx="495766"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10" name="Straight Connector 9"/>
          <p:cNvCxnSpPr/>
          <p:nvPr userDrawn="1"/>
        </p:nvCxnSpPr>
        <p:spPr>
          <a:xfrm>
            <a:off x="8839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8458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99040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1885950"/>
            <a:ext cx="5358040" cy="325755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228600" y="2286000"/>
            <a:ext cx="3352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304800" y="320040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pic>
        <p:nvPicPr>
          <p:cNvPr id="15" name="Picture 14"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01" y="171450"/>
            <a:ext cx="2652325" cy="685800"/>
          </a:xfrm>
          <a:prstGeom prst="rect">
            <a:avLst/>
          </a:prstGeom>
        </p:spPr>
      </p:pic>
    </p:spTree>
    <p:extLst>
      <p:ext uri="{BB962C8B-B14F-4D97-AF65-F5344CB8AC3E}">
        <p14:creationId xmlns:p14="http://schemas.microsoft.com/office/powerpoint/2010/main" val="1200313816"/>
      </p:ext>
    </p:extLst>
  </p:cSld>
  <p:clrMapOvr>
    <a:masterClrMapping/>
  </p:clrMapOvr>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1382"/>
            <a:ext cx="8229600" cy="380504"/>
          </a:xfrm>
          <a:prstGeom prst="rect">
            <a:avLst/>
          </a:prstGeom>
          <a:noFill/>
          <a:effectLst/>
        </p:spPr>
        <p:txBody>
          <a:bodyPr vert="horz" lIns="91440" tIns="45720" rIns="91440" bIns="45720" rtlCol="0" anchor="ctr" anchorCtr="0">
            <a:normAutofit/>
          </a:bodyPr>
          <a:lstStyle>
            <a:lvl1pPr indent="0" algn="l" defTabSz="685800" rtl="0" eaLnBrk="1" latinLnBrk="0" hangingPunct="1">
              <a:lnSpc>
                <a:spcPct val="100000"/>
              </a:lnSpc>
              <a:spcBef>
                <a:spcPts val="0"/>
              </a:spcBef>
              <a:buNone/>
              <a:defRPr lang="en-US" sz="1800" b="1" kern="1200" dirty="0">
                <a:solidFill>
                  <a:schemeClr val="tx2"/>
                </a:solidFill>
                <a:latin typeface="Helvetica LT Std" pitchFamily="34" charset="0"/>
                <a:ea typeface="+mj-ea"/>
                <a:cs typeface="Times New Roman" pitchFamily="18" charset="0"/>
              </a:defRPr>
            </a:lvl1p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8398830" y="69772"/>
            <a:ext cx="495766" cy="135689"/>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8894596" y="137617"/>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8839200" y="67844"/>
            <a:ext cx="0" cy="1143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8458200" y="67844"/>
            <a:ext cx="0" cy="1143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1" y="1"/>
            <a:ext cx="423333" cy="391885"/>
          </a:xfrm>
          <a:prstGeom prst="rect">
            <a:avLst/>
          </a:prstGeom>
          <a:solidFill>
            <a:srgbClr val="EFC20D"/>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cxnSp>
        <p:nvCxnSpPr>
          <p:cNvPr id="11" name="Straight Connector 10"/>
          <p:cNvCxnSpPr/>
          <p:nvPr userDrawn="1"/>
        </p:nvCxnSpPr>
        <p:spPr bwMode="auto">
          <a:xfrm>
            <a:off x="840583" y="4812753"/>
            <a:ext cx="7944793"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0" y="532563"/>
            <a:ext cx="406400" cy="4280190"/>
          </a:xfrm>
          <a:prstGeom prst="rect">
            <a:avLst/>
          </a:prstGeom>
          <a:solidFill>
            <a:schemeClr val="tx2"/>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defTabSz="685800" eaLnBrk="0" fontAlgn="base" hangingPunct="0">
              <a:lnSpc>
                <a:spcPts val="1875"/>
              </a:lnSpc>
              <a:spcBef>
                <a:spcPct val="0"/>
              </a:spcBef>
              <a:spcAft>
                <a:spcPts val="750"/>
              </a:spcAft>
              <a:buClr>
                <a:srgbClr val="FDAA03"/>
              </a:buClr>
            </a:pPr>
            <a:endParaRPr lang="en-US" sz="1350" b="1" dirty="0">
              <a:solidFill>
                <a:srgbClr val="005F9E"/>
              </a:solidFill>
              <a:latin typeface="Arial" charset="0"/>
            </a:endParaRPr>
          </a:p>
        </p:txBody>
      </p:sp>
      <p:sp>
        <p:nvSpPr>
          <p:cNvPr id="13" name="Text Placeholder 3"/>
          <p:cNvSpPr>
            <a:spLocks noGrp="1"/>
          </p:cNvSpPr>
          <p:nvPr>
            <p:ph type="body" sz="quarter" idx="10"/>
          </p:nvPr>
        </p:nvSpPr>
        <p:spPr>
          <a:xfrm>
            <a:off x="609600" y="531813"/>
            <a:ext cx="8229600" cy="4329112"/>
          </a:xfrm>
        </p:spPr>
        <p:txBody>
          <a:bodyPr>
            <a:normAutofit/>
          </a:bodyPr>
          <a:lstStyle>
            <a:lvl1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1pPr>
            <a:lvl2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2pPr>
            <a:lvl3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3pPr>
            <a:lvl4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4pPr>
            <a:lvl5pPr marL="231775" indent="-231775" algn="l" defTabSz="914400" rtl="0" eaLnBrk="1" latinLnBrk="0" hangingPunct="1">
              <a:spcBef>
                <a:spcPts val="0"/>
              </a:spcBef>
              <a:spcAft>
                <a:spcPts val="600"/>
              </a:spcAft>
              <a:buClr>
                <a:srgbClr val="005F9E"/>
              </a:buClr>
              <a:buSzPct val="120000"/>
              <a:buFont typeface="Wingdings" pitchFamily="2" charset="2"/>
              <a:buChar char="§"/>
              <a:defRPr lang="en-US" sz="1500" b="0" kern="1200" dirty="0" smtClean="0">
                <a:solidFill>
                  <a:prstClr val="black"/>
                </a:solidFill>
                <a:latin typeface="Helvetica LT Std" pitchFamily="34" charset="0"/>
                <a:ea typeface="+mn-ea"/>
                <a:cs typeface="Calibri" pitchFamily="34" charset="0"/>
              </a:defRPr>
            </a:lvl5pPr>
            <a:lvl6pPr marL="577850" indent="-171450">
              <a:defRPr>
                <a:latin typeface="Helvetica LT Std"/>
              </a:defRPr>
            </a:lvl6pPr>
            <a:lvl7pPr marL="850900" indent="-171450">
              <a:defRPr sz="1400">
                <a:latin typeface="Helvetica LT Std"/>
              </a:defRPr>
            </a:lvl7pPr>
            <a:lvl8pPr marL="1138238" indent="-171450">
              <a:defRPr sz="1200">
                <a:latin typeface="Helvetica LT Std"/>
              </a:defRPr>
            </a:lvl8pPr>
            <a:lvl9pPr marL="1427163" indent="-171450">
              <a:defRPr sz="1200">
                <a:latin typeface="Helvetica LT Std"/>
              </a:defRPr>
            </a:lvl9pPr>
          </a:lstStyle>
          <a:p>
            <a:pPr lvl="0"/>
            <a:r>
              <a:rPr lang="en-US" dirty="0" smtClean="0"/>
              <a:t>Click to edit Master text styles</a:t>
            </a:r>
          </a:p>
          <a:p>
            <a:pPr lvl="5"/>
            <a:r>
              <a:rPr lang="en-US" dirty="0" smtClean="0"/>
              <a:t>Second level</a:t>
            </a:r>
          </a:p>
          <a:p>
            <a:pPr lvl="6"/>
            <a:r>
              <a:rPr lang="en-US" dirty="0" smtClean="0"/>
              <a:t>Third level</a:t>
            </a:r>
          </a:p>
          <a:p>
            <a:pPr lvl="7"/>
            <a:r>
              <a:rPr lang="en-US" dirty="0" smtClean="0"/>
              <a:t>Fourth level</a:t>
            </a:r>
          </a:p>
          <a:p>
            <a:pPr lvl="8"/>
            <a:r>
              <a:rPr lang="en-US" dirty="0" smtClean="0"/>
              <a:t>Fifth level</a:t>
            </a:r>
            <a:endParaRPr lang="en-US" dirty="0"/>
          </a:p>
        </p:txBody>
      </p:sp>
    </p:spTree>
    <p:extLst>
      <p:ext uri="{BB962C8B-B14F-4D97-AF65-F5344CB8AC3E}">
        <p14:creationId xmlns:p14="http://schemas.microsoft.com/office/powerpoint/2010/main" val="6873625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1828801"/>
            <a:ext cx="5354484" cy="331470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86400" y="2286000"/>
            <a:ext cx="3352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562600" y="320040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pic>
        <p:nvPicPr>
          <p:cNvPr id="15" name="Picture 14"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Tree>
    <p:extLst>
      <p:ext uri="{BB962C8B-B14F-4D97-AF65-F5344CB8AC3E}">
        <p14:creationId xmlns:p14="http://schemas.microsoft.com/office/powerpoint/2010/main" val="935468946"/>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1885950"/>
            <a:ext cx="5753840" cy="325755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2286000"/>
            <a:ext cx="2971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943600" y="3200400"/>
            <a:ext cx="29718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1"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1970865313"/>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1714500"/>
            <a:ext cx="3661776" cy="3432032"/>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381000" y="2286000"/>
            <a:ext cx="48768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381000" y="3200400"/>
            <a:ext cx="48768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330793546"/>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1710456"/>
            <a:ext cx="3810000" cy="3433045"/>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4343400" y="2286000"/>
            <a:ext cx="42672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4343400" y="3200400"/>
            <a:ext cx="42672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3131431362"/>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1828801"/>
            <a:ext cx="5233080" cy="3314700"/>
          </a:xfrm>
          <a:prstGeom prst="rect">
            <a:avLst/>
          </a:prstGeom>
          <a:noFill/>
          <a:ln w="9525">
            <a:noFill/>
            <a:miter lim="800000"/>
            <a:headEnd/>
            <a:tailEnd/>
          </a:ln>
          <a:effectLst/>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304800" y="2286000"/>
            <a:ext cx="32766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304800" y="3200400"/>
            <a:ext cx="32766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4056190599"/>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1885951"/>
            <a:ext cx="5165168" cy="3253262"/>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3696141"/>
            <a:ext cx="184731" cy="300082"/>
          </a:xfrm>
          <a:prstGeom prst="rect">
            <a:avLst/>
          </a:prstGeom>
          <a:noFill/>
        </p:spPr>
        <p:txBody>
          <a:bodyPr wrap="none" rtlCol="0">
            <a:spAutoFit/>
          </a:bodyPr>
          <a:lstStyle/>
          <a:p>
            <a:endParaRPr lang="en-US" sz="1350" dirty="0"/>
          </a:p>
        </p:txBody>
      </p:sp>
      <p:sp>
        <p:nvSpPr>
          <p:cNvPr id="12" name="Title 7"/>
          <p:cNvSpPr>
            <a:spLocks noGrp="1"/>
          </p:cNvSpPr>
          <p:nvPr>
            <p:ph type="title"/>
          </p:nvPr>
        </p:nvSpPr>
        <p:spPr>
          <a:xfrm>
            <a:off x="0" y="1028700"/>
            <a:ext cx="9144000" cy="8001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86400" y="2286000"/>
            <a:ext cx="3429000" cy="685800"/>
          </a:xfrm>
        </p:spPr>
        <p:txBody>
          <a:bodyPr>
            <a:normAutofit/>
          </a:bodyPr>
          <a:lstStyle>
            <a:lvl1pPr marL="0" indent="0" algn="l">
              <a:buNone/>
              <a:defRPr sz="1800" b="1" i="1">
                <a:solidFill>
                  <a:srgbClr val="084A9C"/>
                </a:solidFill>
              </a:defRPr>
            </a:lvl1pPr>
          </a:lstStyle>
          <a:p>
            <a:pPr algn="l"/>
            <a:r>
              <a:rPr lang="en-US" sz="1800" b="1" i="1" dirty="0" smtClean="0">
                <a:solidFill>
                  <a:srgbClr val="084A9C"/>
                </a:solidFill>
              </a:rPr>
              <a:t>Subtitle</a:t>
            </a:r>
          </a:p>
          <a:p>
            <a:pPr algn="l"/>
            <a:endParaRPr lang="en-US" sz="2100" b="0" i="1" dirty="0" smtClean="0">
              <a:solidFill>
                <a:srgbClr val="084A9C"/>
              </a:solidFill>
            </a:endParaRPr>
          </a:p>
        </p:txBody>
      </p:sp>
      <p:sp>
        <p:nvSpPr>
          <p:cNvPr id="9" name="Text Placeholder 2"/>
          <p:cNvSpPr>
            <a:spLocks noGrp="1"/>
          </p:cNvSpPr>
          <p:nvPr>
            <p:ph type="body" sz="quarter" idx="11" hasCustomPrompt="1"/>
          </p:nvPr>
        </p:nvSpPr>
        <p:spPr>
          <a:xfrm>
            <a:off x="5486400" y="3200400"/>
            <a:ext cx="3429000" cy="628650"/>
          </a:xfrm>
        </p:spPr>
        <p:txBody>
          <a:bodyPr>
            <a:normAutofit/>
          </a:bodyPr>
          <a:lstStyle>
            <a:lvl1pPr marL="0" indent="0" algn="l">
              <a:buNone/>
              <a:defRPr sz="1800" b="1" i="1">
                <a:solidFill>
                  <a:srgbClr val="084A9C"/>
                </a:solidFill>
              </a:defRPr>
            </a:lvl1pPr>
          </a:lstStyle>
          <a:p>
            <a:pPr algn="l"/>
            <a:r>
              <a:rPr lang="en-US" sz="1800" b="0" i="1" dirty="0" smtClean="0">
                <a:solidFill>
                  <a:srgbClr val="084A9C"/>
                </a:solidFill>
              </a:rPr>
              <a:t>Presenter/Date</a:t>
            </a:r>
            <a:endParaRPr lang="en-US" sz="2100" b="0" i="1" dirty="0" smtClean="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6" y="171450"/>
            <a:ext cx="2652325" cy="685800"/>
          </a:xfrm>
          <a:prstGeom prst="rect">
            <a:avLst/>
          </a:prstGeom>
        </p:spPr>
      </p:pic>
      <p:sp>
        <p:nvSpPr>
          <p:cNvPr id="14" name="TextBox 13"/>
          <p:cNvSpPr txBox="1"/>
          <p:nvPr/>
        </p:nvSpPr>
        <p:spPr>
          <a:xfrm>
            <a:off x="-1668146" y="3696141"/>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9851758"/>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08585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7" name="Slide Number Placeholder 6"/>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7022FF3C-310F-4809-A5BE-BC5BA8AA108D}"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79415976"/>
      </p:ext>
    </p:extLst>
  </p:cSld>
  <p:clrMap bg1="lt1" tx1="dk1" bg2="lt2" tx2="dk2" accent1="accent1" accent2="accent2" accent3="accent3" accent4="accent4" accent5="accent5" accent6="accent6" hlink="hlink" folHlink="folHlink"/>
  <p:sldLayoutIdLst>
    <p:sldLayoutId id="2147493509" r:id="rId1"/>
    <p:sldLayoutId id="2147493510" r:id="rId2"/>
    <p:sldLayoutId id="2147493511" r:id="rId3"/>
    <p:sldLayoutId id="2147493512" r:id="rId4"/>
    <p:sldLayoutId id="2147493513" r:id="rId5"/>
    <p:sldLayoutId id="2147493514" r:id="rId6"/>
    <p:sldLayoutId id="2147493515" r:id="rId7"/>
    <p:sldLayoutId id="2147493516" r:id="rId8"/>
    <p:sldLayoutId id="2147493517" r:id="rId9"/>
    <p:sldLayoutId id="2147493518" r:id="rId10"/>
    <p:sldLayoutId id="2147493519" r:id="rId11"/>
    <p:sldLayoutId id="2147493520" r:id="rId12"/>
    <p:sldLayoutId id="2147493521" r:id="rId13"/>
    <p:sldLayoutId id="2147493522" r:id="rId14"/>
    <p:sldLayoutId id="2147493523" r:id="rId15"/>
    <p:sldLayoutId id="2147493524" r:id="rId16"/>
    <p:sldLayoutId id="2147493525" r:id="rId17"/>
    <p:sldLayoutId id="2147493526" r:id="rId18"/>
    <p:sldLayoutId id="2147493527" r:id="rId19"/>
    <p:sldLayoutId id="2147493528" r:id="rId20"/>
    <p:sldLayoutId id="2147493485" r:id="rId21"/>
    <p:sldLayoutId id="2147493486" r:id="rId22"/>
    <p:sldLayoutId id="2147493487" r:id="rId23"/>
    <p:sldLayoutId id="2147493488" r:id="rId24"/>
    <p:sldLayoutId id="2147493489" r:id="rId25"/>
    <p:sldLayoutId id="2147493490" r:id="rId26"/>
    <p:sldLayoutId id="2147493491" r:id="rId27"/>
    <p:sldLayoutId id="2147493492" r:id="rId28"/>
    <p:sldLayoutId id="2147493506" r:id="rId29"/>
    <p:sldLayoutId id="2147493505" r:id="rId30"/>
  </p:sldLayoutIdLst>
  <p:timing>
    <p:tnLst>
      <p:par>
        <p:cTn id="1" dur="indefinite" restart="never" nodeType="tmRoot"/>
      </p:par>
    </p:tnLst>
  </p:timing>
  <p:hf hdr="0" ftr="0" dt="0"/>
  <p:txStyles>
    <p:titleStyle>
      <a:lvl1pPr indent="0" algn="ctr" defTabSz="685800" rtl="0" eaLnBrk="1" latinLnBrk="0" hangingPunct="1">
        <a:spcBef>
          <a:spcPts val="0"/>
        </a:spcBef>
        <a:buNone/>
        <a:defRPr sz="3300" b="1"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0.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947737"/>
            <a:ext cx="9144000" cy="800100"/>
          </a:xfrm>
        </p:spPr>
        <p:txBody>
          <a:bodyPr/>
          <a:lstStyle/>
          <a:p>
            <a:r>
              <a:rPr lang="en-US" sz="2800" dirty="0" smtClean="0"/>
              <a:t/>
            </a:r>
            <a:br>
              <a:rPr lang="en-US" sz="2800" dirty="0" smtClean="0"/>
            </a:br>
            <a:r>
              <a:rPr lang="en-US" sz="2800" dirty="0" smtClean="0"/>
              <a:t>Medicare Plan Finder Improvements:</a:t>
            </a:r>
            <a:r>
              <a:rPr lang="en-US" sz="2800" dirty="0"/>
              <a:t/>
            </a:r>
            <a:br>
              <a:rPr lang="en-US" sz="2800" dirty="0"/>
            </a:br>
            <a:r>
              <a:rPr lang="en-US" sz="2400" dirty="0" smtClean="0"/>
              <a:t>Medicare Coverage Tools</a:t>
            </a:r>
            <a:r>
              <a:rPr lang="en-US" sz="2800" dirty="0" smtClean="0"/>
              <a:t/>
            </a:r>
            <a:br>
              <a:rPr lang="en-US" sz="2800" dirty="0" smtClean="0"/>
            </a:br>
            <a:endParaRPr lang="en-US" sz="2800" dirty="0"/>
          </a:p>
        </p:txBody>
      </p:sp>
      <p:sp>
        <p:nvSpPr>
          <p:cNvPr id="2" name="Text Placeholder 1"/>
          <p:cNvSpPr>
            <a:spLocks noGrp="1"/>
          </p:cNvSpPr>
          <p:nvPr>
            <p:ph type="body" sz="quarter" idx="10"/>
          </p:nvPr>
        </p:nvSpPr>
        <p:spPr/>
        <p:txBody>
          <a:bodyPr>
            <a:normAutofit/>
          </a:bodyPr>
          <a:lstStyle/>
          <a:p>
            <a:r>
              <a:rPr lang="en-US" dirty="0" smtClean="0"/>
              <a:t>NMEP</a:t>
            </a:r>
            <a:endParaRPr lang="en-US" dirty="0"/>
          </a:p>
        </p:txBody>
      </p:sp>
      <p:sp>
        <p:nvSpPr>
          <p:cNvPr id="3" name="Text Placeholder 2"/>
          <p:cNvSpPr>
            <a:spLocks noGrp="1"/>
          </p:cNvSpPr>
          <p:nvPr>
            <p:ph type="body" sz="quarter" idx="11"/>
          </p:nvPr>
        </p:nvSpPr>
        <p:spPr/>
        <p:txBody>
          <a:bodyPr>
            <a:normAutofit fontScale="92500" lnSpcReduction="10000"/>
          </a:bodyPr>
          <a:lstStyle/>
          <a:p>
            <a:r>
              <a:rPr lang="en-US" dirty="0" smtClean="0"/>
              <a:t>Jon Booth</a:t>
            </a:r>
          </a:p>
          <a:p>
            <a:r>
              <a:rPr lang="en-US" dirty="0" smtClean="0"/>
              <a:t>February 8, 2019</a:t>
            </a:r>
            <a:endParaRPr lang="en-US" dirty="0"/>
          </a:p>
        </p:txBody>
      </p:sp>
      <p:sp>
        <p:nvSpPr>
          <p:cNvPr id="4" name="Slide Number Placeholder 3"/>
          <p:cNvSpPr>
            <a:spLocks noGrp="1"/>
          </p:cNvSpPr>
          <p:nvPr>
            <p:ph type="sldNum" sz="quarter" idx="4294967295"/>
          </p:nvPr>
        </p:nvSpPr>
        <p:spPr>
          <a:xfrm>
            <a:off x="7010400" y="4767263"/>
            <a:ext cx="2133600" cy="274637"/>
          </a:xfrm>
        </p:spPr>
        <p:txBody>
          <a:bodyPr/>
          <a:lstStyle/>
          <a:p>
            <a:fld id="{7022FF3C-310F-4809-A5BE-BC5BA8AA108D}"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2515575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9"/>
        <p:cNvGrpSpPr/>
        <p:nvPr/>
      </p:nvGrpSpPr>
      <p:grpSpPr>
        <a:xfrm>
          <a:off x="0" y="0"/>
          <a:ext cx="0" cy="0"/>
          <a:chOff x="0" y="0"/>
          <a:chExt cx="0" cy="0"/>
        </a:xfrm>
      </p:grpSpPr>
      <p:sp>
        <p:nvSpPr>
          <p:cNvPr id="150" name="Google Shape;150;p23"/>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Delivery </a:t>
            </a:r>
            <a:r>
              <a:rPr lang="en" dirty="0" smtClean="0">
                <a:latin typeface="Helvetica LT Std"/>
                <a:ea typeface="Open Sans SemiBold"/>
                <a:cs typeface="Open Sans SemiBold"/>
              </a:rPr>
              <a:t>Approach</a:t>
            </a:r>
            <a:endParaRPr lang="en-US" dirty="0">
              <a:latin typeface="Helvetica LT Std"/>
              <a:ea typeface="Open Sans SemiBold"/>
              <a:cs typeface="Open Sans SemiBold"/>
            </a:endParaRPr>
          </a:p>
        </p:txBody>
      </p:sp>
      <p:sp>
        <p:nvSpPr>
          <p:cNvPr id="152" name="Google Shape;152;p23"/>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10</a:t>
            </a:fld>
            <a:endParaRPr/>
          </a:p>
        </p:txBody>
      </p:sp>
      <p:sp>
        <p:nvSpPr>
          <p:cNvPr id="151" name="Google Shape;151;p23"/>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0" indent="0">
              <a:spcBef>
                <a:spcPts val="0"/>
              </a:spcBef>
              <a:buNone/>
            </a:pPr>
            <a:r>
              <a:rPr lang="en" dirty="0"/>
              <a:t>The current Medicare Plan Finder tool receives about one third of all Medicare.gov traffic and receives extensive scrutiny from external stakeholders, industry groups, and beneficiaries and those who help them. </a:t>
            </a:r>
            <a:r>
              <a:rPr lang="en" dirty="0" smtClean="0"/>
              <a:t>We anticipation considerable attention will be given to the Medicare </a:t>
            </a:r>
            <a:r>
              <a:rPr lang="en" dirty="0"/>
              <a:t>Coverage </a:t>
            </a:r>
            <a:r>
              <a:rPr lang="en" dirty="0" smtClean="0"/>
              <a:t>Tools, unlike other </a:t>
            </a:r>
            <a:r>
              <a:rPr lang="en" dirty="0"/>
              <a:t>products in the eMedicare initiative.  </a:t>
            </a:r>
            <a:endParaRPr dirty="0"/>
          </a:p>
          <a:p>
            <a:pPr marL="0" indent="0">
              <a:spcBef>
                <a:spcPts val="0"/>
              </a:spcBef>
              <a:buNone/>
            </a:pPr>
            <a:endParaRPr dirty="0"/>
          </a:p>
          <a:p>
            <a:pPr marL="0" indent="0">
              <a:spcBef>
                <a:spcPts val="0"/>
              </a:spcBef>
              <a:buNone/>
            </a:pPr>
            <a:r>
              <a:rPr lang="en" dirty="0"/>
              <a:t>To ensure user and stakeholder needs are met, Medicare Coverage Tools will be rolled out in phases. A general Window Shopping experience will be </a:t>
            </a:r>
            <a:r>
              <a:rPr lang="en" dirty="0" smtClean="0"/>
              <a:t>introduced </a:t>
            </a:r>
            <a:r>
              <a:rPr lang="en" dirty="0"/>
              <a:t>to end users through a “Public Preview” period.  This will allow for:</a:t>
            </a:r>
            <a:endParaRPr dirty="0"/>
          </a:p>
          <a:p>
            <a:pPr marL="352989" indent="-285750">
              <a:spcBef>
                <a:spcPts val="662"/>
              </a:spcBef>
              <a:buSzPts val="2000"/>
            </a:pPr>
            <a:r>
              <a:rPr lang="en" dirty="0"/>
              <a:t>Testing with real users and incorporating their feedback</a:t>
            </a:r>
            <a:endParaRPr dirty="0"/>
          </a:p>
          <a:p>
            <a:pPr marL="352989" indent="-285750">
              <a:buSzPts val="2000"/>
            </a:pPr>
            <a:r>
              <a:rPr lang="en" dirty="0"/>
              <a:t>Validating that core feature set as the remaining features are developed</a:t>
            </a:r>
            <a:endParaRPr dirty="0"/>
          </a:p>
          <a:p>
            <a:pPr marL="352989" indent="-285750">
              <a:buSzPts val="2000"/>
            </a:pPr>
            <a:r>
              <a:rPr lang="en" dirty="0"/>
              <a:t>Mitigating operational risks</a:t>
            </a:r>
            <a:endParaRPr dirty="0"/>
          </a:p>
          <a:p>
            <a:pPr marL="302575" indent="0">
              <a:spcBef>
                <a:spcPts val="0"/>
              </a:spcBef>
              <a:buNone/>
            </a:pPr>
            <a:endParaRPr dirty="0"/>
          </a:p>
        </p:txBody>
      </p:sp>
    </p:spTree>
    <p:extLst>
      <p:ext uri="{BB962C8B-B14F-4D97-AF65-F5344CB8AC3E}">
        <p14:creationId xmlns:p14="http://schemas.microsoft.com/office/powerpoint/2010/main" val="36626989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4"/>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Rollout </a:t>
            </a:r>
            <a:r>
              <a:rPr lang="en" dirty="0" smtClean="0">
                <a:latin typeface="Helvetica LT Std"/>
                <a:ea typeface="Open Sans SemiBold"/>
                <a:cs typeface="Open Sans SemiBold"/>
              </a:rPr>
              <a:t>Phases</a:t>
            </a:r>
            <a:endParaRPr lang="en-US" dirty="0">
              <a:latin typeface="Helvetica LT Std"/>
              <a:ea typeface="Open Sans SemiBold"/>
              <a:cs typeface="Open Sans SemiBold"/>
            </a:endParaRPr>
          </a:p>
        </p:txBody>
      </p:sp>
      <p:sp>
        <p:nvSpPr>
          <p:cNvPr id="158" name="Google Shape;158;p24"/>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11</a:t>
            </a:fld>
            <a:endParaRPr/>
          </a:p>
        </p:txBody>
      </p:sp>
      <p:graphicFrame>
        <p:nvGraphicFramePr>
          <p:cNvPr id="159" name="Google Shape;159;p24"/>
          <p:cNvGraphicFramePr/>
          <p:nvPr>
            <p:extLst>
              <p:ext uri="{D42A27DB-BD31-4B8C-83A1-F6EECF244321}">
                <p14:modId xmlns:p14="http://schemas.microsoft.com/office/powerpoint/2010/main" val="4245496766"/>
              </p:ext>
            </p:extLst>
          </p:nvPr>
        </p:nvGraphicFramePr>
        <p:xfrm>
          <a:off x="609600" y="555114"/>
          <a:ext cx="7103284" cy="2255820"/>
        </p:xfrm>
        <a:graphic>
          <a:graphicData uri="http://schemas.openxmlformats.org/drawingml/2006/table">
            <a:tbl>
              <a:tblPr>
                <a:noFill/>
              </a:tblPr>
              <a:tblGrid>
                <a:gridCol w="1221188">
                  <a:extLst>
                    <a:ext uri="{9D8B030D-6E8A-4147-A177-3AD203B41FA5}">
                      <a16:colId xmlns:a16="http://schemas.microsoft.com/office/drawing/2014/main" xmlns="" val="20000"/>
                    </a:ext>
                  </a:extLst>
                </a:gridCol>
                <a:gridCol w="5882096">
                  <a:extLst>
                    <a:ext uri="{9D8B030D-6E8A-4147-A177-3AD203B41FA5}">
                      <a16:colId xmlns:a16="http://schemas.microsoft.com/office/drawing/2014/main" xmlns="" val="20001"/>
                    </a:ext>
                  </a:extLst>
                </a:gridCol>
              </a:tblGrid>
              <a:tr h="747300">
                <a:tc>
                  <a:txBody>
                    <a:bodyPr/>
                    <a:lstStyle/>
                    <a:p>
                      <a:pPr marL="0" lvl="0" indent="0" algn="l" rtl="0">
                        <a:spcBef>
                          <a:spcPts val="0"/>
                        </a:spcBef>
                        <a:spcAft>
                          <a:spcPts val="0"/>
                        </a:spcAft>
                        <a:buNone/>
                      </a:pPr>
                      <a:r>
                        <a:rPr lang="en" sz="1200" b="1" dirty="0">
                          <a:solidFill>
                            <a:srgbClr val="666666"/>
                          </a:solidFill>
                          <a:latin typeface="Roboto"/>
                          <a:ea typeface="Roboto"/>
                          <a:cs typeface="Roboto"/>
                          <a:sym typeface="Roboto"/>
                        </a:rPr>
                        <a:t>External Stakeholder Preview</a:t>
                      </a:r>
                      <a:endParaRPr sz="1200" b="1" dirty="0">
                        <a:solidFill>
                          <a:srgbClr val="666666"/>
                        </a:solidFill>
                        <a:latin typeface="Roboto"/>
                        <a:ea typeface="Roboto"/>
                        <a:cs typeface="Roboto"/>
                        <a:sym typeface="Roboto"/>
                      </a:endParaRPr>
                    </a:p>
                  </a:txBody>
                  <a:tcPr marL="60502" marR="60502" marT="60502" marB="60502"/>
                </a:tc>
                <a:tc>
                  <a:txBody>
                    <a:bodyPr/>
                    <a:lstStyle/>
                    <a:p>
                      <a:pPr marL="0" lvl="0" indent="0" algn="l" rtl="0">
                        <a:lnSpc>
                          <a:spcPct val="115000"/>
                        </a:lnSpc>
                        <a:spcBef>
                          <a:spcPts val="0"/>
                        </a:spcBef>
                        <a:spcAft>
                          <a:spcPts val="0"/>
                        </a:spcAft>
                        <a:buNone/>
                      </a:pPr>
                      <a:r>
                        <a:rPr lang="en" sz="1200" dirty="0">
                          <a:solidFill>
                            <a:srgbClr val="666666"/>
                          </a:solidFill>
                          <a:latin typeface="Roboto"/>
                          <a:ea typeface="Roboto"/>
                          <a:cs typeface="Roboto"/>
                          <a:sym typeface="Roboto"/>
                        </a:rPr>
                        <a:t>CMS will solicit feedback from CSRs, SHIPs, Advocacy Groups, and issuers using a private link to view the basic window shopping experience, which will include plan and drug information.</a:t>
                      </a:r>
                      <a:endParaRPr sz="1200" dirty="0">
                        <a:solidFill>
                          <a:srgbClr val="666666"/>
                        </a:solidFill>
                        <a:latin typeface="Roboto"/>
                        <a:ea typeface="Roboto"/>
                        <a:cs typeface="Roboto"/>
                        <a:sym typeface="Roboto"/>
                      </a:endParaRPr>
                    </a:p>
                  </a:txBody>
                  <a:tcPr marL="60502" marR="60502" marT="60502" marB="60502"/>
                </a:tc>
                <a:extLst>
                  <a:ext uri="{0D108BD9-81ED-4DB2-BD59-A6C34878D82A}">
                    <a16:rowId xmlns:a16="http://schemas.microsoft.com/office/drawing/2014/main" xmlns="" val="10002"/>
                  </a:ext>
                </a:extLst>
              </a:tr>
              <a:tr h="956066">
                <a:tc>
                  <a:txBody>
                    <a:bodyPr/>
                    <a:lstStyle/>
                    <a:p>
                      <a:pPr marL="0" lvl="0" indent="0" algn="l" rtl="0">
                        <a:spcBef>
                          <a:spcPts val="0"/>
                        </a:spcBef>
                        <a:spcAft>
                          <a:spcPts val="0"/>
                        </a:spcAft>
                        <a:buNone/>
                      </a:pPr>
                      <a:r>
                        <a:rPr lang="en" sz="1200" b="1">
                          <a:solidFill>
                            <a:srgbClr val="666666"/>
                          </a:solidFill>
                          <a:latin typeface="Roboto"/>
                          <a:ea typeface="Roboto"/>
                          <a:cs typeface="Roboto"/>
                          <a:sym typeface="Roboto"/>
                        </a:rPr>
                        <a:t>Public Preview</a:t>
                      </a:r>
                      <a:endParaRPr sz="1200" b="1">
                        <a:solidFill>
                          <a:srgbClr val="666666"/>
                        </a:solidFill>
                        <a:latin typeface="Roboto"/>
                        <a:ea typeface="Roboto"/>
                        <a:cs typeface="Roboto"/>
                        <a:sym typeface="Roboto"/>
                      </a:endParaRPr>
                    </a:p>
                  </a:txBody>
                  <a:tcPr marL="60502" marR="60502" marT="60502" marB="60502"/>
                </a:tc>
                <a:tc>
                  <a:txBody>
                    <a:bodyPr/>
                    <a:lstStyle/>
                    <a:p>
                      <a:pPr marL="0" lvl="0" indent="0" algn="l" rtl="0">
                        <a:lnSpc>
                          <a:spcPct val="115000"/>
                        </a:lnSpc>
                        <a:spcBef>
                          <a:spcPts val="0"/>
                        </a:spcBef>
                        <a:spcAft>
                          <a:spcPts val="0"/>
                        </a:spcAft>
                        <a:buNone/>
                      </a:pPr>
                      <a:r>
                        <a:rPr lang="en" sz="1200" dirty="0">
                          <a:solidFill>
                            <a:srgbClr val="666666"/>
                          </a:solidFill>
                          <a:latin typeface="Roboto"/>
                          <a:ea typeface="Roboto"/>
                          <a:cs typeface="Roboto"/>
                          <a:sym typeface="Roboto"/>
                        </a:rPr>
                        <a:t>This phase will focus on responding to actual user behavior and validating key features of the full release.  A banner will display allowing users to “opt in” to the new Medicare Coverage Tools experience -- but they can “opt out” at any time to use the existing Medicare Plan Finder. </a:t>
                      </a:r>
                      <a:endParaRPr sz="1200" dirty="0">
                        <a:solidFill>
                          <a:srgbClr val="666666"/>
                        </a:solidFill>
                        <a:latin typeface="Roboto"/>
                        <a:ea typeface="Roboto"/>
                        <a:cs typeface="Roboto"/>
                        <a:sym typeface="Roboto"/>
                      </a:endParaRPr>
                    </a:p>
                  </a:txBody>
                  <a:tcPr marL="60502" marR="60502" marT="60502" marB="60502"/>
                </a:tc>
                <a:extLst>
                  <a:ext uri="{0D108BD9-81ED-4DB2-BD59-A6C34878D82A}">
                    <a16:rowId xmlns:a16="http://schemas.microsoft.com/office/drawing/2014/main" xmlns="" val="10003"/>
                  </a:ext>
                </a:extLst>
              </a:tr>
              <a:tr h="538535">
                <a:tc>
                  <a:txBody>
                    <a:bodyPr/>
                    <a:lstStyle/>
                    <a:p>
                      <a:pPr marL="0" lvl="0" indent="0" algn="l" rtl="0">
                        <a:spcBef>
                          <a:spcPts val="0"/>
                        </a:spcBef>
                        <a:spcAft>
                          <a:spcPts val="0"/>
                        </a:spcAft>
                        <a:buNone/>
                      </a:pPr>
                      <a:r>
                        <a:rPr lang="en" sz="1200" b="1">
                          <a:solidFill>
                            <a:srgbClr val="666666"/>
                          </a:solidFill>
                          <a:latin typeface="Roboto"/>
                          <a:ea typeface="Roboto"/>
                          <a:cs typeface="Roboto"/>
                          <a:sym typeface="Roboto"/>
                        </a:rPr>
                        <a:t>Full Cutover Launch</a:t>
                      </a:r>
                      <a:endParaRPr sz="1200" b="1">
                        <a:solidFill>
                          <a:srgbClr val="666666"/>
                        </a:solidFill>
                        <a:latin typeface="Roboto"/>
                        <a:ea typeface="Roboto"/>
                        <a:cs typeface="Roboto"/>
                        <a:sym typeface="Roboto"/>
                      </a:endParaRPr>
                    </a:p>
                  </a:txBody>
                  <a:tcPr marL="60502" marR="60502" marT="60502" marB="60502"/>
                </a:tc>
                <a:tc>
                  <a:txBody>
                    <a:bodyPr/>
                    <a:lstStyle/>
                    <a:p>
                      <a:pPr marL="0" lvl="0" indent="0" algn="l" rtl="0">
                        <a:lnSpc>
                          <a:spcPct val="115000"/>
                        </a:lnSpc>
                        <a:spcBef>
                          <a:spcPts val="0"/>
                        </a:spcBef>
                        <a:spcAft>
                          <a:spcPts val="0"/>
                        </a:spcAft>
                        <a:buNone/>
                      </a:pPr>
                      <a:r>
                        <a:rPr lang="en" sz="1200" dirty="0">
                          <a:solidFill>
                            <a:srgbClr val="666666"/>
                          </a:solidFill>
                          <a:latin typeface="Roboto"/>
                          <a:ea typeface="Roboto"/>
                          <a:cs typeface="Roboto"/>
                          <a:sym typeface="Roboto"/>
                        </a:rPr>
                        <a:t>All Medicare users will be routed to new Medicare Coverage Tools and no longer use the current Medicare Plan Finder; full feature parity will exist between both systems</a:t>
                      </a:r>
                      <a:endParaRPr sz="1200" dirty="0">
                        <a:solidFill>
                          <a:srgbClr val="666666"/>
                        </a:solidFill>
                        <a:latin typeface="Roboto"/>
                        <a:ea typeface="Roboto"/>
                        <a:cs typeface="Roboto"/>
                        <a:sym typeface="Roboto"/>
                      </a:endParaRPr>
                    </a:p>
                  </a:txBody>
                  <a:tcPr marL="60502" marR="60502" marT="60502" marB="60502"/>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538779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prstGeom prst="rect">
            <a:avLst/>
          </a:prstGeom>
        </p:spPr>
        <p:txBody>
          <a:bodyPr spcFirstLastPara="1" vert="horz" wrap="square" lIns="86939" tIns="86939" rIns="86939" bIns="86939" rtlCol="0" anchor="t" anchorCtr="0">
            <a:noAutofit/>
          </a:bodyPr>
          <a:lstStyle/>
          <a:p>
            <a:pPr algn="l">
              <a:lnSpc>
                <a:spcPct val="115000"/>
              </a:lnSpc>
            </a:pPr>
            <a:r>
              <a:rPr lang="en" sz="2250" dirty="0">
                <a:latin typeface="Helvetica LT Std"/>
                <a:ea typeface="Open Sans"/>
                <a:cs typeface="Open Sans"/>
                <a:sym typeface="Open Sans"/>
              </a:rPr>
              <a:t>VISION</a:t>
            </a:r>
            <a:endParaRPr sz="2250" dirty="0">
              <a:latin typeface="Helvetica LT Std"/>
              <a:ea typeface="Open Sans"/>
              <a:cs typeface="Open Sans"/>
              <a:sym typeface="Open Sans"/>
            </a:endParaRPr>
          </a:p>
          <a:p>
            <a:pPr algn="l">
              <a:spcBef>
                <a:spcPts val="1522"/>
              </a:spcBef>
              <a:buClr>
                <a:srgbClr val="000000"/>
              </a:buClr>
              <a:buSzPts val="1100"/>
            </a:pPr>
            <a:endParaRPr sz="927" dirty="0" smtClean="0">
              <a:solidFill>
                <a:srgbClr val="000000"/>
              </a:solidFill>
              <a:latin typeface="Arial"/>
              <a:ea typeface="Arial"/>
              <a:cs typeface="Arial"/>
              <a:sym typeface="Arial"/>
            </a:endParaRPr>
          </a:p>
          <a:p>
            <a:pPr algn="l">
              <a:lnSpc>
                <a:spcPct val="115000"/>
              </a:lnSpc>
              <a:spcAft>
                <a:spcPts val="1522"/>
              </a:spcAft>
            </a:pPr>
            <a:endParaRPr sz="1721" dirty="0">
              <a:latin typeface="Open Sans"/>
              <a:ea typeface="Open Sans"/>
              <a:cs typeface="Open Sans"/>
              <a:sym typeface="Open Sans"/>
            </a:endParaRPr>
          </a:p>
        </p:txBody>
      </p:sp>
      <p:sp>
        <p:nvSpPr>
          <p:cNvPr id="87" name="Google Shape;87;p14"/>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2</a:t>
            </a:fld>
            <a:endParaRPr dirty="0"/>
          </a:p>
        </p:txBody>
      </p:sp>
      <p:sp>
        <p:nvSpPr>
          <p:cNvPr id="4" name="Text Placeholder 3"/>
          <p:cNvSpPr>
            <a:spLocks noGrp="1"/>
          </p:cNvSpPr>
          <p:nvPr>
            <p:ph type="body" sz="quarter" idx="10"/>
          </p:nvPr>
        </p:nvSpPr>
        <p:spPr/>
        <p:txBody>
          <a:bodyPr/>
          <a:lstStyle/>
          <a:p>
            <a:pPr>
              <a:lnSpc>
                <a:spcPct val="115000"/>
              </a:lnSpc>
              <a:spcBef>
                <a:spcPts val="1522"/>
              </a:spcBef>
            </a:pPr>
            <a:r>
              <a:rPr lang="en-US" sz="1600" dirty="0">
                <a:latin typeface="Helvetica LT Std"/>
                <a:ea typeface="Open Sans"/>
                <a:cs typeface="Open Sans"/>
                <a:sym typeface="Open Sans"/>
              </a:rPr>
              <a:t>Medicare Coverage Tools (MCT) are a suite of digital services that will help Medicare Beneficiaries and those who help them easily find and enroll in coverage that meets their needs. MCT will be the authoritative source for Medicare plan </a:t>
            </a:r>
            <a:r>
              <a:rPr lang="en-US" sz="1600" dirty="0" smtClean="0">
                <a:latin typeface="Helvetica LT Std"/>
                <a:ea typeface="Open Sans"/>
                <a:cs typeface="Open Sans"/>
                <a:sym typeface="Open Sans"/>
              </a:rPr>
              <a:t>information.</a:t>
            </a:r>
          </a:p>
          <a:p>
            <a:pPr>
              <a:lnSpc>
                <a:spcPct val="115000"/>
              </a:lnSpc>
              <a:spcBef>
                <a:spcPts val="1522"/>
              </a:spcBef>
            </a:pPr>
            <a:r>
              <a:rPr lang="en-US" sz="1600" dirty="0" smtClean="0">
                <a:latin typeface="Helvetica LT Std"/>
                <a:ea typeface="Open Sans"/>
                <a:cs typeface="Open Sans"/>
                <a:sym typeface="Open Sans"/>
              </a:rPr>
              <a:t>MCT </a:t>
            </a:r>
            <a:r>
              <a:rPr lang="en-US" sz="1600" dirty="0">
                <a:latin typeface="Helvetica LT Std"/>
                <a:ea typeface="Open Sans"/>
                <a:cs typeface="Open Sans"/>
                <a:sym typeface="Open Sans"/>
              </a:rPr>
              <a:t>is an ever-growing tool - we will continue to learn more about how we can better help Medicare beneficiaries and will improve the tool over time to better meet their needs.</a:t>
            </a:r>
            <a:endParaRPr lang="en-US" sz="1600" dirty="0">
              <a:latin typeface="Helvetica LT Std"/>
              <a:ea typeface="Open Sans"/>
              <a:cs typeface="Open Sans"/>
            </a:endParaRPr>
          </a:p>
        </p:txBody>
      </p:sp>
    </p:spTree>
    <p:extLst>
      <p:ext uri="{BB962C8B-B14F-4D97-AF65-F5344CB8AC3E}">
        <p14:creationId xmlns:p14="http://schemas.microsoft.com/office/powerpoint/2010/main" val="384497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4" name="Title 3"/>
          <p:cNvSpPr>
            <a:spLocks noGrp="1"/>
          </p:cNvSpPr>
          <p:nvPr>
            <p:ph type="title"/>
          </p:nvPr>
        </p:nvSpPr>
        <p:spPr/>
        <p:txBody>
          <a:bodyPr/>
          <a:lstStyle/>
          <a:p>
            <a:r>
              <a:rPr lang="en" dirty="0">
                <a:latin typeface="Helvetica LT Std"/>
                <a:ea typeface="Open Sans SemiBold"/>
                <a:cs typeface="Open Sans SemiBold"/>
                <a:sym typeface="Open Sans SemiBold"/>
              </a:rPr>
              <a:t>GOALS</a:t>
            </a:r>
            <a:endParaRPr lang="en-US" dirty="0">
              <a:latin typeface="Helvetica LT Std"/>
            </a:endParaRPr>
          </a:p>
        </p:txBody>
      </p:sp>
      <p:sp>
        <p:nvSpPr>
          <p:cNvPr id="93" name="Google Shape;93;p15"/>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3</a:t>
            </a:fld>
            <a:endParaRPr/>
          </a:p>
        </p:txBody>
      </p:sp>
      <p:sp>
        <p:nvSpPr>
          <p:cNvPr id="5" name="Text Placeholder 4"/>
          <p:cNvSpPr>
            <a:spLocks noGrp="1"/>
          </p:cNvSpPr>
          <p:nvPr>
            <p:ph type="body" sz="quarter" idx="10"/>
          </p:nvPr>
        </p:nvSpPr>
        <p:spPr/>
        <p:txBody>
          <a:bodyPr/>
          <a:lstStyle/>
          <a:p>
            <a:r>
              <a:rPr lang="en-US" dirty="0"/>
              <a:t>Deliver a plan shopping and comparison experience for beneficiaries that helps them choose coverage that works for their individual situation.</a:t>
            </a:r>
          </a:p>
          <a:p>
            <a:r>
              <a:rPr lang="en-US" dirty="0"/>
              <a:t>Provide a personalized experience</a:t>
            </a:r>
          </a:p>
          <a:p>
            <a:r>
              <a:rPr lang="en-US" dirty="0"/>
              <a:t>Help users decide whether what type of Medicare coverage (Original Medicare or Medicare Advantage) is right for them. </a:t>
            </a:r>
          </a:p>
          <a:p>
            <a:r>
              <a:rPr lang="en-US" dirty="0"/>
              <a:t>Shepherd beneficiary through the enrollment process and completely replace the existing </a:t>
            </a:r>
            <a:r>
              <a:rPr lang="en-US" dirty="0" smtClean="0"/>
              <a:t>Online Enrollment </a:t>
            </a:r>
            <a:r>
              <a:rPr lang="en-US" dirty="0"/>
              <a:t>Center.</a:t>
            </a:r>
          </a:p>
          <a:p>
            <a:r>
              <a:rPr lang="en-US" dirty="0"/>
              <a:t>Gracefully integrate with dependent CMS systems to ensure a seamless </a:t>
            </a:r>
            <a:r>
              <a:rPr lang="en-US" dirty="0" smtClean="0"/>
              <a:t>experience</a:t>
            </a:r>
            <a:endParaRPr lang="en-US" dirty="0"/>
          </a:p>
        </p:txBody>
      </p:sp>
    </p:spTree>
    <p:extLst>
      <p:ext uri="{BB962C8B-B14F-4D97-AF65-F5344CB8AC3E}">
        <p14:creationId xmlns:p14="http://schemas.microsoft.com/office/powerpoint/2010/main" val="3151587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Background &amp; </a:t>
            </a:r>
            <a:r>
              <a:rPr lang="en" dirty="0" smtClean="0">
                <a:latin typeface="Helvetica LT Std"/>
                <a:ea typeface="Open Sans SemiBold"/>
                <a:cs typeface="Open Sans SemiBold"/>
              </a:rPr>
              <a:t>History</a:t>
            </a:r>
            <a:endParaRPr lang="en-US" dirty="0">
              <a:latin typeface="Helvetica LT Std"/>
              <a:ea typeface="Open Sans SemiBold"/>
              <a:cs typeface="Open Sans SemiBold"/>
            </a:endParaRPr>
          </a:p>
        </p:txBody>
      </p:sp>
      <p:sp>
        <p:nvSpPr>
          <p:cNvPr id="100" name="Google Shape;100;p16"/>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4</a:t>
            </a:fld>
            <a:endParaRPr/>
          </a:p>
        </p:txBody>
      </p:sp>
      <p:sp>
        <p:nvSpPr>
          <p:cNvPr id="99" name="Google Shape;99;p16"/>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0" indent="0">
              <a:spcBef>
                <a:spcPts val="0"/>
              </a:spcBef>
              <a:buNone/>
            </a:pPr>
            <a:r>
              <a:rPr lang="en" sz="1200" dirty="0"/>
              <a:t>Medicare Plan Finder (MPF) was developed under the Medicare Modernization Act (MMA) in 2005. It provides Medicare beneficiaries, family members, caregivers, advocates, and health care providers with one central place to view, compare, and select Part D prescription drug and Medicare Advantage plans.  </a:t>
            </a:r>
            <a:endParaRPr sz="1200" dirty="0"/>
          </a:p>
          <a:p>
            <a:pPr marL="0" indent="0">
              <a:spcBef>
                <a:spcPts val="0"/>
              </a:spcBef>
              <a:buNone/>
            </a:pPr>
            <a:r>
              <a:rPr lang="en" sz="1200" dirty="0" smtClean="0"/>
              <a:t>The </a:t>
            </a:r>
            <a:r>
              <a:rPr lang="en" sz="1200" dirty="0"/>
              <a:t>current tool uses proprietary software and legacy technologies that limit its ability to meet the needs of today’s digital audience. Because it was not built to contemporary usability and design standards, it falls short of current users’ needs and expectations.   This work is an iterative process - in which we are constantly talking to beneficiaries and those that help them to better understand their evolving needs and building to meet them.</a:t>
            </a:r>
            <a:endParaRPr sz="1200" dirty="0"/>
          </a:p>
          <a:p>
            <a:pPr marL="0" indent="0">
              <a:spcBef>
                <a:spcPts val="0"/>
              </a:spcBef>
              <a:buNone/>
            </a:pPr>
            <a:r>
              <a:rPr lang="en" sz="1200" dirty="0" smtClean="0"/>
              <a:t>We </a:t>
            </a:r>
            <a:r>
              <a:rPr lang="en" sz="1200" dirty="0"/>
              <a:t>made these improvements for 2018 Open Enrollment: </a:t>
            </a:r>
            <a:endParaRPr sz="1200" dirty="0"/>
          </a:p>
          <a:p>
            <a:pPr marL="247094" indent="-171450">
              <a:buSzPts val="1800"/>
            </a:pPr>
            <a:r>
              <a:rPr lang="en" sz="1200" dirty="0"/>
              <a:t>Revised MPF landing page to encourage use of existing personalization capabilities</a:t>
            </a:r>
            <a:endParaRPr sz="1200" dirty="0"/>
          </a:p>
          <a:p>
            <a:pPr marL="247094" indent="-171450">
              <a:buSzPts val="1800"/>
            </a:pPr>
            <a:r>
              <a:rPr lang="en" sz="1200" dirty="0"/>
              <a:t>Launched updated Coverage Wizard to help inform beneficiaries about their Medicare options</a:t>
            </a:r>
            <a:endParaRPr sz="1200" dirty="0"/>
          </a:p>
          <a:p>
            <a:pPr marL="247094" indent="-171450">
              <a:buSzPts val="1800"/>
            </a:pPr>
            <a:r>
              <a:rPr lang="en" sz="1200" dirty="0"/>
              <a:t>Launched OOPC Estimator to help users understand the out-of-pocket costs for both OM and MA options outside the Plan Finder experience</a:t>
            </a:r>
            <a:endParaRPr sz="1200" dirty="0"/>
          </a:p>
          <a:p>
            <a:pPr marL="247094" indent="-171450">
              <a:buSzPts val="1800"/>
            </a:pPr>
            <a:r>
              <a:rPr lang="en" sz="1200" dirty="0"/>
              <a:t>Added authenticated chat to MPF to seamlessly connect beneficiaries to human help</a:t>
            </a:r>
            <a:endParaRPr sz="1200" dirty="0"/>
          </a:p>
          <a:p>
            <a:pPr marL="0" indent="0">
              <a:spcBef>
                <a:spcPts val="0"/>
              </a:spcBef>
              <a:buNone/>
            </a:pPr>
            <a:r>
              <a:rPr lang="en" sz="1200" dirty="0" smtClean="0"/>
              <a:t>Medicare </a:t>
            </a:r>
            <a:r>
              <a:rPr lang="en" sz="1200" dirty="0"/>
              <a:t>Coverage Tools will replace the existing Medicare Plan Finder in 2019.</a:t>
            </a:r>
            <a:endParaRPr sz="1200" dirty="0"/>
          </a:p>
          <a:p>
            <a:pPr marL="0" indent="0">
              <a:spcBef>
                <a:spcPts val="0"/>
              </a:spcBef>
              <a:buNone/>
            </a:pPr>
            <a:endParaRPr sz="1191" dirty="0"/>
          </a:p>
        </p:txBody>
      </p:sp>
    </p:spTree>
    <p:extLst>
      <p:ext uri="{BB962C8B-B14F-4D97-AF65-F5344CB8AC3E}">
        <p14:creationId xmlns:p14="http://schemas.microsoft.com/office/powerpoint/2010/main" val="3232043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Our </a:t>
            </a:r>
            <a:r>
              <a:rPr lang="en" dirty="0" smtClean="0">
                <a:latin typeface="Helvetica LT Std"/>
                <a:ea typeface="Open Sans SemiBold"/>
                <a:cs typeface="Open Sans SemiBold"/>
              </a:rPr>
              <a:t>Users</a:t>
            </a:r>
            <a:endParaRPr lang="en-US" dirty="0">
              <a:latin typeface="Helvetica LT Std"/>
              <a:ea typeface="Open Sans SemiBold"/>
              <a:cs typeface="Open Sans SemiBold"/>
            </a:endParaRPr>
          </a:p>
        </p:txBody>
      </p:sp>
      <p:sp>
        <p:nvSpPr>
          <p:cNvPr id="107" name="Google Shape;107;p17"/>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5</a:t>
            </a:fld>
            <a:endParaRPr/>
          </a:p>
        </p:txBody>
      </p:sp>
      <p:sp>
        <p:nvSpPr>
          <p:cNvPr id="106" name="Google Shape;106;p17"/>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0" indent="0">
              <a:spcBef>
                <a:spcPts val="0"/>
              </a:spcBef>
              <a:buNone/>
            </a:pPr>
            <a:r>
              <a:rPr lang="en" sz="1200" dirty="0"/>
              <a:t>In 2017, over 20 million users came to Medicare.gov to use Plan Finder, accounting for about a third of all traffic to the site. During Open Enrollment, about 89% of users were Original Medicare beneficiaries enrolling in Part D drug plans. About 10% of enrollments were for Medicare Advantage plans.  </a:t>
            </a:r>
            <a:endParaRPr lang="en-US" sz="1200" dirty="0" smtClean="0"/>
          </a:p>
          <a:p>
            <a:pPr marL="0" indent="0">
              <a:spcBef>
                <a:spcPts val="0"/>
              </a:spcBef>
              <a:buNone/>
            </a:pPr>
            <a:r>
              <a:rPr lang="en" sz="1200" dirty="0" smtClean="0"/>
              <a:t>Whether </a:t>
            </a:r>
            <a:r>
              <a:rPr lang="en" sz="1200" dirty="0"/>
              <a:t>they’re current beneficiaries considering switching coverage during Open Enrollment or coming-of-agers selecting coverage for the first time (usually but not exclusively during OE), Plan Finder users often find the process daunting</a:t>
            </a:r>
            <a:r>
              <a:rPr lang="en" sz="1200" dirty="0" smtClean="0"/>
              <a:t>.</a:t>
            </a:r>
            <a:endParaRPr lang="en-US" sz="1200" dirty="0" smtClean="0"/>
          </a:p>
          <a:p>
            <a:pPr marL="0" indent="0">
              <a:spcBef>
                <a:spcPts val="0"/>
              </a:spcBef>
              <a:buNone/>
            </a:pPr>
            <a:r>
              <a:rPr lang="en" sz="1200" dirty="0" smtClean="0"/>
              <a:t>Research </a:t>
            </a:r>
            <a:r>
              <a:rPr lang="en" sz="1200" dirty="0"/>
              <a:t>has shown that users want Plan Finder to provide the following: </a:t>
            </a:r>
            <a:endParaRPr lang="en-US" sz="1200" dirty="0" smtClean="0"/>
          </a:p>
          <a:p>
            <a:pPr marL="314333" indent="-171450">
              <a:buSzPts val="1800"/>
            </a:pPr>
            <a:r>
              <a:rPr lang="en" sz="1200" dirty="0"/>
              <a:t>Simpler results </a:t>
            </a:r>
            <a:r>
              <a:rPr lang="en" sz="1200" dirty="0" smtClean="0"/>
              <a:t>- </a:t>
            </a:r>
            <a:r>
              <a:rPr lang="en" sz="1200" dirty="0"/>
              <a:t>only information they really need to make a good </a:t>
            </a:r>
            <a:r>
              <a:rPr lang="en" sz="1200" dirty="0" smtClean="0"/>
              <a:t>decision</a:t>
            </a:r>
            <a:endParaRPr lang="en-US" sz="1200" dirty="0" smtClean="0"/>
          </a:p>
          <a:p>
            <a:pPr marL="314333" indent="-171450">
              <a:buSzPts val="1800"/>
            </a:pPr>
            <a:r>
              <a:rPr lang="en" sz="1200" dirty="0"/>
              <a:t>Personalized information </a:t>
            </a:r>
            <a:r>
              <a:rPr lang="en" sz="1200" dirty="0" smtClean="0"/>
              <a:t>- </a:t>
            </a:r>
            <a:r>
              <a:rPr lang="en" sz="1200" dirty="0"/>
              <a:t>based on their individual situation </a:t>
            </a:r>
            <a:endParaRPr lang="en-US" sz="1200" dirty="0" smtClean="0"/>
          </a:p>
          <a:p>
            <a:pPr marL="314333" indent="-171450">
              <a:buSzPts val="1800"/>
            </a:pPr>
            <a:r>
              <a:rPr lang="en" sz="1200" dirty="0"/>
              <a:t>Clarity on out-of-pocket costs </a:t>
            </a:r>
            <a:r>
              <a:rPr lang="en" sz="1200" dirty="0" smtClean="0"/>
              <a:t>- </a:t>
            </a:r>
            <a:r>
              <a:rPr lang="en" sz="1200" dirty="0"/>
              <a:t>What will this cost me in total</a:t>
            </a:r>
            <a:r>
              <a:rPr lang="en" sz="1200" dirty="0" smtClean="0"/>
              <a:t>?</a:t>
            </a:r>
            <a:endParaRPr lang="en-US" sz="1200" dirty="0" smtClean="0"/>
          </a:p>
          <a:p>
            <a:pPr marL="314333" indent="-171450">
              <a:buSzPts val="1800"/>
            </a:pPr>
            <a:r>
              <a:rPr lang="en" sz="1200" dirty="0"/>
              <a:t>Support making the Original Medicare / Medicare Advantage decision for decision support (Medicare coverage choices) for new Medicare </a:t>
            </a:r>
            <a:r>
              <a:rPr lang="en" sz="1200" dirty="0" smtClean="0"/>
              <a:t>beneficiaries</a:t>
            </a:r>
            <a:endParaRPr lang="en-US" sz="1200" dirty="0" smtClean="0"/>
          </a:p>
          <a:p>
            <a:pPr marL="0" indent="0">
              <a:spcBef>
                <a:spcPts val="0"/>
              </a:spcBef>
              <a:buNone/>
            </a:pPr>
            <a:endParaRPr sz="1191" dirty="0"/>
          </a:p>
        </p:txBody>
      </p:sp>
    </p:spTree>
    <p:extLst>
      <p:ext uri="{BB962C8B-B14F-4D97-AF65-F5344CB8AC3E}">
        <p14:creationId xmlns:p14="http://schemas.microsoft.com/office/powerpoint/2010/main" val="3307958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User Pain </a:t>
            </a:r>
            <a:r>
              <a:rPr lang="en" dirty="0" smtClean="0">
                <a:latin typeface="Helvetica LT Std"/>
                <a:ea typeface="Open Sans SemiBold"/>
                <a:cs typeface="Open Sans SemiBold"/>
              </a:rPr>
              <a:t>Points</a:t>
            </a:r>
            <a:r>
              <a:rPr lang="en-US" dirty="0">
                <a:latin typeface="Helvetica LT Std"/>
                <a:ea typeface="Open Sans SemiBold"/>
                <a:cs typeface="Open Sans SemiBold"/>
              </a:rPr>
              <a:t> </a:t>
            </a:r>
            <a:r>
              <a:rPr lang="en-US" dirty="0" smtClean="0">
                <a:latin typeface="Helvetica LT Std"/>
                <a:ea typeface="Open Sans SemiBold"/>
                <a:cs typeface="Open Sans SemiBold"/>
              </a:rPr>
              <a:t>- </a:t>
            </a:r>
            <a:r>
              <a:rPr lang="en" dirty="0" smtClean="0">
                <a:latin typeface="Helvetica LT Std"/>
                <a:ea typeface="Open Sans SemiBold"/>
                <a:cs typeface="Open Sans SemiBold"/>
              </a:rPr>
              <a:t>as </a:t>
            </a:r>
            <a:r>
              <a:rPr lang="en" dirty="0">
                <a:latin typeface="Helvetica LT Std"/>
                <a:ea typeface="Open Sans SemiBold"/>
                <a:cs typeface="Open Sans SemiBold"/>
              </a:rPr>
              <a:t>reported by users, advocates, and </a:t>
            </a:r>
            <a:r>
              <a:rPr lang="en" dirty="0" smtClean="0">
                <a:latin typeface="Helvetica LT Std"/>
                <a:ea typeface="Open Sans SemiBold"/>
                <a:cs typeface="Open Sans SemiBold"/>
              </a:rPr>
              <a:t>industry</a:t>
            </a:r>
            <a:endParaRPr lang="en-US" dirty="0">
              <a:latin typeface="Helvetica LT Std"/>
              <a:ea typeface="Open Sans SemiBold"/>
              <a:cs typeface="Open Sans SemiBold"/>
            </a:endParaRPr>
          </a:p>
        </p:txBody>
      </p:sp>
      <p:sp>
        <p:nvSpPr>
          <p:cNvPr id="114" name="Google Shape;114;p18"/>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6</a:t>
            </a:fld>
            <a:endParaRPr/>
          </a:p>
        </p:txBody>
      </p:sp>
      <p:sp>
        <p:nvSpPr>
          <p:cNvPr id="113" name="Google Shape;113;p18"/>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0" indent="0">
              <a:lnSpc>
                <a:spcPct val="115000"/>
              </a:lnSpc>
              <a:buNone/>
            </a:pPr>
            <a:r>
              <a:rPr lang="en" sz="1200" dirty="0"/>
              <a:t>There is a lot of research, article, reports, and interviews that speak to the ways in which the current Medicare Plan Finder falls short. </a:t>
            </a:r>
            <a:endParaRPr lang="en-US" sz="1200" dirty="0" smtClean="0"/>
          </a:p>
          <a:p>
            <a:pPr marL="0" indent="0">
              <a:lnSpc>
                <a:spcPct val="115000"/>
              </a:lnSpc>
              <a:buNone/>
            </a:pPr>
            <a:r>
              <a:rPr lang="en" sz="1200" dirty="0" smtClean="0"/>
              <a:t>Over </a:t>
            </a:r>
            <a:r>
              <a:rPr lang="en" sz="1200" dirty="0"/>
              <a:t>the last few months, we’ve </a:t>
            </a:r>
            <a:r>
              <a:rPr lang="en" sz="1200" dirty="0" smtClean="0"/>
              <a:t>pored through </a:t>
            </a:r>
            <a:r>
              <a:rPr lang="en" sz="1200" dirty="0"/>
              <a:t>these to better understand what are the user’s pain points, how the tool can be improved, and better understanding how we can best meet the needs of Medicare beneficiaries and those who help them</a:t>
            </a:r>
            <a:r>
              <a:rPr lang="en" sz="1200" dirty="0" smtClean="0"/>
              <a:t>.</a:t>
            </a:r>
          </a:p>
          <a:p>
            <a:pPr marL="0" indent="0">
              <a:lnSpc>
                <a:spcPct val="115000"/>
              </a:lnSpc>
              <a:buNone/>
            </a:pPr>
            <a:r>
              <a:rPr lang="en-US" sz="1200" dirty="0"/>
              <a:t>We discovered that beneficiaries suffer long-term negative impacts from how Plan Finder is currently built. These are:</a:t>
            </a:r>
          </a:p>
          <a:p>
            <a:pPr>
              <a:lnSpc>
                <a:spcPct val="115000"/>
              </a:lnSpc>
            </a:pPr>
            <a:r>
              <a:rPr lang="en-US" sz="1200" dirty="0"/>
              <a:t>They’re less likely to consider plans that might work better for them, and may stay enrolled longer in coverage that meet their health and financial needs </a:t>
            </a:r>
          </a:p>
          <a:p>
            <a:pPr>
              <a:lnSpc>
                <a:spcPct val="115000"/>
              </a:lnSpc>
            </a:pPr>
            <a:r>
              <a:rPr lang="en-US" sz="1200" dirty="0"/>
              <a:t>They’re more dependent on CSRs and SHIPs to guide them through the enrollment process</a:t>
            </a:r>
          </a:p>
          <a:p>
            <a:pPr>
              <a:lnSpc>
                <a:spcPct val="115000"/>
              </a:lnSpc>
            </a:pPr>
            <a:r>
              <a:rPr lang="en-US" sz="1200" dirty="0"/>
              <a:t>They’re less likely to return to Medicare.gov for other information and services</a:t>
            </a:r>
          </a:p>
          <a:p>
            <a:pPr>
              <a:lnSpc>
                <a:spcPct val="115000"/>
              </a:lnSpc>
            </a:pPr>
            <a:r>
              <a:rPr lang="en-US" sz="1200" dirty="0"/>
              <a:t>They’re more likely to depend on information from commercial interests rather than a neutral source</a:t>
            </a:r>
          </a:p>
          <a:p>
            <a:pPr marL="0" indent="0">
              <a:lnSpc>
                <a:spcPct val="115000"/>
              </a:lnSpc>
              <a:buNone/>
            </a:pPr>
            <a:r>
              <a:rPr lang="en-US" sz="1200" dirty="0"/>
              <a:t>These pain points have been conveyed through multiple sources</a:t>
            </a:r>
            <a:r>
              <a:rPr lang="en-US" sz="1200" dirty="0" smtClean="0"/>
              <a:t>:</a:t>
            </a:r>
          </a:p>
          <a:p>
            <a:pPr>
              <a:lnSpc>
                <a:spcPct val="115000"/>
              </a:lnSpc>
            </a:pPr>
            <a:r>
              <a:rPr lang="en-US" sz="1200" dirty="0"/>
              <a:t>Consumer reporting of Medicare CAHPS Results of RAND’s Medicare Plan Finder Experiment</a:t>
            </a:r>
          </a:p>
          <a:p>
            <a:pPr>
              <a:lnSpc>
                <a:spcPct val="115000"/>
              </a:lnSpc>
            </a:pPr>
            <a:r>
              <a:rPr lang="en-US" sz="1200" dirty="0"/>
              <a:t>Modernizing Medicare Plan Finder</a:t>
            </a:r>
          </a:p>
          <a:p>
            <a:pPr>
              <a:lnSpc>
                <a:spcPct val="115000"/>
              </a:lnSpc>
            </a:pPr>
            <a:r>
              <a:rPr lang="en-US" sz="1200" dirty="0"/>
              <a:t>Medicare Plan Choice Communication: User Experience Research</a:t>
            </a:r>
          </a:p>
          <a:p>
            <a:pPr>
              <a:lnSpc>
                <a:spcPct val="115000"/>
              </a:lnSpc>
            </a:pPr>
            <a:r>
              <a:rPr lang="en-US" sz="1200" dirty="0"/>
              <a:t>Quality Reporting on Medicare’s Compare Sites: Lessons Learned from Consumer Research, 2001–2014</a:t>
            </a:r>
          </a:p>
          <a:p>
            <a:pPr marL="0" indent="0">
              <a:lnSpc>
                <a:spcPct val="115000"/>
              </a:lnSpc>
              <a:buNone/>
            </a:pPr>
            <a:endParaRPr lang="en-US" sz="1200" dirty="0" smtClean="0"/>
          </a:p>
          <a:p>
            <a:pPr marL="0" indent="0">
              <a:lnSpc>
                <a:spcPct val="115000"/>
              </a:lnSpc>
              <a:buNone/>
            </a:pPr>
            <a:endParaRPr lang="en-US" sz="1200" dirty="0" smtClean="0"/>
          </a:p>
          <a:p>
            <a:pPr marL="302575" indent="0">
              <a:lnSpc>
                <a:spcPct val="115000"/>
              </a:lnSpc>
              <a:spcBef>
                <a:spcPts val="0"/>
              </a:spcBef>
              <a:buNone/>
            </a:pPr>
            <a:endParaRPr sz="1588" dirty="0"/>
          </a:p>
        </p:txBody>
      </p:sp>
    </p:spTree>
    <p:extLst>
      <p:ext uri="{BB962C8B-B14F-4D97-AF65-F5344CB8AC3E}">
        <p14:creationId xmlns:p14="http://schemas.microsoft.com/office/powerpoint/2010/main" val="2347192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0"/>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How MCT will address user pain </a:t>
            </a:r>
            <a:r>
              <a:rPr lang="en" dirty="0" smtClean="0">
                <a:latin typeface="Helvetica LT Std"/>
                <a:ea typeface="Open Sans SemiBold"/>
                <a:cs typeface="Open Sans SemiBold"/>
              </a:rPr>
              <a:t>points</a:t>
            </a:r>
            <a:endParaRPr lang="en-US" dirty="0">
              <a:latin typeface="Helvetica LT Std"/>
              <a:ea typeface="Open Sans SemiBold"/>
              <a:cs typeface="Open Sans SemiBold"/>
            </a:endParaRPr>
          </a:p>
        </p:txBody>
      </p:sp>
      <p:sp>
        <p:nvSpPr>
          <p:cNvPr id="130" name="Google Shape;130;p20"/>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7</a:t>
            </a:fld>
            <a:endParaRPr/>
          </a:p>
        </p:txBody>
      </p:sp>
      <p:sp>
        <p:nvSpPr>
          <p:cNvPr id="129" name="Google Shape;129;p20"/>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357191" indent="-285750">
              <a:spcBef>
                <a:spcPts val="662"/>
              </a:spcBef>
              <a:buSzPts val="1900"/>
            </a:pPr>
            <a:r>
              <a:rPr lang="en" sz="1257" b="1" dirty="0"/>
              <a:t>Guide users along the journey -</a:t>
            </a:r>
            <a:r>
              <a:rPr lang="en" sz="1257" dirty="0"/>
              <a:t> Medicare is confusing and we need to educate and walk users through the process</a:t>
            </a:r>
            <a:endParaRPr sz="1257" dirty="0"/>
          </a:p>
          <a:p>
            <a:pPr marL="357191" indent="-285750">
              <a:spcBef>
                <a:spcPts val="662"/>
              </a:spcBef>
              <a:buSzPts val="1900"/>
            </a:pPr>
            <a:r>
              <a:rPr lang="en" sz="1257" b="1" dirty="0"/>
              <a:t>Give users the right context and right amount of information - </a:t>
            </a:r>
            <a:r>
              <a:rPr lang="en" sz="1257" dirty="0"/>
              <a:t>Provide context to users on why we are asking certain questions and what it means if they make a certain choice. The current tool is optimized for SHIPs and CSRs, causing it to be dense with information that confuses the lay user.</a:t>
            </a:r>
            <a:endParaRPr sz="1257" dirty="0"/>
          </a:p>
          <a:p>
            <a:pPr marL="357191" indent="-285750">
              <a:spcBef>
                <a:spcPts val="662"/>
              </a:spcBef>
              <a:buSzPts val="1900"/>
            </a:pPr>
            <a:r>
              <a:rPr lang="en" sz="1257" b="1" dirty="0"/>
              <a:t>Provide users with what they need to make a decision - </a:t>
            </a:r>
            <a:r>
              <a:rPr lang="en" sz="1257" dirty="0"/>
              <a:t>Provide the right type of information that helps users make an informed decision.</a:t>
            </a:r>
            <a:endParaRPr sz="1257" dirty="0"/>
          </a:p>
          <a:p>
            <a:pPr marL="357191" indent="-285750">
              <a:spcBef>
                <a:spcPts val="662"/>
              </a:spcBef>
              <a:buSzPts val="1900"/>
            </a:pPr>
            <a:r>
              <a:rPr lang="en" sz="1257" b="1" dirty="0"/>
              <a:t>Step away from the jargon, speak clearly - </a:t>
            </a:r>
            <a:r>
              <a:rPr lang="en" sz="1257" dirty="0"/>
              <a:t>There are many terms and concepts that the average person will not understand, focus on writing in a way that is understandable for the average person.</a:t>
            </a:r>
            <a:endParaRPr sz="1257" dirty="0"/>
          </a:p>
          <a:p>
            <a:pPr marL="357191" indent="-285750">
              <a:spcBef>
                <a:spcPts val="662"/>
              </a:spcBef>
              <a:buSzPts val="1900"/>
            </a:pPr>
            <a:r>
              <a:rPr lang="en" sz="1257" b="1" dirty="0"/>
              <a:t>Make </a:t>
            </a:r>
            <a:r>
              <a:rPr lang="en" sz="1257" b="1" dirty="0" smtClean="0"/>
              <a:t>user’s </a:t>
            </a:r>
            <a:r>
              <a:rPr lang="en" sz="1257" b="1" dirty="0"/>
              <a:t>options </a:t>
            </a:r>
            <a:r>
              <a:rPr lang="en" sz="1257" b="1" dirty="0" smtClean="0"/>
              <a:t>more </a:t>
            </a:r>
            <a:r>
              <a:rPr lang="en" sz="1257" b="1" dirty="0"/>
              <a:t>clear </a:t>
            </a:r>
            <a:r>
              <a:rPr lang="en" sz="1257" b="1" dirty="0" smtClean="0"/>
              <a:t>- </a:t>
            </a:r>
            <a:r>
              <a:rPr lang="en" sz="1257" dirty="0"/>
              <a:t>Better integrate Medigap into the experience so users understand that is an option</a:t>
            </a:r>
            <a:endParaRPr sz="1257" dirty="0"/>
          </a:p>
          <a:p>
            <a:pPr marL="357191" indent="-285750">
              <a:spcBef>
                <a:spcPts val="662"/>
              </a:spcBef>
              <a:buSzPts val="1900"/>
            </a:pPr>
            <a:r>
              <a:rPr lang="en" sz="1257" b="1" dirty="0"/>
              <a:t>Customize the experience - </a:t>
            </a:r>
            <a:r>
              <a:rPr lang="en" sz="1257" dirty="0"/>
              <a:t>Not all users are the same, we need to find ways to customize the experience based on who you are</a:t>
            </a:r>
            <a:endParaRPr sz="1257" dirty="0"/>
          </a:p>
        </p:txBody>
      </p:sp>
    </p:spTree>
    <p:extLst>
      <p:ext uri="{BB962C8B-B14F-4D97-AF65-F5344CB8AC3E}">
        <p14:creationId xmlns:p14="http://schemas.microsoft.com/office/powerpoint/2010/main" val="2433770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1"/>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Planned </a:t>
            </a:r>
            <a:r>
              <a:rPr lang="en" dirty="0" smtClean="0">
                <a:latin typeface="Helvetica LT Std"/>
                <a:ea typeface="Open Sans SemiBold"/>
                <a:cs typeface="Open Sans SemiBold"/>
              </a:rPr>
              <a:t>improvements</a:t>
            </a:r>
            <a:endParaRPr lang="en-US" dirty="0">
              <a:latin typeface="Helvetica LT Std"/>
              <a:ea typeface="Open Sans SemiBold"/>
              <a:cs typeface="Open Sans SemiBold"/>
            </a:endParaRPr>
          </a:p>
        </p:txBody>
      </p:sp>
      <p:sp>
        <p:nvSpPr>
          <p:cNvPr id="138" name="Google Shape;138;p21"/>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8</a:t>
            </a:fld>
            <a:endParaRPr/>
          </a:p>
        </p:txBody>
      </p:sp>
      <p:sp>
        <p:nvSpPr>
          <p:cNvPr id="137" name="Google Shape;137;p21"/>
          <p:cNvSpPr txBox="1">
            <a:spLocks noGrp="1"/>
          </p:cNvSpPr>
          <p:nvPr>
            <p:ph type="body" sz="quarter" idx="10"/>
          </p:nvPr>
        </p:nvSpPr>
        <p:spPr>
          <a:xfrm>
            <a:off x="609600" y="531813"/>
            <a:ext cx="8229600" cy="4227223"/>
          </a:xfrm>
          <a:prstGeom prst="rect">
            <a:avLst/>
          </a:prstGeom>
        </p:spPr>
        <p:txBody>
          <a:bodyPr spcFirstLastPara="1" vert="horz" wrap="square" lIns="86939" tIns="86939" rIns="86939" bIns="86939" rtlCol="0" anchor="t" anchorCtr="0">
            <a:normAutofit fontScale="92500"/>
          </a:bodyPr>
          <a:lstStyle/>
          <a:p>
            <a:pPr marL="352989" indent="-285750">
              <a:lnSpc>
                <a:spcPct val="115000"/>
              </a:lnSpc>
              <a:buSzPts val="2000"/>
            </a:pPr>
            <a:r>
              <a:rPr lang="en-US" sz="1400" dirty="0"/>
              <a:t>Integrated “Decision Support” including help selecting coverage type and understanding the costs of each option</a:t>
            </a:r>
          </a:p>
          <a:p>
            <a:pPr marL="352989" indent="-285750">
              <a:lnSpc>
                <a:spcPct val="115000"/>
              </a:lnSpc>
              <a:spcBef>
                <a:spcPts val="662"/>
              </a:spcBef>
              <a:buSzPts val="2000"/>
            </a:pPr>
            <a:r>
              <a:rPr lang="en-US" sz="1400" dirty="0"/>
              <a:t>Improved user experience based on consumer testing, surveys, and web analytics (including A/B testing)</a:t>
            </a:r>
          </a:p>
          <a:p>
            <a:pPr marL="352989" indent="-285750">
              <a:lnSpc>
                <a:spcPct val="115000"/>
              </a:lnSpc>
              <a:spcBef>
                <a:spcPts val="662"/>
              </a:spcBef>
              <a:buSzPts val="2000"/>
            </a:pPr>
            <a:r>
              <a:rPr lang="en-US" sz="1400" dirty="0"/>
              <a:t>Tailored experiences for coming-of-agers AND existing beneficiaries during and outside of Open Enrollment</a:t>
            </a:r>
          </a:p>
          <a:p>
            <a:pPr marL="352989" indent="-285750">
              <a:lnSpc>
                <a:spcPct val="115000"/>
              </a:lnSpc>
              <a:spcBef>
                <a:spcPts val="662"/>
              </a:spcBef>
              <a:buSzPts val="2000"/>
            </a:pPr>
            <a:r>
              <a:rPr lang="en-US" sz="1400" dirty="0"/>
              <a:t>Mobile optimization (26% of Medicare.gov visitors use mobile devices, up 44% from </a:t>
            </a:r>
            <a:r>
              <a:rPr lang="en-US" sz="1400" dirty="0" smtClean="0"/>
              <a:t>2017)</a:t>
            </a:r>
          </a:p>
          <a:p>
            <a:pPr marL="352989" indent="-285750">
              <a:lnSpc>
                <a:spcPct val="115000"/>
              </a:lnSpc>
              <a:spcBef>
                <a:spcPts val="662"/>
              </a:spcBef>
              <a:buSzPts val="2000"/>
            </a:pPr>
            <a:r>
              <a:rPr lang="en" sz="1400" dirty="0" smtClean="0"/>
              <a:t>Improved </a:t>
            </a:r>
            <a:r>
              <a:rPr lang="en" sz="1400" dirty="0"/>
              <a:t>cost and coverage information around </a:t>
            </a:r>
            <a:r>
              <a:rPr lang="en" sz="1400" dirty="0" smtClean="0"/>
              <a:t>drugs.</a:t>
            </a:r>
            <a:endParaRPr lang="en" sz="1400" dirty="0"/>
          </a:p>
          <a:p>
            <a:pPr marL="352989" indent="-285750">
              <a:lnSpc>
                <a:spcPct val="115000"/>
              </a:lnSpc>
              <a:spcBef>
                <a:spcPts val="662"/>
              </a:spcBef>
              <a:buSzPts val="2000"/>
            </a:pPr>
            <a:r>
              <a:rPr lang="en" sz="1400" dirty="0" smtClean="0"/>
              <a:t>Integrated </a:t>
            </a:r>
            <a:r>
              <a:rPr lang="en" sz="1400" dirty="0"/>
              <a:t>Medigap information, providing a fuller picture of costs &amp; coverage under OM  </a:t>
            </a:r>
          </a:p>
          <a:p>
            <a:pPr marL="352989" indent="-285750">
              <a:lnSpc>
                <a:spcPct val="115000"/>
              </a:lnSpc>
              <a:spcBef>
                <a:spcPts val="662"/>
              </a:spcBef>
              <a:buSzPts val="2000"/>
            </a:pPr>
            <a:r>
              <a:rPr lang="en" sz="1400" dirty="0" smtClean="0"/>
              <a:t>Streamlined</a:t>
            </a:r>
            <a:r>
              <a:rPr lang="en" sz="1400" dirty="0"/>
              <a:t>, customized experience for CSRs, preserving all necessary features </a:t>
            </a:r>
          </a:p>
          <a:p>
            <a:pPr marL="352989" indent="-285750">
              <a:lnSpc>
                <a:spcPct val="115000"/>
              </a:lnSpc>
              <a:spcBef>
                <a:spcPts val="662"/>
              </a:spcBef>
              <a:buSzPts val="2000"/>
            </a:pPr>
            <a:r>
              <a:rPr lang="en" sz="1400" dirty="0" smtClean="0"/>
              <a:t>Web </a:t>
            </a:r>
            <a:r>
              <a:rPr lang="en" sz="1400" dirty="0"/>
              <a:t>chat to help users while shopping &amp; </a:t>
            </a:r>
            <a:r>
              <a:rPr lang="en" sz="1400" dirty="0" smtClean="0"/>
              <a:t>enrolling.</a:t>
            </a:r>
            <a:endParaRPr lang="en" sz="1400" dirty="0"/>
          </a:p>
          <a:p>
            <a:pPr marL="352989" indent="-285750">
              <a:lnSpc>
                <a:spcPct val="115000"/>
              </a:lnSpc>
              <a:spcBef>
                <a:spcPts val="662"/>
              </a:spcBef>
              <a:buSzPts val="2000"/>
            </a:pPr>
            <a:r>
              <a:rPr lang="en-US" sz="1400" dirty="0" smtClean="0"/>
              <a:t>Built </a:t>
            </a:r>
            <a:r>
              <a:rPr lang="en-US" sz="1400" dirty="0"/>
              <a:t>to meet 508-compliance accessibility standards</a:t>
            </a:r>
          </a:p>
          <a:p>
            <a:pPr marL="420228" indent="-285750">
              <a:lnSpc>
                <a:spcPct val="115000"/>
              </a:lnSpc>
              <a:spcBef>
                <a:spcPts val="662"/>
              </a:spcBef>
              <a:spcAft>
                <a:spcPts val="662"/>
              </a:spcAft>
              <a:buSzPts val="2000"/>
            </a:pPr>
            <a:endParaRPr lang="en" dirty="0" smtClean="0"/>
          </a:p>
          <a:p>
            <a:pPr marL="420228" indent="-285750">
              <a:lnSpc>
                <a:spcPct val="115000"/>
              </a:lnSpc>
              <a:spcBef>
                <a:spcPts val="662"/>
              </a:spcBef>
              <a:spcAft>
                <a:spcPts val="662"/>
              </a:spcAft>
              <a:buSzPts val="2000"/>
            </a:pPr>
            <a:endParaRPr dirty="0"/>
          </a:p>
        </p:txBody>
      </p:sp>
    </p:spTree>
    <p:extLst>
      <p:ext uri="{BB962C8B-B14F-4D97-AF65-F5344CB8AC3E}">
        <p14:creationId xmlns:p14="http://schemas.microsoft.com/office/powerpoint/2010/main" val="67970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2"/>
          <p:cNvSpPr txBox="1">
            <a:spLocks noGrp="1"/>
          </p:cNvSpPr>
          <p:nvPr>
            <p:ph type="title"/>
          </p:nvPr>
        </p:nvSpPr>
        <p:spPr>
          <a:prstGeom prst="rect">
            <a:avLst/>
          </a:prstGeom>
        </p:spPr>
        <p:txBody>
          <a:bodyPr spcFirstLastPara="1" vert="horz" wrap="square" lIns="86939" tIns="86939" rIns="86939" bIns="86939" rtlCol="0" anchor="b" anchorCtr="0">
            <a:noAutofit/>
          </a:bodyPr>
          <a:lstStyle/>
          <a:p>
            <a:r>
              <a:rPr lang="en" dirty="0">
                <a:latin typeface="Helvetica LT Std"/>
                <a:ea typeface="Open Sans SemiBold"/>
                <a:cs typeface="Open Sans SemiBold"/>
              </a:rPr>
              <a:t>Guiding </a:t>
            </a:r>
            <a:r>
              <a:rPr lang="en" dirty="0" smtClean="0">
                <a:latin typeface="Helvetica LT Std"/>
                <a:ea typeface="Open Sans SemiBold"/>
                <a:cs typeface="Open Sans SemiBold"/>
              </a:rPr>
              <a:t>Principles</a:t>
            </a:r>
            <a:endParaRPr lang="en-US" dirty="0">
              <a:latin typeface="Helvetica LT Std"/>
              <a:ea typeface="Open Sans SemiBold"/>
              <a:cs typeface="Open Sans SemiBold"/>
            </a:endParaRPr>
          </a:p>
        </p:txBody>
      </p:sp>
      <p:sp>
        <p:nvSpPr>
          <p:cNvPr id="145" name="Google Shape;145;p22"/>
          <p:cNvSpPr txBox="1">
            <a:spLocks noGrp="1"/>
          </p:cNvSpPr>
          <p:nvPr>
            <p:ph type="sldNum" sz="quarter" idx="4"/>
          </p:nvPr>
        </p:nvSpPr>
        <p:spPr>
          <a:prstGeom prst="rect">
            <a:avLst/>
          </a:prstGeom>
        </p:spPr>
        <p:txBody>
          <a:bodyPr spcFirstLastPara="1" vert="horz" wrap="square" lIns="86939" tIns="86939" rIns="86939" bIns="86939" rtlCol="0" anchor="ctr" anchorCtr="0">
            <a:noAutofit/>
          </a:bodyPr>
          <a:lstStyle/>
          <a:p>
            <a:fld id="{00000000-1234-1234-1234-123412341234}" type="slidenum">
              <a:rPr lang="en"/>
              <a:pPr/>
              <a:t>9</a:t>
            </a:fld>
            <a:endParaRPr/>
          </a:p>
        </p:txBody>
      </p:sp>
      <p:sp>
        <p:nvSpPr>
          <p:cNvPr id="144" name="Google Shape;144;p22"/>
          <p:cNvSpPr txBox="1">
            <a:spLocks noGrp="1"/>
          </p:cNvSpPr>
          <p:nvPr>
            <p:ph type="body" sz="quarter" idx="10"/>
          </p:nvPr>
        </p:nvSpPr>
        <p:spPr>
          <a:prstGeom prst="rect">
            <a:avLst/>
          </a:prstGeom>
        </p:spPr>
        <p:txBody>
          <a:bodyPr spcFirstLastPara="1" vert="horz" wrap="square" lIns="86939" tIns="86939" rIns="86939" bIns="86939" rtlCol="0" anchor="t" anchorCtr="0">
            <a:noAutofit/>
          </a:bodyPr>
          <a:lstStyle/>
          <a:p>
            <a:pPr marL="0" indent="0">
              <a:spcBef>
                <a:spcPts val="0"/>
              </a:spcBef>
              <a:buNone/>
            </a:pPr>
            <a:r>
              <a:rPr lang="en" sz="1191" b="1" dirty="0"/>
              <a:t>User-Centered Design</a:t>
            </a:r>
            <a:endParaRPr sz="1191" b="1" dirty="0"/>
          </a:p>
          <a:p>
            <a:pPr marL="314333" indent="-171450">
              <a:buSzPts val="1800"/>
            </a:pPr>
            <a:r>
              <a:rPr lang="en" sz="1191" dirty="0"/>
              <a:t>Continuous feedback from real users through consumer testing and Call Center focus groups</a:t>
            </a:r>
            <a:endParaRPr sz="1191" dirty="0"/>
          </a:p>
          <a:p>
            <a:pPr marL="751386" lvl="1" indent="-171450">
              <a:buSzPts val="1800"/>
            </a:pPr>
            <a:r>
              <a:rPr lang="en" sz="1191" dirty="0"/>
              <a:t>Continued improvements to the UX based on this feedback</a:t>
            </a:r>
            <a:endParaRPr sz="1191" dirty="0"/>
          </a:p>
          <a:p>
            <a:pPr marL="314333" indent="-171450">
              <a:buSzPts val="1800"/>
            </a:pPr>
            <a:r>
              <a:rPr lang="en" sz="1191" dirty="0"/>
              <a:t>Make data-driven decisions </a:t>
            </a:r>
            <a:endParaRPr sz="1191" dirty="0"/>
          </a:p>
          <a:p>
            <a:pPr marL="314333" indent="-171450">
              <a:buSzPts val="1800"/>
            </a:pPr>
            <a:r>
              <a:rPr lang="en" sz="1191" dirty="0"/>
              <a:t>Input from partners (BMA, etc.) and industry (AHIP, Brokers, etc..)</a:t>
            </a:r>
            <a:endParaRPr sz="1191" dirty="0"/>
          </a:p>
          <a:p>
            <a:pPr marL="0" indent="0">
              <a:spcBef>
                <a:spcPts val="0"/>
              </a:spcBef>
              <a:buNone/>
            </a:pPr>
            <a:endParaRPr sz="1191" dirty="0"/>
          </a:p>
          <a:p>
            <a:pPr marL="0" indent="0">
              <a:spcBef>
                <a:spcPts val="0"/>
              </a:spcBef>
              <a:buNone/>
            </a:pPr>
            <a:r>
              <a:rPr lang="en" sz="1191" b="1" dirty="0"/>
              <a:t>Iterative Development</a:t>
            </a:r>
            <a:endParaRPr sz="1191" b="1" dirty="0"/>
          </a:p>
          <a:p>
            <a:pPr marL="314333" indent="-171450">
              <a:buSzPts val="1800"/>
            </a:pPr>
            <a:r>
              <a:rPr lang="en" sz="1191" dirty="0"/>
              <a:t>Development work is broken into small iterative cycles of design, build, and test</a:t>
            </a:r>
            <a:endParaRPr sz="1191" dirty="0"/>
          </a:p>
          <a:p>
            <a:pPr marL="314333" indent="-171450">
              <a:buSzPts val="1800"/>
            </a:pPr>
            <a:r>
              <a:rPr lang="en" sz="1191" dirty="0"/>
              <a:t>Requirements are consumer-focused</a:t>
            </a:r>
            <a:endParaRPr sz="1191" dirty="0"/>
          </a:p>
          <a:p>
            <a:pPr marL="314333" indent="-171450">
              <a:buSzPts val="1800"/>
            </a:pPr>
            <a:r>
              <a:rPr lang="en" sz="1191" dirty="0"/>
              <a:t>Functioning software that delivers functionality is primary measure of progress</a:t>
            </a:r>
            <a:endParaRPr sz="1191" dirty="0"/>
          </a:p>
          <a:p>
            <a:pPr marL="314333" indent="-171450">
              <a:buSzPts val="1800"/>
            </a:pPr>
            <a:r>
              <a:rPr lang="en" sz="1191" dirty="0"/>
              <a:t>Small cross-disciplinary teams are empowered to make decisions</a:t>
            </a:r>
            <a:endParaRPr sz="1191" dirty="0"/>
          </a:p>
          <a:p>
            <a:pPr marL="314333" indent="-171450">
              <a:buSzPts val="1800"/>
            </a:pPr>
            <a:r>
              <a:rPr lang="en" sz="1191" dirty="0"/>
              <a:t>Face-to-face conversations with </a:t>
            </a:r>
            <a:r>
              <a:rPr lang="en" sz="1191" dirty="0" smtClean="0"/>
              <a:t>developers</a:t>
            </a:r>
            <a:endParaRPr sz="1191" dirty="0"/>
          </a:p>
        </p:txBody>
      </p:sp>
    </p:spTree>
    <p:extLst>
      <p:ext uri="{BB962C8B-B14F-4D97-AF65-F5344CB8AC3E}">
        <p14:creationId xmlns:p14="http://schemas.microsoft.com/office/powerpoint/2010/main" val="3754004768"/>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schemas.microsoft.com/sharepoint/v3/field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7810</TotalTime>
  <Words>1412</Words>
  <Application>Microsoft Office PowerPoint</Application>
  <PresentationFormat>On-screen Show (16:9)</PresentationFormat>
  <Paragraphs>100</Paragraphs>
  <Slides>11</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vt:lpstr>
      <vt:lpstr>Calibri</vt:lpstr>
      <vt:lpstr>Constantia</vt:lpstr>
      <vt:lpstr>Helvetica LT Std</vt:lpstr>
      <vt:lpstr>Open Sans</vt:lpstr>
      <vt:lpstr>Open Sans SemiBold</vt:lpstr>
      <vt:lpstr>Roboto</vt:lpstr>
      <vt:lpstr>Times New Roman</vt:lpstr>
      <vt:lpstr>Wingdings</vt:lpstr>
      <vt:lpstr>CMS_template</vt:lpstr>
      <vt:lpstr> Medicare Plan Finder Improvements: Medicare Coverage Tools </vt:lpstr>
      <vt:lpstr>VISION  </vt:lpstr>
      <vt:lpstr>GOALS</vt:lpstr>
      <vt:lpstr>Background &amp; History</vt:lpstr>
      <vt:lpstr>Our Users</vt:lpstr>
      <vt:lpstr>User Pain Points - as reported by users, advocates, and industry</vt:lpstr>
      <vt:lpstr>How MCT will address user pain points</vt:lpstr>
      <vt:lpstr>Planned improvements</vt:lpstr>
      <vt:lpstr>Guiding Principles</vt:lpstr>
      <vt:lpstr>Delivery Approach</vt:lpstr>
      <vt:lpstr>Rollout Phases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Susie Butler</cp:lastModifiedBy>
  <cp:revision>489</cp:revision>
  <cp:lastPrinted>2018-01-10T18:00:51Z</cp:lastPrinted>
  <dcterms:created xsi:type="dcterms:W3CDTF">2010-04-12T23:12:02Z</dcterms:created>
  <dcterms:modified xsi:type="dcterms:W3CDTF">2019-02-07T13:04:02Z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_AdHocReviewCycleID">
    <vt:i4>429229512</vt:i4>
  </property>
  <property fmtid="{D5CDD505-2E9C-101B-9397-08002B2CF9AE}" pid="4" name="_NewReviewCycle">
    <vt:lpwstr/>
  </property>
  <property fmtid="{D5CDD505-2E9C-101B-9397-08002B2CF9AE}" pid="5" name="_EmailSubject">
    <vt:lpwstr>NMEP Doc</vt:lpwstr>
  </property>
  <property fmtid="{D5CDD505-2E9C-101B-9397-08002B2CF9AE}" pid="6" name="_AuthorEmail">
    <vt:lpwstr>Tijuana.Madison@cms.hhs.gov</vt:lpwstr>
  </property>
  <property fmtid="{D5CDD505-2E9C-101B-9397-08002B2CF9AE}" pid="7" name="_AuthorEmailDisplayName">
    <vt:lpwstr>Madison, Tijuana (CMS/OC)</vt:lpwstr>
  </property>
  <property fmtid="{D5CDD505-2E9C-101B-9397-08002B2CF9AE}" pid="8" name="_PreviousAdHocReviewCycleID">
    <vt:i4>760325722</vt:i4>
  </property>
</Properties>
</file>