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93" r:id="rId1"/>
    <p:sldMasterId id="2147483807" r:id="rId2"/>
  </p:sldMasterIdLst>
  <p:notesMasterIdLst>
    <p:notesMasterId r:id="rId14"/>
  </p:notesMasterIdLst>
  <p:handoutMasterIdLst>
    <p:handoutMasterId r:id="rId15"/>
  </p:handoutMasterIdLst>
  <p:sldIdLst>
    <p:sldId id="279" r:id="rId3"/>
    <p:sldId id="281" r:id="rId4"/>
    <p:sldId id="280" r:id="rId5"/>
    <p:sldId id="292" r:id="rId6"/>
    <p:sldId id="293" r:id="rId7"/>
    <p:sldId id="294" r:id="rId8"/>
    <p:sldId id="295" r:id="rId9"/>
    <p:sldId id="296" r:id="rId10"/>
    <p:sldId id="297" r:id="rId11"/>
    <p:sldId id="291" r:id="rId12"/>
    <p:sldId id="290" r:id="rId13"/>
  </p:sldIdLst>
  <p:sldSz cx="9144000" cy="6858000" type="screen4x3"/>
  <p:notesSz cx="7010400" cy="92964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64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84A9C"/>
    <a:srgbClr val="FFD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79055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064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200"/>
            </a:lvl1pPr>
          </a:lstStyle>
          <a:p>
            <a:fld id="{CC16B254-F755-154D-86D8-705F3C585905}" type="datetimeFigureOut">
              <a:rPr lang="en-US" smtClean="0"/>
              <a:pPr/>
              <a:t>05/20/2015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200"/>
            </a:lvl1pPr>
          </a:lstStyle>
          <a:p>
            <a:fld id="{D8B07BA0-83C1-274E-9BA1-643DFA6696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4873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200"/>
            </a:lvl1pPr>
          </a:lstStyle>
          <a:p>
            <a:fld id="{70242358-85E2-2545-8677-79B1E11E6ECD}" type="datetimeFigureOut">
              <a:rPr lang="en-US" smtClean="0"/>
              <a:pPr/>
              <a:t>05/20/2015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200"/>
            </a:lvl1pPr>
          </a:lstStyle>
          <a:p>
            <a:fld id="{7B898A01-842B-0042-9AB7-55364486B9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9035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588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172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28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858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24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37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Picture of a group of people helping each other.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60960" y="2438400"/>
            <a:ext cx="562356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Services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02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Services Logo.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362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MS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rgbClr val="084A9C"/>
          </a:solidFill>
          <a:effectLst>
            <a:outerShdw dist="76200" dir="5640000" algn="tl" rotWithShape="0">
              <a:srgbClr val="FFD00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844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MS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73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Picture of a group of people smiling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81000" y="2438400"/>
            <a:ext cx="5638800" cy="443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Services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" y="2668067"/>
            <a:ext cx="5867401" cy="421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pic>
        <p:nvPicPr>
          <p:cNvPr id="10" name="Picture 3" descr="Picture of a family.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" y="2668067"/>
            <a:ext cx="5867401" cy="421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Services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pic>
        <p:nvPicPr>
          <p:cNvPr id="6" name="Picture 5" descr="Picture of seniors playing cards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" y="2514600"/>
            <a:ext cx="5615940" cy="4343400"/>
          </a:xfrm>
          <a:prstGeom prst="rect">
            <a:avLst/>
          </a:prstGeom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8" name="Picture 7" descr="The Centers for Medicare and Medicaid Services Logo.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18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Picture of Medical professionals looking at an x-ray.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438400"/>
            <a:ext cx="463973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2766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Services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517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ch picture of numbers.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564" t="-2980"/>
          <a:stretch/>
        </p:blipFill>
        <p:spPr>
          <a:xfrm>
            <a:off x="-1600200" y="2380065"/>
            <a:ext cx="6807107" cy="4477935"/>
          </a:xfrm>
          <a:prstGeom prst="rect">
            <a:avLst/>
          </a:prstGeom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Services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12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Picture of a group of school children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9" y="2963450"/>
            <a:ext cx="5614831" cy="3891090"/>
          </a:xfrm>
          <a:prstGeom prst="rect">
            <a:avLst/>
          </a:prstGeom>
          <a:effectLst/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26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Services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208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 of a bottle of pills.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67" t="1177" r="-182" b="3456"/>
          <a:stretch/>
        </p:blipFill>
        <p:spPr>
          <a:xfrm>
            <a:off x="-76201" y="2286000"/>
            <a:ext cx="5614737" cy="4572000"/>
          </a:xfrm>
          <a:prstGeom prst="rect">
            <a:avLst/>
          </a:prstGeom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26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191000"/>
            <a:ext cx="32766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Services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54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-76200" y="-28738"/>
            <a:ext cx="9244148" cy="1447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Services Logo.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133600"/>
            <a:ext cx="7735946" cy="2667000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5029200"/>
            <a:ext cx="8534400" cy="7620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5867400"/>
            <a:ext cx="8534400" cy="6858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712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772400" y="632460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55075-F7D8-774D-92CE-0FFE5404D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1" r:id="rId7"/>
    <p:sldLayoutId id="2147483802" r:id="rId8"/>
    <p:sldLayoutId id="2147483806" r:id="rId9"/>
    <p:sldLayoutId id="2147483803" r:id="rId10"/>
    <p:sldLayoutId id="2147483804" r:id="rId11"/>
    <p:sldLayoutId id="2147483805" r:id="rId12"/>
  </p:sldLayoutIdLst>
  <p:timing>
    <p:tnLst>
      <p:par>
        <p:cTn id="1" dur="indefinite" restart="never" nodeType="tmRoot"/>
      </p:par>
    </p:tnLst>
  </p:timing>
  <p:hf hdr="0" dt="0"/>
  <p:txStyles>
    <p:titleStyle>
      <a:lvl1pPr indent="0" algn="ctr" defTabSz="914400" rtl="0" eaLnBrk="1" latinLnBrk="0" hangingPunct="1">
        <a:spcBef>
          <a:spcPts val="0"/>
        </a:spcBef>
        <a:buNone/>
        <a:defRPr sz="4400" b="1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ms.gov/Medicare/Quality-Initiatives-Patient-Assessment-Instruments/Post-Acute-Care-Quality-Initiatives/IMPACT-Act-of-2014-and-Cross-Setting-Measures.html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deralregister.gov/articles/2015/04/20/2015-08944/medicare-program-prospective-payment-system-and-consolidated-billing-for-skilled-nursing-faciliti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Open Door Forum:</a:t>
            </a:r>
            <a:br>
              <a:rPr lang="en-US" sz="3600" dirty="0" smtClean="0"/>
            </a:br>
            <a:r>
              <a:rPr lang="en-US" sz="3600" dirty="0" smtClean="0"/>
              <a:t>SNF Quality Reporting Program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53000" y="3048000"/>
            <a:ext cx="4038600" cy="914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Skilled </a:t>
            </a:r>
            <a:r>
              <a:rPr lang="en-US" sz="2000" dirty="0"/>
              <a:t>Nursing Facilities (SNF)/Long Term Care (LTC) Open Door </a:t>
            </a:r>
            <a:r>
              <a:rPr lang="en-US" sz="2000" dirty="0" smtClean="0"/>
              <a:t>Forum</a:t>
            </a:r>
          </a:p>
          <a:p>
            <a:r>
              <a:rPr lang="en-US" dirty="0" smtClean="0"/>
              <a:t> </a:t>
            </a:r>
            <a:r>
              <a:rPr lang="en-US" i="0" dirty="0" smtClean="0"/>
              <a:t>FY 2016 SNF PPS NPRM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953000" y="4648200"/>
            <a:ext cx="41910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Tara McMullen, PhD</a:t>
            </a:r>
          </a:p>
          <a:p>
            <a:r>
              <a:rPr lang="en-US" sz="1900" dirty="0" smtClean="0"/>
              <a:t>Division of Chronic and Post Acute Care</a:t>
            </a:r>
          </a:p>
          <a:p>
            <a:r>
              <a:rPr lang="en-US" sz="1900" dirty="0" smtClean="0"/>
              <a:t>May 14, 2015</a:t>
            </a:r>
            <a:endParaRPr lang="en-US" sz="1900" dirty="0"/>
          </a:p>
        </p:txBody>
      </p:sp>
      <p:pic>
        <p:nvPicPr>
          <p:cNvPr id="5" name="Picture 4" descr="The Centers for Medicare and Medicaid Services Logo.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pic>
        <p:nvPicPr>
          <p:cNvPr id="6" name="Picture 2" descr="Picture of Medical professionals looking at an x-ray.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438400"/>
            <a:ext cx="463973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1153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Please </a:t>
            </a:r>
            <a:r>
              <a:rPr lang="en-US" dirty="0"/>
              <a:t>submit public comments by </a:t>
            </a:r>
            <a:r>
              <a:rPr lang="en-US" dirty="0" smtClean="0"/>
              <a:t>5pm on June 19, 2015 electronically </a:t>
            </a:r>
            <a:r>
              <a:rPr lang="en-US" dirty="0"/>
              <a:t>at </a:t>
            </a:r>
            <a:r>
              <a:rPr lang="en-US" i="1" dirty="0"/>
              <a:t>http://</a:t>
            </a:r>
            <a:r>
              <a:rPr lang="en-US" i="1" dirty="0" smtClean="0"/>
              <a:t>www.regulations.gov</a:t>
            </a:r>
            <a:r>
              <a:rPr lang="en-US" dirty="0" smtClean="0"/>
              <a:t> </a:t>
            </a:r>
            <a:r>
              <a:rPr lang="en-US" b="1" dirty="0" smtClean="0"/>
              <a:t>OR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You may mail comments </a:t>
            </a:r>
            <a:r>
              <a:rPr lang="en-US" dirty="0"/>
              <a:t>to the </a:t>
            </a:r>
            <a:r>
              <a:rPr lang="en-US" dirty="0" smtClean="0"/>
              <a:t>following address </a:t>
            </a:r>
            <a:r>
              <a:rPr lang="en-US" dirty="0"/>
              <a:t>ONLY: Centers for Medicare </a:t>
            </a:r>
            <a:r>
              <a:rPr lang="en-US" dirty="0" smtClean="0"/>
              <a:t>&amp; Medicaid </a:t>
            </a:r>
            <a:r>
              <a:rPr lang="en-US" dirty="0"/>
              <a:t>Services, Department </a:t>
            </a:r>
            <a:r>
              <a:rPr lang="en-US" dirty="0" smtClean="0"/>
              <a:t>of Health </a:t>
            </a:r>
            <a:r>
              <a:rPr lang="en-US" dirty="0"/>
              <a:t>and Human Services, </a:t>
            </a:r>
            <a:r>
              <a:rPr lang="en-US" dirty="0" smtClean="0"/>
              <a:t>Attention: </a:t>
            </a:r>
            <a:r>
              <a:rPr lang="en-US" sz="2800" dirty="0" smtClean="0"/>
              <a:t>PCMS–1622–P,</a:t>
            </a:r>
            <a:r>
              <a:rPr lang="en-US" dirty="0" smtClean="0"/>
              <a:t> </a:t>
            </a:r>
            <a:r>
              <a:rPr lang="en-US" dirty="0"/>
              <a:t>P.O. Box 8016, </a:t>
            </a:r>
            <a:r>
              <a:rPr lang="en-US" dirty="0" smtClean="0"/>
              <a:t>Baltimore, MD 21244–8016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More </a:t>
            </a:r>
            <a:r>
              <a:rPr lang="en-US" sz="2400" dirty="0">
                <a:solidFill>
                  <a:prstClr val="black"/>
                </a:solidFill>
              </a:rPr>
              <a:t>information on the IMPACT Act is available at: </a:t>
            </a:r>
            <a:r>
              <a:rPr lang="en-US" sz="2400" dirty="0">
                <a:solidFill>
                  <a:prstClr val="black"/>
                </a:solidFill>
                <a:hlinkClick r:id="rId2"/>
              </a:rPr>
              <a:t>http://www.cms.gov/Medicare/Quality-Initiatives-Patient-Assessment-Instruments/Post-Acute-Care-Quality-Initiatives/IMPACT-Act-of-2014-and-Cross-Setting-Measures.html</a:t>
            </a:r>
            <a:endParaRPr lang="en-US" sz="2400" dirty="0">
              <a:solidFill>
                <a:prstClr val="black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Dates &amp; Resources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248400"/>
            <a:ext cx="822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5C0E4E1-75F9-42F1-81F5-3F48BE970532}" type="slidenum">
              <a:rPr lang="en-US" smtClean="0"/>
              <a:pPr algn="r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6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Picture with a big question mark, and a person thinnking.  This is the last page of the slide, just meant to seek questions from the audience." title="A Picture with a big question mark, and a person thinnking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862931"/>
            <a:ext cx="5715000" cy="42291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19100" y="6248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C5AEDDD-DF08-454E-BEE4-C3356E8E4A19}" type="slidenum">
              <a:rPr lang="en-US" smtClean="0"/>
              <a:pPr algn="r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11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IMPACT Act of 2014 sets forth the requirements for </a:t>
            </a:r>
            <a:r>
              <a:rPr lang="en-US" dirty="0"/>
              <a:t>Skilled </a:t>
            </a:r>
            <a:r>
              <a:rPr lang="en-US" dirty="0" smtClean="0"/>
              <a:t>Nursing Facilities </a:t>
            </a:r>
            <a:r>
              <a:rPr lang="en-US" dirty="0"/>
              <a:t>(SNFs) </a:t>
            </a:r>
            <a:r>
              <a:rPr lang="en-US" dirty="0" smtClean="0"/>
              <a:t>to submit data to CMS.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Beginning FY 2018, providers [SNFs] that do not submit required quality reporting data to CMS will have their annual update reduced by 2 percentage points. 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SNFs are providers that meet Medicare requirements for Part A coverage. </a:t>
            </a:r>
            <a:endParaRPr lang="en-US" dirty="0"/>
          </a:p>
          <a:p>
            <a:pPr marL="0" indent="0">
              <a:spcBef>
                <a:spcPts val="1800"/>
              </a:spcBef>
              <a:buNone/>
            </a:pPr>
            <a:endParaRPr lang="en-US" dirty="0" smtClean="0"/>
          </a:p>
          <a:p>
            <a:r>
              <a:rPr lang="en-US" dirty="0" smtClean="0"/>
              <a:t>The 60-day public comment period for the FY 2016 SNF PPS NPRM ends on June 19, 2016.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Note: </a:t>
            </a:r>
            <a:r>
              <a:rPr lang="en-US" dirty="0" smtClean="0"/>
              <a:t>Details presented here are </a:t>
            </a:r>
            <a:r>
              <a:rPr lang="en-US" b="1" u="sng" dirty="0" smtClean="0"/>
              <a:t>proposals</a:t>
            </a:r>
            <a:r>
              <a:rPr lang="en-US" dirty="0" smtClean="0"/>
              <a:t> and are subject to change in the Final Rule. CMS welcomes public comments.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Introduction: SNF Quality Reporting Program</a:t>
            </a:r>
            <a:br>
              <a:rPr lang="en-US" sz="3600" dirty="0" smtClean="0"/>
            </a:br>
            <a:r>
              <a:rPr lang="en-US" sz="3600" dirty="0" smtClean="0"/>
              <a:t>FY 2016 SNF PPS NPRM (CMS-1622-P)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126163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E8DE63C-17DB-49BE-8366-E1CBBCCC2E29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34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Please refer to the </a:t>
            </a:r>
            <a:r>
              <a:rPr lang="en-US" i="1" dirty="0" smtClean="0"/>
              <a:t>FY 2016 Medicare </a:t>
            </a:r>
            <a:r>
              <a:rPr lang="en-US" i="1" dirty="0"/>
              <a:t>Program; Prospective Payment System and Consolidated </a:t>
            </a:r>
            <a:r>
              <a:rPr lang="en-US" i="1" dirty="0" smtClean="0"/>
              <a:t>Billing for </a:t>
            </a:r>
            <a:r>
              <a:rPr lang="en-US" i="1" dirty="0"/>
              <a:t>Skilled Nursing Facilities (SNFs) for FY 2016, SNF </a:t>
            </a:r>
            <a:r>
              <a:rPr lang="en-US" i="1" dirty="0" smtClean="0"/>
              <a:t>Value-Based Purchasing </a:t>
            </a:r>
            <a:r>
              <a:rPr lang="en-US" i="1" dirty="0"/>
              <a:t>Program, SNF Quality Reporting Program, and Staffing </a:t>
            </a:r>
            <a:r>
              <a:rPr lang="en-US" i="1" dirty="0" smtClean="0"/>
              <a:t>Data Collection</a:t>
            </a:r>
            <a:r>
              <a:rPr lang="en-US" i="1" dirty="0"/>
              <a:t>; Proposed </a:t>
            </a:r>
            <a:r>
              <a:rPr lang="en-US" i="1" dirty="0" smtClean="0"/>
              <a:t>Rule </a:t>
            </a:r>
            <a:r>
              <a:rPr lang="en-US" dirty="0" smtClean="0"/>
              <a:t>for complete information</a:t>
            </a:r>
          </a:p>
          <a:p>
            <a:pPr marL="0" indent="0">
              <a:buNone/>
            </a:pPr>
            <a:r>
              <a:rPr lang="en-US" dirty="0" smtClean="0"/>
              <a:t>available </a:t>
            </a:r>
            <a:r>
              <a:rPr lang="en-US" dirty="0"/>
              <a:t>at: </a:t>
            </a:r>
            <a:r>
              <a:rPr lang="en-US" u="sng" dirty="0">
                <a:hlinkClick r:id="rId3"/>
              </a:rPr>
              <a:t>https://www.federalregister.gov/articles/2015/04/20/2015-08944/medicare-program-prospective-payment-system-and-consolidated-billing-for-skilled-nursing-facilities</a:t>
            </a:r>
            <a:endParaRPr lang="en-US" u="sng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FY 2016 SNF PPS NPRM (CMS-1622-P) </a:t>
            </a:r>
            <a:br>
              <a:rPr lang="en-US" sz="3600" dirty="0" smtClean="0"/>
            </a:br>
            <a:r>
              <a:rPr lang="en-US" sz="3600" dirty="0" smtClean="0"/>
              <a:t>on Display As of April 20, 2015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0198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C9A7644-8FAC-4B58-91F0-1336C29FD79E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6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5344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Three proposed post-acute care (PAC) cross-setting measures addressing the following domains:</a:t>
            </a:r>
          </a:p>
          <a:p>
            <a:pPr lvl="1"/>
            <a:r>
              <a:rPr lang="en-US" dirty="0" smtClean="0"/>
              <a:t>Skin integrity and changes in skin integrity</a:t>
            </a:r>
          </a:p>
          <a:p>
            <a:pPr lvl="1"/>
            <a:r>
              <a:rPr lang="en-US" dirty="0" smtClean="0"/>
              <a:t>Incidence of major falls</a:t>
            </a:r>
          </a:p>
          <a:p>
            <a:pPr lvl="1"/>
            <a:r>
              <a:rPr lang="en-US" dirty="0" smtClean="0"/>
              <a:t>Functional status, cognitive function, and changes in function and cognitive function</a:t>
            </a:r>
          </a:p>
          <a:p>
            <a:r>
              <a:rPr lang="en-US" dirty="0" smtClean="0"/>
              <a:t>Proposed data submission compliance deadlines and thresholds:</a:t>
            </a:r>
          </a:p>
          <a:p>
            <a:pPr lvl="1"/>
            <a:r>
              <a:rPr lang="en-US" dirty="0" smtClean="0"/>
              <a:t>Failure </a:t>
            </a:r>
            <a:r>
              <a:rPr lang="en-US" dirty="0"/>
              <a:t>to submit required quality reporting data to CMS will </a:t>
            </a:r>
            <a:r>
              <a:rPr lang="en-US" dirty="0" smtClean="0"/>
              <a:t>result in a 2% reduction to the FY 2018 market basket percentage</a:t>
            </a:r>
          </a:p>
          <a:p>
            <a:r>
              <a:rPr lang="en-US" dirty="0" smtClean="0"/>
              <a:t>Proposed SNF QRP Submission Exception and Extension Requirements:</a:t>
            </a:r>
          </a:p>
          <a:p>
            <a:pPr lvl="1"/>
            <a:r>
              <a:rPr lang="en-US" dirty="0" smtClean="0"/>
              <a:t>Written request required within 90 days of the date extraordinary circumstances occurred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SNF Quality Reporting Program</a:t>
            </a:r>
            <a:br>
              <a:rPr lang="en-US" sz="3600" dirty="0"/>
            </a:br>
            <a:r>
              <a:rPr lang="en-US" sz="3600" dirty="0"/>
              <a:t>FY 2016 SNF PPS NPRM </a:t>
            </a:r>
            <a:r>
              <a:rPr lang="en-US" sz="3600" dirty="0" smtClean="0"/>
              <a:t>(CMS-1622-P) </a:t>
            </a:r>
            <a:br>
              <a:rPr lang="en-US" sz="3600" dirty="0" smtClean="0"/>
            </a:br>
            <a:r>
              <a:rPr lang="en-US" sz="3600" dirty="0" smtClean="0"/>
              <a:t>Policy Proposals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126163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8EF0294-0FFA-42DF-9FA9-3E80E958EDFE}" type="slidenum">
              <a:rPr lang="en-US" smtClean="0"/>
              <a:pPr algn="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99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7381153"/>
              </p:ext>
            </p:extLst>
          </p:nvPr>
        </p:nvGraphicFramePr>
        <p:xfrm>
          <a:off x="228600" y="1905000"/>
          <a:ext cx="8686800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36576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NQF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Measure ID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Measure Title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Data Collection Timeframe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Data Submission Deadline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NQF #0674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 of Percent of Residents</a:t>
                      </a:r>
                      <a:r>
                        <a:rPr lang="en-US" baseline="0" dirty="0" smtClean="0"/>
                        <a:t> Experiencing One or More Falls with Major Injury (Long Stay)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10/01/16-12/31/16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15, 2017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NQF #0678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Percent of Patients or Residents</a:t>
                      </a:r>
                      <a:r>
                        <a:rPr lang="en-US" baseline="0" dirty="0" smtClean="0"/>
                        <a:t> with Pressure Ulcers that are New or Worsened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10/01/16-12/31/16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15, 2017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NQF #2631*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 of Percent of Long-Term</a:t>
                      </a:r>
                      <a:r>
                        <a:rPr lang="en-US" baseline="0" dirty="0" smtClean="0"/>
                        <a:t> Care Hospital Patients with an Admission and Discharge Functional Assessment and a Care Plan that Addresses 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10/01/16-12/31/16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15, 2017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en-US" sz="1600" dirty="0" smtClean="0"/>
                        <a:t>*Status: Under NQF Review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FY 2016 SNF QRP </a:t>
            </a:r>
            <a:r>
              <a:rPr lang="en-US" sz="3600" dirty="0" smtClean="0"/>
              <a:t>NPRM </a:t>
            </a:r>
            <a:r>
              <a:rPr lang="en-US" sz="3600" dirty="0"/>
              <a:t>(CMS-1622-P) </a:t>
            </a:r>
            <a:br>
              <a:rPr lang="en-US" sz="3600" dirty="0"/>
            </a:br>
            <a:r>
              <a:rPr lang="en-US" sz="3600" dirty="0" smtClean="0"/>
              <a:t>Quality Measures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324600"/>
            <a:ext cx="861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A5FD69F-6610-4613-AE09-930AAB31229E}" type="slidenum">
              <a:rPr lang="en-US" smtClean="0"/>
              <a:pPr algn="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32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5477" y="2164983"/>
            <a:ext cx="8229600" cy="42973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NQF #2510  Skilled Nursing Facility 30-Day All-Cause Readmission Measure </a:t>
            </a:r>
          </a:p>
          <a:p>
            <a:r>
              <a:rPr lang="en-US" sz="3000" dirty="0" smtClean="0"/>
              <a:t>Application of the Payment Standardized Medicare Spending Per Beneficiary (MSPB)</a:t>
            </a:r>
          </a:p>
          <a:p>
            <a:r>
              <a:rPr lang="en-US" sz="3000" dirty="0" smtClean="0"/>
              <a:t>Percentage residents/patients at discharge assessment, who are discharged to a higher level of care or to the community.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Possible Quality Measures for Future Years</a:t>
            </a:r>
            <a:br>
              <a:rPr lang="en-US" sz="3600" dirty="0" smtClean="0"/>
            </a:b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6248400"/>
            <a:ext cx="815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F4FABA7-E3F6-409F-B351-5FABBC82B5ED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51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46386"/>
            <a:ext cx="8229600" cy="4525963"/>
          </a:xfrm>
        </p:spPr>
        <p:txBody>
          <a:bodyPr anchor="ctr">
            <a:normAutofit/>
          </a:bodyPr>
          <a:lstStyle/>
          <a:p>
            <a:pPr marL="347472" lvl="1" indent="-347472">
              <a:buFont typeface="Arial" panose="020B0604020202020204" pitchFamily="34" charset="0"/>
              <a:buChar char="•"/>
            </a:pPr>
            <a:r>
              <a:rPr lang="en-US" sz="3100" dirty="0" smtClean="0"/>
              <a:t>Additional information on the proposed SNF quality measures is available at the following website:</a:t>
            </a:r>
          </a:p>
          <a:p>
            <a:pPr marL="457200" lvl="1" indent="0">
              <a:buNone/>
            </a:pPr>
            <a:r>
              <a:rPr lang="en-US" sz="2200" u="sng" dirty="0" smtClean="0">
                <a:solidFill>
                  <a:srgbClr val="0000FF"/>
                </a:solidFill>
              </a:rPr>
              <a:t>http</a:t>
            </a:r>
            <a:r>
              <a:rPr lang="en-US" sz="2200" u="sng" dirty="0">
                <a:solidFill>
                  <a:srgbClr val="0000FF"/>
                </a:solidFill>
              </a:rPr>
              <a:t>://www.cms.gov/Medicare/Quality-Initiatives-Patient-Assessment-Instruments/NursingHomeQualityInits/SNF-Quality-Reporting-Program-Measures-and-Technical-Information.html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Information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248400"/>
            <a:ext cx="822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F3516E9-BBF4-40B6-B9BE-1E71BB501A96}" type="slidenum">
              <a:rPr lang="en-US" smtClean="0"/>
              <a:pPr algn="r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660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199" y="1219200"/>
            <a:ext cx="9059839" cy="5638800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  <a:defRPr/>
            </a:pPr>
            <a:endParaRPr lang="en-US" sz="20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Requires </a:t>
            </a:r>
            <a:r>
              <a:rPr lang="en-US" sz="2000" b="1" dirty="0" smtClean="0">
                <a:solidFill>
                  <a:prstClr val="black"/>
                </a:solidFill>
              </a:rPr>
              <a:t>SNFs</a:t>
            </a:r>
            <a:r>
              <a:rPr lang="en-US" sz="2000" b="1" dirty="0">
                <a:solidFill>
                  <a:prstClr val="black"/>
                </a:solidFill>
              </a:rPr>
              <a:t>, HHAs, IRFs, and </a:t>
            </a:r>
            <a:r>
              <a:rPr lang="en-US" sz="2000" b="1" dirty="0" smtClean="0">
                <a:solidFill>
                  <a:prstClr val="black"/>
                </a:solidFill>
              </a:rPr>
              <a:t>LTCHs </a:t>
            </a:r>
            <a:r>
              <a:rPr lang="en-US" sz="2000" dirty="0">
                <a:solidFill>
                  <a:prstClr val="black"/>
                </a:solidFill>
              </a:rPr>
              <a:t>to report </a:t>
            </a:r>
            <a:r>
              <a:rPr lang="en-US" sz="2000" dirty="0" smtClean="0">
                <a:solidFill>
                  <a:prstClr val="black"/>
                </a:solidFill>
              </a:rPr>
              <a:t>standardized </a:t>
            </a:r>
            <a:r>
              <a:rPr lang="en-US" sz="2000" dirty="0">
                <a:solidFill>
                  <a:prstClr val="black"/>
                </a:solidFill>
              </a:rPr>
              <a:t>assessment </a:t>
            </a:r>
            <a:r>
              <a:rPr lang="en-US" sz="2000" dirty="0" smtClean="0">
                <a:solidFill>
                  <a:prstClr val="black"/>
                </a:solidFill>
              </a:rPr>
              <a:t>data  on: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2000" b="1" u="sng" dirty="0" smtClean="0">
                <a:solidFill>
                  <a:prstClr val="black"/>
                </a:solidFill>
              </a:rPr>
              <a:t>Specified </a:t>
            </a:r>
            <a:r>
              <a:rPr lang="en-US" sz="2000" b="1" u="sng">
                <a:solidFill>
                  <a:prstClr val="black"/>
                </a:solidFill>
              </a:rPr>
              <a:t>Assessment  </a:t>
            </a:r>
            <a:r>
              <a:rPr lang="en-US" sz="2000" b="1" u="sng" smtClean="0">
                <a:solidFill>
                  <a:prstClr val="black"/>
                </a:solidFill>
              </a:rPr>
              <a:t>Instrument </a:t>
            </a:r>
            <a:r>
              <a:rPr lang="en-US" sz="2000" b="1" u="sng" dirty="0">
                <a:solidFill>
                  <a:prstClr val="black"/>
                </a:solidFill>
              </a:rPr>
              <a:t>Domains:  </a:t>
            </a:r>
            <a:r>
              <a:rPr lang="en-US" sz="2000" dirty="0" smtClean="0">
                <a:solidFill>
                  <a:prstClr val="black"/>
                </a:solidFill>
              </a:rPr>
              <a:t>functional status; cognitive </a:t>
            </a:r>
            <a:r>
              <a:rPr lang="en-US" sz="2000" dirty="0">
                <a:solidFill>
                  <a:prstClr val="black"/>
                </a:solidFill>
              </a:rPr>
              <a:t>function and mental </a:t>
            </a:r>
            <a:r>
              <a:rPr lang="en-US" sz="2000" dirty="0" smtClean="0">
                <a:solidFill>
                  <a:prstClr val="black"/>
                </a:solidFill>
              </a:rPr>
              <a:t>status</a:t>
            </a:r>
            <a:r>
              <a:rPr lang="en-US" sz="2000" dirty="0">
                <a:solidFill>
                  <a:prstClr val="black"/>
                </a:solidFill>
              </a:rPr>
              <a:t>;</a:t>
            </a:r>
            <a:r>
              <a:rPr lang="en-US" sz="2000" dirty="0" smtClean="0">
                <a:solidFill>
                  <a:prstClr val="black"/>
                </a:solidFill>
              </a:rPr>
              <a:t> special </a:t>
            </a:r>
            <a:r>
              <a:rPr lang="en-US" sz="2000" dirty="0">
                <a:solidFill>
                  <a:prstClr val="black"/>
                </a:solidFill>
              </a:rPr>
              <a:t>services, treatments, and </a:t>
            </a:r>
            <a:r>
              <a:rPr lang="en-US" sz="2000" dirty="0" smtClean="0">
                <a:solidFill>
                  <a:prstClr val="black"/>
                </a:solidFill>
              </a:rPr>
              <a:t>interventions; medical </a:t>
            </a:r>
            <a:r>
              <a:rPr lang="en-US" sz="2000" dirty="0">
                <a:solidFill>
                  <a:prstClr val="black"/>
                </a:solidFill>
              </a:rPr>
              <a:t>conditions and </a:t>
            </a:r>
            <a:r>
              <a:rPr lang="en-US" sz="2000" dirty="0" smtClean="0">
                <a:solidFill>
                  <a:prstClr val="black"/>
                </a:solidFill>
              </a:rPr>
              <a:t>co-morbidities; impairments</a:t>
            </a:r>
            <a:r>
              <a:rPr lang="en-US" sz="2000" dirty="0">
                <a:solidFill>
                  <a:prstClr val="black"/>
                </a:solidFill>
              </a:rPr>
              <a:t>;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and </a:t>
            </a:r>
            <a:r>
              <a:rPr lang="en-US" sz="2000" dirty="0" smtClean="0">
                <a:solidFill>
                  <a:prstClr val="black"/>
                </a:solidFill>
              </a:rPr>
              <a:t>other categories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sz="2000" b="1" u="sng" dirty="0" smtClean="0">
                <a:solidFill>
                  <a:prstClr val="black"/>
                </a:solidFill>
              </a:rPr>
              <a:t>Quality </a:t>
            </a:r>
            <a:r>
              <a:rPr lang="en-US" sz="2000" b="1" u="sng" dirty="0">
                <a:solidFill>
                  <a:prstClr val="black"/>
                </a:solidFill>
              </a:rPr>
              <a:t>Measure Domains: </a:t>
            </a:r>
            <a:r>
              <a:rPr lang="en-US" sz="2000" dirty="0">
                <a:solidFill>
                  <a:prstClr val="black"/>
                </a:solidFill>
              </a:rPr>
              <a:t>f</a:t>
            </a:r>
            <a:r>
              <a:rPr lang="en-US" sz="2000" dirty="0" smtClean="0">
                <a:solidFill>
                  <a:prstClr val="black"/>
                </a:solidFill>
              </a:rPr>
              <a:t>unctional status; </a:t>
            </a:r>
            <a:r>
              <a:rPr lang="en-US" sz="2000" dirty="0">
                <a:solidFill>
                  <a:prstClr val="black"/>
                </a:solidFill>
              </a:rPr>
              <a:t>cognitive </a:t>
            </a:r>
            <a:r>
              <a:rPr lang="en-US" sz="2000" dirty="0" smtClean="0">
                <a:solidFill>
                  <a:prstClr val="black"/>
                </a:solidFill>
              </a:rPr>
              <a:t>function </a:t>
            </a:r>
            <a:r>
              <a:rPr lang="en-US" sz="2000" dirty="0">
                <a:solidFill>
                  <a:prstClr val="black"/>
                </a:solidFill>
              </a:rPr>
              <a:t>and changes in function and cognitive </a:t>
            </a:r>
            <a:r>
              <a:rPr lang="en-US" sz="2000" dirty="0" smtClean="0">
                <a:solidFill>
                  <a:prstClr val="black"/>
                </a:solidFill>
              </a:rPr>
              <a:t>function; skin </a:t>
            </a:r>
            <a:r>
              <a:rPr lang="en-US" sz="2000" dirty="0">
                <a:solidFill>
                  <a:prstClr val="black"/>
                </a:solidFill>
              </a:rPr>
              <a:t>integrity and changes in skin integrity; medication </a:t>
            </a:r>
            <a:r>
              <a:rPr lang="en-US" sz="2000" dirty="0" smtClean="0">
                <a:solidFill>
                  <a:prstClr val="black"/>
                </a:solidFill>
              </a:rPr>
              <a:t>reconciliation; incidence </a:t>
            </a:r>
            <a:r>
              <a:rPr lang="en-US" sz="2000" dirty="0">
                <a:solidFill>
                  <a:prstClr val="black"/>
                </a:solidFill>
              </a:rPr>
              <a:t>of major falls; t</a:t>
            </a:r>
            <a:r>
              <a:rPr lang="en-US" sz="2000" dirty="0" smtClean="0">
                <a:solidFill>
                  <a:prstClr val="black"/>
                </a:solidFill>
              </a:rPr>
              <a:t>ransfer </a:t>
            </a:r>
            <a:r>
              <a:rPr lang="en-US" sz="2000" dirty="0">
                <a:solidFill>
                  <a:prstClr val="black"/>
                </a:solidFill>
              </a:rPr>
              <a:t>of health information when the individual transitions from the hospital/critical access hospital to </a:t>
            </a:r>
            <a:r>
              <a:rPr lang="en-US" sz="2000" dirty="0" smtClean="0">
                <a:solidFill>
                  <a:prstClr val="black"/>
                </a:solidFill>
              </a:rPr>
              <a:t>post-acute care (PAC) </a:t>
            </a:r>
            <a:r>
              <a:rPr lang="en-US" sz="2000" dirty="0">
                <a:solidFill>
                  <a:prstClr val="black"/>
                </a:solidFill>
              </a:rPr>
              <a:t>provider or home, or from PAC provider to another </a:t>
            </a:r>
            <a:r>
              <a:rPr lang="en-US" sz="2000" dirty="0" smtClean="0">
                <a:solidFill>
                  <a:prstClr val="black"/>
                </a:solidFill>
              </a:rPr>
              <a:t>settings</a:t>
            </a:r>
          </a:p>
          <a:p>
            <a:pPr marL="0" indent="0">
              <a:spcBef>
                <a:spcPts val="600"/>
              </a:spcBef>
              <a:buNone/>
              <a:defRPr/>
            </a:pPr>
            <a:endParaRPr lang="en-US" sz="20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600"/>
              </a:spcBef>
              <a:buNone/>
              <a:defRPr/>
            </a:pPr>
            <a:r>
              <a:rPr lang="en-US" sz="2000" dirty="0" smtClean="0">
                <a:solidFill>
                  <a:prstClr val="black"/>
                </a:solidFill>
              </a:rPr>
              <a:t>Requires the submission of Data On: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sz="2000" b="1" u="sng" dirty="0">
                <a:solidFill>
                  <a:prstClr val="black"/>
                </a:solidFill>
              </a:rPr>
              <a:t>R</a:t>
            </a:r>
            <a:r>
              <a:rPr lang="en-US" sz="2000" b="1" u="sng" dirty="0" smtClean="0">
                <a:solidFill>
                  <a:prstClr val="black"/>
                </a:solidFill>
              </a:rPr>
              <a:t>esource </a:t>
            </a:r>
            <a:r>
              <a:rPr lang="en-US" sz="2000" b="1" u="sng" dirty="0">
                <a:solidFill>
                  <a:prstClr val="black"/>
                </a:solidFill>
              </a:rPr>
              <a:t>U</a:t>
            </a:r>
            <a:r>
              <a:rPr lang="en-US" sz="2000" b="1" u="sng" dirty="0" smtClean="0">
                <a:solidFill>
                  <a:prstClr val="black"/>
                </a:solidFill>
              </a:rPr>
              <a:t>se</a:t>
            </a:r>
            <a:r>
              <a:rPr lang="en-US" sz="2000" b="1" u="sng" dirty="0">
                <a:solidFill>
                  <a:prstClr val="black"/>
                </a:solidFill>
              </a:rPr>
              <a:t>, and </a:t>
            </a:r>
            <a:r>
              <a:rPr lang="en-US" sz="2000" b="1" u="sng" dirty="0" smtClean="0">
                <a:solidFill>
                  <a:prstClr val="black"/>
                </a:solidFill>
              </a:rPr>
              <a:t>Other Measures: </a:t>
            </a:r>
            <a:r>
              <a:rPr lang="en-US" sz="2000" dirty="0">
                <a:solidFill>
                  <a:prstClr val="black"/>
                </a:solidFill>
              </a:rPr>
              <a:t>Total estimated Medicare spending per beneficiary </a:t>
            </a:r>
            <a:r>
              <a:rPr lang="en-US" sz="2000" dirty="0" smtClean="0">
                <a:solidFill>
                  <a:prstClr val="black"/>
                </a:solidFill>
              </a:rPr>
              <a:t>discharged </a:t>
            </a:r>
            <a:r>
              <a:rPr lang="en-US" sz="2000" dirty="0">
                <a:solidFill>
                  <a:prstClr val="black"/>
                </a:solidFill>
              </a:rPr>
              <a:t>to the community, </a:t>
            </a:r>
            <a:r>
              <a:rPr lang="en-US" sz="2000" dirty="0" smtClean="0">
                <a:solidFill>
                  <a:prstClr val="black"/>
                </a:solidFill>
              </a:rPr>
              <a:t>all </a:t>
            </a:r>
            <a:r>
              <a:rPr lang="en-US" sz="2000" dirty="0">
                <a:solidFill>
                  <a:prstClr val="black"/>
                </a:solidFill>
              </a:rPr>
              <a:t>condition </a:t>
            </a:r>
            <a:r>
              <a:rPr lang="en-US" sz="2000" dirty="0" smtClean="0">
                <a:solidFill>
                  <a:prstClr val="black"/>
                </a:solidFill>
              </a:rPr>
              <a:t>risk-adjusted </a:t>
            </a:r>
            <a:r>
              <a:rPr lang="en-US" sz="2000" dirty="0">
                <a:solidFill>
                  <a:prstClr val="black"/>
                </a:solidFill>
              </a:rPr>
              <a:t>potentially presentable hospital readmission </a:t>
            </a:r>
            <a:r>
              <a:rPr lang="en-US" sz="2000" dirty="0" smtClean="0">
                <a:solidFill>
                  <a:prstClr val="black"/>
                </a:solidFill>
              </a:rPr>
              <a:t>rates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sz="1600" b="1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900" dirty="0">
                <a:solidFill>
                  <a:prstClr val="black"/>
                </a:solidFill>
              </a:rPr>
              <a:t>Improving Medicare Post-Acute Care Transformation (IMPACT) Act of 2014</a:t>
            </a:r>
            <a:endParaRPr lang="en-US" sz="3900" dirty="0"/>
          </a:p>
        </p:txBody>
      </p:sp>
    </p:spTree>
    <p:extLst>
      <p:ext uri="{BB962C8B-B14F-4D97-AF65-F5344CB8AC3E}">
        <p14:creationId xmlns:p14="http://schemas.microsoft.com/office/powerpoint/2010/main" val="72375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76400"/>
            <a:ext cx="8763000" cy="51816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800" b="1" dirty="0" smtClean="0"/>
              <a:t>               </a:t>
            </a:r>
            <a:r>
              <a:rPr lang="en-US" sz="3800" b="1" u="sng" dirty="0" smtClean="0"/>
              <a:t>The Implementation </a:t>
            </a:r>
            <a:r>
              <a:rPr lang="en-US" sz="3800" b="1" u="sng" dirty="0"/>
              <a:t>of </a:t>
            </a:r>
            <a:r>
              <a:rPr lang="en-US" sz="3800" b="1" u="sng" dirty="0" smtClean="0"/>
              <a:t>Measures Will Evolve </a:t>
            </a:r>
            <a:r>
              <a:rPr lang="en-US" sz="3800" b="1" u="sng" dirty="0"/>
              <a:t>O</a:t>
            </a:r>
            <a:r>
              <a:rPr lang="en-US" sz="3800" b="1" u="sng" dirty="0" smtClean="0"/>
              <a:t>ver Time</a:t>
            </a:r>
          </a:p>
          <a:p>
            <a:pPr marL="0" indent="0">
              <a:buNone/>
            </a:pPr>
            <a:endParaRPr lang="en-US" sz="3800" b="1" u="sng" dirty="0" smtClean="0"/>
          </a:p>
          <a:p>
            <a:pPr marL="0" indent="0">
              <a:buNone/>
            </a:pPr>
            <a:r>
              <a:rPr lang="en-US" sz="3800" dirty="0" smtClean="0"/>
              <a:t>To </a:t>
            </a:r>
            <a:r>
              <a:rPr lang="en-US" sz="3800" dirty="0"/>
              <a:t>meet the October 2016 implementation date for the measure domains specified under the Act for that time frame the following considerations were given</a:t>
            </a:r>
            <a:r>
              <a:rPr lang="en-US" sz="3800" dirty="0" smtClean="0"/>
              <a:t>: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/>
              <a:t>Addresses a current area for improvement tied to a stated domain</a:t>
            </a:r>
          </a:p>
          <a:p>
            <a:r>
              <a:rPr lang="en-US" sz="3600" dirty="0"/>
              <a:t>Consideration of measures  previously support by the </a:t>
            </a:r>
            <a:r>
              <a:rPr lang="en-US" sz="3600" dirty="0" smtClean="0"/>
              <a:t>Measures Application Partnership (MAP)</a:t>
            </a:r>
            <a:endParaRPr lang="en-US" sz="3600" dirty="0"/>
          </a:p>
          <a:p>
            <a:r>
              <a:rPr lang="en-US" sz="3600" dirty="0"/>
              <a:t>Endorsed, implemented/finalized for use in the post-acute care </a:t>
            </a:r>
            <a:r>
              <a:rPr lang="en-US" sz="3600" dirty="0" smtClean="0"/>
              <a:t>quality reporting programs (QRPs), </a:t>
            </a:r>
            <a:r>
              <a:rPr lang="en-US" sz="3600" dirty="0"/>
              <a:t>e.g., NQF #0678 Percent of Residents or Patients with Pressure Ulcers That Are New or Worsened; NQF # 0674 Percent of Residents Experiencing One or More Falls with Major Injury</a:t>
            </a:r>
          </a:p>
          <a:p>
            <a:r>
              <a:rPr lang="en-US" sz="3600" dirty="0"/>
              <a:t>Minimize added burden to the providers </a:t>
            </a:r>
          </a:p>
          <a:p>
            <a:r>
              <a:rPr lang="en-US" sz="3600" dirty="0"/>
              <a:t>Where possible, avoid any impact on current assessment items already collected </a:t>
            </a:r>
          </a:p>
          <a:p>
            <a:r>
              <a:rPr lang="en-US" sz="3600" dirty="0"/>
              <a:t>Avoid duplication of existing assessment concepts </a:t>
            </a:r>
            <a:endParaRPr lang="en-US" sz="36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Pathway </a:t>
            </a:r>
            <a:r>
              <a:rPr lang="en-US" dirty="0" smtClean="0"/>
              <a:t>Toward Transformation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1257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9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Open Door Forum: SNF Quality Reporting Program&amp;quot;&quot;/&gt;&lt;property id=&quot;20307&quot; value=&quot;279&quot;/&gt;&lt;/object&gt;&lt;object type=&quot;3&quot; unique_id=&quot;10004&quot;&gt;&lt;property id=&quot;20148&quot; value=&quot;5&quot;/&gt;&lt;property id=&quot;20300&quot; value=&quot;Slide 2 - &amp;quot;Introduction: SNF Quality Reporting Program FY 2016 SNF PPS NPRM (CMS-1622-P)&amp;quot;&quot;/&gt;&lt;property id=&quot;20307&quot; value=&quot;281&quot;/&gt;&lt;/object&gt;&lt;object type=&quot;3&quot; unique_id=&quot;10005&quot;&gt;&lt;property id=&quot;20148&quot; value=&quot;5&quot;/&gt;&lt;property id=&quot;20300&quot; value=&quot;Slide 3 - &amp;quot;FY 2016 SNF PPS NPRM (CMS-1622-P)  on Display As of April 20, 2015&amp;quot;&quot;/&gt;&lt;property id=&quot;20307&quot; value=&quot;280&quot;/&gt;&lt;/object&gt;&lt;object type=&quot;3&quot; unique_id=&quot;10006&quot;&gt;&lt;property id=&quot;20148&quot; value=&quot;5&quot;/&gt;&lt;property id=&quot;20300&quot; value=&quot;Slide 4 - &amp;quot;SNF Quality Reporting Program FY 2016 SNF PPS NPRM (CMS-1622-P)  Policy Proposals&amp;quot;&quot;/&gt;&lt;property id=&quot;20307&quot; value=&quot;292&quot;/&gt;&lt;/object&gt;&lt;object type=&quot;3&quot; unique_id=&quot;10007&quot;&gt;&lt;property id=&quot;20148&quot; value=&quot;5&quot;/&gt;&lt;property id=&quot;20300&quot; value=&quot;Slide 5 - &amp;quot;FY 2016 SNF QRP NPRM (CMS-1622-P)  Quality Measures&amp;quot;&quot;/&gt;&lt;property id=&quot;20307&quot; value=&quot;293&quot;/&gt;&lt;/object&gt;&lt;object type=&quot;3&quot; unique_id=&quot;10008&quot;&gt;&lt;property id=&quot;20148&quot; value=&quot;5&quot;/&gt;&lt;property id=&quot;20300&quot; value=&quot;Slide 6 - &amp;quot; Possible Quality Measures for Future Years &amp;quot;&quot;/&gt;&lt;property id=&quot;20307&quot; value=&quot;294&quot;/&gt;&lt;/object&gt;&lt;object type=&quot;3&quot; unique_id=&quot;10009&quot;&gt;&lt;property id=&quot;20148&quot; value=&quot;5&quot;/&gt;&lt;property id=&quot;20300&quot; value=&quot;Slide 7 - &amp;quot;Measure Information &amp;quot;&quot;/&gt;&lt;property id=&quot;20307&quot; value=&quot;295&quot;/&gt;&lt;/object&gt;&lt;object type=&quot;3&quot; unique_id=&quot;10010&quot;&gt;&lt;property id=&quot;20148&quot; value=&quot;5&quot;/&gt;&lt;property id=&quot;20300&quot; value=&quot;Slide 8 - &amp;quot;Improving Medicare Post-Acute Care Transformation (IMPACT) Act of 2014&amp;quot;&quot;/&gt;&lt;property id=&quot;20307&quot; value=&quot;296&quot;/&gt;&lt;/object&gt;&lt;object type=&quot;3&quot; unique_id=&quot;10011&quot;&gt;&lt;property id=&quot;20148&quot; value=&quot;5&quot;/&gt;&lt;property id=&quot;20300&quot; value=&quot;Slide 9 - &amp;quot;Pathway Toward Transformation:&amp;quot;&quot;/&gt;&lt;property id=&quot;20307&quot; value=&quot;297&quot;/&gt;&lt;/object&gt;&lt;object type=&quot;3&quot; unique_id=&quot;10012&quot;&gt;&lt;property id=&quot;20148&quot; value=&quot;5&quot;/&gt;&lt;property id=&quot;20300&quot; value=&quot;Slide 10 - &amp;quot;Important Dates &amp;amp; Resources&amp;quot;&quot;/&gt;&lt;property id=&quot;20307&quot; value=&quot;291&quot;/&gt;&lt;/object&gt;&lt;object type=&quot;3&quot; unique_id=&quot;10013&quot;&gt;&lt;property id=&quot;20148&quot; value=&quot;5&quot;/&gt;&lt;property id=&quot;20300&quot; value=&quot;Slide 11 - &amp;quot;Questions? &amp;quot;&quot;/&gt;&lt;property id=&quot;20307&quot; value=&quot;290&quot;/&gt;&lt;/object&gt;&lt;/object&gt;&lt;object type=&quot;8&quot; unique_id=&quot;10026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CM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844</Words>
  <Application>Microsoft Office PowerPoint</Application>
  <PresentationFormat>On-screen Show (4:3)</PresentationFormat>
  <Paragraphs>94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CMS_template</vt:lpstr>
      <vt:lpstr>Custom Design</vt:lpstr>
      <vt:lpstr>Open Door Forum: SNF Quality Reporting Program</vt:lpstr>
      <vt:lpstr>Introduction: SNF Quality Reporting Program FY 2016 SNF PPS NPRM (CMS-1622-P)</vt:lpstr>
      <vt:lpstr>FY 2016 SNF PPS NPRM (CMS-1622-P)  on Display As of April 20, 2015</vt:lpstr>
      <vt:lpstr>SNF Quality Reporting Program FY 2016 SNF PPS NPRM (CMS-1622-P)  Policy Proposals</vt:lpstr>
      <vt:lpstr>FY 2016 SNF QRP NPRM (CMS-1622-P)  Quality Measures</vt:lpstr>
      <vt:lpstr> Possible Quality Measures for Future Years </vt:lpstr>
      <vt:lpstr>Measure Information </vt:lpstr>
      <vt:lpstr>Improving Medicare Post-Acute Care Transformation (IMPACT) Act of 2014</vt:lpstr>
      <vt:lpstr>Pathway Toward Transformation:</vt:lpstr>
      <vt:lpstr>Important Dates &amp; Resources</vt:lpstr>
      <vt:lpstr>Questions?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2015-04-01T13:42:52Z</dcterms:created>
  <dcterms:modified xsi:type="dcterms:W3CDTF">2015-05-20T11:50:32Z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-2061815637</vt:i4>
  </property>
  <property fmtid="{D5CDD505-2E9C-101B-9397-08002B2CF9AE}" pid="4" name="_PreviousAdHocReviewCycleID">
    <vt:i4>656250107</vt:i4>
  </property>
</Properties>
</file>