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7" r:id="rId2"/>
  </p:sldMasterIdLst>
  <p:notesMasterIdLst>
    <p:notesMasterId r:id="rId33"/>
  </p:notesMasterIdLst>
  <p:handoutMasterIdLst>
    <p:handoutMasterId r:id="rId34"/>
  </p:handoutMasterIdLst>
  <p:sldIdLst>
    <p:sldId id="287" r:id="rId3"/>
    <p:sldId id="271" r:id="rId4"/>
    <p:sldId id="306" r:id="rId5"/>
    <p:sldId id="307" r:id="rId6"/>
    <p:sldId id="260" r:id="rId7"/>
    <p:sldId id="261" r:id="rId8"/>
    <p:sldId id="299" r:id="rId9"/>
    <p:sldId id="295" r:id="rId10"/>
    <p:sldId id="305" r:id="rId11"/>
    <p:sldId id="273" r:id="rId12"/>
    <p:sldId id="289" r:id="rId13"/>
    <p:sldId id="278" r:id="rId14"/>
    <p:sldId id="277" r:id="rId15"/>
    <p:sldId id="276" r:id="rId16"/>
    <p:sldId id="303" r:id="rId17"/>
    <p:sldId id="266" r:id="rId18"/>
    <p:sldId id="291" r:id="rId19"/>
    <p:sldId id="280" r:id="rId20"/>
    <p:sldId id="301" r:id="rId21"/>
    <p:sldId id="308" r:id="rId22"/>
    <p:sldId id="309" r:id="rId23"/>
    <p:sldId id="310" r:id="rId24"/>
    <p:sldId id="311" r:id="rId25"/>
    <p:sldId id="312" r:id="rId26"/>
    <p:sldId id="313" r:id="rId27"/>
    <p:sldId id="315" r:id="rId28"/>
    <p:sldId id="316" r:id="rId29"/>
    <p:sldId id="317" r:id="rId30"/>
    <p:sldId id="288" r:id="rId31"/>
    <p:sldId id="302"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onica Kay" initials="MK" lastIdx="17" clrIdx="6">
    <p:extLst>
      <p:ext uri="{19B8F6BF-5375-455C-9EA6-DF929625EA0E}">
        <p15:presenceInfo xmlns:p15="http://schemas.microsoft.com/office/powerpoint/2012/main" userId="S-1-5-21-4095628063-3556742122-3606576086-9902" providerId="AD"/>
      </p:ext>
    </p:extLst>
  </p:cmAuthor>
  <p:cmAuthor id="1" name="AMANDA JOHNSON" initials="AJ" lastIdx="4" clrIdx="0">
    <p:extLst>
      <p:ext uri="{19B8F6BF-5375-455C-9EA6-DF929625EA0E}">
        <p15:presenceInfo xmlns:p15="http://schemas.microsoft.com/office/powerpoint/2012/main" userId="S-1-5-21-4095628063-3556742122-3606576086-23457" providerId="AD"/>
      </p:ext>
    </p:extLst>
  </p:cmAuthor>
  <p:cmAuthor id="2" name="Joella Roland" initials="JR" lastIdx="1" clrIdx="1">
    <p:extLst>
      <p:ext uri="{19B8F6BF-5375-455C-9EA6-DF929625EA0E}">
        <p15:presenceInfo xmlns:p15="http://schemas.microsoft.com/office/powerpoint/2012/main" userId="S-1-5-21-4095628063-3556742122-3606576086-132581" providerId="AD"/>
      </p:ext>
    </p:extLst>
  </p:cmAuthor>
  <p:cmAuthor id="3" name="Tricia Rodgers" initials="TR" lastIdx="17" clrIdx="2">
    <p:extLst>
      <p:ext uri="{19B8F6BF-5375-455C-9EA6-DF929625EA0E}">
        <p15:presenceInfo xmlns:p15="http://schemas.microsoft.com/office/powerpoint/2012/main" userId="S-1-5-21-4095628063-3556742122-3606576086-6127" providerId="AD"/>
      </p:ext>
    </p:extLst>
  </p:cmAuthor>
  <p:cmAuthor id="4" name="JULIE KOSTERLITZ" initials="JK" lastIdx="12" clrIdx="3">
    <p:extLst>
      <p:ext uri="{19B8F6BF-5375-455C-9EA6-DF929625EA0E}">
        <p15:presenceInfo xmlns:p15="http://schemas.microsoft.com/office/powerpoint/2012/main" userId="S-1-5-21-4095628063-3556742122-3606576086-75326" providerId="AD"/>
      </p:ext>
    </p:extLst>
  </p:cmAuthor>
  <p:cmAuthor id="5" name="Erin Pressley" initials="EP" lastIdx="10" clrIdx="4">
    <p:extLst>
      <p:ext uri="{19B8F6BF-5375-455C-9EA6-DF929625EA0E}">
        <p15:presenceInfo xmlns:p15="http://schemas.microsoft.com/office/powerpoint/2012/main" userId="S-1-5-21-4095628063-3556742122-3606576086-8914" providerId="AD"/>
      </p:ext>
    </p:extLst>
  </p:cmAuthor>
  <p:cmAuthor id="6" name="Diana Rivi" initials="DR" lastIdx="10" clrIdx="5">
    <p:extLst>
      <p:ext uri="{19B8F6BF-5375-455C-9EA6-DF929625EA0E}">
        <p15:presenceInfo xmlns:p15="http://schemas.microsoft.com/office/powerpoint/2012/main" userId="S-1-5-21-4095628063-3556742122-3606576086-1609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08" autoAdjust="0"/>
    <p:restoredTop sz="89511" autoAdjust="0"/>
  </p:normalViewPr>
  <p:slideViewPr>
    <p:cSldViewPr>
      <p:cViewPr varScale="1">
        <p:scale>
          <a:sx n="67" d="100"/>
          <a:sy n="67" d="100"/>
        </p:scale>
        <p:origin x="1176" y="60"/>
      </p:cViewPr>
      <p:guideLst>
        <p:guide orient="horz" pos="2880"/>
        <p:guide pos="216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1344" y="1"/>
            <a:ext cx="3037840" cy="466972"/>
          </a:xfrm>
          <a:prstGeom prst="rect">
            <a:avLst/>
          </a:prstGeom>
        </p:spPr>
        <p:txBody>
          <a:bodyPr vert="horz" lIns="93177" tIns="46589" rIns="93177" bIns="46589" rtlCol="0"/>
          <a:lstStyle>
            <a:lvl1pPr algn="r">
              <a:defRPr sz="1200"/>
            </a:lvl1pPr>
          </a:lstStyle>
          <a:p>
            <a:fld id="{79C1F877-6AE9-4508-89C8-6D242E305D4A}" type="datetimeFigureOut">
              <a:rPr lang="en-US" smtClean="0"/>
              <a:t>9/12/2017</a:t>
            </a:fld>
            <a:endParaRPr lang="en-US" dirty="0"/>
          </a:p>
        </p:txBody>
      </p:sp>
      <p:sp>
        <p:nvSpPr>
          <p:cNvPr id="4" name="Footer Placeholder 3"/>
          <p:cNvSpPr>
            <a:spLocks noGrp="1"/>
          </p:cNvSpPr>
          <p:nvPr>
            <p:ph type="ftr" sz="quarter" idx="2"/>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344" y="8829430"/>
            <a:ext cx="3037840" cy="466971"/>
          </a:xfrm>
          <a:prstGeom prst="rect">
            <a:avLst/>
          </a:prstGeom>
        </p:spPr>
        <p:txBody>
          <a:bodyPr vert="horz" lIns="93177" tIns="46589" rIns="93177" bIns="46589" rtlCol="0" anchor="b"/>
          <a:lstStyle>
            <a:lvl1pPr algn="r">
              <a:defRPr sz="1200"/>
            </a:lvl1pPr>
          </a:lstStyle>
          <a:p>
            <a:fld id="{92B46A68-CF07-43F0-9F24-C85DE0D3403C}" type="slidenum">
              <a:rPr lang="en-US" smtClean="0"/>
              <a:t>‹#›</a:t>
            </a:fld>
            <a:endParaRPr lang="en-US" dirty="0"/>
          </a:p>
        </p:txBody>
      </p:sp>
    </p:spTree>
    <p:extLst>
      <p:ext uri="{BB962C8B-B14F-4D97-AF65-F5344CB8AC3E}">
        <p14:creationId xmlns:p14="http://schemas.microsoft.com/office/powerpoint/2010/main" val="249788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1344" y="1"/>
            <a:ext cx="3037840" cy="466972"/>
          </a:xfrm>
          <a:prstGeom prst="rect">
            <a:avLst/>
          </a:prstGeom>
        </p:spPr>
        <p:txBody>
          <a:bodyPr vert="horz" lIns="93177" tIns="46589" rIns="93177" bIns="46589" rtlCol="0"/>
          <a:lstStyle>
            <a:lvl1pPr algn="r">
              <a:defRPr sz="1200"/>
            </a:lvl1pPr>
          </a:lstStyle>
          <a:p>
            <a:fld id="{EA30C96A-970B-485D-BC70-902C033B71E8}" type="datetimeFigureOut">
              <a:rPr lang="en-US" smtClean="0"/>
              <a:t>9/12/2017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5"/>
            <a:ext cx="5608320" cy="366045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430"/>
            <a:ext cx="3037840" cy="46697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344" y="8829430"/>
            <a:ext cx="3037840" cy="466971"/>
          </a:xfrm>
          <a:prstGeom prst="rect">
            <a:avLst/>
          </a:prstGeom>
        </p:spPr>
        <p:txBody>
          <a:bodyPr vert="horz" lIns="93177" tIns="46589" rIns="93177" bIns="46589" rtlCol="0" anchor="b"/>
          <a:lstStyle>
            <a:lvl1pPr algn="r">
              <a:defRPr sz="1200"/>
            </a:lvl1pPr>
          </a:lstStyle>
          <a:p>
            <a:fld id="{F581A7BC-80BF-485E-8A31-03C126B9B4DD}" type="slidenum">
              <a:rPr lang="en-US" smtClean="0"/>
              <a:t>‹#›</a:t>
            </a:fld>
            <a:endParaRPr lang="en-US" dirty="0"/>
          </a:p>
        </p:txBody>
      </p:sp>
    </p:spTree>
    <p:extLst>
      <p:ext uri="{BB962C8B-B14F-4D97-AF65-F5344CB8AC3E}">
        <p14:creationId xmlns:p14="http://schemas.microsoft.com/office/powerpoint/2010/main" val="3664004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www.medicare.gov/"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mpresource.org/"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www.medicare.gov/"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EF2547-B5D8-4CE2-9238-0F78AA3EE1B0}"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2110863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text in the table.</a:t>
            </a:r>
            <a:endParaRPr lang="en-US" dirty="0"/>
          </a:p>
        </p:txBody>
      </p:sp>
    </p:spTree>
    <p:extLst>
      <p:ext uri="{BB962C8B-B14F-4D97-AF65-F5344CB8AC3E}">
        <p14:creationId xmlns:p14="http://schemas.microsoft.com/office/powerpoint/2010/main" val="128709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Other key points to reinforce</a:t>
            </a:r>
          </a:p>
          <a:p>
            <a:pPr marL="282575" indent="-282575">
              <a:buFont typeface="Wingdings" panose="05000000000000000000" pitchFamily="2" charset="2"/>
              <a:buChar char="§"/>
            </a:pPr>
            <a:r>
              <a:rPr lang="en-US" dirty="0"/>
              <a:t>Understand that mailing everyone a new card will take some time. Your card might arrive at a different time than your friend’s or neighbor’s.</a:t>
            </a:r>
          </a:p>
          <a:p>
            <a:pPr marL="282575" lvl="0" indent="-282575">
              <a:buFont typeface="Wingdings" panose="05000000000000000000" pitchFamily="2" charset="2"/>
              <a:buChar char="§"/>
            </a:pPr>
            <a:r>
              <a:rPr lang="en-US" dirty="0"/>
              <a:t>Make sure your mailing address is </a:t>
            </a:r>
            <a:r>
              <a:rPr lang="en-US" dirty="0" smtClean="0"/>
              <a:t>up-to-date</a:t>
            </a:r>
            <a:r>
              <a:rPr lang="en-US" dirty="0"/>
              <a:t>. If your address needs to be corrected, contact Social Security at </a:t>
            </a:r>
            <a:r>
              <a:rPr lang="en-US" dirty="0">
                <a:hlinkClick r:id="rId3"/>
              </a:rPr>
              <a:t>ssa.gov/</a:t>
            </a:r>
            <a:r>
              <a:rPr lang="en-US" dirty="0" err="1">
                <a:hlinkClick r:id="rId3"/>
              </a:rPr>
              <a:t>myaccount</a:t>
            </a:r>
            <a:r>
              <a:rPr lang="en-US" dirty="0"/>
              <a:t> or 1-800-772-1213. </a:t>
            </a:r>
            <a:br>
              <a:rPr lang="en-US" dirty="0"/>
            </a:br>
            <a:r>
              <a:rPr lang="en-US" dirty="0"/>
              <a:t>TTY: 1-800-325-0778.</a:t>
            </a:r>
          </a:p>
          <a:p>
            <a:pPr marL="282575" lvl="0" indent="-282575">
              <a:buFont typeface="Wingdings" panose="05000000000000000000" pitchFamily="2" charset="2"/>
              <a:buChar char="§"/>
            </a:pPr>
            <a:r>
              <a:rPr lang="en-US" dirty="0"/>
              <a:t>Beware of anyone who contacts you about your new Medicare card. We will never ask you to give us personal or private information to get your new Medicare number and card</a:t>
            </a:r>
            <a:r>
              <a:rPr lang="en-US" dirty="0" smtClean="0"/>
              <a:t>.</a:t>
            </a:r>
            <a:endParaRPr lang="en-US" dirty="0"/>
          </a:p>
        </p:txBody>
      </p:sp>
    </p:spTree>
    <p:extLst>
      <p:ext uri="{BB962C8B-B14F-4D97-AF65-F5344CB8AC3E}">
        <p14:creationId xmlns:p14="http://schemas.microsoft.com/office/powerpoint/2010/main" val="2505999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2700">
              <a:lnSpc>
                <a:spcPct val="120000"/>
              </a:lnSpc>
              <a:tabLst>
                <a:tab pos="354965" algn="l"/>
                <a:tab pos="355600" algn="l"/>
              </a:tabLst>
            </a:pPr>
            <a:r>
              <a:rPr lang="en-US" b="1" dirty="0">
                <a:cs typeface="Times New Roman" panose="02020603050405020304" pitchFamily="18" charset="0"/>
              </a:rPr>
              <a:t>Now – September 2017: Setting Expectations</a:t>
            </a:r>
          </a:p>
          <a:p>
            <a:pPr marL="169863" indent="-157163">
              <a:lnSpc>
                <a:spcPct val="120000"/>
              </a:lnSpc>
              <a:buFont typeface="Wingdings" panose="05000000000000000000" pitchFamily="2" charset="2"/>
              <a:buChar char="§"/>
              <a:tabLst>
                <a:tab pos="354965" algn="l"/>
                <a:tab pos="355600" algn="l"/>
              </a:tabLst>
            </a:pPr>
            <a:r>
              <a:rPr lang="en-US" dirty="0">
                <a:cs typeface="Times New Roman" panose="02020603050405020304" pitchFamily="18" charset="0"/>
              </a:rPr>
              <a:t>General Messaging</a:t>
            </a:r>
          </a:p>
          <a:p>
            <a:pPr marL="342900" lvl="1" indent="-165100">
              <a:lnSpc>
                <a:spcPct val="120000"/>
              </a:lnSpc>
              <a:buFont typeface="Arial" panose="020B0604020202020204" pitchFamily="34" charset="0"/>
              <a:buChar char="•"/>
              <a:tabLst>
                <a:tab pos="342900" algn="l"/>
                <a:tab pos="355600" algn="l"/>
              </a:tabLst>
            </a:pPr>
            <a:r>
              <a:rPr lang="en-US" dirty="0">
                <a:cs typeface="Times New Roman" panose="02020603050405020304" pitchFamily="18" charset="0"/>
              </a:rPr>
              <a:t>Coming in 2018: New Medicare cards!</a:t>
            </a:r>
          </a:p>
          <a:p>
            <a:pPr marL="342900" lvl="1" indent="-165100">
              <a:lnSpc>
                <a:spcPct val="120000"/>
              </a:lnSpc>
              <a:buFont typeface="Arial" panose="020B0604020202020204" pitchFamily="34" charset="0"/>
              <a:buChar char="•"/>
              <a:tabLst>
                <a:tab pos="342900" algn="l"/>
                <a:tab pos="355600" algn="l"/>
              </a:tabLst>
            </a:pPr>
            <a:r>
              <a:rPr lang="en-US" dirty="0">
                <a:cs typeface="Times New Roman" panose="02020603050405020304" pitchFamily="18" charset="0"/>
              </a:rPr>
              <a:t>Make sure your address on file with Medicare is correct or go to </a:t>
            </a:r>
            <a:r>
              <a:rPr lang="en-US" dirty="0">
                <a:cs typeface="Times New Roman" panose="02020603050405020304" pitchFamily="18" charset="0"/>
                <a:hlinkClick r:id="rId3"/>
              </a:rPr>
              <a:t>ssa.gov/</a:t>
            </a:r>
            <a:r>
              <a:rPr lang="en-US" dirty="0" err="1">
                <a:cs typeface="Times New Roman" panose="02020603050405020304" pitchFamily="18" charset="0"/>
                <a:hlinkClick r:id="rId3"/>
              </a:rPr>
              <a:t>myaccount</a:t>
            </a:r>
            <a:r>
              <a:rPr lang="en-US" dirty="0">
                <a:cs typeface="Times New Roman" panose="02020603050405020304" pitchFamily="18" charset="0"/>
              </a:rPr>
              <a:t> to update</a:t>
            </a:r>
          </a:p>
          <a:p>
            <a:pPr marL="169863" indent="-169863">
              <a:lnSpc>
                <a:spcPct val="120000"/>
              </a:lnSpc>
              <a:buFont typeface="Wingdings" panose="05000000000000000000" pitchFamily="2" charset="2"/>
              <a:buChar char="§"/>
              <a:tabLst>
                <a:tab pos="354965" algn="l"/>
                <a:tab pos="355600" algn="l"/>
              </a:tabLst>
            </a:pPr>
            <a:r>
              <a:rPr lang="en-US" dirty="0">
                <a:cs typeface="Times New Roman" panose="02020603050405020304" pitchFamily="18" charset="0"/>
              </a:rPr>
              <a:t>Simple and responsive </a:t>
            </a:r>
            <a:r>
              <a:rPr lang="en-US" dirty="0" smtClean="0">
                <a:cs typeface="Times New Roman" panose="02020603050405020304" pitchFamily="18" charset="0"/>
              </a:rPr>
              <a:t>high-level messaging on </a:t>
            </a:r>
            <a:r>
              <a:rPr lang="en-US" dirty="0" smtClean="0">
                <a:cs typeface="Times New Roman" panose="02020603050405020304" pitchFamily="18" charset="0"/>
                <a:hlinkClick r:id="rId4"/>
              </a:rPr>
              <a:t>Medicare.gov</a:t>
            </a:r>
            <a:r>
              <a:rPr lang="en-US" dirty="0" smtClean="0">
                <a:cs typeface="Times New Roman" panose="02020603050405020304" pitchFamily="18" charset="0"/>
              </a:rPr>
              <a:t> and 1-800-MEDICARE</a:t>
            </a:r>
            <a:r>
              <a:rPr lang="en-US" dirty="0">
                <a:cs typeface="Times New Roman" panose="02020603050405020304" pitchFamily="18" charset="0"/>
              </a:rPr>
              <a:t>, Guard Your Card ad campaign</a:t>
            </a:r>
          </a:p>
          <a:p>
            <a:pPr marL="169863" indent="-169863">
              <a:lnSpc>
                <a:spcPct val="120000"/>
              </a:lnSpc>
              <a:buFont typeface="Wingdings" panose="05000000000000000000" pitchFamily="2" charset="2"/>
              <a:buChar char="§"/>
              <a:tabLst>
                <a:tab pos="354965" algn="l"/>
                <a:tab pos="355600" algn="l"/>
              </a:tabLst>
            </a:pPr>
            <a:r>
              <a:rPr lang="en-US" dirty="0">
                <a:cs typeface="Times New Roman" panose="02020603050405020304" pitchFamily="18" charset="0"/>
              </a:rPr>
              <a:t>Training to prepare partners ahead of broad-based outreach and education</a:t>
            </a:r>
          </a:p>
          <a:p>
            <a:pPr marL="12700">
              <a:lnSpc>
                <a:spcPct val="120000"/>
              </a:lnSpc>
              <a:tabLst>
                <a:tab pos="354965" algn="l"/>
                <a:tab pos="355600" algn="l"/>
              </a:tabLst>
            </a:pPr>
            <a:r>
              <a:rPr lang="en-US" b="1" dirty="0">
                <a:cs typeface="Times New Roman" panose="02020603050405020304" pitchFamily="18" charset="0"/>
              </a:rPr>
              <a:t>September 2017: Card Awareness</a:t>
            </a:r>
          </a:p>
          <a:p>
            <a:pPr marL="169863" lvl="1" indent="-157163">
              <a:lnSpc>
                <a:spcPct val="120000"/>
              </a:lnSpc>
              <a:tabLst>
                <a:tab pos="354965" algn="l"/>
                <a:tab pos="355600" algn="l"/>
              </a:tabLst>
            </a:pPr>
            <a:r>
              <a:rPr lang="en-US" dirty="0">
                <a:cs typeface="Times New Roman" panose="02020603050405020304" pitchFamily="18" charset="0"/>
              </a:rPr>
              <a:t>New Medicare card design is unveiled</a:t>
            </a:r>
          </a:p>
          <a:p>
            <a:pPr marL="169863" lvl="1" indent="-157163">
              <a:lnSpc>
                <a:spcPct val="120000"/>
              </a:lnSpc>
              <a:tabLst>
                <a:tab pos="354965" algn="l"/>
                <a:tab pos="355600" algn="l"/>
              </a:tabLst>
            </a:pPr>
            <a:r>
              <a:rPr lang="en-US" dirty="0">
                <a:cs typeface="Times New Roman" panose="02020603050405020304" pitchFamily="18" charset="0"/>
              </a:rPr>
              <a:t>Beneficiaries get information about the new card in the 2018 “Medicare &amp; You” Handbook: When you get your new card, safely and securely destroy the old Medicare card, keep the new number confidential</a:t>
            </a:r>
          </a:p>
          <a:p>
            <a:pPr marL="169863" lvl="1" indent="-157163">
              <a:lnSpc>
                <a:spcPct val="120000"/>
              </a:lnSpc>
              <a:tabLst>
                <a:tab pos="354965" algn="l"/>
                <a:tab pos="355600" algn="l"/>
              </a:tabLst>
            </a:pPr>
            <a:r>
              <a:rPr lang="en-US" dirty="0">
                <a:cs typeface="Times New Roman" panose="02020603050405020304" pitchFamily="18" charset="0"/>
              </a:rPr>
              <a:t>Educational Materials and a more detailed training webinar will be available for Partners</a:t>
            </a:r>
          </a:p>
          <a:p>
            <a:pPr>
              <a:lnSpc>
                <a:spcPct val="120000"/>
              </a:lnSpc>
            </a:pPr>
            <a:endParaRPr lang="en-US" dirty="0"/>
          </a:p>
          <a:p>
            <a:endParaRPr lang="en-US" dirty="0"/>
          </a:p>
        </p:txBody>
      </p:sp>
    </p:spTree>
    <p:extLst>
      <p:ext uri="{BB962C8B-B14F-4D97-AF65-F5344CB8AC3E}">
        <p14:creationId xmlns:p14="http://schemas.microsoft.com/office/powerpoint/2010/main" val="2725242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90500">
              <a:lnSpc>
                <a:spcPct val="110000"/>
              </a:lnSpc>
              <a:tabLst>
                <a:tab pos="354965" algn="l"/>
                <a:tab pos="355600" algn="l"/>
              </a:tabLst>
            </a:pPr>
            <a:r>
              <a:rPr lang="en-US" b="1" dirty="0">
                <a:cs typeface="Times New Roman" panose="02020603050405020304" pitchFamily="18" charset="0"/>
              </a:rPr>
              <a:t>October 2017 – December 2017: Open Enrollment</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Continue “Card Awareness” outreach through messaging embedded in regular Open Enrollment events and earned media, steady drumbeat messaging via press, social media, speaking engagements, blogs, etc.</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Card messaging should supplement, but not supersede “review and compare” actions for Open Enrollment</a:t>
            </a:r>
          </a:p>
          <a:p>
            <a:pPr marL="12700" marR="190500">
              <a:lnSpc>
                <a:spcPct val="110000"/>
              </a:lnSpc>
              <a:tabLst>
                <a:tab pos="354965" algn="l"/>
                <a:tab pos="355600" algn="l"/>
              </a:tabLst>
            </a:pPr>
            <a:r>
              <a:rPr lang="en-US" b="1" dirty="0">
                <a:cs typeface="Times New Roman" panose="02020603050405020304" pitchFamily="18" charset="0"/>
              </a:rPr>
              <a:t>January 2018 – March 2018: New Cards are Coming!</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Ramp up pre-mailing outreach and identify opportunities for sharing messages and materials with providers and people with Medicare</a:t>
            </a:r>
          </a:p>
          <a:p>
            <a:pPr marL="12700" marR="190500">
              <a:lnSpc>
                <a:spcPct val="110000"/>
              </a:lnSpc>
              <a:tabLst>
                <a:tab pos="354965" algn="l"/>
                <a:tab pos="355600" algn="l"/>
              </a:tabLst>
            </a:pPr>
            <a:r>
              <a:rPr lang="en-US" b="1" dirty="0">
                <a:cs typeface="Times New Roman" panose="02020603050405020304" pitchFamily="18" charset="0"/>
              </a:rPr>
              <a:t>April 2018 – April 2019: Watch for your New Card</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Cards are mailed!</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Simple, direct instructions included with the new card mailing</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Active, localized information sharing</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Robust messaging on </a:t>
            </a:r>
            <a:r>
              <a:rPr lang="en-US" dirty="0">
                <a:cs typeface="Times New Roman" panose="02020603050405020304" pitchFamily="18" charset="0"/>
                <a:hlinkClick r:id="rId3"/>
              </a:rPr>
              <a:t>Medicare.gov</a:t>
            </a:r>
            <a:r>
              <a:rPr lang="en-US" dirty="0">
                <a:cs typeface="Times New Roman" panose="02020603050405020304" pitchFamily="18" charset="0"/>
              </a:rPr>
              <a:t>, 1-800-MEDICARE, Medicare social media</a:t>
            </a:r>
          </a:p>
          <a:p>
            <a:pPr marL="184150" marR="190500" indent="-171450">
              <a:lnSpc>
                <a:spcPct val="110000"/>
              </a:lnSpc>
              <a:buFont typeface="Wingdings" panose="05000000000000000000" pitchFamily="2" charset="2"/>
              <a:buChar char="§"/>
              <a:tabLst>
                <a:tab pos="354965" algn="l"/>
                <a:tab pos="355600" algn="l"/>
              </a:tabLst>
            </a:pPr>
            <a:r>
              <a:rPr lang="en-US" dirty="0">
                <a:cs typeface="Times New Roman" panose="02020603050405020304" pitchFamily="18" charset="0"/>
              </a:rPr>
              <a:t>Specialized communications for those with limited English proficiency and alternative format </a:t>
            </a:r>
            <a:r>
              <a:rPr lang="en-US" dirty="0" smtClean="0">
                <a:cs typeface="Times New Roman" panose="02020603050405020304" pitchFamily="18" charset="0"/>
              </a:rPr>
              <a:t>needs</a:t>
            </a:r>
            <a:endParaRPr lang="en-US" sz="1400" dirty="0">
              <a:cs typeface="Times New Roman"/>
            </a:endParaRPr>
          </a:p>
        </p:txBody>
      </p:sp>
    </p:spTree>
    <p:extLst>
      <p:ext uri="{BB962C8B-B14F-4D97-AF65-F5344CB8AC3E}">
        <p14:creationId xmlns:p14="http://schemas.microsoft.com/office/powerpoint/2010/main" val="389451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You can help fight fraud by guarding your Medicare number—treat it like a credit card.</a:t>
            </a:r>
          </a:p>
          <a:p>
            <a:pPr lvl="0"/>
            <a:r>
              <a:rPr lang="en-US" dirty="0"/>
              <a:t>Basic messages around fraud prevention and detection still apply</a:t>
            </a:r>
          </a:p>
          <a:p>
            <a:pPr marL="171450" lvl="0" indent="-171450">
              <a:buFont typeface="Wingdings" panose="05000000000000000000" pitchFamily="2" charset="2"/>
              <a:buChar char="§"/>
            </a:pPr>
            <a:r>
              <a:rPr lang="en-US" dirty="0">
                <a:ea typeface="Times New Roman" panose="02020603050405020304" pitchFamily="18" charset="0"/>
                <a:cs typeface="Times New Roman" panose="02020603050405020304" pitchFamily="18" charset="0"/>
              </a:rPr>
              <a:t>Medicare will </a:t>
            </a:r>
            <a:r>
              <a:rPr lang="en-US" b="1" dirty="0">
                <a:ea typeface="Times New Roman" panose="02020603050405020304" pitchFamily="18" charset="0"/>
                <a:cs typeface="Times New Roman" panose="02020603050405020304" pitchFamily="18" charset="0"/>
              </a:rPr>
              <a:t>never</a:t>
            </a:r>
            <a:r>
              <a:rPr lang="en-US" dirty="0">
                <a:ea typeface="Times New Roman" panose="02020603050405020304" pitchFamily="18" charset="0"/>
                <a:cs typeface="Times New Roman" panose="02020603050405020304" pitchFamily="18" charset="0"/>
              </a:rPr>
              <a:t> contact you for your Medicare number or other personal information.</a:t>
            </a:r>
          </a:p>
          <a:p>
            <a:pPr marL="171450" lvl="0" indent="-171450">
              <a:buFont typeface="Wingdings" panose="05000000000000000000" pitchFamily="2" charset="2"/>
              <a:buChar char="§"/>
            </a:pPr>
            <a:r>
              <a:rPr lang="en-US" dirty="0">
                <a:ea typeface="Times New Roman" panose="02020603050405020304" pitchFamily="18" charset="0"/>
                <a:cs typeface="Times New Roman" panose="02020603050405020304" pitchFamily="18" charset="0"/>
              </a:rPr>
              <a:t>Don’t share your Medicare number with anyone who contacts you by phone, email, or by approaching you in person, unless you’ve given them permission in advance.  </a:t>
            </a:r>
            <a:endParaRPr lang="en-US" dirty="0">
              <a:ea typeface="Calibri" panose="020F0502020204030204" pitchFamily="34" charset="0"/>
              <a:cs typeface="Times New Roman" panose="02020603050405020304" pitchFamily="18" charset="0"/>
            </a:endParaRPr>
          </a:p>
          <a:p>
            <a:pPr lvl="0"/>
            <a:r>
              <a:rPr lang="en-US" dirty="0">
                <a:ea typeface="Times New Roman" panose="02020603050405020304" pitchFamily="18" charset="0"/>
                <a:cs typeface="Times New Roman" panose="02020603050405020304" pitchFamily="18" charset="0"/>
              </a:rPr>
              <a:t>Remember not to ever let anyone borrow or pay to use your Medicare number. And, always review your Medicare Summary Notice to be sure you and Medicare are only being charged for actual services. </a:t>
            </a:r>
            <a:endParaRPr lang="en-US" dirty="0">
              <a:ea typeface="Calibri" panose="020F0502020204030204" pitchFamily="34" charset="0"/>
              <a:cs typeface="Times New Roman" panose="02020603050405020304" pitchFamily="18" charset="0"/>
            </a:endParaRPr>
          </a:p>
          <a:p>
            <a:pPr lvl="0"/>
            <a:r>
              <a:rPr lang="en-US" dirty="0">
                <a:solidFill>
                  <a:srgbClr val="000000"/>
                </a:solidFill>
              </a:rPr>
              <a:t>Senior Medicare Patrol volunteers are teaching people with Medicare how to spot, report, and stop fraud, and protect themselves from identity theft.  </a:t>
            </a:r>
            <a:r>
              <a:rPr lang="en-US" dirty="0"/>
              <a:t>Find out about Senior Medicare Patrol activities in your area at </a:t>
            </a:r>
            <a:r>
              <a:rPr lang="en-US" u="sng" dirty="0">
                <a:solidFill>
                  <a:srgbClr val="0563C1"/>
                </a:solidFill>
                <a:hlinkClick r:id="rId3"/>
              </a:rPr>
              <a:t>smpresource.org</a:t>
            </a:r>
            <a:r>
              <a:rPr lang="en-US" u="sng" dirty="0">
                <a:solidFill>
                  <a:srgbClr val="0563C1"/>
                </a:solidFill>
              </a:rPr>
              <a:t>.</a:t>
            </a:r>
            <a:endParaRPr lang="en-US" dirty="0"/>
          </a:p>
          <a:p>
            <a:pPr lvl="0"/>
            <a:r>
              <a:rPr lang="en-US" dirty="0" smtClean="0"/>
              <a:t>You </a:t>
            </a:r>
            <a:r>
              <a:rPr lang="en-US" dirty="0"/>
              <a:t>can report suspected fraud by calling 1-800-MEDICARE (1-800-633-4227).  </a:t>
            </a:r>
            <a:br>
              <a:rPr lang="en-US" dirty="0"/>
            </a:br>
            <a:r>
              <a:rPr lang="en-US" dirty="0"/>
              <a:t>TTY: 1-877-486-2048. </a:t>
            </a:r>
            <a:r>
              <a:rPr lang="en-US" dirty="0">
                <a:solidFill>
                  <a:srgbClr val="000000"/>
                </a:solidFill>
              </a:rPr>
              <a:t>Learn more about how you can fight Medicare fraud at </a:t>
            </a:r>
            <a:r>
              <a:rPr lang="en-US" u="sng" dirty="0">
                <a:solidFill>
                  <a:srgbClr val="0563C1"/>
                </a:solidFill>
                <a:hlinkClick r:id="rId4"/>
              </a:rPr>
              <a:t>Medicare.gov</a:t>
            </a:r>
            <a:r>
              <a:rPr lang="en-US" u="sng" dirty="0">
                <a:solidFill>
                  <a:srgbClr val="0563C1"/>
                </a:solidFill>
              </a:rPr>
              <a:t>/fraud</a:t>
            </a:r>
            <a:r>
              <a:rPr lang="en-US" dirty="0">
                <a:solidFill>
                  <a:srgbClr val="000000"/>
                </a:solidFill>
              </a:rPr>
              <a:t>.</a:t>
            </a:r>
            <a:r>
              <a:rPr lang="en-US" dirty="0">
                <a:ea typeface="Times New Roman" panose="02020603050405020304" pitchFamily="18" charset="0"/>
              </a:rPr>
              <a:t> </a:t>
            </a:r>
          </a:p>
        </p:txBody>
      </p:sp>
    </p:spTree>
    <p:extLst>
      <p:ext uri="{BB962C8B-B14F-4D97-AF65-F5344CB8AC3E}">
        <p14:creationId xmlns:p14="http://schemas.microsoft.com/office/powerpoint/2010/main" val="94034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2</a:t>
            </a:fld>
            <a:endParaRPr lang="en-US" dirty="0"/>
          </a:p>
        </p:txBody>
      </p:sp>
    </p:spTree>
    <p:extLst>
      <p:ext uri="{BB962C8B-B14F-4D97-AF65-F5344CB8AC3E}">
        <p14:creationId xmlns:p14="http://schemas.microsoft.com/office/powerpoint/2010/main" val="3907512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81A7BC-80BF-485E-8A31-03C126B9B4DD}" type="slidenum">
              <a:rPr lang="en-US" smtClean="0"/>
              <a:t>3</a:t>
            </a:fld>
            <a:endParaRPr lang="en-US" dirty="0"/>
          </a:p>
        </p:txBody>
      </p:sp>
    </p:spTree>
    <p:extLst>
      <p:ext uri="{BB962C8B-B14F-4D97-AF65-F5344CB8AC3E}">
        <p14:creationId xmlns:p14="http://schemas.microsoft.com/office/powerpoint/2010/main" val="72608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7</a:t>
            </a:fld>
            <a:endParaRPr lang="en-US" dirty="0"/>
          </a:p>
        </p:txBody>
      </p:sp>
    </p:spTree>
    <p:extLst>
      <p:ext uri="{BB962C8B-B14F-4D97-AF65-F5344CB8AC3E}">
        <p14:creationId xmlns:p14="http://schemas.microsoft.com/office/powerpoint/2010/main" val="2967053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81A7BC-80BF-485E-8A31-03C126B9B4DD}" type="slidenum">
              <a:rPr lang="en-US" smtClean="0"/>
              <a:t>9</a:t>
            </a:fld>
            <a:endParaRPr lang="en-US" dirty="0"/>
          </a:p>
        </p:txBody>
      </p:sp>
    </p:spTree>
    <p:extLst>
      <p:ext uri="{BB962C8B-B14F-4D97-AF65-F5344CB8AC3E}">
        <p14:creationId xmlns:p14="http://schemas.microsoft.com/office/powerpoint/2010/main" val="51137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45502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Wingdings" panose="05000000000000000000" pitchFamily="2" charset="2"/>
              <a:buChar char="§"/>
            </a:pPr>
            <a:r>
              <a:rPr lang="en-US" dirty="0">
                <a:solidFill>
                  <a:prstClr val="black"/>
                </a:solidFill>
              </a:rPr>
              <a:t>Consumer testing </a:t>
            </a:r>
            <a:r>
              <a:rPr lang="en-US" dirty="0" smtClean="0">
                <a:solidFill>
                  <a:prstClr val="black"/>
                </a:solidFill>
              </a:rPr>
              <a:t>in </a:t>
            </a:r>
            <a:r>
              <a:rPr lang="en-US" dirty="0">
                <a:solidFill>
                  <a:prstClr val="black"/>
                </a:solidFill>
              </a:rPr>
              <a:t>November 2016 and January-April 2017 examined general messaging and reactions, design options for the new Medicare cards, and informational text that will accompany the new cards when they are mailed</a:t>
            </a:r>
          </a:p>
          <a:p>
            <a:pPr marL="171450" lvl="0" indent="-171450">
              <a:buFont typeface="Wingdings" panose="05000000000000000000" pitchFamily="2" charset="2"/>
              <a:buChar char="§"/>
            </a:pPr>
            <a:r>
              <a:rPr lang="en-US" dirty="0">
                <a:solidFill>
                  <a:prstClr val="black"/>
                </a:solidFill>
              </a:rPr>
              <a:t>Mix of locations, demographics, language, coverage type</a:t>
            </a:r>
          </a:p>
          <a:p>
            <a:pPr marL="171450" indent="-171450">
              <a:buFont typeface="Wingdings" panose="05000000000000000000" pitchFamily="2" charset="2"/>
              <a:buChar char="§"/>
            </a:pPr>
            <a:r>
              <a:rPr lang="en-US" dirty="0">
                <a:solidFill>
                  <a:prstClr val="black"/>
                </a:solidFill>
              </a:rPr>
              <a:t>Findings help shape data-driven messaging and outreach; honed by experience and questions</a:t>
            </a:r>
          </a:p>
          <a:p>
            <a:endParaRPr lang="en-US" dirty="0"/>
          </a:p>
        </p:txBody>
      </p:sp>
    </p:spTree>
    <p:extLst>
      <p:ext uri="{BB962C8B-B14F-4D97-AF65-F5344CB8AC3E}">
        <p14:creationId xmlns:p14="http://schemas.microsoft.com/office/powerpoint/2010/main" val="1926532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a:r>
              <a:rPr lang="en-US" dirty="0">
                <a:solidFill>
                  <a:prstClr val="black"/>
                </a:solidFill>
              </a:rPr>
              <a:t>In general, reactions were positive</a:t>
            </a:r>
          </a:p>
          <a:p>
            <a:pPr marL="228600" lvl="1" indent="-228600"/>
            <a:r>
              <a:rPr lang="en-US" dirty="0">
                <a:solidFill>
                  <a:prstClr val="black"/>
                </a:solidFill>
              </a:rPr>
              <a:t>A good thing to do—protecting identities</a:t>
            </a:r>
          </a:p>
          <a:p>
            <a:pPr marL="228600" lvl="1" indent="-228600"/>
            <a:r>
              <a:rPr lang="en-US" dirty="0">
                <a:solidFill>
                  <a:prstClr val="black"/>
                </a:solidFill>
              </a:rPr>
              <a:t>Smart—will keep SSNs out of the hands of criminals</a:t>
            </a:r>
          </a:p>
          <a:p>
            <a:pPr marL="228600" lvl="1" indent="-228600"/>
            <a:r>
              <a:rPr lang="en-US" dirty="0">
                <a:solidFill>
                  <a:prstClr val="black"/>
                </a:solidFill>
              </a:rPr>
              <a:t>Helpful—need a new card because old card is worn and frayed</a:t>
            </a:r>
          </a:p>
          <a:p>
            <a:pPr marL="228600" lvl="1" indent="-228600"/>
            <a:r>
              <a:rPr lang="en-US" dirty="0">
                <a:solidFill>
                  <a:prstClr val="black"/>
                </a:solidFill>
              </a:rPr>
              <a:t>Long overdue—should have been done some time ago</a:t>
            </a:r>
          </a:p>
          <a:p>
            <a:pPr marL="342900" indent="-342900"/>
            <a:r>
              <a:rPr lang="en-US" dirty="0">
                <a:solidFill>
                  <a:prstClr val="black"/>
                </a:solidFill>
              </a:rPr>
              <a:t>Some concerns expressed among a minority of participants</a:t>
            </a:r>
          </a:p>
          <a:p>
            <a:pPr marL="228600" lvl="1" indent="-228600"/>
            <a:r>
              <a:rPr lang="en-US" dirty="0">
                <a:solidFill>
                  <a:prstClr val="black"/>
                </a:solidFill>
              </a:rPr>
              <a:t>Beneficiaries with Medicare Advantage plans concerned about confusing new Medicare card with MA </a:t>
            </a:r>
            <a:r>
              <a:rPr lang="en-US" dirty="0" smtClean="0">
                <a:solidFill>
                  <a:prstClr val="black"/>
                </a:solidFill>
              </a:rPr>
              <a:t>card. </a:t>
            </a:r>
            <a:r>
              <a:rPr lang="en-US" b="1" dirty="0"/>
              <a:t>These cards are being mailed starting in April to avoid confusion with when Medicare Advantage cards are mailed and we are working with plans</a:t>
            </a:r>
            <a:r>
              <a:rPr lang="en-US" b="1" dirty="0" smtClean="0"/>
              <a:t>.</a:t>
            </a:r>
            <a:endParaRPr lang="en-US" b="1" dirty="0">
              <a:solidFill>
                <a:prstClr val="black"/>
              </a:solidFill>
            </a:endParaRPr>
          </a:p>
          <a:p>
            <a:pPr marL="228600" lvl="1" indent="-228600"/>
            <a:r>
              <a:rPr lang="en-US" dirty="0">
                <a:solidFill>
                  <a:prstClr val="black"/>
                </a:solidFill>
              </a:rPr>
              <a:t>A few who use their card to reference their SSN or use their Medicare card as an alternate form of identification</a:t>
            </a:r>
          </a:p>
          <a:p>
            <a:endParaRPr lang="en-US" dirty="0"/>
          </a:p>
        </p:txBody>
      </p:sp>
    </p:spTree>
    <p:extLst>
      <p:ext uri="{BB962C8B-B14F-4D97-AF65-F5344CB8AC3E}">
        <p14:creationId xmlns:p14="http://schemas.microsoft.com/office/powerpoint/2010/main" val="368677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text in the table.</a:t>
            </a:r>
            <a:endParaRPr lang="en-US" dirty="0"/>
          </a:p>
        </p:txBody>
      </p:sp>
    </p:spTree>
    <p:extLst>
      <p:ext uri="{BB962C8B-B14F-4D97-AF65-F5344CB8AC3E}">
        <p14:creationId xmlns:p14="http://schemas.microsoft.com/office/powerpoint/2010/main" val="428337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a:spLocks noGrp="1"/>
          </p:cNvSpPr>
          <p:nvPr>
            <p:ph type="sldNum" sz="quarter" idx="10"/>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6"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3411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bg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7"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008756" y="230668"/>
            <a:ext cx="3126486" cy="492443"/>
          </a:xfrm>
        </p:spPr>
        <p:txBody>
          <a:bodyPr lIns="0" tIns="0" rIns="0" bIns="0"/>
          <a:lstStyle>
            <a:lvl1pPr algn="ctr">
              <a:defRPr sz="3200" b="0" i="0">
                <a:solidFill>
                  <a:schemeClr val="bg1"/>
                </a:solidFill>
                <a:latin typeface="Times New Roman"/>
                <a:cs typeface="Times New Roman"/>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Slide Number Placeholder 2"/>
          <p:cNvSpPr txBox="1">
            <a:spLocks/>
          </p:cNvSpPr>
          <p:nvPr userDrawn="1"/>
        </p:nvSpPr>
        <p:spPr>
          <a:xfrm>
            <a:off x="7010400" y="649085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4" name="Slide Number Placeholder 2"/>
          <p:cNvSpPr>
            <a:spLocks noGrp="1"/>
          </p:cNvSpPr>
          <p:nvPr>
            <p:ph type="sldNum" sz="quarter" idx="4"/>
          </p:nvPr>
        </p:nvSpPr>
        <p:spPr>
          <a:xfrm>
            <a:off x="7010400" y="6496049"/>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3008313" cy="989334"/>
          </a:xfrm>
        </p:spPr>
        <p:txBody>
          <a:bodyPr anchor="b"/>
          <a:lstStyle>
            <a:lvl1pPr algn="l">
              <a:defRPr sz="20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132334"/>
            <a:ext cx="3008313" cy="39938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9"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extLst>
      <p:ext uri="{BB962C8B-B14F-4D97-AF65-F5344CB8AC3E}">
        <p14:creationId xmlns:p14="http://schemas.microsoft.com/office/powerpoint/2010/main" val="257328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67238" y="3886200"/>
            <a:ext cx="3890962" cy="1752600"/>
          </a:xfrm>
        </p:spPr>
        <p:txBody>
          <a:bodyPr/>
          <a:lstStyle>
            <a:lvl1pPr marL="0" indent="0" algn="ctr">
              <a:buNone/>
              <a:defRPr lang="en-US" sz="2400" b="1" i="0" kern="1200" dirty="0">
                <a:solidFill>
                  <a:srgbClr val="1F497D"/>
                </a:solidFill>
                <a:latin typeface="Times New Roman" panose="02020603050405020304" pitchFamily="18" charset="0"/>
                <a:ea typeface="MS PGothic" pitchFamily="34" charset="-128"/>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ctr" defTabSz="457200" rtl="0" eaLnBrk="0" fontAlgn="base" hangingPunct="0">
              <a:spcBef>
                <a:spcPts val="0"/>
              </a:spcBef>
              <a:spcAft>
                <a:spcPct val="0"/>
              </a:spcAft>
              <a:buNone/>
            </a:pPr>
            <a:r>
              <a:rPr lang="en-US" dirty="0"/>
              <a:t>Click to edit Master subtitle style</a:t>
            </a:r>
          </a:p>
          <a:p>
            <a:pPr marL="0" lvl="0" indent="0" algn="ctr" defTabSz="457200" rtl="0" eaLnBrk="0" fontAlgn="base" hangingPunct="0">
              <a:spcBef>
                <a:spcPts val="0"/>
              </a:spcBef>
              <a:spcAft>
                <a:spcPct val="0"/>
              </a:spcAft>
              <a:buNone/>
            </a:pPr>
            <a:r>
              <a:rPr lang="en-US" dirty="0"/>
              <a:t>and date</a:t>
            </a:r>
          </a:p>
        </p:txBody>
      </p:sp>
      <p:sp>
        <p:nvSpPr>
          <p:cNvPr id="7" name="Title 7"/>
          <p:cNvSpPr txBox="1">
            <a:spLocks/>
          </p:cNvSpPr>
          <p:nvPr userDrawn="1"/>
        </p:nvSpPr>
        <p:spPr>
          <a:xfrm>
            <a:off x="0" y="1371600"/>
            <a:ext cx="9144000" cy="1066800"/>
          </a:xfrm>
          <a:prstGeom prst="rect">
            <a:avLst/>
          </a:prstGeom>
          <a:solidFill>
            <a:srgbClr val="084A9C"/>
          </a:solidFill>
          <a:effectLst>
            <a:outerShdw dist="76200" dir="5640000" algn="tl" rotWithShape="0">
              <a:srgbClr val="FFD004"/>
            </a:outerShdw>
          </a:effectLst>
        </p:spPr>
        <p:txBody>
          <a:bodyPr vert="horz" lIns="91440" tIns="45720" rIns="91440" bIns="45720" rtlCol="0" anchor="ctr">
            <a:normAutofit/>
          </a:bodyPr>
          <a:lstStyle>
            <a:lvl1pPr>
              <a:defRPr sz="4000">
                <a:solidFill>
                  <a:srgbClr val="FFFFFF"/>
                </a:solidFill>
              </a:defRPr>
            </a:lvl1pPr>
          </a:lstStyle>
          <a:p>
            <a:pPr algn="ctr">
              <a:spcBef>
                <a:spcPct val="0"/>
              </a:spcBef>
              <a:defRPr/>
            </a:pPr>
            <a:endParaRPr lang="en-US" dirty="0">
              <a:solidFill>
                <a:prstClr val="white"/>
              </a:solidFill>
            </a:endParaRPr>
          </a:p>
        </p:txBody>
      </p:sp>
      <p:pic>
        <p:nvPicPr>
          <p:cNvPr id="10" name="Picture 2" descr="SSNRI Pictur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3124200"/>
            <a:ext cx="3824288" cy="2743200"/>
          </a:xfrm>
          <a:prstGeom prst="rect">
            <a:avLst/>
          </a:prstGeom>
          <a:noFill/>
          <a:extLst>
            <a:ext uri="{909E8E84-426E-40DD-AFC4-6F175D3DCCD1}">
              <a14:hiddenFill xmlns:a14="http://schemas.microsoft.com/office/drawing/2010/main">
                <a:solidFill>
                  <a:srgbClr val="FFFFFF"/>
                </a:solidFill>
              </a14:hiddenFill>
            </a:ext>
          </a:extLst>
        </p:spPr>
      </p:pic>
      <p:sp>
        <p:nvSpPr>
          <p:cNvPr id="11" name="&quot;No&quot; Symbol 10"/>
          <p:cNvSpPr/>
          <p:nvPr userDrawn="1"/>
        </p:nvSpPr>
        <p:spPr>
          <a:xfrm>
            <a:off x="838200" y="4572000"/>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12" name="&quot;No&quot; Symbol 11"/>
          <p:cNvSpPr/>
          <p:nvPr userDrawn="1"/>
        </p:nvSpPr>
        <p:spPr>
          <a:xfrm>
            <a:off x="2057400" y="4572000"/>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13" name="&quot;No&quot; Symbol 12"/>
          <p:cNvSpPr/>
          <p:nvPr userDrawn="1"/>
        </p:nvSpPr>
        <p:spPr>
          <a:xfrm>
            <a:off x="742950" y="5262562"/>
            <a:ext cx="381000" cy="381000"/>
          </a:xfrm>
          <a:prstGeom prst="noSmoking">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base">
              <a:spcBef>
                <a:spcPct val="0"/>
              </a:spcBef>
              <a:spcAft>
                <a:spcPct val="0"/>
              </a:spcAft>
              <a:defRPr/>
            </a:pPr>
            <a:endParaRPr lang="en-US" kern="0" dirty="0">
              <a:solidFill>
                <a:prstClr val="black"/>
              </a:solidFill>
            </a:endParaRPr>
          </a:p>
        </p:txBody>
      </p:sp>
      <p:sp>
        <p:nvSpPr>
          <p:cNvPr id="2" name="Title 1"/>
          <p:cNvSpPr>
            <a:spLocks noGrp="1"/>
          </p:cNvSpPr>
          <p:nvPr>
            <p:ph type="ctrTitle"/>
          </p:nvPr>
        </p:nvSpPr>
        <p:spPr>
          <a:xfrm>
            <a:off x="0" y="1371601"/>
            <a:ext cx="9144000" cy="1066799"/>
          </a:xfrm>
        </p:spPr>
        <p:txBody>
          <a:bodyPr/>
          <a:lstStyle>
            <a:lvl1pPr algn="ctr" rtl="0" fontAlgn="auto">
              <a:spcBef>
                <a:spcPct val="0"/>
              </a:spcBef>
              <a:spcAft>
                <a:spcPts val="0"/>
              </a:spcAft>
              <a:defRPr lang="en-US" sz="2800" b="1" kern="1200" dirty="0">
                <a:solidFill>
                  <a:schemeClr val="bg1"/>
                </a:solidFill>
                <a:latin typeface="Times New Roman" panose="02020603050405020304" pitchFamily="18" charset="0"/>
                <a:ea typeface="MS PGothic" pitchFamily="34" charset="-128"/>
                <a:cs typeface="Times New Roman" panose="02020603050405020304" pitchFamily="18" charset="0"/>
              </a:defRPr>
            </a:lvl1pPr>
          </a:lstStyle>
          <a:p>
            <a:r>
              <a:rPr lang="en-US" dirty="0"/>
              <a:t>Click to edit Master title style</a:t>
            </a:r>
          </a:p>
        </p:txBody>
      </p:sp>
      <p:sp>
        <p:nvSpPr>
          <p:cNvPr id="4" name="Rectangle 3"/>
          <p:cNvSpPr/>
          <p:nvPr userDrawn="1"/>
        </p:nvSpPr>
        <p:spPr>
          <a:xfrm>
            <a:off x="838200" y="6324600"/>
            <a:ext cx="7620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84" descr="cmslog4col"/>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190884"/>
            <a:ext cx="2286000" cy="94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31981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931544"/>
          </a:xfrm>
          <a:custGeom>
            <a:avLst/>
            <a:gdLst/>
            <a:ahLst/>
            <a:cxnLst/>
            <a:rect l="l" t="t" r="r" b="b"/>
            <a:pathLst>
              <a:path w="9144000" h="931544">
                <a:moveTo>
                  <a:pt x="0" y="0"/>
                </a:moveTo>
                <a:lnTo>
                  <a:pt x="0" y="931163"/>
                </a:lnTo>
                <a:lnTo>
                  <a:pt x="9144000" y="931163"/>
                </a:lnTo>
                <a:lnTo>
                  <a:pt x="9144000" y="0"/>
                </a:lnTo>
                <a:lnTo>
                  <a:pt x="0" y="0"/>
                </a:lnTo>
                <a:close/>
              </a:path>
            </a:pathLst>
          </a:custGeom>
          <a:solidFill>
            <a:srgbClr val="07499C"/>
          </a:solidFill>
        </p:spPr>
        <p:txBody>
          <a:bodyPr wrap="square" lIns="0" tIns="0" rIns="0" bIns="0" rtlCol="0"/>
          <a:lstStyle/>
          <a:p>
            <a:endParaRPr dirty="0"/>
          </a:p>
        </p:txBody>
      </p:sp>
      <p:sp>
        <p:nvSpPr>
          <p:cNvPr id="17" name="bk object 17"/>
          <p:cNvSpPr/>
          <p:nvPr/>
        </p:nvSpPr>
        <p:spPr>
          <a:xfrm>
            <a:off x="0" y="931163"/>
            <a:ext cx="9144000" cy="85725"/>
          </a:xfrm>
          <a:custGeom>
            <a:avLst/>
            <a:gdLst/>
            <a:ahLst/>
            <a:cxnLst/>
            <a:rect l="l" t="t" r="r" b="b"/>
            <a:pathLst>
              <a:path w="9144000" h="85725">
                <a:moveTo>
                  <a:pt x="0" y="85344"/>
                </a:moveTo>
                <a:lnTo>
                  <a:pt x="9144000" y="85344"/>
                </a:lnTo>
                <a:lnTo>
                  <a:pt x="9144000" y="0"/>
                </a:lnTo>
                <a:lnTo>
                  <a:pt x="0" y="0"/>
                </a:lnTo>
                <a:lnTo>
                  <a:pt x="0" y="85344"/>
                </a:lnTo>
                <a:close/>
              </a:path>
            </a:pathLst>
          </a:custGeom>
          <a:solidFill>
            <a:srgbClr val="FFD004"/>
          </a:solidFill>
        </p:spPr>
        <p:txBody>
          <a:bodyPr wrap="square" lIns="0" tIns="0" rIns="0" bIns="0" rtlCol="0"/>
          <a:lstStyle/>
          <a:p>
            <a:endParaRPr dirty="0"/>
          </a:p>
        </p:txBody>
      </p:sp>
      <p:sp>
        <p:nvSpPr>
          <p:cNvPr id="2" name="Holder 2"/>
          <p:cNvSpPr>
            <a:spLocks noGrp="1"/>
          </p:cNvSpPr>
          <p:nvPr>
            <p:ph type="title"/>
          </p:nvPr>
        </p:nvSpPr>
        <p:spPr>
          <a:xfrm>
            <a:off x="3008756" y="256794"/>
            <a:ext cx="3126486" cy="445134"/>
          </a:xfrm>
          <a:prstGeom prst="rect">
            <a:avLst/>
          </a:prstGeom>
        </p:spPr>
        <p:txBody>
          <a:bodyPr wrap="square" lIns="0" tIns="0" rIns="0" bIns="0">
            <a:spAutoFit/>
          </a:bodyPr>
          <a:lstStyle>
            <a:lvl1pPr>
              <a:defRPr sz="2800" b="0" i="0">
                <a:solidFill>
                  <a:schemeClr val="bg1"/>
                </a:solidFill>
                <a:latin typeface="Times New Roman"/>
                <a:cs typeface="Times New Roman"/>
              </a:defRPr>
            </a:lvl1pPr>
          </a:lstStyle>
          <a:p>
            <a:endParaRPr dirty="0"/>
          </a:p>
        </p:txBody>
      </p:sp>
      <p:sp>
        <p:nvSpPr>
          <p:cNvPr id="3" name="Holder 3"/>
          <p:cNvSpPr>
            <a:spLocks noGrp="1"/>
          </p:cNvSpPr>
          <p:nvPr>
            <p:ph type="body" idx="1"/>
          </p:nvPr>
        </p:nvSpPr>
        <p:spPr>
          <a:xfrm>
            <a:off x="595376" y="1104138"/>
            <a:ext cx="7953247" cy="21513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endParaRPr lang="en-US" dirty="0"/>
          </a:p>
        </p:txBody>
      </p:sp>
      <p:sp>
        <p:nvSpPr>
          <p:cNvPr id="8" name="Slide Number Placeholder 2"/>
          <p:cNvSpPr>
            <a:spLocks noGrp="1"/>
          </p:cNvSpPr>
          <p:nvPr>
            <p:ph type="sldNum" sz="quarter" idx="4"/>
          </p:nvPr>
        </p:nvSpPr>
        <p:spPr>
          <a:xfrm>
            <a:off x="7010400" y="6490855"/>
            <a:ext cx="2133600" cy="365125"/>
          </a:xfrm>
          <a:prstGeom prst="rect">
            <a:avLst/>
          </a:prstGeom>
        </p:spPr>
        <p:txBody>
          <a:bodyPr vert="horz" lIns="91440" tIns="45720" rIns="91440" bIns="45720" rtlCol="0" anchor="ctr"/>
          <a:lstStyle>
            <a:lvl1pPr algn="r">
              <a:defRPr lang="en-US" sz="1200" smtClean="0">
                <a:solidFill>
                  <a:schemeClr val="tx1">
                    <a:tint val="75000"/>
                  </a:schemeClr>
                </a:solidFill>
                <a:latin typeface="+mj-lt"/>
              </a:defRPr>
            </a:lvl1pPr>
          </a:lstStyle>
          <a:p>
            <a:pPr fontAlgn="auto">
              <a:spcBef>
                <a:spcPts val="0"/>
              </a:spcBef>
              <a:spcAft>
                <a:spcPts val="0"/>
              </a:spcAft>
            </a:pPr>
            <a:fld id="{7022FF3C-310F-4809-A5BE-BC5BA8AA108D}" type="slidenum">
              <a:rPr>
                <a:solidFill>
                  <a:prstClr val="black">
                    <a:tint val="75000"/>
                  </a:prstClr>
                </a:solidFill>
              </a:rPr>
              <a:pPr fontAlgn="auto">
                <a:spcBef>
                  <a:spcPts val="0"/>
                </a:spcBef>
                <a:spcAft>
                  <a:spcPts val="0"/>
                </a:spcAft>
              </a:pPr>
              <a:t>‹#›</a:t>
            </a:fld>
            <a:endParaRPr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 id="2147483669" r:id="rId7"/>
  </p:sldLayoutIdLst>
  <p:timing>
    <p:tnLst>
      <p:par>
        <p:cTn id="1" dur="indefinite" restart="never" nodeType="tmRoot"/>
      </p:par>
    </p:tnLst>
  </p:timing>
  <p:hf hdr="0" ftr="0" dt="0"/>
  <p:txStyles>
    <p:titleStyle>
      <a:lvl1pPr algn="ctr">
        <a:defRPr sz="3200" b="1">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29878" y="6489459"/>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7" name="Rectangle 1"/>
          <p:cNvSpPr>
            <a:spLocks noChangeArrowheads="1"/>
          </p:cNvSpPr>
          <p:nvPr userDrawn="1"/>
        </p:nvSpPr>
        <p:spPr bwMode="auto">
          <a:xfrm>
            <a:off x="1141979" y="6338242"/>
            <a:ext cx="6860043" cy="461665"/>
          </a:xfrm>
          <a:prstGeom prst="rect">
            <a:avLst/>
          </a:prstGeom>
          <a:noFill/>
          <a:ln>
            <a:noFill/>
          </a:ln>
          <a:effectLs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n-US" altLang="en-US" sz="800" b="1" dirty="0">
                <a:solidFill>
                  <a:srgbClr val="FF0000"/>
                </a:solidFill>
                <a:ea typeface="Calibri" panose="020F0502020204030204" pitchFamily="34" charset="0"/>
                <a:cs typeface="Times New Roman" panose="02020603050405020304" pitchFamily="18" charset="0"/>
              </a:rPr>
              <a:t>INFORMATION NOT RELEASABLE TO THE PUBLIC UNLESS AUTHORIZED BY LAW:</a:t>
            </a:r>
            <a:endParaRPr lang="en-US" altLang="en-US" sz="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ctr" eaLnBrk="0" fontAlgn="base" hangingPunct="0">
              <a:spcBef>
                <a:spcPct val="0"/>
              </a:spcBef>
              <a:spcAft>
                <a:spcPct val="0"/>
              </a:spcAft>
            </a:pPr>
            <a:r>
              <a:rPr lang="en-US" altLang="en-US" sz="800" dirty="0">
                <a:solidFill>
                  <a:srgbClr val="000000"/>
                </a:solidFill>
                <a:ea typeface="Calibri" panose="020F0502020204030204" pitchFamily="34" charset="0"/>
                <a:cs typeface="Times New Roman" panose="02020603050405020304" pitchFamily="18" charset="0"/>
              </a:rPr>
              <a:t>This information has not been publicly disclosed and may be privileged and confidential. It is for internal government use only and must not be disseminated, distributed, or copied to persons not authorized to receive the information. Unauthorized disclosure may result in prosecution to the full extent of the law.</a:t>
            </a:r>
            <a:endParaRPr lang="en-US" altLang="en-US" sz="1050" dirty="0">
              <a:solidFill>
                <a:prstClr val="black"/>
              </a:solidFill>
              <a:latin typeface="Arial" panose="020B0604020202020204" pitchFamily="34" charset="0"/>
            </a:endParaRPr>
          </a:p>
        </p:txBody>
      </p:sp>
      <p:sp>
        <p:nvSpPr>
          <p:cNvPr id="8" name="Slide Number Placeholder 2"/>
          <p:cNvSpPr txBox="1">
            <a:spLocks/>
          </p:cNvSpPr>
          <p:nvPr userDrawn="1"/>
        </p:nvSpPr>
        <p:spPr>
          <a:xfrm>
            <a:off x="7010400" y="649604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022FF3C-310F-4809-A5BE-BC5BA8AA10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0991706"/>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0" i="0" u="none" kern="1200">
          <a:solidFill>
            <a:schemeClr val="tx1"/>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Font typeface="Arial" charset="0"/>
        <a:buChar char="–"/>
        <a:defRPr sz="1600" b="0" i="0" u="none"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ms.gov/newcar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ssa.gov/myaccou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medicare.gov/"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cms.gov/newcar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414838" y="3956540"/>
            <a:ext cx="4271962" cy="1377460"/>
          </a:xfrm>
        </p:spPr>
        <p:txBody>
          <a:bodyPr/>
          <a:lstStyle/>
          <a:p>
            <a:r>
              <a:rPr lang="en-US" smtClean="0">
                <a:solidFill>
                  <a:schemeClr val="tx1"/>
                </a:solidFill>
              </a:rPr>
              <a:t>Open </a:t>
            </a:r>
            <a:r>
              <a:rPr lang="en-US" smtClean="0">
                <a:solidFill>
                  <a:schemeClr val="tx1"/>
                </a:solidFill>
              </a:rPr>
              <a:t>Door </a:t>
            </a:r>
            <a:r>
              <a:rPr lang="en-US" smtClean="0">
                <a:solidFill>
                  <a:schemeClr val="tx1"/>
                </a:solidFill>
              </a:rPr>
              <a:t>Forum </a:t>
            </a:r>
            <a:r>
              <a:rPr lang="en-US" dirty="0" smtClean="0">
                <a:solidFill>
                  <a:schemeClr val="tx1"/>
                </a:solidFill>
              </a:rPr>
              <a:t>Clearinghouses and Vendors</a:t>
            </a:r>
          </a:p>
          <a:p>
            <a:r>
              <a:rPr lang="en-US" dirty="0" smtClean="0">
                <a:solidFill>
                  <a:schemeClr val="tx1"/>
                </a:solidFill>
              </a:rPr>
              <a:t>09/12/17</a:t>
            </a:r>
            <a:endParaRPr lang="en-US" dirty="0">
              <a:solidFill>
                <a:schemeClr val="tx1"/>
              </a:solidFill>
            </a:endParaRPr>
          </a:p>
        </p:txBody>
      </p:sp>
      <p:sp>
        <p:nvSpPr>
          <p:cNvPr id="6" name="Title 5"/>
          <p:cNvSpPr>
            <a:spLocks noGrp="1"/>
          </p:cNvSpPr>
          <p:nvPr>
            <p:ph type="ctrTitle"/>
          </p:nvPr>
        </p:nvSpPr>
        <p:spPr/>
        <p:txBody>
          <a:bodyPr/>
          <a:lstStyle/>
          <a:p>
            <a:r>
              <a:rPr lang="en-US" dirty="0" smtClean="0"/>
              <a:t>New Medicare Card Project </a:t>
            </a:r>
            <a:endParaRPr lang="en-US" dirty="0"/>
          </a:p>
        </p:txBody>
      </p:sp>
    </p:spTree>
    <p:extLst>
      <p:ext uri="{BB962C8B-B14F-4D97-AF65-F5344CB8AC3E}">
        <p14:creationId xmlns:p14="http://schemas.microsoft.com/office/powerpoint/2010/main" val="601019408"/>
      </p:ext>
    </p:extLst>
  </p:cSld>
  <p:clrMapOvr>
    <a:masterClrMapping/>
  </p:clrMapOvr>
  <mc:AlternateContent xmlns:mc="http://schemas.openxmlformats.org/markup-compatibility/2006" xmlns:p14="http://schemas.microsoft.com/office/powerpoint/2010/main">
    <mc:Choice Requires="p14">
      <p:transition spd="slow" p14:dur="2000" advTm="30282"/>
    </mc:Choice>
    <mc:Fallback xmlns="">
      <p:transition spd="slow" advTm="3028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1104138"/>
            <a:ext cx="8839200" cy="4616648"/>
          </a:xfrm>
          <a:prstGeom prst="rect">
            <a:avLst/>
          </a:prstGeom>
        </p:spPr>
        <p:txBody>
          <a:bodyPr vert="horz" wrap="square" lIns="0" tIns="0" rIns="0" bIns="0" rtlCol="0">
            <a:spAutoFit/>
          </a:bodyPr>
          <a:lstStyle/>
          <a:p>
            <a:pPr marL="355600" indent="-342900">
              <a:buSzPct val="105000"/>
              <a:buFont typeface="Arial"/>
              <a:buChar char="•"/>
              <a:tabLst>
                <a:tab pos="354965" algn="l"/>
                <a:tab pos="355600" algn="l"/>
              </a:tabLst>
            </a:pPr>
            <a:r>
              <a:rPr lang="en-US" sz="2000" dirty="0">
                <a:latin typeface="Times New Roman"/>
                <a:cs typeface="Times New Roman"/>
              </a:rPr>
              <a:t>The transition period will </a:t>
            </a:r>
            <a:r>
              <a:rPr lang="en-US" sz="2000" spc="5" dirty="0">
                <a:latin typeface="Times New Roman"/>
                <a:cs typeface="Times New Roman"/>
              </a:rPr>
              <a:t>run </a:t>
            </a:r>
            <a:r>
              <a:rPr lang="en-US" sz="2000" dirty="0">
                <a:latin typeface="Times New Roman"/>
                <a:cs typeface="Times New Roman"/>
              </a:rPr>
              <a:t>from </a:t>
            </a:r>
            <a:r>
              <a:rPr lang="en-US" sz="2000" b="1" dirty="0">
                <a:latin typeface="Times New Roman"/>
                <a:cs typeface="Times New Roman"/>
              </a:rPr>
              <a:t>April </a:t>
            </a:r>
            <a:r>
              <a:rPr lang="en-US" sz="2000" b="1" spc="5" dirty="0">
                <a:latin typeface="Times New Roman"/>
                <a:cs typeface="Times New Roman"/>
              </a:rPr>
              <a:t>2018 </a:t>
            </a:r>
            <a:r>
              <a:rPr lang="en-US" sz="2000" b="1" dirty="0">
                <a:latin typeface="Times New Roman"/>
                <a:cs typeface="Times New Roman"/>
              </a:rPr>
              <a:t>through </a:t>
            </a:r>
            <a:r>
              <a:rPr lang="en-US" sz="2000" b="1" spc="-5" dirty="0">
                <a:latin typeface="Times New Roman"/>
                <a:cs typeface="Times New Roman"/>
              </a:rPr>
              <a:t>December </a:t>
            </a:r>
            <a:r>
              <a:rPr lang="en-US" sz="2000" b="1" spc="5" dirty="0" smtClean="0">
                <a:latin typeface="Times New Roman"/>
                <a:cs typeface="Times New Roman"/>
              </a:rPr>
              <a:t>31,</a:t>
            </a:r>
            <a:r>
              <a:rPr lang="en-US" sz="2000" b="1" spc="-340" dirty="0">
                <a:latin typeface="Times New Roman"/>
                <a:cs typeface="Times New Roman"/>
              </a:rPr>
              <a:t> </a:t>
            </a:r>
            <a:r>
              <a:rPr lang="en-US" sz="2000" b="1" spc="-340" dirty="0" smtClean="0">
                <a:latin typeface="Times New Roman"/>
                <a:cs typeface="Times New Roman"/>
              </a:rPr>
              <a:t> </a:t>
            </a:r>
            <a:r>
              <a:rPr lang="en-US" sz="2000" b="1" spc="5" dirty="0" smtClean="0">
                <a:latin typeface="Times New Roman"/>
                <a:cs typeface="Times New Roman"/>
              </a:rPr>
              <a:t>2019</a:t>
            </a:r>
          </a:p>
          <a:p>
            <a:pPr marL="12700">
              <a:buSzPct val="105000"/>
              <a:tabLst>
                <a:tab pos="354965" algn="l"/>
                <a:tab pos="355600" algn="l"/>
              </a:tabLst>
            </a:pPr>
            <a:endParaRPr lang="en-US" sz="2000" b="1" dirty="0">
              <a:latin typeface="Times New Roman"/>
              <a:cs typeface="Times New Roman"/>
            </a:endParaRPr>
          </a:p>
          <a:p>
            <a:pPr marL="355600" indent="-342900">
              <a:lnSpc>
                <a:spcPct val="100000"/>
              </a:lnSpc>
              <a:buSzPct val="105000"/>
              <a:buFont typeface="Arial"/>
              <a:buChar char="•"/>
              <a:tabLst>
                <a:tab pos="354965" algn="l"/>
                <a:tab pos="355600" algn="l"/>
              </a:tabLst>
            </a:pPr>
            <a:r>
              <a:rPr sz="2000" dirty="0" smtClean="0">
                <a:latin typeface="Times New Roman"/>
                <a:cs typeface="Times New Roman"/>
              </a:rPr>
              <a:t>CMS </a:t>
            </a:r>
            <a:r>
              <a:rPr sz="2000" dirty="0">
                <a:latin typeface="Times New Roman"/>
                <a:cs typeface="Times New Roman"/>
              </a:rPr>
              <a:t>will </a:t>
            </a:r>
            <a:r>
              <a:rPr sz="2000" spc="-5" dirty="0">
                <a:latin typeface="Times New Roman"/>
                <a:cs typeface="Times New Roman"/>
              </a:rPr>
              <a:t>complete its </a:t>
            </a:r>
            <a:r>
              <a:rPr sz="2000" dirty="0">
                <a:latin typeface="Times New Roman"/>
                <a:cs typeface="Times New Roman"/>
              </a:rPr>
              <a:t>system and process updates to be ready to</a:t>
            </a:r>
            <a:r>
              <a:rPr sz="2000" spc="-165" dirty="0">
                <a:latin typeface="Times New Roman"/>
                <a:cs typeface="Times New Roman"/>
              </a:rPr>
              <a:t> </a:t>
            </a:r>
            <a:r>
              <a:rPr sz="2000" dirty="0">
                <a:latin typeface="Times New Roman"/>
                <a:cs typeface="Times New Roman"/>
              </a:rPr>
              <a:t>accept</a:t>
            </a:r>
          </a:p>
          <a:p>
            <a:pPr marL="355600">
              <a:lnSpc>
                <a:spcPct val="100000"/>
              </a:lnSpc>
            </a:pPr>
            <a:r>
              <a:rPr sz="2000" dirty="0">
                <a:latin typeface="Times New Roman"/>
                <a:cs typeface="Times New Roman"/>
              </a:rPr>
              <a:t>and return the MBI on April </a:t>
            </a:r>
            <a:r>
              <a:rPr sz="2000" dirty="0" smtClean="0">
                <a:latin typeface="Times New Roman"/>
                <a:cs typeface="Times New Roman"/>
              </a:rPr>
              <a:t>1,</a:t>
            </a:r>
            <a:r>
              <a:rPr lang="en-US" sz="2000" spc="-250" dirty="0">
                <a:latin typeface="Times New Roman"/>
                <a:cs typeface="Times New Roman"/>
              </a:rPr>
              <a:t> </a:t>
            </a:r>
            <a:r>
              <a:rPr sz="2000" spc="5" dirty="0" smtClean="0">
                <a:latin typeface="Times New Roman"/>
                <a:cs typeface="Times New Roman"/>
              </a:rPr>
              <a:t>2018</a:t>
            </a:r>
            <a:endParaRPr sz="2000" dirty="0">
              <a:latin typeface="Times New Roman"/>
              <a:cs typeface="Times New Roman"/>
            </a:endParaRPr>
          </a:p>
          <a:p>
            <a:pPr>
              <a:lnSpc>
                <a:spcPct val="100000"/>
              </a:lnSpc>
            </a:pPr>
            <a:endParaRPr sz="2000" dirty="0">
              <a:latin typeface="Times New Roman"/>
              <a:cs typeface="Times New Roman"/>
            </a:endParaRPr>
          </a:p>
          <a:p>
            <a:pPr marL="355600" marR="5080" indent="-342900">
              <a:lnSpc>
                <a:spcPct val="100000"/>
              </a:lnSpc>
              <a:buSzPct val="105000"/>
              <a:buFont typeface="Arial"/>
              <a:buChar char="•"/>
              <a:tabLst>
                <a:tab pos="354965" algn="l"/>
                <a:tab pos="355600" algn="l"/>
              </a:tabLst>
            </a:pPr>
            <a:r>
              <a:rPr sz="2000" dirty="0">
                <a:latin typeface="Times New Roman"/>
                <a:cs typeface="Times New Roman"/>
              </a:rPr>
              <a:t>All stakeholders </a:t>
            </a:r>
            <a:r>
              <a:rPr sz="2000" spc="5" dirty="0">
                <a:latin typeface="Times New Roman"/>
                <a:cs typeface="Times New Roman"/>
              </a:rPr>
              <a:t>who </a:t>
            </a:r>
            <a:r>
              <a:rPr sz="2000" dirty="0">
                <a:latin typeface="Times New Roman"/>
                <a:cs typeface="Times New Roman"/>
              </a:rPr>
              <a:t>submit or receive transactions containing the </a:t>
            </a:r>
            <a:r>
              <a:rPr sz="2000" dirty="0" smtClean="0">
                <a:latin typeface="Times New Roman"/>
                <a:cs typeface="Times New Roman"/>
              </a:rPr>
              <a:t>HICN</a:t>
            </a:r>
            <a:r>
              <a:rPr lang="en-US" sz="2000" dirty="0" smtClean="0">
                <a:latin typeface="Times New Roman"/>
                <a:cs typeface="Times New Roman"/>
              </a:rPr>
              <a:t> </a:t>
            </a:r>
            <a:r>
              <a:rPr sz="2000" spc="-5" dirty="0" smtClean="0">
                <a:latin typeface="Times New Roman"/>
                <a:cs typeface="Times New Roman"/>
              </a:rPr>
              <a:t>must </a:t>
            </a:r>
            <a:r>
              <a:rPr sz="2000" spc="-5" dirty="0">
                <a:latin typeface="Times New Roman"/>
                <a:cs typeface="Times New Roman"/>
              </a:rPr>
              <a:t>modify </a:t>
            </a:r>
            <a:r>
              <a:rPr sz="2000" dirty="0">
                <a:latin typeface="Times New Roman"/>
                <a:cs typeface="Times New Roman"/>
              </a:rPr>
              <a:t>their processes and </a:t>
            </a:r>
            <a:r>
              <a:rPr sz="2000" spc="-5" dirty="0">
                <a:latin typeface="Times New Roman"/>
                <a:cs typeface="Times New Roman"/>
              </a:rPr>
              <a:t>systems </a:t>
            </a:r>
            <a:r>
              <a:rPr sz="2000" dirty="0">
                <a:latin typeface="Times New Roman"/>
                <a:cs typeface="Times New Roman"/>
              </a:rPr>
              <a:t>to be ready to submit or</a:t>
            </a:r>
            <a:r>
              <a:rPr sz="2000" spc="-110" dirty="0">
                <a:latin typeface="Times New Roman"/>
                <a:cs typeface="Times New Roman"/>
              </a:rPr>
              <a:t> </a:t>
            </a:r>
            <a:r>
              <a:rPr sz="2000" dirty="0" smtClean="0">
                <a:latin typeface="Times New Roman"/>
                <a:cs typeface="Times New Roman"/>
              </a:rPr>
              <a:t>exchange</a:t>
            </a:r>
            <a:r>
              <a:rPr lang="en-US" sz="2000" dirty="0" smtClean="0">
                <a:latin typeface="Times New Roman"/>
                <a:cs typeface="Times New Roman"/>
              </a:rPr>
              <a:t> </a:t>
            </a:r>
            <a:r>
              <a:rPr sz="2000" dirty="0" smtClean="0">
                <a:latin typeface="Times New Roman"/>
                <a:cs typeface="Times New Roman"/>
              </a:rPr>
              <a:t>the </a:t>
            </a:r>
            <a:r>
              <a:rPr sz="2000" dirty="0">
                <a:latin typeface="Times New Roman"/>
                <a:cs typeface="Times New Roman"/>
              </a:rPr>
              <a:t>MBI by April 1, </a:t>
            </a:r>
            <a:r>
              <a:rPr sz="2000" spc="5" dirty="0">
                <a:latin typeface="Times New Roman"/>
                <a:cs typeface="Times New Roman"/>
              </a:rPr>
              <a:t>2018. </a:t>
            </a:r>
            <a:r>
              <a:rPr sz="2000" dirty="0">
                <a:latin typeface="Times New Roman"/>
                <a:cs typeface="Times New Roman"/>
              </a:rPr>
              <a:t>Stakeholders </a:t>
            </a:r>
            <a:r>
              <a:rPr sz="2000" spc="-5" dirty="0">
                <a:latin typeface="Times New Roman"/>
                <a:cs typeface="Times New Roman"/>
              </a:rPr>
              <a:t>may submit</a:t>
            </a:r>
            <a:r>
              <a:rPr sz="2000" b="1" spc="-5" dirty="0">
                <a:latin typeface="Times New Roman"/>
                <a:cs typeface="Times New Roman"/>
              </a:rPr>
              <a:t> </a:t>
            </a:r>
            <a:r>
              <a:rPr sz="2000" b="1" u="sng" dirty="0">
                <a:latin typeface="Times New Roman"/>
                <a:cs typeface="Times New Roman"/>
              </a:rPr>
              <a:t>either</a:t>
            </a:r>
            <a:r>
              <a:rPr sz="2000" b="1" dirty="0">
                <a:latin typeface="Times New Roman"/>
                <a:cs typeface="Times New Roman"/>
              </a:rPr>
              <a:t> </a:t>
            </a:r>
            <a:r>
              <a:rPr sz="2000" dirty="0">
                <a:latin typeface="Times New Roman"/>
                <a:cs typeface="Times New Roman"/>
              </a:rPr>
              <a:t>the </a:t>
            </a:r>
            <a:r>
              <a:rPr sz="2000" spc="-5" dirty="0">
                <a:latin typeface="Times New Roman"/>
                <a:cs typeface="Times New Roman"/>
              </a:rPr>
              <a:t>MBI </a:t>
            </a:r>
            <a:r>
              <a:rPr sz="2000" dirty="0" smtClean="0">
                <a:latin typeface="Times New Roman"/>
                <a:cs typeface="Times New Roman"/>
              </a:rPr>
              <a:t>or</a:t>
            </a:r>
            <a:r>
              <a:rPr lang="en-US" sz="2000" dirty="0" smtClean="0">
                <a:latin typeface="Times New Roman"/>
                <a:cs typeface="Times New Roman"/>
              </a:rPr>
              <a:t> </a:t>
            </a:r>
            <a:r>
              <a:rPr sz="2000" dirty="0" smtClean="0">
                <a:latin typeface="Times New Roman"/>
                <a:cs typeface="Times New Roman"/>
              </a:rPr>
              <a:t>HICN </a:t>
            </a:r>
            <a:r>
              <a:rPr sz="2000" b="1" dirty="0">
                <a:latin typeface="Times New Roman"/>
                <a:cs typeface="Times New Roman"/>
              </a:rPr>
              <a:t>during the transition</a:t>
            </a:r>
            <a:r>
              <a:rPr sz="2000" b="1" spc="-135" dirty="0">
                <a:latin typeface="Times New Roman"/>
                <a:cs typeface="Times New Roman"/>
              </a:rPr>
              <a:t> </a:t>
            </a:r>
            <a:r>
              <a:rPr sz="2000" b="1" dirty="0">
                <a:latin typeface="Times New Roman"/>
                <a:cs typeface="Times New Roman"/>
              </a:rPr>
              <a:t>period</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CMS will accept, use for </a:t>
            </a:r>
            <a:r>
              <a:rPr lang="en-US" sz="2000" dirty="0" smtClean="0">
                <a:latin typeface="Times New Roman" panose="02020603050405020304" pitchFamily="18" charset="0"/>
                <a:cs typeface="Times New Roman" panose="02020603050405020304" pitchFamily="18" charset="0"/>
              </a:rPr>
              <a:t>processing, </a:t>
            </a:r>
            <a:r>
              <a:rPr lang="en-US" sz="2000" dirty="0">
                <a:latin typeface="Times New Roman" panose="02020603050405020304" pitchFamily="18" charset="0"/>
                <a:cs typeface="Times New Roman" panose="02020603050405020304" pitchFamily="18" charset="0"/>
              </a:rPr>
              <a:t>and return to stakeholders </a:t>
            </a:r>
            <a:r>
              <a:rPr lang="en-US" sz="2000" spc="-5" dirty="0">
                <a:latin typeface="Times New Roman" panose="02020603050405020304" pitchFamily="18" charset="0"/>
                <a:cs typeface="Times New Roman" panose="02020603050405020304" pitchFamily="18" charset="0"/>
              </a:rPr>
              <a:t>either</a:t>
            </a:r>
            <a:r>
              <a:rPr lang="en-US" sz="2000" spc="-195"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a:t>
            </a:r>
          </a:p>
          <a:p>
            <a:pPr marL="355600">
              <a:lnSpc>
                <a:spcPct val="100000"/>
              </a:lnSpc>
            </a:pPr>
            <a:r>
              <a:rPr lang="en-US" sz="2000" dirty="0">
                <a:latin typeface="Times New Roman" panose="02020603050405020304" pitchFamily="18" charset="0"/>
                <a:cs typeface="Times New Roman" panose="02020603050405020304" pitchFamily="18" charset="0"/>
              </a:rPr>
              <a:t>MBI or HICN, whichever is </a:t>
            </a:r>
            <a:r>
              <a:rPr lang="en-US" sz="2000" spc="-5" dirty="0" smtClean="0">
                <a:latin typeface="Times New Roman" panose="02020603050405020304" pitchFamily="18" charset="0"/>
                <a:cs typeface="Times New Roman" panose="02020603050405020304" pitchFamily="18" charset="0"/>
              </a:rPr>
              <a:t>submitted on the claim, </a:t>
            </a:r>
            <a:r>
              <a:rPr lang="en-US" sz="2000" b="1" dirty="0">
                <a:latin typeface="Times New Roman" panose="02020603050405020304" pitchFamily="18" charset="0"/>
                <a:cs typeface="Times New Roman" panose="02020603050405020304" pitchFamily="18" charset="0"/>
              </a:rPr>
              <a:t>during the transition</a:t>
            </a:r>
            <a:r>
              <a:rPr lang="en-US" sz="2000" b="1" spc="-145"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period</a:t>
            </a:r>
          </a:p>
          <a:p>
            <a:pPr marL="355600">
              <a:lnSpc>
                <a:spcPct val="100000"/>
              </a:lnSpc>
            </a:pPr>
            <a:endParaRPr lang="en-US" sz="2000" b="1" dirty="0">
              <a:latin typeface="Times New Roman" panose="02020603050405020304" pitchFamily="18" charset="0"/>
              <a:cs typeface="Times New Roman" panose="02020603050405020304" pitchFamily="18" charset="0"/>
            </a:endParaRPr>
          </a:p>
          <a:p>
            <a:pPr marL="355600" indent="-342900">
              <a:buSzPct val="1050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will </a:t>
            </a:r>
            <a:r>
              <a:rPr lang="en-US" sz="2000" dirty="0">
                <a:latin typeface="Times New Roman" panose="02020603050405020304" pitchFamily="18" charset="0"/>
                <a:cs typeface="Times New Roman" panose="02020603050405020304" pitchFamily="18" charset="0"/>
              </a:rPr>
              <a:t>actively monitor </a:t>
            </a:r>
            <a:r>
              <a:rPr lang="en-US" sz="2000" dirty="0" smtClean="0">
                <a:latin typeface="Times New Roman" panose="02020603050405020304" pitchFamily="18" charset="0"/>
                <a:cs typeface="Times New Roman" panose="02020603050405020304" pitchFamily="18" charset="0"/>
              </a:rPr>
              <a:t>use of HICNs and MBIs during the transition period to ensure that everyone is ready to use MBIs only by January 1, 2020</a:t>
            </a: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10</a:t>
            </a:fld>
            <a:endParaRPr lang="en-US" dirty="0">
              <a:solidFill>
                <a:prstClr val="black">
                  <a:tint val="75000"/>
                </a:prstClr>
              </a:solidFill>
            </a:endParaRPr>
          </a:p>
        </p:txBody>
      </p:sp>
      <p:sp>
        <p:nvSpPr>
          <p:cNvPr id="5" name="object 3"/>
          <p:cNvSpPr txBox="1">
            <a:spLocks/>
          </p:cNvSpPr>
          <p:nvPr/>
        </p:nvSpPr>
        <p:spPr>
          <a:xfrm>
            <a:off x="647700" y="288216"/>
            <a:ext cx="7848600" cy="430887"/>
          </a:xfrm>
          <a:prstGeom prst="rect">
            <a:avLst/>
          </a:prstGeom>
        </p:spPr>
        <p:txBody>
          <a:bodyPr vert="horz" wrap="square" lIns="0" tIns="0" rIns="0" bIns="0" rtlCol="0">
            <a:spAutoFit/>
          </a:bodyPr>
          <a:lstStyle>
            <a:lvl1pPr algn="ctr">
              <a:defRPr sz="2800" b="0" i="0">
                <a:solidFill>
                  <a:schemeClr val="bg1"/>
                </a:solidFill>
                <a:latin typeface="Times New Roman"/>
                <a:ea typeface="+mj-ea"/>
                <a:cs typeface="Times New Roman"/>
              </a:defRPr>
            </a:lvl1pPr>
          </a:lstStyle>
          <a:p>
            <a:pPr marL="12700"/>
            <a:r>
              <a:rPr lang="en-US" spc="-5" dirty="0"/>
              <a:t>Using the New Medicare Number – During Transition</a:t>
            </a:r>
          </a:p>
        </p:txBody>
      </p:sp>
    </p:spTree>
    <p:extLst>
      <p:ext uri="{BB962C8B-B14F-4D97-AF65-F5344CB8AC3E}">
        <p14:creationId xmlns:p14="http://schemas.microsoft.com/office/powerpoint/2010/main" val="219377253"/>
      </p:ext>
    </p:extLst>
  </p:cSld>
  <p:clrMapOvr>
    <a:masterClrMapping/>
  </p:clrMapOvr>
  <mc:AlternateContent xmlns:mc="http://schemas.openxmlformats.org/markup-compatibility/2006" xmlns:p14="http://schemas.microsoft.com/office/powerpoint/2010/main">
    <mc:Choice Requires="p14">
      <p:transition spd="slow" p14:dur="2000" advTm="61049"/>
    </mc:Choice>
    <mc:Fallback xmlns="">
      <p:transition spd="slow" advTm="61049"/>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227060" cy="4924425"/>
          </a:xfrm>
          <a:prstGeom prst="rect">
            <a:avLst/>
          </a:prstGeom>
        </p:spPr>
        <p:txBody>
          <a:bodyPr vert="horz" wrap="square" lIns="0" tIns="0" rIns="0" bIns="0" rtlCol="0">
            <a:spAutoFit/>
          </a:bodyPr>
          <a:lstStyle/>
          <a:p>
            <a:pPr marL="355600" marR="6350" indent="-342900">
              <a:buSzPct val="105000"/>
              <a:buFont typeface="Arial"/>
              <a:buChar char="•"/>
              <a:tabLst>
                <a:tab pos="354965" algn="l"/>
                <a:tab pos="355600" algn="l"/>
              </a:tabLst>
            </a:pPr>
            <a:r>
              <a:rPr lang="en-US" sz="2000" dirty="0">
                <a:latin typeface="Times New Roman"/>
                <a:cs typeface="Times New Roman"/>
              </a:rPr>
              <a:t>CMS is making systems changes so that when a provider checks a beneficiary’s eligibility, the CMS HIPAA Eligibility Transaction System (HETS) will return a message on the response indicating that CMS mailed that particular beneficiary’s new Medicare </a:t>
            </a:r>
            <a:r>
              <a:rPr lang="en-US" sz="2000" dirty="0" smtClean="0">
                <a:latin typeface="Times New Roman"/>
                <a:cs typeface="Times New Roman"/>
              </a:rPr>
              <a:t>card</a:t>
            </a:r>
          </a:p>
          <a:p>
            <a:pPr marL="355600" marR="6350" indent="-342900">
              <a:buSzPct val="105000"/>
              <a:buFont typeface="Arial"/>
              <a:buChar char="•"/>
              <a:tabLst>
                <a:tab pos="354965" algn="l"/>
                <a:tab pos="355600" algn="l"/>
              </a:tabLst>
            </a:pPr>
            <a:endParaRPr lang="en-US" sz="2000" dirty="0">
              <a:latin typeface="Times New Roman"/>
              <a:cs typeface="Times New Roman"/>
            </a:endParaRPr>
          </a:p>
          <a:p>
            <a:pPr marL="355600" marR="6350" indent="-342900">
              <a:lnSpc>
                <a:spcPct val="100000"/>
              </a:lnSpc>
              <a:buSzPct val="105000"/>
              <a:buFont typeface="Arial"/>
              <a:buChar char="•"/>
              <a:tabLst>
                <a:tab pos="354965" algn="l"/>
                <a:tab pos="355600" algn="l"/>
              </a:tabLst>
            </a:pPr>
            <a:r>
              <a:rPr lang="en-US" sz="2000" dirty="0" smtClean="0">
                <a:latin typeface="Times New Roman"/>
                <a:cs typeface="Times New Roman"/>
              </a:rPr>
              <a:t>B</a:t>
            </a:r>
            <a:r>
              <a:rPr sz="2000" dirty="0" smtClean="0">
                <a:latin typeface="Times New Roman"/>
                <a:cs typeface="Times New Roman"/>
              </a:rPr>
              <a:t>eginning </a:t>
            </a:r>
            <a:r>
              <a:rPr sz="2000" dirty="0">
                <a:latin typeface="Times New Roman"/>
                <a:cs typeface="Times New Roman"/>
              </a:rPr>
              <a:t>October </a:t>
            </a:r>
            <a:r>
              <a:rPr sz="2000" spc="5" dirty="0">
                <a:latin typeface="Times New Roman"/>
                <a:cs typeface="Times New Roman"/>
              </a:rPr>
              <a:t>2018 </a:t>
            </a:r>
            <a:r>
              <a:rPr sz="2000" dirty="0">
                <a:latin typeface="Times New Roman"/>
                <a:cs typeface="Times New Roman"/>
              </a:rPr>
              <a:t>through the end of the </a:t>
            </a:r>
            <a:r>
              <a:rPr sz="2000" dirty="0" smtClean="0">
                <a:latin typeface="Times New Roman"/>
                <a:cs typeface="Times New Roman"/>
              </a:rPr>
              <a:t>transition</a:t>
            </a:r>
            <a:r>
              <a:rPr lang="en-US" sz="2000" dirty="0" smtClean="0">
                <a:latin typeface="Times New Roman"/>
                <a:cs typeface="Times New Roman"/>
              </a:rPr>
              <a:t> </a:t>
            </a:r>
            <a:r>
              <a:rPr sz="2000" dirty="0" smtClean="0">
                <a:latin typeface="Times New Roman"/>
                <a:cs typeface="Times New Roman"/>
              </a:rPr>
              <a:t>period</a:t>
            </a:r>
            <a:r>
              <a:rPr sz="2000" dirty="0">
                <a:latin typeface="Times New Roman"/>
                <a:cs typeface="Times New Roman"/>
              </a:rPr>
              <a:t>, when a </a:t>
            </a:r>
            <a:r>
              <a:rPr lang="en-US" sz="2000" b="1" dirty="0" smtClean="0">
                <a:latin typeface="Times New Roman"/>
                <a:cs typeface="Times New Roman"/>
              </a:rPr>
              <a:t>valid and active </a:t>
            </a:r>
            <a:r>
              <a:rPr sz="2000" dirty="0" smtClean="0">
                <a:latin typeface="Times New Roman"/>
                <a:cs typeface="Times New Roman"/>
              </a:rPr>
              <a:t>HICN </a:t>
            </a:r>
            <a:r>
              <a:rPr sz="2000" dirty="0">
                <a:latin typeface="Times New Roman"/>
                <a:cs typeface="Times New Roman"/>
              </a:rPr>
              <a:t>is </a:t>
            </a:r>
            <a:r>
              <a:rPr sz="2000" spc="-5" dirty="0">
                <a:latin typeface="Times New Roman"/>
                <a:cs typeface="Times New Roman"/>
              </a:rPr>
              <a:t>submitted </a:t>
            </a:r>
            <a:r>
              <a:rPr sz="2000" dirty="0">
                <a:latin typeface="Times New Roman"/>
                <a:cs typeface="Times New Roman"/>
              </a:rPr>
              <a:t>on Medicare </a:t>
            </a:r>
            <a:r>
              <a:rPr sz="2000" spc="-5" dirty="0">
                <a:latin typeface="Times New Roman"/>
                <a:cs typeface="Times New Roman"/>
              </a:rPr>
              <a:t>fee-for-service </a:t>
            </a:r>
            <a:r>
              <a:rPr sz="2000" spc="-10" dirty="0">
                <a:latin typeface="Times New Roman"/>
                <a:cs typeface="Times New Roman"/>
              </a:rPr>
              <a:t>claims</a:t>
            </a:r>
            <a:r>
              <a:rPr sz="2000" spc="-90" dirty="0">
                <a:latin typeface="Times New Roman"/>
                <a:cs typeface="Times New Roman"/>
              </a:rPr>
              <a:t> </a:t>
            </a:r>
            <a:r>
              <a:rPr sz="2000" b="1" dirty="0">
                <a:latin typeface="Times New Roman"/>
                <a:cs typeface="Times New Roman"/>
              </a:rPr>
              <a:t>both </a:t>
            </a:r>
            <a:r>
              <a:rPr sz="2000" b="1" dirty="0" smtClean="0">
                <a:latin typeface="Times New Roman"/>
                <a:cs typeface="Times New Roman"/>
              </a:rPr>
              <a:t>the </a:t>
            </a:r>
            <a:r>
              <a:rPr sz="2000" b="1" dirty="0">
                <a:latin typeface="Times New Roman"/>
                <a:cs typeface="Times New Roman"/>
              </a:rPr>
              <a:t>HICN and the MBI </a:t>
            </a:r>
            <a:r>
              <a:rPr sz="2000" dirty="0">
                <a:latin typeface="Times New Roman"/>
                <a:cs typeface="Times New Roman"/>
              </a:rPr>
              <a:t>will be returned on the </a:t>
            </a:r>
            <a:r>
              <a:rPr sz="2000" spc="-5" dirty="0">
                <a:latin typeface="Times New Roman"/>
                <a:cs typeface="Times New Roman"/>
              </a:rPr>
              <a:t>remittance</a:t>
            </a:r>
            <a:r>
              <a:rPr sz="2000" spc="-160" dirty="0">
                <a:latin typeface="Times New Roman"/>
                <a:cs typeface="Times New Roman"/>
              </a:rPr>
              <a:t> </a:t>
            </a:r>
            <a:r>
              <a:rPr sz="2000" dirty="0" smtClean="0">
                <a:latin typeface="Times New Roman"/>
                <a:cs typeface="Times New Roman"/>
              </a:rPr>
              <a:t>advice</a:t>
            </a:r>
            <a:endParaRPr lang="en-US" sz="2000" dirty="0" smtClean="0">
              <a:latin typeface="Times New Roman"/>
              <a:cs typeface="Times New Roman"/>
            </a:endParaRPr>
          </a:p>
          <a:p>
            <a:pPr marL="812800" marR="6350" lvl="1" indent="-342900">
              <a:buSzPct val="105000"/>
              <a:buFont typeface="Arial"/>
              <a:buChar char="•"/>
              <a:tabLst>
                <a:tab pos="354965" algn="l"/>
                <a:tab pos="355600" algn="l"/>
              </a:tabLst>
            </a:pPr>
            <a:r>
              <a:rPr lang="en-US" sz="2000" dirty="0">
                <a:latin typeface="Times New Roman"/>
                <a:cs typeface="Times New Roman"/>
              </a:rPr>
              <a:t>The MBI will be in the same place you currently get the “changed HICN</a:t>
            </a:r>
            <a:r>
              <a:rPr lang="en-US" sz="2000" dirty="0" smtClean="0">
                <a:latin typeface="Times New Roman"/>
                <a:cs typeface="Times New Roman"/>
              </a:rPr>
              <a:t>”: 835 </a:t>
            </a:r>
            <a:r>
              <a:rPr lang="en-US" sz="2000" dirty="0">
                <a:latin typeface="Times New Roman"/>
                <a:cs typeface="Times New Roman"/>
              </a:rPr>
              <a:t>Loop 2100, Segment NM1 (Corrected Patient/Insured Name), Field NM109 (Identification Code</a:t>
            </a:r>
            <a:r>
              <a:rPr lang="en-US" sz="2000" dirty="0" smtClean="0">
                <a:latin typeface="Times New Roman"/>
                <a:cs typeface="Times New Roman"/>
              </a:rPr>
              <a:t>)</a:t>
            </a:r>
          </a:p>
          <a:p>
            <a:pPr marL="812800" marR="6350" lvl="1" indent="-342900">
              <a:buSzPct val="105000"/>
              <a:buFont typeface="Arial"/>
              <a:buChar char="•"/>
              <a:tabLst>
                <a:tab pos="354965" algn="l"/>
                <a:tab pos="355600" algn="l"/>
              </a:tabLst>
            </a:pPr>
            <a:endParaRPr lang="en-US" sz="2000" dirty="0" smtClean="0">
              <a:latin typeface="Times New Roman"/>
              <a:cs typeface="Times New Roman"/>
            </a:endParaRPr>
          </a:p>
          <a:p>
            <a:pPr marL="355600" marR="6350" indent="-342900">
              <a:buSzPct val="105000"/>
              <a:buFont typeface="Arial"/>
              <a:buChar char="•"/>
              <a:tabLst>
                <a:tab pos="354965" algn="l"/>
                <a:tab pos="355600" algn="l"/>
              </a:tabLst>
            </a:pPr>
            <a:r>
              <a:rPr lang="en-US" sz="2000" dirty="0" smtClean="0">
                <a:latin typeface="Times New Roman"/>
                <a:cs typeface="Times New Roman"/>
              </a:rPr>
              <a:t>Use of HICN and </a:t>
            </a:r>
            <a:r>
              <a:rPr lang="en-US" sz="2000" dirty="0">
                <a:latin typeface="Times New Roman"/>
                <a:cs typeface="Times New Roman"/>
              </a:rPr>
              <a:t>MBI for the same </a:t>
            </a:r>
            <a:r>
              <a:rPr lang="en-US" sz="2000" dirty="0" smtClean="0">
                <a:latin typeface="Times New Roman"/>
                <a:cs typeface="Times New Roman"/>
              </a:rPr>
              <a:t>person with Medicare on </a:t>
            </a:r>
            <a:r>
              <a:rPr lang="en-US" sz="2000" dirty="0">
                <a:latin typeface="Times New Roman"/>
                <a:cs typeface="Times New Roman"/>
              </a:rPr>
              <a:t>the same batch of </a:t>
            </a:r>
            <a:r>
              <a:rPr lang="en-US" sz="2000" dirty="0" smtClean="0">
                <a:latin typeface="Times New Roman"/>
                <a:cs typeface="Times New Roman"/>
              </a:rPr>
              <a:t>claims</a:t>
            </a:r>
          </a:p>
          <a:p>
            <a:pPr marL="812800" marR="6350" lvl="1" indent="-342900">
              <a:buSzPct val="105000"/>
              <a:buFont typeface="Arial"/>
              <a:buChar char="•"/>
              <a:tabLst>
                <a:tab pos="354965" algn="l"/>
                <a:tab pos="355600" algn="l"/>
              </a:tabLst>
            </a:pPr>
            <a:r>
              <a:rPr lang="en-US" sz="2000" dirty="0" smtClean="0">
                <a:latin typeface="Times New Roman"/>
                <a:cs typeface="Times New Roman"/>
              </a:rPr>
              <a:t>During </a:t>
            </a:r>
            <a:r>
              <a:rPr lang="en-US" sz="2000" dirty="0">
                <a:latin typeface="Times New Roman"/>
                <a:cs typeface="Times New Roman"/>
              </a:rPr>
              <a:t>the transition period, we’ll process all claims with either the HICN or MBI, even when both are in the same </a:t>
            </a:r>
            <a:r>
              <a:rPr lang="en-US" sz="2000" dirty="0" smtClean="0">
                <a:latin typeface="Times New Roman"/>
                <a:cs typeface="Times New Roman"/>
              </a:rPr>
              <a:t>batch</a:t>
            </a: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11</a:t>
            </a:fld>
            <a:endParaRPr lang="en-US" dirty="0">
              <a:solidFill>
                <a:prstClr val="black">
                  <a:tint val="75000"/>
                </a:prstClr>
              </a:solidFill>
            </a:endParaRPr>
          </a:p>
        </p:txBody>
      </p:sp>
      <p:sp>
        <p:nvSpPr>
          <p:cNvPr id="10" name="object 3"/>
          <p:cNvSpPr txBox="1">
            <a:spLocks/>
          </p:cNvSpPr>
          <p:nvPr/>
        </p:nvSpPr>
        <p:spPr>
          <a:xfrm>
            <a:off x="647700" y="288216"/>
            <a:ext cx="7848600" cy="430887"/>
          </a:xfrm>
          <a:prstGeom prst="rect">
            <a:avLst/>
          </a:prstGeom>
        </p:spPr>
        <p:txBody>
          <a:bodyPr vert="horz" wrap="square" lIns="0" tIns="0" rIns="0" bIns="0" rtlCol="0">
            <a:spAutoFit/>
          </a:bodyPr>
          <a:lstStyle>
            <a:lvl1pPr algn="ctr">
              <a:defRPr sz="2800" b="0" i="0">
                <a:solidFill>
                  <a:schemeClr val="bg1"/>
                </a:solidFill>
                <a:latin typeface="Times New Roman"/>
                <a:ea typeface="+mj-ea"/>
                <a:cs typeface="Times New Roman"/>
              </a:defRPr>
            </a:lvl1pPr>
          </a:lstStyle>
          <a:p>
            <a:pPr marL="12700"/>
            <a:r>
              <a:rPr lang="en-US" spc="-5" dirty="0"/>
              <a:t>Using the New Medicare Number – During Transition</a:t>
            </a:r>
          </a:p>
        </p:txBody>
      </p:sp>
    </p:spTree>
    <p:extLst>
      <p:ext uri="{BB962C8B-B14F-4D97-AF65-F5344CB8AC3E}">
        <p14:creationId xmlns:p14="http://schemas.microsoft.com/office/powerpoint/2010/main" val="3320174280"/>
      </p:ext>
    </p:extLst>
  </p:cSld>
  <p:clrMapOvr>
    <a:masterClrMapping/>
  </p:clrMapOvr>
  <mc:AlternateContent xmlns:mc="http://schemas.openxmlformats.org/markup-compatibility/2006" xmlns:p14="http://schemas.microsoft.com/office/powerpoint/2010/main">
    <mc:Choice Requires="p14">
      <p:transition spd="slow" p14:dur="2000" advTm="71435"/>
    </mc:Choice>
    <mc:Fallback xmlns="">
      <p:transition spd="slow" advTm="7143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 y="1104138"/>
            <a:ext cx="8610600" cy="5416868"/>
          </a:xfrm>
          <a:prstGeom prst="rect">
            <a:avLst/>
          </a:prstGeom>
        </p:spPr>
        <p:txBody>
          <a:bodyPr vert="horz" wrap="square" lIns="0" tIns="0" rIns="0" bIns="0" rtlCol="0">
            <a:spAutoFit/>
          </a:bodyPr>
          <a:lstStyle/>
          <a:p>
            <a:pPr marL="355600" marR="6350" indent="-342900">
              <a:lnSpc>
                <a:spcPct val="100000"/>
              </a:lnSpc>
              <a:spcAft>
                <a:spcPts val="600"/>
              </a:spcAft>
              <a:buSzPct val="105000"/>
              <a:buFont typeface="Arial"/>
              <a:buChar char="•"/>
              <a:tabLst>
                <a:tab pos="354965" algn="l"/>
                <a:tab pos="355600" algn="l"/>
              </a:tabLst>
            </a:pPr>
            <a:r>
              <a:rPr lang="en-US" dirty="0" smtClean="0">
                <a:latin typeface="Times New Roman"/>
                <a:cs typeface="Times New Roman"/>
              </a:rPr>
              <a:t>Medicaid </a:t>
            </a:r>
            <a:r>
              <a:rPr lang="en-US" dirty="0">
                <a:latin typeface="Times New Roman"/>
                <a:cs typeface="Times New Roman"/>
              </a:rPr>
              <a:t>and supplemental insurers</a:t>
            </a:r>
          </a:p>
          <a:p>
            <a:pPr marL="812800" marR="6350" lvl="1" indent="-342900">
              <a:buSzPct val="105000"/>
              <a:buFont typeface="Arial"/>
              <a:buChar char="•"/>
              <a:tabLst>
                <a:tab pos="354965" algn="l"/>
                <a:tab pos="355600" algn="l"/>
              </a:tabLst>
            </a:pPr>
            <a:r>
              <a:rPr lang="en-US" dirty="0">
                <a:latin typeface="Times New Roman"/>
                <a:cs typeface="Times New Roman"/>
              </a:rPr>
              <a:t>We will give State Medicaid Agencies and supplemental insurers the MBIs for Medicaid-eligible people who also have Medicare before we mail the new Medicare cards. During the transition period, we’ll process and transmit Medicare crossover claims with either the HICN or MBI</a:t>
            </a:r>
          </a:p>
          <a:p>
            <a:pPr marL="355600" marR="6350" indent="-342900">
              <a:lnSpc>
                <a:spcPct val="100000"/>
              </a:lnSpc>
              <a:buSzPct val="105000"/>
              <a:buFont typeface="Arial"/>
              <a:buChar char="•"/>
              <a:tabLst>
                <a:tab pos="354965" algn="l"/>
                <a:tab pos="355600" algn="l"/>
              </a:tabLst>
            </a:pPr>
            <a:endParaRPr lang="en-US" dirty="0" smtClean="0">
              <a:latin typeface="Times New Roman"/>
              <a:cs typeface="Times New Roman"/>
            </a:endParaRPr>
          </a:p>
          <a:p>
            <a:pPr marL="355600" marR="6350" indent="-342900">
              <a:lnSpc>
                <a:spcPct val="100000"/>
              </a:lnSpc>
              <a:spcAft>
                <a:spcPts val="600"/>
              </a:spcAft>
              <a:buSzPct val="105000"/>
              <a:buFont typeface="Arial"/>
              <a:buChar char="•"/>
              <a:tabLst>
                <a:tab pos="354965" algn="l"/>
                <a:tab pos="355600" algn="l"/>
              </a:tabLst>
            </a:pPr>
            <a:r>
              <a:rPr lang="en-US" dirty="0" smtClean="0">
                <a:latin typeface="Times New Roman"/>
                <a:cs typeface="Times New Roman"/>
              </a:rPr>
              <a:t>Railroad </a:t>
            </a:r>
            <a:r>
              <a:rPr lang="en-US" dirty="0">
                <a:latin typeface="Times New Roman"/>
                <a:cs typeface="Times New Roman"/>
              </a:rPr>
              <a:t>Retirement Board (RRB) beneficiaries</a:t>
            </a:r>
          </a:p>
          <a:p>
            <a:pPr marL="812800" marR="6350" lvl="1" indent="-342900">
              <a:buSzPct val="105000"/>
              <a:buFont typeface="Arial"/>
              <a:buChar char="•"/>
              <a:tabLst>
                <a:tab pos="354965" algn="l"/>
                <a:tab pos="355600" algn="l"/>
              </a:tabLst>
            </a:pPr>
            <a:r>
              <a:rPr lang="en-US" dirty="0">
                <a:latin typeface="Times New Roman"/>
                <a:cs typeface="Times New Roman"/>
              </a:rPr>
              <a:t>Beginning in April 2018, we’ll return a message on the eligibility transaction response for a RRB patient.  The message will say, "Railroad Retirement Medicare Beneficiary. </a:t>
            </a:r>
          </a:p>
          <a:p>
            <a:pPr marL="1270000" marR="6350" lvl="2" indent="-342900">
              <a:buSzPct val="105000"/>
              <a:buFont typeface="Arial"/>
              <a:buChar char="•"/>
              <a:tabLst>
                <a:tab pos="354965" algn="l"/>
                <a:tab pos="355600" algn="l"/>
              </a:tabLst>
            </a:pPr>
            <a:r>
              <a:rPr lang="en-US" dirty="0">
                <a:latin typeface="Times New Roman"/>
                <a:cs typeface="Times New Roman"/>
              </a:rPr>
              <a:t>271 Loop 2110C, Segment </a:t>
            </a:r>
            <a:r>
              <a:rPr lang="en-US" dirty="0" smtClean="0">
                <a:latin typeface="Times New Roman"/>
                <a:cs typeface="Times New Roman"/>
              </a:rPr>
              <a:t>MSG</a:t>
            </a:r>
          </a:p>
          <a:p>
            <a:pPr marL="927100" marR="6350" lvl="2">
              <a:buSzPct val="105000"/>
              <a:tabLst>
                <a:tab pos="354965" algn="l"/>
                <a:tab pos="355600" algn="l"/>
              </a:tabLst>
            </a:pPr>
            <a:endParaRPr lang="en-US" dirty="0">
              <a:latin typeface="Times New Roman"/>
              <a:cs typeface="Times New Roman"/>
            </a:endParaRPr>
          </a:p>
          <a:p>
            <a:pPr marL="812800" marR="6350" lvl="1" indent="-342900">
              <a:buSzPct val="105000"/>
              <a:buFont typeface="Arial"/>
              <a:buChar char="•"/>
              <a:tabLst>
                <a:tab pos="354965" algn="l"/>
                <a:tab pos="355600" algn="l"/>
              </a:tabLst>
            </a:pPr>
            <a:r>
              <a:rPr lang="en-US" dirty="0" smtClean="0">
                <a:latin typeface="Times New Roman"/>
                <a:cs typeface="Times New Roman"/>
              </a:rPr>
              <a:t>The </a:t>
            </a:r>
            <a:r>
              <a:rPr lang="en-US" dirty="0">
                <a:latin typeface="Times New Roman"/>
                <a:cs typeface="Times New Roman"/>
              </a:rPr>
              <a:t>RRB will </a:t>
            </a:r>
            <a:r>
              <a:rPr lang="en-US" dirty="0" smtClean="0">
                <a:latin typeface="Times New Roman"/>
                <a:cs typeface="Times New Roman"/>
              </a:rPr>
              <a:t>continue to send cards with </a:t>
            </a:r>
            <a:r>
              <a:rPr lang="en-US" dirty="0">
                <a:latin typeface="Times New Roman"/>
                <a:cs typeface="Times New Roman"/>
              </a:rPr>
              <a:t>the RRB logo, but you can’t tell from looking at the MBI </a:t>
            </a:r>
            <a:r>
              <a:rPr lang="en-US" dirty="0" smtClean="0">
                <a:latin typeface="Times New Roman"/>
                <a:cs typeface="Times New Roman"/>
              </a:rPr>
              <a:t>if beneficiaries are </a:t>
            </a:r>
            <a:r>
              <a:rPr lang="en-US" dirty="0">
                <a:latin typeface="Times New Roman"/>
                <a:cs typeface="Times New Roman"/>
              </a:rPr>
              <a:t>eligible for Medicare because they’re railroad </a:t>
            </a:r>
            <a:r>
              <a:rPr lang="en-US" dirty="0" smtClean="0">
                <a:latin typeface="Times New Roman"/>
                <a:cs typeface="Times New Roman"/>
              </a:rPr>
              <a:t>retirees</a:t>
            </a:r>
          </a:p>
          <a:p>
            <a:pPr marL="469900" marR="6350" lvl="1">
              <a:buSzPct val="105000"/>
              <a:tabLst>
                <a:tab pos="354965" algn="l"/>
                <a:tab pos="355600" algn="l"/>
              </a:tabLst>
            </a:pPr>
            <a:endParaRPr lang="en-US" dirty="0" smtClean="0">
              <a:latin typeface="Times New Roman"/>
              <a:cs typeface="Times New Roman"/>
            </a:endParaRPr>
          </a:p>
          <a:p>
            <a:pPr marL="812800" marR="6350" lvl="1" indent="-342900">
              <a:buSzPct val="105000"/>
              <a:buFont typeface="Arial"/>
              <a:buChar char="•"/>
              <a:tabLst>
                <a:tab pos="354965" algn="l"/>
                <a:tab pos="355600" algn="l"/>
              </a:tabLst>
            </a:pPr>
            <a:r>
              <a:rPr lang="en-US" dirty="0" smtClean="0">
                <a:latin typeface="Times New Roman"/>
                <a:cs typeface="Times New Roman"/>
              </a:rPr>
              <a:t>Medicare Providers must program their systems </a:t>
            </a:r>
            <a:r>
              <a:rPr lang="en-US" dirty="0">
                <a:latin typeface="Times New Roman"/>
                <a:cs typeface="Times New Roman"/>
              </a:rPr>
              <a:t>to identify RRB </a:t>
            </a:r>
            <a:r>
              <a:rPr lang="en-US" dirty="0" smtClean="0">
                <a:latin typeface="Times New Roman"/>
                <a:cs typeface="Times New Roman"/>
              </a:rPr>
              <a:t>beneficiaries so they</a:t>
            </a:r>
            <a:r>
              <a:rPr lang="en-US" dirty="0">
                <a:latin typeface="Times New Roman"/>
                <a:cs typeface="Times New Roman"/>
              </a:rPr>
              <a:t> </a:t>
            </a:r>
            <a:r>
              <a:rPr lang="en-US" dirty="0" smtClean="0">
                <a:latin typeface="Times New Roman"/>
                <a:cs typeface="Times New Roman"/>
              </a:rPr>
              <a:t>know </a:t>
            </a:r>
            <a:r>
              <a:rPr lang="en-US" dirty="0">
                <a:latin typeface="Times New Roman"/>
                <a:cs typeface="Times New Roman"/>
              </a:rPr>
              <a:t>to send those claims to the Specialty Medicare Administrative Contractor (SMAC</a:t>
            </a:r>
            <a:r>
              <a:rPr lang="en-US" dirty="0" smtClean="0">
                <a:latin typeface="Times New Roman"/>
                <a:cs typeface="Times New Roman"/>
              </a:rPr>
              <a:t>)</a:t>
            </a:r>
            <a:endParaRPr lang="en-US"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12</a:t>
            </a:fld>
            <a:endParaRPr lang="en-US" dirty="0">
              <a:solidFill>
                <a:prstClr val="black">
                  <a:tint val="75000"/>
                </a:prstClr>
              </a:solidFill>
            </a:endParaRPr>
          </a:p>
        </p:txBody>
      </p:sp>
      <p:sp>
        <p:nvSpPr>
          <p:cNvPr id="6" name="object 3"/>
          <p:cNvSpPr txBox="1">
            <a:spLocks/>
          </p:cNvSpPr>
          <p:nvPr/>
        </p:nvSpPr>
        <p:spPr>
          <a:xfrm>
            <a:off x="647700" y="288216"/>
            <a:ext cx="7848600" cy="430887"/>
          </a:xfrm>
          <a:prstGeom prst="rect">
            <a:avLst/>
          </a:prstGeom>
        </p:spPr>
        <p:txBody>
          <a:bodyPr vert="horz" wrap="square" lIns="0" tIns="0" rIns="0" bIns="0" rtlCol="0">
            <a:spAutoFit/>
          </a:bodyPr>
          <a:lstStyle>
            <a:lvl1pPr algn="ctr">
              <a:defRPr sz="2800" b="0" i="0">
                <a:solidFill>
                  <a:schemeClr val="bg1"/>
                </a:solidFill>
                <a:latin typeface="Times New Roman"/>
                <a:ea typeface="+mj-ea"/>
                <a:cs typeface="Times New Roman"/>
              </a:defRPr>
            </a:lvl1pPr>
          </a:lstStyle>
          <a:p>
            <a:pPr marL="12700"/>
            <a:r>
              <a:rPr lang="en-US" spc="-5" dirty="0"/>
              <a:t>Using the New Medicare Number – During Transition</a:t>
            </a:r>
          </a:p>
        </p:txBody>
      </p:sp>
    </p:spTree>
    <p:extLst>
      <p:ext uri="{BB962C8B-B14F-4D97-AF65-F5344CB8AC3E}">
        <p14:creationId xmlns:p14="http://schemas.microsoft.com/office/powerpoint/2010/main" val="140992248"/>
      </p:ext>
    </p:extLst>
  </p:cSld>
  <p:clrMapOvr>
    <a:masterClrMapping/>
  </p:clrMapOvr>
  <mc:AlternateContent xmlns:mc="http://schemas.openxmlformats.org/markup-compatibility/2006" xmlns:p14="http://schemas.microsoft.com/office/powerpoint/2010/main">
    <mc:Choice Requires="p14">
      <p:transition spd="slow" p14:dur="2000" advTm="61193"/>
    </mc:Choice>
    <mc:Fallback xmlns="">
      <p:transition spd="slow" advTm="6119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227060" cy="5924699"/>
          </a:xfrm>
          <a:prstGeom prst="rect">
            <a:avLst/>
          </a:prstGeom>
        </p:spPr>
        <p:txBody>
          <a:bodyPr vert="horz" wrap="square" lIns="0" tIns="0" rIns="0" bIns="0" rtlCol="0">
            <a:spAutoFit/>
          </a:bodyPr>
          <a:lstStyle/>
          <a:p>
            <a:pPr marL="355600" marR="6350" indent="-342900">
              <a:lnSpc>
                <a:spcPct val="100000"/>
              </a:lnSpc>
              <a:spcAft>
                <a:spcPts val="600"/>
              </a:spcAft>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Private payers</a:t>
            </a:r>
          </a:p>
          <a:p>
            <a:pPr marL="812800" marR="6350" lvl="1" indent="-342900">
              <a:buSzPct val="1050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For non-Medicare business, private payers won’t have to use the MBI. We’ll continue to use supplemental insurer’s unique numbers to identify customers, but after the transition period, supplemental insurers must use the MBI for any Medicare transactions where they would have used the HICN</a:t>
            </a:r>
          </a:p>
          <a:p>
            <a:pPr marL="355600" marR="635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marR="6350" indent="-342900">
              <a:buSzPct val="1050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addition, CMS is working to develop capabilities where providers will be able to access a beneficiary’s MBI through a secure look up tool at the point of </a:t>
            </a:r>
            <a:r>
              <a:rPr lang="en-US" sz="2000" dirty="0" smtClean="0">
                <a:latin typeface="Times New Roman" panose="02020603050405020304" pitchFamily="18" charset="0"/>
                <a:cs typeface="Times New Roman" panose="02020603050405020304" pitchFamily="18" charset="0"/>
              </a:rPr>
              <a:t>service </a:t>
            </a:r>
          </a:p>
          <a:p>
            <a:pPr marL="355600" marR="6350" indent="-342900">
              <a:buSzPct val="105000"/>
              <a:buFont typeface="Arial"/>
              <a:buChar char="•"/>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marR="6350" lvl="1" indent="-342900">
              <a:buSzPct val="105000"/>
              <a:buFont typeface="Arial" panose="020B0604020202020204" pitchFamily="34" charset="0"/>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instances in which a beneficiary does not have a </a:t>
            </a:r>
            <a:r>
              <a:rPr lang="en-US" sz="2000" dirty="0" smtClean="0">
                <a:latin typeface="Times New Roman" panose="02020603050405020304" pitchFamily="18" charset="0"/>
                <a:cs typeface="Times New Roman" panose="02020603050405020304" pitchFamily="18" charset="0"/>
              </a:rPr>
              <a:t>new Medicare </a:t>
            </a:r>
            <a:r>
              <a:rPr lang="en-US" sz="2000" dirty="0">
                <a:latin typeface="Times New Roman" panose="02020603050405020304" pitchFamily="18" charset="0"/>
                <a:cs typeface="Times New Roman" panose="02020603050405020304" pitchFamily="18" charset="0"/>
              </a:rPr>
              <a:t>card at </a:t>
            </a:r>
            <a:r>
              <a:rPr lang="en-US" sz="2000" dirty="0" smtClean="0">
                <a:latin typeface="Times New Roman" panose="02020603050405020304" pitchFamily="18" charset="0"/>
                <a:cs typeface="Times New Roman" panose="02020603050405020304" pitchFamily="18" charset="0"/>
              </a:rPr>
              <a:t>the point of care, </a:t>
            </a:r>
            <a:r>
              <a:rPr lang="en-US" sz="2000" dirty="0">
                <a:latin typeface="Times New Roman" panose="02020603050405020304" pitchFamily="18" charset="0"/>
                <a:cs typeface="Times New Roman" panose="02020603050405020304" pitchFamily="18" charset="0"/>
              </a:rPr>
              <a:t>we believe this look up tool will give providers a mechanism to access a beneficiary’s MBI securely without disrupting workflow</a:t>
            </a:r>
            <a:endParaRPr lang="en-US" sz="2000" dirty="0" smtClean="0">
              <a:latin typeface="Times New Roman" panose="02020603050405020304" pitchFamily="18" charset="0"/>
              <a:cs typeface="Times New Roman" panose="02020603050405020304" pitchFamily="18" charset="0"/>
            </a:endParaRPr>
          </a:p>
          <a:p>
            <a:pPr marL="35560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marR="6350" indent="-342900">
              <a:lnSpc>
                <a:spcPct val="100000"/>
              </a:lnSpc>
              <a:buSzPct val="105000"/>
              <a:buFont typeface="Arial"/>
              <a:buChar char="•"/>
              <a:tabLst>
                <a:tab pos="354965" algn="l"/>
                <a:tab pos="355600" algn="l"/>
              </a:tabLst>
            </a:pPr>
            <a:endParaRPr lang="en-US" sz="2000" dirty="0" smtClean="0">
              <a:latin typeface="Times New Roman" panose="02020603050405020304" pitchFamily="18" charset="0"/>
              <a:cs typeface="Times New Roman" panose="02020603050405020304" pitchFamily="18" charset="0"/>
            </a:endParaRPr>
          </a:p>
          <a:p>
            <a:pPr marL="355600" marR="6350" indent="-342900">
              <a:lnSpc>
                <a:spcPct val="100000"/>
              </a:lnSpc>
              <a:buSzPct val="105000"/>
              <a:buFont typeface="Arial"/>
              <a:buChar char="•"/>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12700" marR="6350">
              <a:lnSpc>
                <a:spcPct val="100000"/>
              </a:lnSpc>
              <a:buSzPct val="105000"/>
              <a:tabLst>
                <a:tab pos="354965" algn="l"/>
                <a:tab pos="355600" algn="l"/>
              </a:tabLst>
            </a:pPr>
            <a:r>
              <a:rPr sz="2000" dirty="0" smtClean="0">
                <a:latin typeface="Times New Roman"/>
                <a:cs typeface="Times New Roman"/>
              </a:rPr>
              <a:t> </a:t>
            </a:r>
            <a:endParaRPr lang="en-US" sz="2000" dirty="0" smtClean="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13</a:t>
            </a:fld>
            <a:endParaRPr lang="en-US" dirty="0">
              <a:solidFill>
                <a:prstClr val="black">
                  <a:tint val="75000"/>
                </a:prstClr>
              </a:solidFill>
            </a:endParaRPr>
          </a:p>
        </p:txBody>
      </p:sp>
      <p:sp>
        <p:nvSpPr>
          <p:cNvPr id="7" name="object 3"/>
          <p:cNvSpPr txBox="1">
            <a:spLocks/>
          </p:cNvSpPr>
          <p:nvPr/>
        </p:nvSpPr>
        <p:spPr>
          <a:xfrm>
            <a:off x="647700" y="288216"/>
            <a:ext cx="7848600" cy="430887"/>
          </a:xfrm>
          <a:prstGeom prst="rect">
            <a:avLst/>
          </a:prstGeom>
        </p:spPr>
        <p:txBody>
          <a:bodyPr vert="horz" wrap="square" lIns="0" tIns="0" rIns="0" bIns="0" rtlCol="0">
            <a:spAutoFit/>
          </a:bodyPr>
          <a:lstStyle>
            <a:lvl1pPr algn="ctr">
              <a:defRPr sz="2800" b="0" i="0">
                <a:solidFill>
                  <a:schemeClr val="bg1"/>
                </a:solidFill>
                <a:latin typeface="Times New Roman"/>
                <a:ea typeface="+mj-ea"/>
                <a:cs typeface="Times New Roman"/>
              </a:defRPr>
            </a:lvl1pPr>
          </a:lstStyle>
          <a:p>
            <a:pPr marL="12700"/>
            <a:r>
              <a:rPr lang="en-US" spc="-5" dirty="0"/>
              <a:t>Using the New Medicare Number – During Transition</a:t>
            </a:r>
          </a:p>
        </p:txBody>
      </p:sp>
    </p:spTree>
    <p:extLst>
      <p:ext uri="{BB962C8B-B14F-4D97-AF65-F5344CB8AC3E}">
        <p14:creationId xmlns:p14="http://schemas.microsoft.com/office/powerpoint/2010/main" val="2612138454"/>
      </p:ext>
    </p:extLst>
  </p:cSld>
  <p:clrMapOvr>
    <a:masterClrMapping/>
  </p:clrMapOvr>
  <mc:AlternateContent xmlns:mc="http://schemas.openxmlformats.org/markup-compatibility/2006" xmlns:p14="http://schemas.microsoft.com/office/powerpoint/2010/main">
    <mc:Choice Requires="p14">
      <p:transition spd="slow" p14:dur="2000" advTm="46821"/>
    </mc:Choice>
    <mc:Fallback xmlns="">
      <p:transition spd="slow" advTm="4682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219027"/>
            <a:ext cx="8534400" cy="5278368"/>
          </a:xfrm>
          <a:prstGeom prst="rect">
            <a:avLst/>
          </a:prstGeom>
        </p:spPr>
        <p:txBody>
          <a:bodyPr vert="horz" wrap="square" lIns="0" tIns="0" rIns="0" bIns="0" rtlCol="0">
            <a:spAutoFit/>
          </a:bodyPr>
          <a:lstStyle/>
          <a:p>
            <a:pPr marL="0" lvl="1"/>
            <a:r>
              <a:rPr lang="en-US" sz="2000" dirty="0">
                <a:latin typeface="Times New Roman" panose="02020603050405020304" pitchFamily="18" charset="0"/>
                <a:cs typeface="Times New Roman" panose="02020603050405020304" pitchFamily="18" charset="0"/>
              </a:rPr>
              <a:t>Beneficiaries, providers, and plans will no longer </a:t>
            </a:r>
            <a:r>
              <a:rPr lang="en-US" sz="2000" dirty="0" smtClean="0">
                <a:latin typeface="Times New Roman" panose="02020603050405020304" pitchFamily="18" charset="0"/>
                <a:cs typeface="Times New Roman" panose="02020603050405020304" pitchFamily="18" charset="0"/>
              </a:rPr>
              <a:t>use the HICN for internal and most </a:t>
            </a:r>
            <a:r>
              <a:rPr lang="en-US" sz="2000" u="sng" dirty="0" smtClean="0">
                <a:latin typeface="Times New Roman" panose="02020603050405020304" pitchFamily="18" charset="0"/>
                <a:cs typeface="Times New Roman" panose="02020603050405020304" pitchFamily="18" charset="0"/>
              </a:rPr>
              <a:t>external</a:t>
            </a:r>
            <a:r>
              <a:rPr lang="en-US" sz="2000" dirty="0" smtClean="0">
                <a:latin typeface="Times New Roman" panose="02020603050405020304" pitchFamily="18" charset="0"/>
                <a:cs typeface="Times New Roman" panose="02020603050405020304" pitchFamily="18" charset="0"/>
              </a:rPr>
              <a:t> purposes.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However, once </a:t>
            </a:r>
            <a:r>
              <a:rPr lang="en-US" sz="2000" dirty="0">
                <a:latin typeface="Times New Roman" panose="02020603050405020304" pitchFamily="18" charset="0"/>
                <a:cs typeface="Times New Roman" panose="02020603050405020304" pitchFamily="18" charset="0"/>
              </a:rPr>
              <a:t>the transition </a:t>
            </a:r>
            <a:r>
              <a:rPr lang="en-US" sz="2000" dirty="0" smtClean="0">
                <a:latin typeface="Times New Roman" panose="02020603050405020304" pitchFamily="18" charset="0"/>
                <a:cs typeface="Times New Roman" panose="02020603050405020304" pitchFamily="18" charset="0"/>
              </a:rPr>
              <a:t>period is </a:t>
            </a:r>
            <a:r>
              <a:rPr lang="en-US" sz="2000" dirty="0">
                <a:latin typeface="Times New Roman" panose="02020603050405020304" pitchFamily="18" charset="0"/>
                <a:cs typeface="Times New Roman" panose="02020603050405020304" pitchFamily="18" charset="0"/>
              </a:rPr>
              <a:t>over, you’ll still be able to use the HICN in these situations</a:t>
            </a:r>
            <a:r>
              <a:rPr lang="en-US" sz="2000" dirty="0" smtClean="0">
                <a:latin typeface="Times New Roman" panose="02020603050405020304" pitchFamily="18" charset="0"/>
                <a:cs typeface="Times New Roman" panose="02020603050405020304" pitchFamily="18" charset="0"/>
              </a:rPr>
              <a:t>:</a:t>
            </a:r>
          </a:p>
          <a:p>
            <a:endParaRPr lang="en-US" sz="2000" dirty="0" smtClean="0">
              <a:latin typeface="Times New Roman" panose="02020603050405020304" pitchFamily="18" charset="0"/>
              <a:cs typeface="Times New Roman" panose="02020603050405020304" pitchFamily="18" charset="0"/>
            </a:endParaRPr>
          </a:p>
          <a:p>
            <a:pPr>
              <a:spcAft>
                <a:spcPts val="600"/>
              </a:spcAft>
            </a:pPr>
            <a:r>
              <a:rPr lang="en-US" sz="2000" b="1" dirty="0">
                <a:latin typeface="Times New Roman" panose="02020603050405020304" pitchFamily="18" charset="0"/>
                <a:cs typeface="Times New Roman" panose="02020603050405020304" pitchFamily="18" charset="0"/>
              </a:rPr>
              <a:t>Medicare plan exceptions:</a:t>
            </a:r>
            <a:r>
              <a:rPr lang="en-US" sz="2000"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smtClean="0">
                <a:latin typeface="Times New Roman" panose="02020603050405020304" pitchFamily="18" charset="0"/>
                <a:cs typeface="Times New Roman" panose="02020603050405020304" pitchFamily="18" charset="0"/>
              </a:rPr>
              <a:t>Appeals – </a:t>
            </a:r>
            <a:r>
              <a:rPr lang="en-US" sz="2000" dirty="0" smtClean="0">
                <a:latin typeface="Times New Roman" panose="02020603050405020304" pitchFamily="18" charset="0"/>
                <a:cs typeface="Times New Roman" panose="02020603050405020304" pitchFamily="18" charset="0"/>
              </a:rPr>
              <a:t>You  </a:t>
            </a:r>
            <a:r>
              <a:rPr lang="en-US" sz="2000" dirty="0">
                <a:latin typeface="Times New Roman" panose="02020603050405020304" pitchFamily="18" charset="0"/>
                <a:cs typeface="Times New Roman" panose="02020603050405020304" pitchFamily="18" charset="0"/>
              </a:rPr>
              <a:t>can use either the HICN or the MBI for claims appeals and related </a:t>
            </a:r>
            <a:r>
              <a:rPr lang="en-US" sz="2000" dirty="0" smtClean="0">
                <a:latin typeface="Times New Roman" panose="02020603050405020304" pitchFamily="18" charset="0"/>
                <a:cs typeface="Times New Roman" panose="02020603050405020304" pitchFamily="18" charset="0"/>
              </a:rPr>
              <a:t>forms</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Adjustments </a:t>
            </a:r>
            <a:r>
              <a:rPr lang="en-US" sz="2000" dirty="0" smtClean="0">
                <a:latin typeface="Times New Roman" panose="02020603050405020304" pitchFamily="18" charset="0"/>
                <a:cs typeface="Times New Roman" panose="02020603050405020304" pitchFamily="18" charset="0"/>
              </a:rPr>
              <a:t>– You  </a:t>
            </a:r>
            <a:r>
              <a:rPr lang="en-US" sz="2000" dirty="0">
                <a:latin typeface="Times New Roman" panose="02020603050405020304" pitchFamily="18" charset="0"/>
                <a:cs typeface="Times New Roman" panose="02020603050405020304" pitchFamily="18" charset="0"/>
              </a:rPr>
              <a:t>can use the HICN indefinitely for some systems (Drug Data Processing, Risk Adjustment Processing, and Encounter Data) and for all records, not just </a:t>
            </a:r>
            <a:r>
              <a:rPr lang="en-US" sz="2000" dirty="0" smtClean="0">
                <a:latin typeface="Times New Roman" panose="02020603050405020304" pitchFamily="18" charset="0"/>
                <a:cs typeface="Times New Roman" panose="02020603050405020304" pitchFamily="18" charset="0"/>
              </a:rPr>
              <a:t>adjustments</a:t>
            </a: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Reports </a:t>
            </a:r>
            <a:r>
              <a:rPr lang="en-US" sz="2000" dirty="0" smtClean="0">
                <a:latin typeface="Times New Roman" panose="02020603050405020304" pitchFamily="18" charset="0"/>
                <a:cs typeface="Times New Roman" panose="02020603050405020304" pitchFamily="18" charset="0"/>
              </a:rPr>
              <a:t>– We will use </a:t>
            </a:r>
            <a:r>
              <a:rPr lang="en-US" sz="2000" dirty="0">
                <a:latin typeface="Times New Roman" panose="02020603050405020304" pitchFamily="18" charset="0"/>
                <a:cs typeface="Times New Roman" panose="02020603050405020304" pitchFamily="18" charset="0"/>
              </a:rPr>
              <a:t>the HICN on these reports until further notice: </a:t>
            </a:r>
          </a:p>
          <a:p>
            <a:pPr marL="1200150" lvl="2"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Incoming to us (quality reporting, Disproportionate Share Hospital data requests, etc.)</a:t>
            </a:r>
          </a:p>
          <a:p>
            <a:pPr marL="1200150" lvl="2"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Outgoing from us (Provider Statistical &amp; Reimbursement Report, Accountable Care Organization reports, etc</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12700">
              <a:lnSpc>
                <a:spcPct val="100000"/>
              </a:lnSpc>
            </a:pPr>
            <a:r>
              <a:rPr lang="en-US" spc="-5" dirty="0" smtClean="0"/>
              <a:t>New Medicare Number</a:t>
            </a:r>
            <a:r>
              <a:rPr spc="-5" dirty="0" smtClean="0"/>
              <a:t> </a:t>
            </a:r>
            <a:r>
              <a:rPr lang="en-US" spc="-15" dirty="0" smtClean="0"/>
              <a:t>Exceptions After the Transition 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14</a:t>
            </a:fld>
            <a:endParaRPr lang="en-US" dirty="0">
              <a:solidFill>
                <a:prstClr val="black">
                  <a:tint val="75000"/>
                </a:prstClr>
              </a:solidFill>
            </a:endParaRPr>
          </a:p>
        </p:txBody>
      </p:sp>
    </p:spTree>
    <p:extLst>
      <p:ext uri="{BB962C8B-B14F-4D97-AF65-F5344CB8AC3E}">
        <p14:creationId xmlns:p14="http://schemas.microsoft.com/office/powerpoint/2010/main" val="2555972229"/>
      </p:ext>
    </p:extLst>
  </p:cSld>
  <p:clrMapOvr>
    <a:masterClrMapping/>
  </p:clrMapOvr>
  <mc:AlternateContent xmlns:mc="http://schemas.openxmlformats.org/markup-compatibility/2006" xmlns:p14="http://schemas.microsoft.com/office/powerpoint/2010/main">
    <mc:Choice Requires="p14">
      <p:transition spd="slow" p14:dur="2000" advTm="33701"/>
    </mc:Choice>
    <mc:Fallback xmlns="">
      <p:transition spd="slow" advTm="3370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4800" y="1066800"/>
            <a:ext cx="8534400" cy="5616922"/>
          </a:xfrm>
          <a:prstGeom prst="rect">
            <a:avLst/>
          </a:prstGeom>
        </p:spPr>
        <p:txBody>
          <a:bodyPr vert="horz" wrap="square" lIns="0" tIns="0" rIns="0" bIns="0" rtlCol="0">
            <a:spAutoFit/>
          </a:bodyPr>
          <a:lstStyle/>
          <a:p>
            <a:pPr>
              <a:spcAft>
                <a:spcPts val="600"/>
              </a:spcAft>
            </a:pPr>
            <a:r>
              <a:rPr lang="en-US" b="1" dirty="0" smtClean="0">
                <a:latin typeface="Times New Roman" panose="02020603050405020304" pitchFamily="18" charset="0"/>
                <a:cs typeface="Times New Roman" panose="02020603050405020304" pitchFamily="18" charset="0"/>
              </a:rPr>
              <a:t>Fee-for-Service </a:t>
            </a:r>
            <a:r>
              <a:rPr lang="en-US" b="1" dirty="0">
                <a:latin typeface="Times New Roman" panose="02020603050405020304" pitchFamily="18" charset="0"/>
                <a:cs typeface="Times New Roman" panose="02020603050405020304" pitchFamily="18" charset="0"/>
              </a:rPr>
              <a:t>claim exceptions:</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Appeals - </a:t>
            </a:r>
            <a:r>
              <a:rPr lang="en-US" dirty="0">
                <a:latin typeface="Times New Roman" panose="02020603050405020304" pitchFamily="18" charset="0"/>
                <a:cs typeface="Times New Roman" panose="02020603050405020304" pitchFamily="18" charset="0"/>
              </a:rPr>
              <a:t>You can use either the HICN or the MBI for claims appeals and related </a:t>
            </a:r>
            <a:r>
              <a:rPr lang="en-US" dirty="0" smtClean="0">
                <a:latin typeface="Times New Roman" panose="02020603050405020304" pitchFamily="18" charset="0"/>
                <a:cs typeface="Times New Roman" panose="02020603050405020304" pitchFamily="18" charset="0"/>
              </a:rPr>
              <a:t>forms</a:t>
            </a:r>
          </a:p>
          <a:p>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Span-date claims -</a:t>
            </a:r>
            <a:r>
              <a:rPr lang="en-US" dirty="0">
                <a:latin typeface="Times New Roman" panose="02020603050405020304" pitchFamily="18" charset="0"/>
                <a:cs typeface="Times New Roman" panose="02020603050405020304" pitchFamily="18" charset="0"/>
              </a:rPr>
              <a:t> You can use the HICN for 11X-Inpatient Hospital, 32X-Home Health, and 41X-Religious Non-Medical Health Care Institution claims if the “From Date” is before the end of the transition period (12/31/2019).  </a:t>
            </a:r>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submit claims received between April 1, 2018 and December 31, 2019 using the HICN or the MBI.  </a:t>
            </a:r>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 patient starts getting services in an inpatient hospital, home health, or religious non-medical health care institution before December 31, 2019, but stops getting those services after December 31, 2019, you may submit a claim using either the HICN or the MBI, even if you submit it after December 31, 2019</a:t>
            </a:r>
            <a:r>
              <a:rPr lang="en-US" dirty="0" smtClean="0">
                <a:latin typeface="Times New Roman" panose="02020603050405020304" pitchFamily="18" charset="0"/>
                <a:cs typeface="Times New Roman" panose="02020603050405020304" pitchFamily="18" charset="0"/>
              </a:rPr>
              <a:t>.</a:t>
            </a:r>
          </a:p>
          <a:p>
            <a:pPr lvl="1"/>
            <a:endParaRPr lang="en-US" dirty="0" smtClean="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Other Exceptions:</a:t>
            </a:r>
          </a:p>
          <a:p>
            <a:r>
              <a:rPr lang="en-US" dirty="0">
                <a:latin typeface="Times New Roman" panose="02020603050405020304" pitchFamily="18" charset="0"/>
                <a:cs typeface="Times New Roman" panose="02020603050405020304" pitchFamily="18" charset="0"/>
              </a:rPr>
              <a:t>Incoming premium payments - People with Medicare who don't get SSA or RRB benefits and submit premium payments should use the MBI on incoming premium remittances.  But, we'll accept the HICN on incoming premium remittances after the transition period.  (Part A premiums, Part B premiums, Part D income related monthly adjustment amounts, etc.)</a:t>
            </a:r>
          </a:p>
          <a:p>
            <a:pPr lvl="1"/>
            <a:endParaRPr lang="en-US" dirty="0" smtClean="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3" name="object 3"/>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12700">
              <a:lnSpc>
                <a:spcPct val="100000"/>
              </a:lnSpc>
            </a:pPr>
            <a:r>
              <a:rPr lang="en-US" spc="-5" dirty="0" smtClean="0"/>
              <a:t>New Medicare Number</a:t>
            </a:r>
            <a:r>
              <a:rPr spc="-5" dirty="0" smtClean="0"/>
              <a:t> </a:t>
            </a:r>
            <a:r>
              <a:rPr lang="en-US" spc="-15" dirty="0" smtClean="0"/>
              <a:t>Exceptions After the Transition Period</a:t>
            </a:r>
            <a:endParaRPr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15</a:t>
            </a:fld>
            <a:endParaRPr lang="en-US" dirty="0">
              <a:solidFill>
                <a:prstClr val="black">
                  <a:tint val="75000"/>
                </a:prstClr>
              </a:solidFill>
            </a:endParaRPr>
          </a:p>
        </p:txBody>
      </p:sp>
    </p:spTree>
    <p:extLst>
      <p:ext uri="{BB962C8B-B14F-4D97-AF65-F5344CB8AC3E}">
        <p14:creationId xmlns:p14="http://schemas.microsoft.com/office/powerpoint/2010/main" val="2423400942"/>
      </p:ext>
    </p:extLst>
  </p:cSld>
  <p:clrMapOvr>
    <a:masterClrMapping/>
  </p:clrMapOvr>
  <mc:AlternateContent xmlns:mc="http://schemas.openxmlformats.org/markup-compatibility/2006" xmlns:p14="http://schemas.microsoft.com/office/powerpoint/2010/main">
    <mc:Choice Requires="p14">
      <p:transition spd="slow" p14:dur="2000" advTm="33701"/>
    </mc:Choice>
    <mc:Fallback xmlns="">
      <p:transition spd="slow" advTm="3370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56794"/>
            <a:ext cx="9144000" cy="430887"/>
          </a:xfrm>
          <a:prstGeom prst="rect">
            <a:avLst/>
          </a:prstGeom>
        </p:spPr>
        <p:txBody>
          <a:bodyPr vert="horz" wrap="square" lIns="0" tIns="0" rIns="0" bIns="0" rtlCol="0">
            <a:spAutoFit/>
          </a:bodyPr>
          <a:lstStyle/>
          <a:p>
            <a:pPr marL="12700">
              <a:lnSpc>
                <a:spcPct val="100000"/>
              </a:lnSpc>
            </a:pPr>
            <a:r>
              <a:rPr lang="en-US" spc="-5" dirty="0" smtClean="0"/>
              <a:t>New Medicare Number, New </a:t>
            </a:r>
            <a:r>
              <a:rPr spc="-10" dirty="0" smtClean="0"/>
              <a:t>Card</a:t>
            </a:r>
            <a:r>
              <a:rPr spc="-15" dirty="0" smtClean="0"/>
              <a:t> </a:t>
            </a:r>
            <a:r>
              <a:rPr spc="-5" dirty="0"/>
              <a:t>Issuance</a:t>
            </a:r>
          </a:p>
        </p:txBody>
      </p:sp>
      <p:sp>
        <p:nvSpPr>
          <p:cNvPr id="3" name="object 3"/>
          <p:cNvSpPr txBox="1"/>
          <p:nvPr/>
        </p:nvSpPr>
        <p:spPr>
          <a:xfrm>
            <a:off x="459740" y="1180338"/>
            <a:ext cx="8136255" cy="4616648"/>
          </a:xfrm>
          <a:prstGeom prst="rect">
            <a:avLst/>
          </a:prstGeom>
        </p:spPr>
        <p:txBody>
          <a:bodyPr vert="horz" wrap="square" lIns="0" tIns="0" rIns="0" bIns="0" rtlCol="0">
            <a:spAutoFit/>
          </a:bodyPr>
          <a:lstStyle/>
          <a:p>
            <a:pPr marL="355600">
              <a:lnSpc>
                <a:spcPct val="100000"/>
              </a:lnSpc>
            </a:pPr>
            <a:endParaRPr lang="en-US" sz="2000" dirty="0">
              <a:latin typeface="Times New Roman"/>
              <a:cs typeface="Times New Roman"/>
            </a:endParaRPr>
          </a:p>
          <a:p>
            <a:pPr marL="356616" indent="-342900">
              <a:lnSpc>
                <a:spcPct val="100000"/>
              </a:lnSpc>
              <a:buFont typeface="Arial" panose="020B0604020202020204" pitchFamily="34" charset="0"/>
              <a:buChar char="•"/>
            </a:pPr>
            <a:r>
              <a:rPr lang="en-US" sz="2000" dirty="0" smtClean="0">
                <a:latin typeface="Times New Roman"/>
                <a:cs typeface="Times New Roman"/>
              </a:rPr>
              <a:t>CMS will begin mailing new cards in April 2018 and will meet the congressional deadline for replacing all Medicare cards by April 2019</a:t>
            </a:r>
            <a:endParaRPr sz="2000" dirty="0">
              <a:latin typeface="Times New Roman"/>
              <a:cs typeface="Times New Roman"/>
            </a:endParaRP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dirty="0">
                <a:latin typeface="Times New Roman"/>
                <a:cs typeface="Times New Roman"/>
              </a:rPr>
              <a:t>The gender and signature line will be removed from the new </a:t>
            </a:r>
            <a:r>
              <a:rPr sz="2000" spc="-5" dirty="0">
                <a:latin typeface="Times New Roman"/>
                <a:cs typeface="Times New Roman"/>
              </a:rPr>
              <a:t>Medicare</a:t>
            </a:r>
            <a:r>
              <a:rPr sz="2000" spc="-170" dirty="0">
                <a:latin typeface="Times New Roman"/>
                <a:cs typeface="Times New Roman"/>
              </a:rPr>
              <a:t> </a:t>
            </a:r>
            <a:r>
              <a:rPr sz="2000" dirty="0">
                <a:latin typeface="Times New Roman"/>
                <a:cs typeface="Times New Roman"/>
              </a:rPr>
              <a:t>cards</a:t>
            </a:r>
          </a:p>
          <a:p>
            <a:pPr>
              <a:lnSpc>
                <a:spcPct val="100000"/>
              </a:lnSpc>
              <a:buFont typeface="Arial"/>
              <a:buChar char="•"/>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5" dirty="0">
                <a:latin typeface="Times New Roman"/>
                <a:cs typeface="Times New Roman"/>
              </a:rPr>
              <a:t>The </a:t>
            </a:r>
            <a:r>
              <a:rPr sz="2000" dirty="0">
                <a:latin typeface="Times New Roman"/>
                <a:cs typeface="Times New Roman"/>
              </a:rPr>
              <a:t>Railroad </a:t>
            </a:r>
            <a:r>
              <a:rPr sz="2000" spc="-5" dirty="0">
                <a:latin typeface="Times New Roman"/>
                <a:cs typeface="Times New Roman"/>
              </a:rPr>
              <a:t>Retirement </a:t>
            </a:r>
            <a:r>
              <a:rPr sz="2000" dirty="0">
                <a:latin typeface="Times New Roman"/>
                <a:cs typeface="Times New Roman"/>
              </a:rPr>
              <a:t>Board </a:t>
            </a:r>
            <a:r>
              <a:rPr sz="2000" dirty="0" smtClean="0">
                <a:latin typeface="Times New Roman"/>
                <a:cs typeface="Times New Roman"/>
              </a:rPr>
              <a:t>will </a:t>
            </a:r>
            <a:r>
              <a:rPr sz="2000" dirty="0">
                <a:latin typeface="Times New Roman"/>
                <a:cs typeface="Times New Roman"/>
              </a:rPr>
              <a:t>issue their </a:t>
            </a:r>
            <a:r>
              <a:rPr sz="2000" spc="5" dirty="0">
                <a:latin typeface="Times New Roman"/>
                <a:cs typeface="Times New Roman"/>
              </a:rPr>
              <a:t>new </a:t>
            </a:r>
            <a:r>
              <a:rPr sz="2000" dirty="0">
                <a:latin typeface="Times New Roman"/>
                <a:cs typeface="Times New Roman"/>
              </a:rPr>
              <a:t>cards to</a:t>
            </a:r>
            <a:r>
              <a:rPr sz="2000" spc="-204" dirty="0">
                <a:latin typeface="Times New Roman"/>
                <a:cs typeface="Times New Roman"/>
              </a:rPr>
              <a:t> </a:t>
            </a:r>
            <a:r>
              <a:rPr sz="2000" dirty="0">
                <a:latin typeface="Times New Roman"/>
                <a:cs typeface="Times New Roman"/>
              </a:rPr>
              <a:t>RRB</a:t>
            </a:r>
          </a:p>
          <a:p>
            <a:pPr marL="355600">
              <a:lnSpc>
                <a:spcPct val="100000"/>
              </a:lnSpc>
            </a:pPr>
            <a:r>
              <a:rPr sz="2000" dirty="0">
                <a:latin typeface="Times New Roman"/>
                <a:cs typeface="Times New Roman"/>
              </a:rPr>
              <a:t>beneficiaries</a:t>
            </a:r>
          </a:p>
          <a:p>
            <a:pPr>
              <a:lnSpc>
                <a:spcPct val="100000"/>
              </a:lnSpc>
            </a:pPr>
            <a:endParaRPr sz="2000" dirty="0">
              <a:latin typeface="Times New Roman"/>
              <a:cs typeface="Times New Roman"/>
            </a:endParaRPr>
          </a:p>
          <a:p>
            <a:pPr marL="355600" indent="-342900">
              <a:lnSpc>
                <a:spcPct val="100000"/>
              </a:lnSpc>
              <a:buSzPct val="105000"/>
              <a:buFont typeface="Arial"/>
              <a:buChar char="•"/>
              <a:tabLst>
                <a:tab pos="354965" algn="l"/>
                <a:tab pos="355600" algn="l"/>
              </a:tabLst>
            </a:pPr>
            <a:r>
              <a:rPr sz="2000" spc="-70" dirty="0">
                <a:latin typeface="Times New Roman"/>
                <a:cs typeface="Times New Roman"/>
              </a:rPr>
              <a:t>We </a:t>
            </a:r>
            <a:r>
              <a:rPr sz="2000" dirty="0">
                <a:latin typeface="Times New Roman"/>
                <a:cs typeface="Times New Roman"/>
              </a:rPr>
              <a:t>will work with </a:t>
            </a:r>
            <a:r>
              <a:rPr sz="2000" spc="-5" dirty="0">
                <a:latin typeface="Times New Roman"/>
                <a:cs typeface="Times New Roman"/>
              </a:rPr>
              <a:t>states </a:t>
            </a:r>
            <a:r>
              <a:rPr sz="2000" dirty="0">
                <a:latin typeface="Times New Roman"/>
                <a:cs typeface="Times New Roman"/>
              </a:rPr>
              <a:t>that currently include the HICN on Medicaid</a:t>
            </a:r>
            <a:r>
              <a:rPr sz="2000" spc="-125" dirty="0">
                <a:latin typeface="Times New Roman"/>
                <a:cs typeface="Times New Roman"/>
              </a:rPr>
              <a:t> </a:t>
            </a:r>
            <a:r>
              <a:rPr sz="2000" dirty="0">
                <a:latin typeface="Times New Roman"/>
                <a:cs typeface="Times New Roman"/>
              </a:rPr>
              <a:t>cards</a:t>
            </a:r>
          </a:p>
          <a:p>
            <a:pPr marL="355600">
              <a:lnSpc>
                <a:spcPct val="100000"/>
              </a:lnSpc>
            </a:pPr>
            <a:r>
              <a:rPr sz="2000" dirty="0">
                <a:latin typeface="Times New Roman"/>
                <a:cs typeface="Times New Roman"/>
              </a:rPr>
              <a:t>to remove the Medicare ID </a:t>
            </a:r>
            <a:r>
              <a:rPr sz="2000" spc="5" dirty="0">
                <a:latin typeface="Times New Roman"/>
                <a:cs typeface="Times New Roman"/>
              </a:rPr>
              <a:t>or </a:t>
            </a:r>
            <a:r>
              <a:rPr sz="2000" dirty="0">
                <a:latin typeface="Times New Roman"/>
                <a:cs typeface="Times New Roman"/>
              </a:rPr>
              <a:t>replace it with </a:t>
            </a:r>
            <a:r>
              <a:rPr sz="2000" dirty="0" smtClean="0">
                <a:latin typeface="Times New Roman"/>
                <a:cs typeface="Times New Roman"/>
              </a:rPr>
              <a:t>a</a:t>
            </a:r>
            <a:r>
              <a:rPr lang="en-US" sz="2000" dirty="0" smtClean="0">
                <a:latin typeface="Times New Roman"/>
                <a:cs typeface="Times New Roman"/>
              </a:rPr>
              <a:t>n</a:t>
            </a:r>
            <a:r>
              <a:rPr lang="en-US" sz="2000" spc="-210" dirty="0" smtClean="0">
                <a:latin typeface="Times New Roman"/>
                <a:cs typeface="Times New Roman"/>
              </a:rPr>
              <a:t> </a:t>
            </a:r>
            <a:r>
              <a:rPr sz="2000" dirty="0" smtClean="0">
                <a:latin typeface="Times New Roman"/>
                <a:cs typeface="Times New Roman"/>
              </a:rPr>
              <a:t>MBI</a:t>
            </a:r>
          </a:p>
          <a:p>
            <a:pPr>
              <a:lnSpc>
                <a:spcPct val="100000"/>
              </a:lnSpc>
            </a:pPr>
            <a:endParaRPr sz="2000" dirty="0">
              <a:latin typeface="Times New Roman"/>
              <a:cs typeface="Times New Roman"/>
            </a:endParaRPr>
          </a:p>
          <a:p>
            <a:pPr marL="355600" marR="918210" indent="-342900">
              <a:lnSpc>
                <a:spcPct val="100000"/>
              </a:lnSpc>
              <a:buSzPct val="105000"/>
              <a:buFont typeface="Arial"/>
              <a:buChar char="•"/>
              <a:tabLst>
                <a:tab pos="354965" algn="l"/>
                <a:tab pos="355600" algn="l"/>
              </a:tabLst>
            </a:pPr>
            <a:r>
              <a:rPr sz="2000" dirty="0" smtClean="0">
                <a:latin typeface="Times New Roman"/>
                <a:cs typeface="Times New Roman"/>
              </a:rPr>
              <a:t>CMS will conduct intensive education and outreach to </a:t>
            </a:r>
            <a:r>
              <a:rPr sz="2000" spc="-5" dirty="0" smtClean="0">
                <a:latin typeface="Times New Roman"/>
                <a:cs typeface="Times New Roman"/>
              </a:rPr>
              <a:t>all</a:t>
            </a:r>
            <a:r>
              <a:rPr sz="2000" spc="-204" dirty="0" smtClean="0">
                <a:latin typeface="Times New Roman"/>
                <a:cs typeface="Times New Roman"/>
              </a:rPr>
              <a:t> </a:t>
            </a:r>
            <a:r>
              <a:rPr sz="2000" dirty="0" smtClean="0">
                <a:latin typeface="Times New Roman"/>
                <a:cs typeface="Times New Roman"/>
              </a:rPr>
              <a:t>Medicare</a:t>
            </a:r>
            <a:r>
              <a:rPr lang="en-US" sz="2000" dirty="0" smtClean="0">
                <a:latin typeface="Times New Roman"/>
                <a:cs typeface="Times New Roman"/>
              </a:rPr>
              <a:t> </a:t>
            </a:r>
            <a:r>
              <a:rPr sz="2000" dirty="0" smtClean="0">
                <a:latin typeface="Times New Roman"/>
                <a:cs typeface="Times New Roman"/>
              </a:rPr>
              <a:t>beneficiaries</a:t>
            </a:r>
            <a:r>
              <a:rPr lang="en-US" sz="2000" dirty="0" smtClean="0">
                <a:latin typeface="Times New Roman"/>
                <a:cs typeface="Times New Roman"/>
              </a:rPr>
              <a:t>, their families, caregivers, and advocates</a:t>
            </a:r>
            <a:r>
              <a:rPr sz="2000" dirty="0" smtClean="0">
                <a:latin typeface="Times New Roman"/>
                <a:cs typeface="Times New Roman"/>
              </a:rPr>
              <a:t> to help prepare for this</a:t>
            </a:r>
            <a:r>
              <a:rPr sz="2000" spc="-204" dirty="0" smtClean="0">
                <a:latin typeface="Times New Roman"/>
                <a:cs typeface="Times New Roman"/>
              </a:rPr>
              <a:t> </a:t>
            </a:r>
            <a:r>
              <a:rPr sz="2000" dirty="0" smtClean="0">
                <a:latin typeface="Times New Roman"/>
                <a:cs typeface="Times New Roman"/>
              </a:rPr>
              <a:t>change</a:t>
            </a: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16</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46374"/>
    </mc:Choice>
    <mc:Fallback xmlns="">
      <p:transition spd="slow" advTm="46374"/>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3022" y="256794"/>
            <a:ext cx="3457575" cy="445134"/>
          </a:xfrm>
          <a:prstGeom prst="rect">
            <a:avLst/>
          </a:prstGeom>
        </p:spPr>
        <p:txBody>
          <a:bodyPr vert="horz" wrap="square" lIns="0" tIns="0" rIns="0" bIns="0" rtlCol="0">
            <a:spAutoFit/>
          </a:bodyPr>
          <a:lstStyle/>
          <a:p>
            <a:pPr marL="12700">
              <a:lnSpc>
                <a:spcPct val="100000"/>
              </a:lnSpc>
            </a:pPr>
            <a:r>
              <a:rPr spc="-5" dirty="0"/>
              <a:t>Outreach and</a:t>
            </a:r>
            <a:r>
              <a:rPr spc="-60" dirty="0"/>
              <a:t> </a:t>
            </a:r>
            <a:r>
              <a:rPr spc="-5" dirty="0"/>
              <a:t>Education</a:t>
            </a:r>
          </a:p>
        </p:txBody>
      </p:sp>
      <p:sp>
        <p:nvSpPr>
          <p:cNvPr id="3" name="object 3"/>
          <p:cNvSpPr txBox="1"/>
          <p:nvPr/>
        </p:nvSpPr>
        <p:spPr>
          <a:xfrm>
            <a:off x="459740" y="1104138"/>
            <a:ext cx="8074660" cy="458894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a:cs typeface="Times New Roman"/>
              </a:rPr>
              <a:t>CMS will provide outreach and education</a:t>
            </a:r>
            <a:r>
              <a:rPr sz="2000" spc="-160" dirty="0">
                <a:latin typeface="Times New Roman"/>
                <a:cs typeface="Times New Roman"/>
              </a:rPr>
              <a:t> </a:t>
            </a:r>
            <a:r>
              <a:rPr sz="2000" dirty="0">
                <a:latin typeface="Times New Roman"/>
                <a:cs typeface="Times New Roman"/>
              </a:rPr>
              <a:t>to</a:t>
            </a:r>
            <a:r>
              <a:rPr sz="2000" dirty="0" smtClean="0">
                <a:latin typeface="Times New Roman"/>
                <a:cs typeface="Times New Roman"/>
              </a:rPr>
              <a:t>:</a:t>
            </a:r>
            <a:endParaRPr lang="en-US" sz="2000" dirty="0" smtClean="0">
              <a:latin typeface="Times New Roman"/>
              <a:cs typeface="Times New Roman"/>
            </a:endParaRPr>
          </a:p>
          <a:p>
            <a:pPr marL="12700">
              <a:lnSpc>
                <a:spcPct val="100000"/>
              </a:lnSpc>
              <a:tabLst>
                <a:tab pos="354965" algn="l"/>
                <a:tab pos="355600" algn="l"/>
              </a:tabLst>
            </a:pPr>
            <a:endParaRPr sz="2000" dirty="0">
              <a:latin typeface="Times New Roman"/>
              <a:cs typeface="Times New Roman"/>
            </a:endParaRPr>
          </a:p>
          <a:p>
            <a:pPr marL="756285" lvl="1" indent="-342900">
              <a:lnSpc>
                <a:spcPct val="113000"/>
              </a:lnSpc>
              <a:buChar char="−"/>
              <a:tabLst>
                <a:tab pos="756285" algn="l"/>
                <a:tab pos="756920" algn="l"/>
              </a:tabLst>
            </a:pPr>
            <a:r>
              <a:rPr sz="2000" spc="-5" dirty="0">
                <a:latin typeface="Times New Roman"/>
                <a:cs typeface="Times New Roman"/>
              </a:rPr>
              <a:t>Approximately </a:t>
            </a:r>
            <a:r>
              <a:rPr sz="2000" dirty="0">
                <a:latin typeface="Times New Roman"/>
                <a:cs typeface="Times New Roman"/>
              </a:rPr>
              <a:t>60 </a:t>
            </a:r>
            <a:r>
              <a:rPr sz="2000" spc="-10" dirty="0">
                <a:latin typeface="Times New Roman"/>
                <a:cs typeface="Times New Roman"/>
              </a:rPr>
              <a:t>million </a:t>
            </a:r>
            <a:r>
              <a:rPr sz="2000" spc="-5" dirty="0">
                <a:latin typeface="Times New Roman"/>
                <a:cs typeface="Times New Roman"/>
              </a:rPr>
              <a:t>beneficiaries, </a:t>
            </a:r>
            <a:r>
              <a:rPr sz="2000" dirty="0">
                <a:latin typeface="Times New Roman"/>
                <a:cs typeface="Times New Roman"/>
              </a:rPr>
              <a:t>their </a:t>
            </a:r>
            <a:r>
              <a:rPr lang="en-US" sz="2000" dirty="0" smtClean="0">
                <a:latin typeface="Times New Roman"/>
                <a:cs typeface="Times New Roman"/>
              </a:rPr>
              <a:t>families</a:t>
            </a:r>
            <a:r>
              <a:rPr sz="2000" dirty="0" smtClean="0">
                <a:latin typeface="Times New Roman"/>
                <a:cs typeface="Times New Roman"/>
              </a:rPr>
              <a:t>, </a:t>
            </a:r>
            <a:r>
              <a:rPr sz="2000" dirty="0">
                <a:latin typeface="Times New Roman"/>
                <a:cs typeface="Times New Roman"/>
              </a:rPr>
              <a:t>advocacy</a:t>
            </a:r>
            <a:r>
              <a:rPr sz="2000" spc="-35" dirty="0">
                <a:latin typeface="Times New Roman"/>
                <a:cs typeface="Times New Roman"/>
              </a:rPr>
              <a:t> </a:t>
            </a:r>
            <a:r>
              <a:rPr sz="2000" dirty="0" smtClean="0">
                <a:latin typeface="Times New Roman"/>
                <a:cs typeface="Times New Roman"/>
              </a:rPr>
              <a:t>groups</a:t>
            </a:r>
            <a:r>
              <a:rPr lang="en-US" sz="2000" dirty="0" smtClean="0">
                <a:latin typeface="Times New Roman"/>
                <a:cs typeface="Times New Roman"/>
              </a:rPr>
              <a:t>, </a:t>
            </a:r>
            <a:r>
              <a:rPr sz="2000" dirty="0" smtClean="0">
                <a:latin typeface="Times New Roman"/>
                <a:cs typeface="Times New Roman"/>
              </a:rPr>
              <a:t>and</a:t>
            </a:r>
            <a:r>
              <a:rPr sz="2000" spc="-95" dirty="0" smtClean="0">
                <a:latin typeface="Times New Roman"/>
                <a:cs typeface="Times New Roman"/>
              </a:rPr>
              <a:t> </a:t>
            </a:r>
            <a:r>
              <a:rPr sz="2000" dirty="0">
                <a:latin typeface="Times New Roman"/>
                <a:cs typeface="Times New Roman"/>
              </a:rPr>
              <a:t>caregivers</a:t>
            </a:r>
          </a:p>
          <a:p>
            <a:pPr marL="756285" lvl="1" indent="-342900">
              <a:lnSpc>
                <a:spcPct val="113000"/>
              </a:lnSpc>
              <a:buChar char="−"/>
              <a:tabLst>
                <a:tab pos="756285" algn="l"/>
                <a:tab pos="756920" algn="l"/>
              </a:tabLst>
            </a:pPr>
            <a:r>
              <a:rPr sz="2000" dirty="0">
                <a:latin typeface="Times New Roman"/>
                <a:cs typeface="Times New Roman"/>
              </a:rPr>
              <a:t>Health</a:t>
            </a:r>
            <a:r>
              <a:rPr sz="2000" spc="-110" dirty="0">
                <a:latin typeface="Times New Roman"/>
                <a:cs typeface="Times New Roman"/>
              </a:rPr>
              <a:t> </a:t>
            </a:r>
            <a:r>
              <a:rPr sz="2000" dirty="0">
                <a:latin typeface="Times New Roman"/>
                <a:cs typeface="Times New Roman"/>
              </a:rPr>
              <a:t>Plans</a:t>
            </a:r>
          </a:p>
          <a:p>
            <a:pPr marL="756285" lvl="1" indent="-342900">
              <a:lnSpc>
                <a:spcPct val="113000"/>
              </a:lnSpc>
              <a:buChar char="−"/>
              <a:tabLst>
                <a:tab pos="756285" algn="l"/>
                <a:tab pos="756920" algn="l"/>
              </a:tabLst>
            </a:pPr>
            <a:r>
              <a:rPr sz="2000" dirty="0">
                <a:latin typeface="Times New Roman"/>
                <a:cs typeface="Times New Roman"/>
              </a:rPr>
              <a:t>The provider </a:t>
            </a:r>
            <a:r>
              <a:rPr sz="2000" spc="-5" dirty="0">
                <a:latin typeface="Times New Roman"/>
                <a:cs typeface="Times New Roman"/>
              </a:rPr>
              <a:t>community </a:t>
            </a:r>
            <a:r>
              <a:rPr sz="2000" dirty="0">
                <a:latin typeface="Times New Roman"/>
                <a:cs typeface="Times New Roman"/>
              </a:rPr>
              <a:t>(1.5M</a:t>
            </a:r>
            <a:r>
              <a:rPr sz="2000" spc="-114" dirty="0">
                <a:latin typeface="Times New Roman"/>
                <a:cs typeface="Times New Roman"/>
              </a:rPr>
              <a:t> </a:t>
            </a:r>
            <a:r>
              <a:rPr sz="2000" dirty="0">
                <a:latin typeface="Times New Roman"/>
                <a:cs typeface="Times New Roman"/>
              </a:rPr>
              <a:t>providers)</a:t>
            </a:r>
          </a:p>
          <a:p>
            <a:pPr marL="756285" lvl="1" indent="-342900">
              <a:lnSpc>
                <a:spcPct val="113000"/>
              </a:lnSpc>
              <a:buChar char="−"/>
              <a:tabLst>
                <a:tab pos="756285" algn="l"/>
                <a:tab pos="756920" algn="l"/>
              </a:tabLst>
            </a:pPr>
            <a:r>
              <a:rPr sz="2000" spc="-5" dirty="0">
                <a:latin typeface="Times New Roman"/>
                <a:cs typeface="Times New Roman"/>
              </a:rPr>
              <a:t>States </a:t>
            </a:r>
            <a:r>
              <a:rPr sz="2000" dirty="0">
                <a:latin typeface="Times New Roman"/>
                <a:cs typeface="Times New Roman"/>
              </a:rPr>
              <a:t>and</a:t>
            </a:r>
            <a:r>
              <a:rPr sz="2000" spc="-100" dirty="0">
                <a:latin typeface="Times New Roman"/>
                <a:cs typeface="Times New Roman"/>
              </a:rPr>
              <a:t> </a:t>
            </a:r>
            <a:r>
              <a:rPr sz="2000" spc="-15" dirty="0" smtClean="0">
                <a:latin typeface="Times New Roman"/>
                <a:cs typeface="Times New Roman"/>
              </a:rPr>
              <a:t>Territories</a:t>
            </a:r>
            <a:endParaRPr lang="en-US" sz="2000" dirty="0">
              <a:latin typeface="Times New Roman"/>
              <a:cs typeface="Times New Roman"/>
            </a:endParaRPr>
          </a:p>
          <a:p>
            <a:pPr marL="756285" lvl="1" indent="-342900">
              <a:lnSpc>
                <a:spcPct val="113000"/>
              </a:lnSpc>
              <a:buChar char="−"/>
              <a:tabLst>
                <a:tab pos="756285" algn="l"/>
                <a:tab pos="756920" algn="l"/>
              </a:tabLst>
            </a:pPr>
            <a:r>
              <a:rPr lang="en-US" sz="2000" dirty="0" smtClean="0">
                <a:latin typeface="Times New Roman"/>
                <a:cs typeface="Times New Roman"/>
              </a:rPr>
              <a:t>Other business partners, including vendors</a:t>
            </a:r>
          </a:p>
          <a:p>
            <a:pPr marL="756285" lvl="1" indent="-342900">
              <a:lnSpc>
                <a:spcPct val="113000"/>
              </a:lnSpc>
              <a:buChar char="−"/>
              <a:tabLst>
                <a:tab pos="756285" algn="l"/>
                <a:tab pos="756920" algn="l"/>
              </a:tabLst>
            </a:pPr>
            <a:endParaRPr sz="2000" dirty="0">
              <a:latin typeface="Times New Roman"/>
              <a:cs typeface="Times New Roman"/>
            </a:endParaRPr>
          </a:p>
          <a:p>
            <a:pPr marL="355600" marR="190500" indent="-342900">
              <a:lnSpc>
                <a:spcPct val="100000"/>
              </a:lnSpc>
              <a:buFont typeface="Arial"/>
              <a:buChar char="•"/>
              <a:tabLst>
                <a:tab pos="354965" algn="l"/>
                <a:tab pos="355600" algn="l"/>
              </a:tabLst>
            </a:pPr>
            <a:r>
              <a:rPr sz="2000" dirty="0">
                <a:latin typeface="Times New Roman"/>
                <a:cs typeface="Times New Roman"/>
              </a:rPr>
              <a:t>CMS will </a:t>
            </a:r>
            <a:r>
              <a:rPr sz="2000" dirty="0" smtClean="0">
                <a:latin typeface="Times New Roman"/>
                <a:cs typeface="Times New Roman"/>
              </a:rPr>
              <a:t>involve </a:t>
            </a:r>
            <a:r>
              <a:rPr sz="2000" spc="-5" dirty="0">
                <a:latin typeface="Times New Roman"/>
                <a:cs typeface="Times New Roman"/>
              </a:rPr>
              <a:t>all </a:t>
            </a:r>
            <a:r>
              <a:rPr lang="en-US" sz="2000" dirty="0" smtClean="0">
                <a:latin typeface="Times New Roman"/>
                <a:cs typeface="Times New Roman"/>
              </a:rPr>
              <a:t>business partners</a:t>
            </a:r>
            <a:r>
              <a:rPr sz="2000" dirty="0" smtClean="0">
                <a:latin typeface="Times New Roman"/>
                <a:cs typeface="Times New Roman"/>
              </a:rPr>
              <a:t> </a:t>
            </a:r>
            <a:r>
              <a:rPr sz="2000" dirty="0">
                <a:latin typeface="Times New Roman"/>
                <a:cs typeface="Times New Roman"/>
              </a:rPr>
              <a:t>in </a:t>
            </a:r>
            <a:r>
              <a:rPr sz="2000" spc="5" dirty="0">
                <a:latin typeface="Times New Roman"/>
                <a:cs typeface="Times New Roman"/>
              </a:rPr>
              <a:t>our </a:t>
            </a:r>
            <a:r>
              <a:rPr sz="2000" dirty="0">
                <a:latin typeface="Times New Roman"/>
                <a:cs typeface="Times New Roman"/>
              </a:rPr>
              <a:t>outreach </a:t>
            </a:r>
            <a:r>
              <a:rPr sz="2000" dirty="0" smtClean="0">
                <a:latin typeface="Times New Roman"/>
                <a:cs typeface="Times New Roman"/>
              </a:rPr>
              <a:t>and</a:t>
            </a:r>
            <a:r>
              <a:rPr lang="en-US" sz="2000" dirty="0" smtClean="0">
                <a:latin typeface="Times New Roman"/>
                <a:cs typeface="Times New Roman"/>
              </a:rPr>
              <a:t> </a:t>
            </a:r>
            <a:r>
              <a:rPr sz="2000" dirty="0" smtClean="0">
                <a:latin typeface="Times New Roman"/>
                <a:cs typeface="Times New Roman"/>
              </a:rPr>
              <a:t>education </a:t>
            </a:r>
            <a:r>
              <a:rPr sz="2000" spc="-5" dirty="0">
                <a:latin typeface="Times New Roman"/>
                <a:cs typeface="Times New Roman"/>
              </a:rPr>
              <a:t>efforts </a:t>
            </a:r>
            <a:r>
              <a:rPr sz="2000" dirty="0">
                <a:latin typeface="Times New Roman"/>
                <a:cs typeface="Times New Roman"/>
              </a:rPr>
              <a:t>through their existing vehicles </a:t>
            </a:r>
            <a:r>
              <a:rPr sz="2000" spc="5" dirty="0">
                <a:latin typeface="Times New Roman"/>
                <a:cs typeface="Times New Roman"/>
              </a:rPr>
              <a:t>for </a:t>
            </a:r>
            <a:r>
              <a:rPr sz="2000" spc="-5" dirty="0" smtClean="0">
                <a:latin typeface="Times New Roman"/>
                <a:cs typeface="Times New Roman"/>
              </a:rPr>
              <a:t>communication</a:t>
            </a:r>
            <a:r>
              <a:rPr lang="en-US" sz="2000" spc="-5" dirty="0" smtClean="0">
                <a:latin typeface="Times New Roman"/>
                <a:cs typeface="Times New Roman"/>
              </a:rPr>
              <a:t> </a:t>
            </a:r>
            <a:r>
              <a:rPr sz="2000" dirty="0" smtClean="0">
                <a:latin typeface="Times New Roman"/>
                <a:cs typeface="Times New Roman"/>
              </a:rPr>
              <a:t>(</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 </a:t>
            </a:r>
            <a:r>
              <a:rPr sz="2000" dirty="0" smtClean="0">
                <a:latin typeface="Times New Roman"/>
                <a:cs typeface="Times New Roman"/>
              </a:rPr>
              <a:t>Open </a:t>
            </a:r>
            <a:r>
              <a:rPr sz="2000" spc="5" dirty="0">
                <a:latin typeface="Times New Roman"/>
                <a:cs typeface="Times New Roman"/>
              </a:rPr>
              <a:t>Door </a:t>
            </a:r>
            <a:r>
              <a:rPr sz="2000" dirty="0">
                <a:latin typeface="Times New Roman"/>
                <a:cs typeface="Times New Roman"/>
              </a:rPr>
              <a:t>Forums, HPMS </a:t>
            </a:r>
            <a:r>
              <a:rPr sz="2000" dirty="0" smtClean="0">
                <a:latin typeface="Times New Roman"/>
                <a:cs typeface="Times New Roman"/>
              </a:rPr>
              <a:t>notices</a:t>
            </a:r>
            <a:r>
              <a:rPr lang="en-US" sz="2000" dirty="0" smtClean="0">
                <a:latin typeface="Times New Roman"/>
                <a:cs typeface="Times New Roman"/>
              </a:rPr>
              <a:t>, MLN Connects</a:t>
            </a:r>
            <a:r>
              <a:rPr sz="2000" spc="-5" dirty="0" smtClean="0">
                <a:latin typeface="Times New Roman"/>
                <a:cs typeface="Times New Roman"/>
              </a:rPr>
              <a:t>)</a:t>
            </a:r>
            <a:endParaRPr lang="en-US" sz="2000" spc="-5" dirty="0" smtClean="0">
              <a:latin typeface="Times New Roman"/>
              <a:cs typeface="Times New Roman"/>
            </a:endParaRPr>
          </a:p>
          <a:p>
            <a:pPr marL="355600" marR="190500" indent="-342900">
              <a:lnSpc>
                <a:spcPct val="100000"/>
              </a:lnSpc>
              <a:buFont typeface="Arial"/>
              <a:buChar char="•"/>
              <a:tabLst>
                <a:tab pos="354965" algn="l"/>
                <a:tab pos="355600" algn="l"/>
              </a:tabLst>
            </a:pPr>
            <a:endParaRPr lang="en-US" sz="2000" spc="-5" dirty="0" smtClean="0">
              <a:latin typeface="Times New Roman"/>
              <a:cs typeface="Times New Roman"/>
            </a:endParaRPr>
          </a:p>
          <a:p>
            <a:pPr marL="12700" marR="190500">
              <a:lnSpc>
                <a:spcPct val="100000"/>
              </a:lnSpc>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17</a:t>
            </a:fld>
            <a:endParaRPr lang="en-US" dirty="0">
              <a:solidFill>
                <a:prstClr val="black">
                  <a:tint val="75000"/>
                </a:prstClr>
              </a:solidFill>
            </a:endParaRPr>
          </a:p>
        </p:txBody>
      </p:sp>
    </p:spTree>
    <p:extLst>
      <p:ext uri="{BB962C8B-B14F-4D97-AF65-F5344CB8AC3E}">
        <p14:creationId xmlns:p14="http://schemas.microsoft.com/office/powerpoint/2010/main" val="12325719"/>
      </p:ext>
    </p:extLst>
  </p:cSld>
  <p:clrMapOvr>
    <a:masterClrMapping/>
  </p:clrMapOvr>
  <mc:AlternateContent xmlns:mc="http://schemas.openxmlformats.org/markup-compatibility/2006" xmlns:p14="http://schemas.microsoft.com/office/powerpoint/2010/main">
    <mc:Choice Requires="p14">
      <p:transition spd="slow" p14:dur="2000" advTm="35545"/>
    </mc:Choice>
    <mc:Fallback xmlns="">
      <p:transition spd="slow" advTm="35545"/>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78902" y="256794"/>
            <a:ext cx="5386197" cy="430887"/>
          </a:xfrm>
          <a:prstGeom prst="rect">
            <a:avLst/>
          </a:prstGeom>
        </p:spPr>
        <p:txBody>
          <a:bodyPr vert="horz" wrap="square" lIns="0" tIns="0" rIns="0" bIns="0" rtlCol="0">
            <a:spAutoFit/>
          </a:bodyPr>
          <a:lstStyle/>
          <a:p>
            <a:pPr marL="12700">
              <a:lnSpc>
                <a:spcPct val="100000"/>
              </a:lnSpc>
            </a:pPr>
            <a:r>
              <a:rPr lang="en-US" spc="-5" dirty="0" smtClean="0"/>
              <a:t>Beneficiary </a:t>
            </a:r>
            <a:r>
              <a:rPr spc="-5" dirty="0" smtClean="0"/>
              <a:t>Outreach </a:t>
            </a:r>
            <a:r>
              <a:rPr spc="-5" dirty="0"/>
              <a:t>and</a:t>
            </a:r>
            <a:r>
              <a:rPr spc="-60" dirty="0"/>
              <a:t> </a:t>
            </a:r>
            <a:r>
              <a:rPr spc="-5" dirty="0"/>
              <a:t>Education</a:t>
            </a:r>
          </a:p>
        </p:txBody>
      </p:sp>
      <p:sp>
        <p:nvSpPr>
          <p:cNvPr id="3" name="object 3"/>
          <p:cNvSpPr txBox="1"/>
          <p:nvPr/>
        </p:nvSpPr>
        <p:spPr>
          <a:xfrm>
            <a:off x="459740" y="1104138"/>
            <a:ext cx="7917180" cy="4616648"/>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lang="en-US" sz="2000" dirty="0" smtClean="0">
                <a:latin typeface="Times New Roman"/>
                <a:cs typeface="Times New Roman"/>
              </a:rPr>
              <a:t>Beneficiaries will get information about the new card in the 2018 Medicare &amp; You handbook they will receive this October</a:t>
            </a:r>
          </a:p>
          <a:p>
            <a:pPr marL="355600" indent="-342900">
              <a:lnSpc>
                <a:spcPct val="100000"/>
              </a:lnSpc>
              <a:buFont typeface="Arial"/>
              <a:buChar char="•"/>
              <a:tabLst>
                <a:tab pos="354965" algn="l"/>
                <a:tab pos="355600" algn="l"/>
              </a:tabLst>
            </a:pPr>
            <a:endParaRPr lang="en-US" sz="2000" dirty="0">
              <a:latin typeface="Times New Roman"/>
              <a:cs typeface="Times New Roman"/>
            </a:endParaRPr>
          </a:p>
          <a:p>
            <a:pPr marL="355600" indent="-342900">
              <a:lnSpc>
                <a:spcPct val="100000"/>
              </a:lnSpc>
              <a:buFont typeface="Arial"/>
              <a:buChar char="•"/>
              <a:tabLst>
                <a:tab pos="354965" algn="l"/>
                <a:tab pos="355600" algn="l"/>
              </a:tabLst>
            </a:pPr>
            <a:r>
              <a:rPr lang="en-US" sz="2000" dirty="0" smtClean="0">
                <a:latin typeface="Times New Roman"/>
                <a:cs typeface="Times New Roman"/>
              </a:rPr>
              <a:t>Once they receive their new cards, beneficiaries will be instructed to safely and securely destroy their old Medicare cards and keep the new Medicare number confidential</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90500" indent="-342900">
              <a:buFont typeface="Arial"/>
              <a:buChar char="•"/>
              <a:tabLst>
                <a:tab pos="354965" algn="l"/>
                <a:tab pos="355600" algn="l"/>
              </a:tabLst>
            </a:pPr>
            <a:r>
              <a:rPr lang="en-US" sz="2000" dirty="0">
                <a:latin typeface="Times New Roman"/>
                <a:cs typeface="Times New Roman"/>
              </a:rPr>
              <a:t>A robust, broad-based outreach and education campaign aimed at beneficiaries will begin with the mailing of the Medicare handbook in September 2017 and continue through April </a:t>
            </a:r>
            <a:r>
              <a:rPr lang="en-US" sz="2000" dirty="0" smtClean="0">
                <a:latin typeface="Times New Roman"/>
                <a:cs typeface="Times New Roman"/>
              </a:rPr>
              <a:t>2019</a:t>
            </a:r>
          </a:p>
          <a:p>
            <a:pPr marL="355600" marR="190500" indent="-342900">
              <a:buFont typeface="Arial"/>
              <a:buChar char="•"/>
              <a:tabLst>
                <a:tab pos="354965" algn="l"/>
                <a:tab pos="355600" algn="l"/>
              </a:tabLst>
            </a:pPr>
            <a:endParaRPr lang="en-US" sz="2000" dirty="0" smtClean="0"/>
          </a:p>
          <a:p>
            <a:pPr marL="355600" marR="190500"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CMS </a:t>
            </a:r>
            <a:r>
              <a:rPr lang="en-US" sz="2000" dirty="0">
                <a:latin typeface="Times New Roman" panose="02020603050405020304" pitchFamily="18" charset="0"/>
                <a:cs typeface="Times New Roman" panose="02020603050405020304" pitchFamily="18" charset="0"/>
              </a:rPr>
              <a:t>is also working to develop a secure </a:t>
            </a:r>
            <a:r>
              <a:rPr lang="en-US" sz="2000" dirty="0" smtClean="0">
                <a:latin typeface="Times New Roman" panose="02020603050405020304" pitchFamily="18" charset="0"/>
                <a:cs typeface="Times New Roman" panose="02020603050405020304" pitchFamily="18" charset="0"/>
              </a:rPr>
              <a:t>way for </a:t>
            </a:r>
            <a:r>
              <a:rPr lang="en-US" sz="2000" dirty="0">
                <a:latin typeface="Times New Roman" panose="02020603050405020304" pitchFamily="18" charset="0"/>
                <a:cs typeface="Times New Roman" panose="02020603050405020304" pitchFamily="18" charset="0"/>
              </a:rPr>
              <a:t>beneficiaries to be able to access their </a:t>
            </a:r>
            <a:r>
              <a:rPr lang="en-US" sz="2000" dirty="0" smtClean="0">
                <a:latin typeface="Times New Roman" panose="02020603050405020304" pitchFamily="18" charset="0"/>
                <a:cs typeface="Times New Roman" panose="02020603050405020304" pitchFamily="18" charset="0"/>
              </a:rPr>
              <a:t>new Medicare number when needed</a:t>
            </a:r>
            <a:endParaRPr lang="en-US" sz="2000" dirty="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lang="en-US" sz="2000" spc="-5" dirty="0" smtClean="0">
              <a:latin typeface="Times New Roman" panose="02020603050405020304" pitchFamily="18" charset="0"/>
              <a:cs typeface="Times New Roman" panose="02020603050405020304" pitchFamily="18" charset="0"/>
            </a:endParaRPr>
          </a:p>
          <a:p>
            <a:pPr marL="355600" marR="190500" indent="-342900">
              <a:lnSpc>
                <a:spcPct val="100000"/>
              </a:lnSpc>
              <a:buFont typeface="Arial"/>
              <a:buChar char="•"/>
              <a:tabLst>
                <a:tab pos="354965" algn="l"/>
                <a:tab pos="355600" algn="l"/>
              </a:tabLst>
            </a:pPr>
            <a:endParaRPr sz="2000" dirty="0">
              <a:latin typeface="Times New Roman"/>
              <a:cs typeface="Times New Roman"/>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18</a:t>
            </a:fld>
            <a:endParaRPr lang="en-US" dirty="0">
              <a:solidFill>
                <a:prstClr val="black">
                  <a:tint val="75000"/>
                </a:prstClr>
              </a:solidFill>
            </a:endParaRPr>
          </a:p>
        </p:txBody>
      </p:sp>
    </p:spTree>
    <p:extLst>
      <p:ext uri="{BB962C8B-B14F-4D97-AF65-F5344CB8AC3E}">
        <p14:creationId xmlns:p14="http://schemas.microsoft.com/office/powerpoint/2010/main" val="2950397832"/>
      </p:ext>
    </p:extLst>
  </p:cSld>
  <p:clrMapOvr>
    <a:masterClrMapping/>
  </p:clrMapOvr>
  <mc:AlternateContent xmlns:mc="http://schemas.openxmlformats.org/markup-compatibility/2006" xmlns:p14="http://schemas.microsoft.com/office/powerpoint/2010/main">
    <mc:Choice Requires="p14">
      <p:transition spd="slow" p14:dur="2000" advTm="46806"/>
    </mc:Choice>
    <mc:Fallback xmlns="">
      <p:transition spd="slow" advTm="46806"/>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12700"/>
            <a:r>
              <a:rPr lang="en-US" spc="-5" dirty="0"/>
              <a:t>What Providers Need to Know to Get Ready for the New MBI </a:t>
            </a:r>
            <a:endParaRPr spc="-5" dirty="0"/>
          </a:p>
        </p:txBody>
      </p:sp>
      <p:sp>
        <p:nvSpPr>
          <p:cNvPr id="3" name="object 3"/>
          <p:cNvSpPr txBox="1"/>
          <p:nvPr/>
        </p:nvSpPr>
        <p:spPr>
          <a:xfrm>
            <a:off x="381000" y="1104138"/>
            <a:ext cx="8382000" cy="5755422"/>
          </a:xfrm>
          <a:prstGeom prst="rect">
            <a:avLst/>
          </a:prstGeom>
        </p:spPr>
        <p:txBody>
          <a:bodyPr vert="horz" wrap="square" lIns="0" tIns="0" rIns="0" bIns="0" rtlCol="0">
            <a:spAutoFit/>
          </a:bodyPr>
          <a:lstStyle/>
          <a:p>
            <a:pPr marL="457200" lvl="0" indent="-457200">
              <a:buFont typeface="+mj-lt"/>
              <a:buAutoNum type="arabicPeriod"/>
            </a:pPr>
            <a:r>
              <a:rPr lang="en-US" sz="2000" dirty="0" smtClean="0">
                <a:latin typeface="Times New Roman" panose="02020603050405020304" pitchFamily="18" charset="0"/>
                <a:cs typeface="Times New Roman" panose="02020603050405020304" pitchFamily="18" charset="0"/>
              </a:rPr>
              <a:t>Subscribe to </a:t>
            </a:r>
            <a:r>
              <a:rPr lang="en-US" sz="2000" dirty="0">
                <a:latin typeface="Times New Roman" panose="02020603050405020304" pitchFamily="18" charset="0"/>
                <a:cs typeface="Times New Roman" panose="02020603050405020304" pitchFamily="18" charset="0"/>
              </a:rPr>
              <a:t>the weekly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newsletter for updates and new </a:t>
            </a:r>
            <a:r>
              <a:rPr lang="en-US" sz="2000" dirty="0" smtClean="0">
                <a:latin typeface="Times New Roman" panose="02020603050405020304" pitchFamily="18" charset="0"/>
                <a:cs typeface="Times New Roman" panose="02020603050405020304" pitchFamily="18" charset="0"/>
              </a:rPr>
              <a:t>information</a:t>
            </a:r>
          </a:p>
          <a:p>
            <a:pPr marL="457200" lvl="0" indent="-457200">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000" dirty="0">
                <a:latin typeface="Times New Roman" panose="02020603050405020304" pitchFamily="18" charset="0"/>
                <a:cs typeface="Times New Roman" panose="02020603050405020304" pitchFamily="18" charset="0"/>
              </a:rPr>
              <a:t>Verify your patients’ </a:t>
            </a:r>
            <a:r>
              <a:rPr lang="en-US" sz="2000" dirty="0" smtClean="0">
                <a:latin typeface="Times New Roman" panose="02020603050405020304" pitchFamily="18" charset="0"/>
                <a:cs typeface="Times New Roman" panose="02020603050405020304" pitchFamily="18" charset="0"/>
              </a:rPr>
              <a:t>addresses:</a:t>
            </a:r>
          </a:p>
          <a:p>
            <a:pPr marL="914400" lvl="1" indent="-4572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address you have on file is different than the address you get in electronic eligibility transaction responses, encourage your patients to correct their address in Medicare's records at SSA using ssa.gov/</a:t>
            </a:r>
            <a:r>
              <a:rPr lang="en-US" dirty="0" err="1">
                <a:latin typeface="Times New Roman" panose="02020603050405020304" pitchFamily="18" charset="0"/>
                <a:cs typeface="Times New Roman" panose="02020603050405020304" pitchFamily="18" charset="0"/>
              </a:rPr>
              <a:t>myaccount</a:t>
            </a:r>
            <a:r>
              <a:rPr lang="en-US" dirty="0">
                <a:latin typeface="Times New Roman" panose="02020603050405020304" pitchFamily="18" charset="0"/>
                <a:cs typeface="Times New Roman" panose="02020603050405020304" pitchFamily="18" charset="0"/>
              </a:rPr>
              <a:t> (this may require coordination between your billing and office staff</a:t>
            </a:r>
            <a:r>
              <a:rPr lang="en-US" dirty="0" smtClean="0">
                <a:latin typeface="Times New Roman" panose="02020603050405020304" pitchFamily="18" charset="0"/>
                <a:cs typeface="Times New Roman" panose="02020603050405020304" pitchFamily="18" charset="0"/>
              </a:rPr>
              <a:t>)</a:t>
            </a:r>
          </a:p>
          <a:p>
            <a:pPr marL="914400" lvl="1" indent="-4572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Remind </a:t>
            </a:r>
            <a:r>
              <a:rPr lang="en-US" dirty="0">
                <a:latin typeface="Times New Roman" panose="02020603050405020304" pitchFamily="18" charset="0"/>
                <a:cs typeface="Times New Roman" panose="02020603050405020304" pitchFamily="18" charset="0"/>
              </a:rPr>
              <a:t>people with Medicare that Medicare will never contact them and request personal information. They should protect their new Medicare number like </a:t>
            </a:r>
            <a:r>
              <a:rPr lang="en-US" dirty="0" smtClean="0">
                <a:latin typeface="Times New Roman" panose="02020603050405020304" pitchFamily="18" charset="0"/>
                <a:cs typeface="Times New Roman" panose="02020603050405020304" pitchFamily="18" charset="0"/>
              </a:rPr>
              <a:t>a credit card </a:t>
            </a:r>
            <a:r>
              <a:rPr lang="en-US" dirty="0">
                <a:latin typeface="Times New Roman" panose="02020603050405020304" pitchFamily="18" charset="0"/>
                <a:cs typeface="Times New Roman" panose="02020603050405020304" pitchFamily="18" charset="0"/>
              </a:rPr>
              <a:t>and only share it with trusted providers</a:t>
            </a:r>
          </a:p>
          <a:p>
            <a:pPr marL="914400" lvl="1" indent="-457200">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en-US" sz="2000" dirty="0" smtClean="0">
                <a:latin typeface="Times New Roman" panose="02020603050405020304" pitchFamily="18" charset="0"/>
                <a:cs typeface="Times New Roman" panose="02020603050405020304" pitchFamily="18" charset="0"/>
              </a:rPr>
              <a:t>Get </a:t>
            </a:r>
            <a:r>
              <a:rPr lang="en-US" sz="2000" dirty="0">
                <a:latin typeface="Times New Roman" panose="02020603050405020304" pitchFamily="18" charset="0"/>
                <a:cs typeface="Times New Roman" panose="02020603050405020304" pitchFamily="18" charset="0"/>
              </a:rPr>
              <a:t>ready to use the new MBI </a:t>
            </a:r>
            <a:r>
              <a:rPr lang="en-US" sz="2000" dirty="0" smtClean="0">
                <a:latin typeface="Times New Roman" panose="02020603050405020304" pitchFamily="18" charset="0"/>
                <a:cs typeface="Times New Roman" panose="02020603050405020304" pitchFamily="18" charset="0"/>
              </a:rPr>
              <a:t>Format: </a:t>
            </a:r>
          </a:p>
          <a:p>
            <a:pPr marL="914400" lvl="1" indent="-4572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Ask </a:t>
            </a:r>
            <a:r>
              <a:rPr lang="en-US" dirty="0">
                <a:latin typeface="Times New Roman" panose="02020603050405020304" pitchFamily="18" charset="0"/>
                <a:cs typeface="Times New Roman" panose="02020603050405020304" pitchFamily="18" charset="0"/>
              </a:rPr>
              <a:t>your billing and office staff if your system can accept the 11 digit alpha numeric </a:t>
            </a:r>
            <a:r>
              <a:rPr lang="en-US" dirty="0" smtClean="0">
                <a:latin typeface="Times New Roman" panose="02020603050405020304" pitchFamily="18" charset="0"/>
                <a:cs typeface="Times New Roman" panose="02020603050405020304" pitchFamily="18" charset="0"/>
              </a:rPr>
              <a:t>MBI</a:t>
            </a:r>
          </a:p>
          <a:p>
            <a:pPr marL="914400" lvl="1" indent="-45720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use vendors to bill Medicare, ask them</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about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their</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MBI practice management system changes and make sure they are ready for the </a:t>
            </a:r>
            <a:r>
              <a:rPr lang="en-US" dirty="0" smtClean="0">
                <a:latin typeface="Times New Roman" panose="02020603050405020304" pitchFamily="18" charset="0"/>
                <a:cs typeface="Times New Roman" panose="02020603050405020304" pitchFamily="18" charset="0"/>
              </a:rPr>
              <a:t>change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Encourage practices and health </a:t>
            </a:r>
            <a:r>
              <a:rPr lang="en-US" dirty="0" smtClean="0">
                <a:latin typeface="Times New Roman" panose="02020603050405020304" pitchFamily="18" charset="0"/>
                <a:cs typeface="Times New Roman" panose="02020603050405020304" pitchFamily="18" charset="0"/>
              </a:rPr>
              <a:t> care facilities </a:t>
            </a:r>
            <a:r>
              <a:rPr lang="en-US" dirty="0">
                <a:latin typeface="Times New Roman" panose="02020603050405020304" pitchFamily="18" charset="0"/>
                <a:cs typeface="Times New Roman" panose="02020603050405020304" pitchFamily="18" charset="0"/>
              </a:rPr>
              <a:t>to visit our website at </a:t>
            </a:r>
            <a:r>
              <a:rPr lang="en-US" u="sng" dirty="0">
                <a:hlinkClick r:id="rId2"/>
              </a:rPr>
              <a:t>https://</a:t>
            </a:r>
            <a:r>
              <a:rPr lang="en-US" u="sng" dirty="0" smtClean="0">
                <a:hlinkClick r:id="rId2"/>
              </a:rPr>
              <a:t>www.cms.gov/newcard</a:t>
            </a:r>
            <a:endParaRPr lang="en-US" sz="1600" dirty="0">
              <a:latin typeface="Times New Roman" panose="02020603050405020304" pitchFamily="18" charset="0"/>
              <a:cs typeface="Times New Roman" panose="02020603050405020304" pitchFamily="18" charset="0"/>
            </a:endParaRPr>
          </a:p>
          <a:p>
            <a:pPr>
              <a:lnSpc>
                <a:spcPct val="100000"/>
              </a:lnSpc>
              <a:buFont typeface="Arial"/>
              <a:buChar char="•"/>
            </a:pPr>
            <a:endParaRPr sz="2000" dirty="0">
              <a:latin typeface="Times New Roman"/>
              <a:cs typeface="Times New Roman"/>
            </a:endParaRPr>
          </a:p>
        </p:txBody>
      </p:sp>
      <p:sp>
        <p:nvSpPr>
          <p:cNvPr id="6" name="Slide Number Placeholder 5"/>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19</a:t>
            </a:fld>
            <a:endParaRPr lang="en-US" dirty="0">
              <a:solidFill>
                <a:prstClr val="black">
                  <a:tint val="75000"/>
                </a:prstClr>
              </a:solidFill>
            </a:endParaRPr>
          </a:p>
        </p:txBody>
      </p:sp>
    </p:spTree>
    <p:extLst>
      <p:ext uri="{BB962C8B-B14F-4D97-AF65-F5344CB8AC3E}">
        <p14:creationId xmlns:p14="http://schemas.microsoft.com/office/powerpoint/2010/main" val="2282491773"/>
      </p:ext>
    </p:extLst>
  </p:cSld>
  <p:clrMapOvr>
    <a:masterClrMapping/>
  </p:clrMapOvr>
  <mc:AlternateContent xmlns:mc="http://schemas.openxmlformats.org/markup-compatibility/2006" xmlns:p14="http://schemas.microsoft.com/office/powerpoint/2010/main">
    <mc:Choice Requires="p14">
      <p:transition spd="slow" p14:dur="2000" advTm="46120"/>
    </mc:Choice>
    <mc:Fallback xmlns="">
      <p:transition spd="slow" advTm="4612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329928"/>
            <a:ext cx="8039100" cy="4308872"/>
          </a:xfrm>
          <a:prstGeom prst="rect">
            <a:avLst/>
          </a:prstGeom>
        </p:spPr>
        <p:txBody>
          <a:bodyPr vert="horz" wrap="square" lIns="0" tIns="0" rIns="0" bIns="0" rtlCol="0">
            <a:spAutoFit/>
          </a:bodyPr>
          <a:lstStyle/>
          <a:p>
            <a:pPr marL="355600" marR="5080" indent="-342900">
              <a:lnSpc>
                <a:spcPct val="100000"/>
              </a:lnSpc>
              <a:buFont typeface="Arial"/>
              <a:buChar char="•"/>
              <a:tabLst>
                <a:tab pos="354965" algn="l"/>
                <a:tab pos="355600" algn="l"/>
              </a:tabLst>
            </a:pPr>
            <a:r>
              <a:rPr sz="2000" dirty="0">
                <a:latin typeface="Times New Roman"/>
                <a:cs typeface="Times New Roman"/>
              </a:rPr>
              <a:t>The Health Insurance </a:t>
            </a:r>
            <a:r>
              <a:rPr sz="2000" spc="-5" dirty="0">
                <a:latin typeface="Times New Roman"/>
                <a:cs typeface="Times New Roman"/>
              </a:rPr>
              <a:t>Claim </a:t>
            </a:r>
            <a:r>
              <a:rPr sz="2000" dirty="0">
                <a:latin typeface="Times New Roman"/>
                <a:cs typeface="Times New Roman"/>
              </a:rPr>
              <a:t>Number (HICN) is a Medicare </a:t>
            </a:r>
            <a:r>
              <a:rPr sz="2000" spc="-10" dirty="0" smtClean="0">
                <a:latin typeface="Times New Roman"/>
                <a:cs typeface="Times New Roman"/>
              </a:rPr>
              <a:t>beneficiary’s</a:t>
            </a:r>
            <a:r>
              <a:rPr lang="en-US" sz="2000" spc="-10" dirty="0" smtClean="0">
                <a:latin typeface="Times New Roman"/>
                <a:cs typeface="Times New Roman"/>
              </a:rPr>
              <a:t> </a:t>
            </a:r>
            <a:r>
              <a:rPr sz="2000" dirty="0" smtClean="0">
                <a:latin typeface="Times New Roman"/>
                <a:cs typeface="Times New Roman"/>
              </a:rPr>
              <a:t>identification </a:t>
            </a:r>
            <a:r>
              <a:rPr sz="2000" spc="-15" dirty="0">
                <a:latin typeface="Times New Roman"/>
                <a:cs typeface="Times New Roman"/>
              </a:rPr>
              <a:t>number, </a:t>
            </a:r>
            <a:r>
              <a:rPr sz="2000" dirty="0">
                <a:latin typeface="Times New Roman"/>
                <a:cs typeface="Times New Roman"/>
              </a:rPr>
              <a:t>used </a:t>
            </a:r>
            <a:r>
              <a:rPr sz="2000" spc="5" dirty="0">
                <a:latin typeface="Times New Roman"/>
                <a:cs typeface="Times New Roman"/>
              </a:rPr>
              <a:t>for </a:t>
            </a:r>
            <a:r>
              <a:rPr lang="en-US" sz="2000" dirty="0" smtClean="0">
                <a:latin typeface="Times New Roman"/>
                <a:cs typeface="Times New Roman"/>
              </a:rPr>
              <a:t>processing </a:t>
            </a:r>
            <a:r>
              <a:rPr sz="2000" spc="-5" dirty="0" smtClean="0">
                <a:latin typeface="Times New Roman"/>
                <a:cs typeface="Times New Roman"/>
              </a:rPr>
              <a:t>claims </a:t>
            </a:r>
            <a:r>
              <a:rPr sz="2000" dirty="0">
                <a:latin typeface="Times New Roman"/>
                <a:cs typeface="Times New Roman"/>
              </a:rPr>
              <a:t>and </a:t>
            </a:r>
            <a:r>
              <a:rPr sz="2000" spc="5" dirty="0">
                <a:latin typeface="Times New Roman"/>
                <a:cs typeface="Times New Roman"/>
              </a:rPr>
              <a:t>for </a:t>
            </a:r>
            <a:r>
              <a:rPr sz="2000" dirty="0" smtClean="0">
                <a:latin typeface="Times New Roman"/>
                <a:cs typeface="Times New Roman"/>
              </a:rPr>
              <a:t>determining</a:t>
            </a:r>
            <a:r>
              <a:rPr lang="en-US" sz="2000" dirty="0" smtClean="0">
                <a:latin typeface="Times New Roman"/>
                <a:cs typeface="Times New Roman"/>
              </a:rPr>
              <a:t> </a:t>
            </a:r>
            <a:r>
              <a:rPr sz="2000" spc="-5" dirty="0" smtClean="0">
                <a:latin typeface="Times New Roman"/>
                <a:cs typeface="Times New Roman"/>
              </a:rPr>
              <a:t>eligibility </a:t>
            </a:r>
            <a:r>
              <a:rPr sz="2000" dirty="0">
                <a:latin typeface="Times New Roman"/>
                <a:cs typeface="Times New Roman"/>
              </a:rPr>
              <a:t>for services across </a:t>
            </a:r>
            <a:r>
              <a:rPr sz="2000" spc="-5" dirty="0">
                <a:latin typeface="Times New Roman"/>
                <a:cs typeface="Times New Roman"/>
              </a:rPr>
              <a:t>multiple entities </a:t>
            </a:r>
            <a:r>
              <a:rPr sz="2000" dirty="0">
                <a:latin typeface="Times New Roman"/>
                <a:cs typeface="Times New Roman"/>
              </a:rPr>
              <a:t>(e.g</a:t>
            </a:r>
            <a:r>
              <a:rPr sz="2000" dirty="0" smtClean="0">
                <a:latin typeface="Times New Roman"/>
                <a:cs typeface="Times New Roman"/>
              </a:rPr>
              <a:t>.</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Social </a:t>
            </a:r>
            <a:r>
              <a:rPr sz="2000" dirty="0" smtClean="0">
                <a:latin typeface="Times New Roman"/>
                <a:cs typeface="Times New Roman"/>
              </a:rPr>
              <a:t>Security</a:t>
            </a:r>
            <a:r>
              <a:rPr lang="en-US" sz="2000" dirty="0" smtClean="0">
                <a:latin typeface="Times New Roman"/>
                <a:cs typeface="Times New Roman"/>
              </a:rPr>
              <a:t> </a:t>
            </a:r>
            <a:r>
              <a:rPr sz="2000" dirty="0" smtClean="0">
                <a:latin typeface="Times New Roman"/>
                <a:cs typeface="Times New Roman"/>
              </a:rPr>
              <a:t>Administration </a:t>
            </a:r>
            <a:r>
              <a:rPr sz="2000" dirty="0">
                <a:latin typeface="Times New Roman"/>
                <a:cs typeface="Times New Roman"/>
              </a:rPr>
              <a:t>(SSA), Railroad </a:t>
            </a:r>
            <a:r>
              <a:rPr sz="2000" spc="-5" dirty="0">
                <a:latin typeface="Times New Roman"/>
                <a:cs typeface="Times New Roman"/>
              </a:rPr>
              <a:t>Retirement </a:t>
            </a:r>
            <a:r>
              <a:rPr sz="2000" dirty="0">
                <a:latin typeface="Times New Roman"/>
                <a:cs typeface="Times New Roman"/>
              </a:rPr>
              <a:t>Board (RRB), </a:t>
            </a:r>
            <a:r>
              <a:rPr sz="2000" spc="-5" dirty="0">
                <a:latin typeface="Times New Roman"/>
                <a:cs typeface="Times New Roman"/>
              </a:rPr>
              <a:t>States,</a:t>
            </a:r>
            <a:r>
              <a:rPr sz="2000" spc="-90" dirty="0">
                <a:latin typeface="Times New Roman"/>
                <a:cs typeface="Times New Roman"/>
              </a:rPr>
              <a:t> </a:t>
            </a:r>
            <a:r>
              <a:rPr sz="2000" dirty="0" smtClean="0">
                <a:latin typeface="Times New Roman"/>
                <a:cs typeface="Times New Roman"/>
              </a:rPr>
              <a:t>Medicare</a:t>
            </a:r>
            <a:r>
              <a:rPr lang="en-US" sz="2000" dirty="0" smtClean="0">
                <a:latin typeface="Times New Roman"/>
                <a:cs typeface="Times New Roman"/>
              </a:rPr>
              <a:t> </a:t>
            </a:r>
            <a:r>
              <a:rPr sz="2000" dirty="0" smtClean="0">
                <a:latin typeface="Times New Roman"/>
                <a:cs typeface="Times New Roman"/>
              </a:rPr>
              <a:t>providers</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and health </a:t>
            </a:r>
            <a:r>
              <a:rPr sz="2000" dirty="0" smtClean="0">
                <a:latin typeface="Times New Roman"/>
                <a:cs typeface="Times New Roman"/>
              </a:rPr>
              <a:t>plans</a:t>
            </a:r>
            <a:r>
              <a:rPr sz="2000" spc="-5" dirty="0" smtClean="0">
                <a:latin typeface="Times New Roman"/>
                <a:cs typeface="Times New Roman"/>
              </a:rPr>
              <a: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70485" indent="-342900">
              <a:lnSpc>
                <a:spcPct val="100000"/>
              </a:lnSpc>
              <a:buFont typeface="Arial"/>
              <a:buChar char="•"/>
              <a:tabLst>
                <a:tab pos="354965" algn="l"/>
                <a:tab pos="355600" algn="l"/>
              </a:tabLst>
            </a:pPr>
            <a:r>
              <a:rPr sz="2000" dirty="0">
                <a:latin typeface="Times New Roman"/>
                <a:cs typeface="Times New Roman"/>
              </a:rPr>
              <a:t>The Medicare Access and CHIP Reauthorization Act (MACRA) of </a:t>
            </a:r>
            <a:r>
              <a:rPr sz="2000" spc="5" dirty="0" smtClean="0">
                <a:latin typeface="Times New Roman"/>
                <a:cs typeface="Times New Roman"/>
              </a:rPr>
              <a:t>2015</a:t>
            </a:r>
            <a:r>
              <a:rPr lang="en-US" sz="2000" spc="5" dirty="0" smtClean="0">
                <a:latin typeface="Times New Roman"/>
                <a:cs typeface="Times New Roman"/>
              </a:rPr>
              <a:t> </a:t>
            </a:r>
            <a:r>
              <a:rPr sz="2000" spc="-5" dirty="0" smtClean="0">
                <a:latin typeface="Times New Roman"/>
                <a:cs typeface="Times New Roman"/>
              </a:rPr>
              <a:t>mandates </a:t>
            </a:r>
            <a:r>
              <a:rPr sz="2000" dirty="0">
                <a:latin typeface="Times New Roman"/>
                <a:cs typeface="Times New Roman"/>
              </a:rPr>
              <a:t>the removal of the Social Security Number </a:t>
            </a:r>
            <a:r>
              <a:rPr sz="2000" spc="-5" dirty="0">
                <a:latin typeface="Times New Roman"/>
                <a:cs typeface="Times New Roman"/>
              </a:rPr>
              <a:t>(SSN)-based </a:t>
            </a:r>
            <a:r>
              <a:rPr sz="2000" dirty="0" smtClean="0">
                <a:latin typeface="Times New Roman"/>
                <a:cs typeface="Times New Roman"/>
              </a:rPr>
              <a:t>HICN</a:t>
            </a:r>
            <a:r>
              <a:rPr lang="en-US" sz="2000" dirty="0" smtClean="0">
                <a:latin typeface="Times New Roman"/>
                <a:cs typeface="Times New Roman"/>
              </a:rPr>
              <a:t> </a:t>
            </a:r>
            <a:r>
              <a:rPr sz="2000" dirty="0" smtClean="0">
                <a:latin typeface="Times New Roman"/>
                <a:cs typeface="Times New Roman"/>
              </a:rPr>
              <a:t>from </a:t>
            </a:r>
            <a:r>
              <a:rPr sz="2000" dirty="0">
                <a:latin typeface="Times New Roman"/>
                <a:cs typeface="Times New Roman"/>
              </a:rPr>
              <a:t>Medicare cards to address current risk of beneficiary </a:t>
            </a:r>
            <a:r>
              <a:rPr sz="2000" spc="-5" dirty="0">
                <a:latin typeface="Times New Roman"/>
                <a:cs typeface="Times New Roman"/>
              </a:rPr>
              <a:t>medical</a:t>
            </a:r>
            <a:r>
              <a:rPr sz="2000" spc="-225" dirty="0">
                <a:latin typeface="Times New Roman"/>
                <a:cs typeface="Times New Roman"/>
              </a:rPr>
              <a:t>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a:t>
            </a:r>
            <a:endParaRPr sz="2000" dirty="0">
              <a:latin typeface="Times New Roman"/>
              <a:cs typeface="Times New Roman"/>
            </a:endParaRPr>
          </a:p>
          <a:p>
            <a:pPr>
              <a:lnSpc>
                <a:spcPct val="100000"/>
              </a:lnSpc>
              <a:buFont typeface="Arial"/>
              <a:buChar char="•"/>
            </a:pPr>
            <a:endParaRPr sz="2000" dirty="0">
              <a:latin typeface="Times New Roman"/>
              <a:cs typeface="Times New Roman"/>
            </a:endParaRPr>
          </a:p>
          <a:p>
            <a:pPr marL="355600" marR="50165" indent="-342900">
              <a:lnSpc>
                <a:spcPct val="100000"/>
              </a:lnSpc>
              <a:buFont typeface="Arial"/>
              <a:buChar char="•"/>
              <a:tabLst>
                <a:tab pos="354965" algn="l"/>
                <a:tab pos="355600" algn="l"/>
              </a:tabLst>
            </a:pPr>
            <a:r>
              <a:rPr sz="2000" dirty="0" smtClean="0">
                <a:latin typeface="Times New Roman"/>
                <a:cs typeface="Times New Roman"/>
              </a:rPr>
              <a:t>The </a:t>
            </a:r>
            <a:r>
              <a:rPr sz="2000" spc="-5" dirty="0">
                <a:latin typeface="Times New Roman"/>
                <a:cs typeface="Times New Roman"/>
              </a:rPr>
              <a:t>legislation </a:t>
            </a:r>
            <a:r>
              <a:rPr sz="2000" dirty="0">
                <a:latin typeface="Times New Roman"/>
                <a:cs typeface="Times New Roman"/>
              </a:rPr>
              <a:t>requires that CMS </a:t>
            </a:r>
            <a:r>
              <a:rPr sz="2000" spc="-10" dirty="0">
                <a:latin typeface="Times New Roman"/>
                <a:cs typeface="Times New Roman"/>
              </a:rPr>
              <a:t>mail </a:t>
            </a:r>
            <a:r>
              <a:rPr sz="2000" dirty="0">
                <a:latin typeface="Times New Roman"/>
                <a:cs typeface="Times New Roman"/>
              </a:rPr>
              <a:t>out new </a:t>
            </a:r>
            <a:r>
              <a:rPr sz="2000" spc="-5" dirty="0">
                <a:latin typeface="Times New Roman"/>
                <a:cs typeface="Times New Roman"/>
              </a:rPr>
              <a:t>Medicare </a:t>
            </a:r>
            <a:r>
              <a:rPr sz="2000" dirty="0">
                <a:latin typeface="Times New Roman"/>
                <a:cs typeface="Times New Roman"/>
              </a:rPr>
              <a:t>cards with a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 </a:t>
            </a:r>
            <a:r>
              <a:rPr sz="2000" dirty="0">
                <a:latin typeface="Times New Roman"/>
                <a:cs typeface="Times New Roman"/>
              </a:rPr>
              <a:t>Beneficiary </a:t>
            </a:r>
            <a:r>
              <a:rPr sz="2000" spc="-5" dirty="0">
                <a:latin typeface="Times New Roman"/>
                <a:cs typeface="Times New Roman"/>
              </a:rPr>
              <a:t>Identifier </a:t>
            </a:r>
            <a:r>
              <a:rPr sz="2000" dirty="0">
                <a:latin typeface="Times New Roman"/>
                <a:cs typeface="Times New Roman"/>
              </a:rPr>
              <a:t>(MBI) by April</a:t>
            </a:r>
            <a:r>
              <a:rPr sz="2000" spc="-254" dirty="0">
                <a:latin typeface="Times New Roman"/>
                <a:cs typeface="Times New Roman"/>
              </a:rPr>
              <a:t> </a:t>
            </a:r>
            <a:r>
              <a:rPr lang="en-US" sz="2000" spc="-254" dirty="0" smtClean="0">
                <a:latin typeface="Times New Roman"/>
                <a:cs typeface="Times New Roman"/>
              </a:rPr>
              <a:t> </a:t>
            </a:r>
            <a:r>
              <a:rPr sz="2000" spc="5" dirty="0" smtClean="0">
                <a:latin typeface="Times New Roman"/>
                <a:cs typeface="Times New Roman"/>
              </a:rPr>
              <a:t>2019</a:t>
            </a:r>
            <a:endParaRPr lang="en-US" sz="2000" spc="5" dirty="0" smtClean="0">
              <a:latin typeface="Times New Roman"/>
              <a:cs typeface="Times New Roman"/>
            </a:endParaRPr>
          </a:p>
          <a:p>
            <a:pPr marL="355600" marR="50165" indent="-342900">
              <a:lnSpc>
                <a:spcPct val="100000"/>
              </a:lnSpc>
              <a:buFont typeface="Arial"/>
              <a:buChar char="•"/>
              <a:tabLst>
                <a:tab pos="354965" algn="l"/>
                <a:tab pos="355600" algn="l"/>
              </a:tabLst>
            </a:pPr>
            <a:endParaRPr lang="en-US" sz="2000" spc="5" dirty="0">
              <a:latin typeface="Times New Roman"/>
              <a:cs typeface="Times New Roman"/>
            </a:endParaRPr>
          </a:p>
        </p:txBody>
      </p:sp>
      <p:sp>
        <p:nvSpPr>
          <p:cNvPr id="3" name="object 3"/>
          <p:cNvSpPr txBox="1">
            <a:spLocks noGrp="1"/>
          </p:cNvSpPr>
          <p:nvPr>
            <p:ph type="title"/>
          </p:nvPr>
        </p:nvSpPr>
        <p:spPr>
          <a:xfrm>
            <a:off x="3008756" y="256032"/>
            <a:ext cx="3126486" cy="430887"/>
          </a:xfrm>
        </p:spPr>
        <p:txBody>
          <a:bodyPr/>
          <a:lstStyle/>
          <a:p>
            <a:r>
              <a:rPr lang="en-US" sz="2800" dirty="0" smtClean="0"/>
              <a:t>Background</a:t>
            </a:r>
            <a:endParaRPr lang="en-US" sz="2800" dirty="0"/>
          </a:p>
        </p:txBody>
      </p:sp>
      <p:sp>
        <p:nvSpPr>
          <p:cNvPr id="12" name="Slide Number Placeholder 11"/>
          <p:cNvSpPr>
            <a:spLocks noGrp="1"/>
          </p:cNvSpPr>
          <p:nvPr>
            <p:ph type="sldNum" sz="quarter" idx="4294967295"/>
          </p:nvPr>
        </p:nvSpPr>
        <p:spPr>
          <a:xfrm>
            <a:off x="4968240" y="4800600"/>
            <a:ext cx="2133600" cy="365125"/>
          </a:xfrm>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a:t>
            </a:fld>
            <a:endParaRPr lang="en-US" dirty="0">
              <a:solidFill>
                <a:prstClr val="black">
                  <a:tint val="75000"/>
                </a:prstClr>
              </a:solidFill>
            </a:endParaRPr>
          </a:p>
        </p:txBody>
      </p:sp>
    </p:spTree>
    <p:extLst>
      <p:ext uri="{BB962C8B-B14F-4D97-AF65-F5344CB8AC3E}">
        <p14:creationId xmlns:p14="http://schemas.microsoft.com/office/powerpoint/2010/main" val="2596868550"/>
      </p:ext>
    </p:extLst>
  </p:cSld>
  <p:clrMapOvr>
    <a:masterClrMapping/>
  </p:clrMapOvr>
  <mc:AlternateContent xmlns:mc="http://schemas.openxmlformats.org/markup-compatibility/2006" xmlns:p14="http://schemas.microsoft.com/office/powerpoint/2010/main">
    <mc:Choice Requires="p14">
      <p:transition spd="slow" p14:dur="2000" advTm="41169"/>
    </mc:Choice>
    <mc:Fallback xmlns="">
      <p:transition spd="slow" advTm="4116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756" y="88266"/>
            <a:ext cx="3126486" cy="861774"/>
          </a:xfrm>
        </p:spPr>
        <p:txBody>
          <a:bodyPr/>
          <a:lstStyle/>
          <a:p>
            <a:r>
              <a:rPr lang="en-US" dirty="0" smtClean="0">
                <a:latin typeface="Times New Roman" panose="02020603050405020304" pitchFamily="18" charset="0"/>
                <a:cs typeface="Times New Roman" panose="02020603050405020304" pitchFamily="18" charset="0"/>
              </a:rPr>
              <a:t>Outreach to People with Medicare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323474"/>
            <a:ext cx="7886700" cy="430887"/>
          </a:xfrm>
        </p:spPr>
        <p:txBody>
          <a:bodyPr/>
          <a:lstStyle/>
          <a:p>
            <a:pPr marL="0" indent="0">
              <a:buNone/>
            </a:pPr>
            <a:r>
              <a:rPr lang="en-US" sz="2800" b="1" dirty="0" smtClean="0">
                <a:latin typeface="Times New Roman" panose="02020603050405020304" pitchFamily="18" charset="0"/>
                <a:cs typeface="Times New Roman" panose="02020603050405020304" pitchFamily="18" charset="0"/>
              </a:rPr>
              <a:t>This is where we really need YOU!</a:t>
            </a:r>
            <a:endParaRPr lang="en-US" sz="2800" b="1" dirty="0">
              <a:latin typeface="Times New Roman" panose="02020603050405020304" pitchFamily="18" charset="0"/>
              <a:cs typeface="Times New Roman" panose="02020603050405020304" pitchFamily="18" charset="0"/>
            </a:endParaRPr>
          </a:p>
        </p:txBody>
      </p:sp>
      <p:pic>
        <p:nvPicPr>
          <p:cNvPr id="7" name="Picture 6" title="Photo of blank card in person's hand"/>
          <p:cNvPicPr>
            <a:picLocks noChangeAspect="1"/>
          </p:cNvPicPr>
          <p:nvPr/>
        </p:nvPicPr>
        <p:blipFill>
          <a:blip r:embed="rId3"/>
          <a:stretch>
            <a:fillRect/>
          </a:stretch>
        </p:blipFill>
        <p:spPr>
          <a:xfrm>
            <a:off x="1729404" y="1878715"/>
            <a:ext cx="5638800" cy="4378203"/>
          </a:xfrm>
          <a:prstGeom prst="rect">
            <a:avLst/>
          </a:prstGeom>
        </p:spPr>
      </p:pic>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latin typeface="Times New Roman" panose="02020603050405020304" pitchFamily="18" charset="0"/>
                <a:cs typeface="Times New Roman" panose="02020603050405020304" pitchFamily="18" charset="0"/>
              </a:rPr>
              <a:pPr algn="r"/>
              <a:t>20</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300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756" y="76200"/>
            <a:ext cx="3126486" cy="445134"/>
          </a:xfrm>
        </p:spPr>
        <p:txBody>
          <a:bodyPr>
            <a:normAutofit fontScale="90000"/>
          </a:bodyPr>
          <a:lstStyle/>
          <a:p>
            <a:r>
              <a:rPr lang="en-US" dirty="0">
                <a:solidFill>
                  <a:prstClr val="white"/>
                </a:solidFill>
                <a:latin typeface="Times New Roman" panose="02020603050405020304" pitchFamily="18" charset="0"/>
                <a:cs typeface="Times New Roman" panose="02020603050405020304" pitchFamily="18" charset="0"/>
              </a:rPr>
              <a:t>Consumer Research on New Medicare Cards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7565" y="1323474"/>
            <a:ext cx="8428383" cy="3877985"/>
          </a:xfrm>
        </p:spPr>
        <p:txBody>
          <a:bodyPr/>
          <a:lstStyle/>
          <a:p>
            <a:pPr marL="457200" lvl="0" indent="-4572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Consumer testing in November 2016 and </a:t>
            </a:r>
            <a:r>
              <a:rPr lang="en-US" sz="2800" dirty="0" smtClean="0">
                <a:solidFill>
                  <a:prstClr val="black"/>
                </a:solidFill>
                <a:latin typeface="Times New Roman" panose="02020603050405020304" pitchFamily="18" charset="0"/>
                <a:cs typeface="Times New Roman" panose="02020603050405020304" pitchFamily="18" charset="0"/>
              </a:rPr>
              <a:t>January–April </a:t>
            </a:r>
            <a:r>
              <a:rPr lang="en-US" sz="2800" dirty="0">
                <a:solidFill>
                  <a:prstClr val="black"/>
                </a:solidFill>
                <a:latin typeface="Times New Roman" panose="02020603050405020304" pitchFamily="18" charset="0"/>
                <a:cs typeface="Times New Roman" panose="02020603050405020304" pitchFamily="18" charset="0"/>
              </a:rPr>
              <a:t>2017 examined general messaging and reactions, design options for the new Medicare cards, and informational text that will accompany the new cards when they are mailed</a:t>
            </a:r>
          </a:p>
          <a:p>
            <a:pPr marL="457200" lvl="0" indent="-4572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Mix of locations, demographics, language, coverage type</a:t>
            </a:r>
          </a:p>
          <a:p>
            <a:pPr marL="457200" indent="-4572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Findings help shape data-driven messaging and outreach; honed by experience and </a:t>
            </a:r>
            <a:r>
              <a:rPr lang="en-US" sz="2800" dirty="0" smtClean="0">
                <a:solidFill>
                  <a:prstClr val="black"/>
                </a:solidFill>
                <a:latin typeface="Times New Roman" panose="02020603050405020304" pitchFamily="18" charset="0"/>
                <a:cs typeface="Times New Roman" panose="02020603050405020304" pitchFamily="18" charset="0"/>
              </a:rPr>
              <a:t>questions</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latin typeface="Times New Roman" panose="02020603050405020304" pitchFamily="18" charset="0"/>
                <a:cs typeface="Times New Roman" panose="02020603050405020304" pitchFamily="18" charset="0"/>
              </a:rPr>
              <a:pPr algn="r"/>
              <a:t>21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025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756" y="152400"/>
            <a:ext cx="3126486" cy="445134"/>
          </a:xfrm>
        </p:spPr>
        <p:txBody>
          <a:bodyPr>
            <a:normAutofit fontScale="90000"/>
          </a:bodyPr>
          <a:lstStyle/>
          <a:p>
            <a:r>
              <a:rPr lang="en-US" dirty="0"/>
              <a:t>What We Know from People with Medicare</a:t>
            </a:r>
          </a:p>
        </p:txBody>
      </p:sp>
      <p:sp>
        <p:nvSpPr>
          <p:cNvPr id="3" name="Content Placeholder 2"/>
          <p:cNvSpPr>
            <a:spLocks noGrp="1"/>
          </p:cNvSpPr>
          <p:nvPr>
            <p:ph idx="1"/>
          </p:nvPr>
        </p:nvSpPr>
        <p:spPr>
          <a:xfrm>
            <a:off x="337929" y="1084938"/>
            <a:ext cx="8428383" cy="4616648"/>
          </a:xfrm>
        </p:spPr>
        <p:txBody>
          <a:bodyPr/>
          <a:lstStyle/>
          <a:p>
            <a:pPr marL="457200" lvl="0" indent="-4572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In general, reactions were positive</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 good thing to do—protecting identities</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Smart—will keep SSNs out of the hands of criminals</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Helpful—need a new card because old card is worn and frayed</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Long overdue—should have been done some time ago</a:t>
            </a:r>
          </a:p>
          <a:p>
            <a:pPr marL="457200" indent="-457200">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Some concerns expressed among a minority of participants</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Beneficiaries with Medicare Advantage plans concerned about confusing new Medicare card with MA card</a:t>
            </a:r>
          </a:p>
          <a:p>
            <a:pPr marL="1143000" lvl="2" indent="-342900">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 few who use their card to reference their SSN or use their Medicare card as an alternate form of </a:t>
            </a:r>
            <a:r>
              <a:rPr lang="en-US" sz="2400" dirty="0" smtClean="0">
                <a:solidFill>
                  <a:prstClr val="black"/>
                </a:solidFill>
                <a:latin typeface="Times New Roman" panose="02020603050405020304" pitchFamily="18" charset="0"/>
                <a:cs typeface="Times New Roman" panose="02020603050405020304" pitchFamily="18" charset="0"/>
              </a:rPr>
              <a:t>identification</a:t>
            </a:r>
            <a:endParaRPr lang="en-US" sz="2400" dirty="0">
              <a:solidFill>
                <a:prstClr val="black"/>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22</a:t>
            </a:fld>
            <a:endParaRPr lang="en-US" dirty="0"/>
          </a:p>
        </p:txBody>
      </p:sp>
    </p:spTree>
    <p:extLst>
      <p:ext uri="{BB962C8B-B14F-4D97-AF65-F5344CB8AC3E}">
        <p14:creationId xmlns:p14="http://schemas.microsoft.com/office/powerpoint/2010/main" val="2343137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756" y="76200"/>
            <a:ext cx="3696844" cy="685800"/>
          </a:xfrm>
        </p:spPr>
        <p:txBody>
          <a:bodyPr/>
          <a:lstStyle/>
          <a:p>
            <a:r>
              <a:rPr lang="en-US" dirty="0">
                <a:solidFill>
                  <a:prstClr val="white"/>
                </a:solidFill>
              </a:rPr>
              <a:t>Messaging That Works</a:t>
            </a:r>
            <a:endParaRPr lang="en-US" dirty="0"/>
          </a:p>
        </p:txBody>
      </p:sp>
      <p:pic>
        <p:nvPicPr>
          <p:cNvPr id="7" name="Picture 6" title="Table explaining messaging"/>
          <p:cNvPicPr>
            <a:picLocks noChangeAspect="1"/>
          </p:cNvPicPr>
          <p:nvPr/>
        </p:nvPicPr>
        <p:blipFill>
          <a:blip r:embed="rId3"/>
          <a:stretch>
            <a:fillRect/>
          </a:stretch>
        </p:blipFill>
        <p:spPr>
          <a:xfrm>
            <a:off x="533400" y="1066800"/>
            <a:ext cx="8073407" cy="4480560"/>
          </a:xfrm>
          <a:prstGeom prst="rect">
            <a:avLst/>
          </a:prstGeom>
          <a:ln>
            <a:solidFill>
              <a:schemeClr val="accent1"/>
            </a:solidFill>
          </a:ln>
        </p:spPr>
      </p:pic>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latin typeface="Times New Roman" panose="02020603050405020304" pitchFamily="18" charset="0"/>
                <a:cs typeface="Times New Roman" panose="02020603050405020304" pitchFamily="18" charset="0"/>
              </a:rPr>
              <a:pPr algn="r"/>
              <a:t>23</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9698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56794"/>
            <a:ext cx="5943600" cy="445134"/>
          </a:xfrm>
        </p:spPr>
        <p:txBody>
          <a:bodyPr/>
          <a:lstStyle/>
          <a:p>
            <a:r>
              <a:rPr lang="en-US" dirty="0">
                <a:solidFill>
                  <a:prstClr val="white"/>
                </a:solidFill>
              </a:rPr>
              <a:t>Messaging That Works (continued)</a:t>
            </a:r>
            <a:endParaRPr lang="en-US" dirty="0"/>
          </a:p>
        </p:txBody>
      </p:sp>
      <p:pic>
        <p:nvPicPr>
          <p:cNvPr id="7" name="Picture 6" title="Continuation of Table that shows messaging"/>
          <p:cNvPicPr>
            <a:picLocks noChangeAspect="1"/>
          </p:cNvPicPr>
          <p:nvPr/>
        </p:nvPicPr>
        <p:blipFill>
          <a:blip r:embed="rId3"/>
          <a:stretch>
            <a:fillRect/>
          </a:stretch>
        </p:blipFill>
        <p:spPr>
          <a:xfrm>
            <a:off x="1295399" y="1066800"/>
            <a:ext cx="6596296" cy="5303520"/>
          </a:xfrm>
          <a:prstGeom prst="rect">
            <a:avLst/>
          </a:prstGeom>
          <a:ln>
            <a:solidFill>
              <a:schemeClr val="accent1"/>
            </a:solidFill>
          </a:ln>
        </p:spPr>
      </p:pic>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24</a:t>
            </a:fld>
            <a:endParaRPr lang="en-US" dirty="0"/>
          </a:p>
        </p:txBody>
      </p:sp>
    </p:spTree>
    <p:extLst>
      <p:ext uri="{BB962C8B-B14F-4D97-AF65-F5344CB8AC3E}">
        <p14:creationId xmlns:p14="http://schemas.microsoft.com/office/powerpoint/2010/main" val="1862546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56794"/>
            <a:ext cx="5029200" cy="445134"/>
          </a:xfrm>
        </p:spPr>
        <p:txBody>
          <a:bodyPr/>
          <a:lstStyle/>
          <a:p>
            <a:r>
              <a:rPr lang="en-US" dirty="0" smtClean="0">
                <a:solidFill>
                  <a:prstClr val="white"/>
                </a:solidFill>
              </a:rPr>
              <a:t>Other Key Points to Reinforce</a:t>
            </a:r>
            <a:endParaRPr lang="en-US" dirty="0"/>
          </a:p>
        </p:txBody>
      </p:sp>
      <p:sp>
        <p:nvSpPr>
          <p:cNvPr id="3" name="Content Placeholder 2"/>
          <p:cNvSpPr>
            <a:spLocks noGrp="1"/>
          </p:cNvSpPr>
          <p:nvPr>
            <p:ph idx="1"/>
          </p:nvPr>
        </p:nvSpPr>
        <p:spPr>
          <a:xfrm>
            <a:off x="628650" y="1287624"/>
            <a:ext cx="7886700" cy="4889340"/>
          </a:xfrm>
        </p:spPr>
        <p:txBody>
          <a:bodyPr/>
          <a:lstStyle/>
          <a:p>
            <a:pPr marL="457200" lvl="0" indent="-457200" defTabSz="914400">
              <a:buFont typeface="Arial" panose="020B0604020202020204" pitchFamily="34" charset="0"/>
              <a:buChar char="•"/>
            </a:pPr>
            <a:r>
              <a:rPr lang="en-US" sz="2800" kern="0" dirty="0" smtClean="0">
                <a:solidFill>
                  <a:prstClr val="black"/>
                </a:solidFill>
                <a:latin typeface="Times New Roman" panose="02020603050405020304" pitchFamily="18" charset="0"/>
                <a:cs typeface="Times New Roman" panose="02020603050405020304" pitchFamily="18" charset="0"/>
              </a:rPr>
              <a:t>Understand </a:t>
            </a:r>
            <a:r>
              <a:rPr lang="en-US" sz="2800" kern="0" dirty="0">
                <a:solidFill>
                  <a:prstClr val="black"/>
                </a:solidFill>
                <a:latin typeface="Times New Roman" panose="02020603050405020304" pitchFamily="18" charset="0"/>
                <a:cs typeface="Times New Roman" panose="02020603050405020304" pitchFamily="18" charset="0"/>
              </a:rPr>
              <a:t>that mailing everyone a new card will take some time. Your card might arrive at a different time than your friend’s or neighbor’s.</a:t>
            </a:r>
          </a:p>
          <a:p>
            <a:pPr marL="457200" lvl="0" indent="-457200" defTabSz="914400">
              <a:buFont typeface="Arial" panose="020B0604020202020204" pitchFamily="34" charset="0"/>
              <a:buChar char="•"/>
            </a:pPr>
            <a:r>
              <a:rPr lang="en-US" sz="2800" kern="0" dirty="0">
                <a:solidFill>
                  <a:prstClr val="black"/>
                </a:solidFill>
                <a:latin typeface="Times New Roman" panose="02020603050405020304" pitchFamily="18" charset="0"/>
                <a:cs typeface="Times New Roman" panose="02020603050405020304" pitchFamily="18" charset="0"/>
              </a:rPr>
              <a:t>Make sure your mailing address is </a:t>
            </a:r>
            <a:r>
              <a:rPr lang="en-US" sz="2800" kern="0" dirty="0" smtClean="0">
                <a:solidFill>
                  <a:prstClr val="black"/>
                </a:solidFill>
                <a:latin typeface="Times New Roman" panose="02020603050405020304" pitchFamily="18" charset="0"/>
                <a:cs typeface="Times New Roman" panose="02020603050405020304" pitchFamily="18" charset="0"/>
              </a:rPr>
              <a:t>up-to-date</a:t>
            </a:r>
            <a:r>
              <a:rPr lang="en-US" sz="2800" kern="0" dirty="0">
                <a:solidFill>
                  <a:prstClr val="black"/>
                </a:solidFill>
                <a:latin typeface="Times New Roman" panose="02020603050405020304" pitchFamily="18" charset="0"/>
                <a:cs typeface="Times New Roman" panose="02020603050405020304" pitchFamily="18" charset="0"/>
              </a:rPr>
              <a:t>. If your address needs to be corrected, contact Social Security at </a:t>
            </a:r>
            <a:r>
              <a:rPr lang="en-US" sz="2800" kern="0" dirty="0">
                <a:solidFill>
                  <a:prstClr val="black"/>
                </a:solidFill>
                <a:latin typeface="Times New Roman" panose="02020603050405020304" pitchFamily="18" charset="0"/>
                <a:cs typeface="Times New Roman" panose="02020603050405020304" pitchFamily="18" charset="0"/>
                <a:hlinkClick r:id="rId3"/>
              </a:rPr>
              <a:t>ssa.gov/</a:t>
            </a:r>
            <a:r>
              <a:rPr lang="en-US" sz="2800" kern="0" dirty="0" err="1">
                <a:solidFill>
                  <a:prstClr val="black"/>
                </a:solidFill>
                <a:latin typeface="Times New Roman" panose="02020603050405020304" pitchFamily="18" charset="0"/>
                <a:cs typeface="Times New Roman" panose="02020603050405020304" pitchFamily="18" charset="0"/>
                <a:hlinkClick r:id="rId3"/>
              </a:rPr>
              <a:t>myaccount</a:t>
            </a:r>
            <a:r>
              <a:rPr lang="en-US" sz="2800" kern="0" dirty="0">
                <a:solidFill>
                  <a:prstClr val="black"/>
                </a:solidFill>
                <a:latin typeface="Times New Roman" panose="02020603050405020304" pitchFamily="18" charset="0"/>
                <a:cs typeface="Times New Roman" panose="02020603050405020304" pitchFamily="18" charset="0"/>
              </a:rPr>
              <a:t> or 1-800-772-1213. TTY: 1-800-325-0778.</a:t>
            </a:r>
          </a:p>
          <a:p>
            <a:pPr marL="457200" lvl="0" indent="-457200" defTabSz="914400">
              <a:buFont typeface="Arial" panose="020B0604020202020204" pitchFamily="34" charset="0"/>
              <a:buChar char="•"/>
            </a:pPr>
            <a:r>
              <a:rPr lang="en-US" sz="2800" kern="0" dirty="0">
                <a:solidFill>
                  <a:prstClr val="black"/>
                </a:solidFill>
                <a:latin typeface="Times New Roman" panose="02020603050405020304" pitchFamily="18" charset="0"/>
                <a:cs typeface="Times New Roman" panose="02020603050405020304" pitchFamily="18" charset="0"/>
              </a:rPr>
              <a:t>Beware of anyone who contacts you about your new Medicare card. We will never ask you to give us personal or private information to get your new Medicare number and card</a:t>
            </a:r>
            <a:r>
              <a:rPr lang="en-US" sz="2800" kern="0" dirty="0" smtClean="0">
                <a:solidFill>
                  <a:prstClr val="black"/>
                </a:solidFill>
                <a:latin typeface="Times New Roman" panose="02020603050405020304" pitchFamily="18" charset="0"/>
                <a:cs typeface="Times New Roman" panose="02020603050405020304" pitchFamily="18" charset="0"/>
              </a:rPr>
              <a:t>.</a:t>
            </a:r>
            <a:endParaRPr lang="en-US" sz="2800" kern="0" dirty="0">
              <a:solidFill>
                <a:prstClr val="black"/>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25</a:t>
            </a:fld>
            <a:endParaRPr lang="en-US" dirty="0"/>
          </a:p>
        </p:txBody>
      </p:sp>
    </p:spTree>
    <p:extLst>
      <p:ext uri="{BB962C8B-B14F-4D97-AF65-F5344CB8AC3E}">
        <p14:creationId xmlns:p14="http://schemas.microsoft.com/office/powerpoint/2010/main" val="56036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56794"/>
            <a:ext cx="4535042" cy="445134"/>
          </a:xfrm>
        </p:spPr>
        <p:txBody>
          <a:bodyPr/>
          <a:lstStyle/>
          <a:p>
            <a:r>
              <a:rPr lang="en-US" dirty="0"/>
              <a:t>Your Guide for Outreach</a:t>
            </a:r>
          </a:p>
        </p:txBody>
      </p:sp>
      <p:sp>
        <p:nvSpPr>
          <p:cNvPr id="3" name="Content Placeholder 2"/>
          <p:cNvSpPr>
            <a:spLocks noGrp="1"/>
          </p:cNvSpPr>
          <p:nvPr>
            <p:ph idx="1"/>
          </p:nvPr>
        </p:nvSpPr>
        <p:spPr>
          <a:xfrm>
            <a:off x="335901" y="1136864"/>
            <a:ext cx="8453535" cy="4893647"/>
          </a:xfrm>
        </p:spPr>
        <p:txBody>
          <a:bodyPr/>
          <a:lstStyle/>
          <a:p>
            <a:pPr marL="355600" lvl="0" indent="-342900" defTabSz="914400">
              <a:buFont typeface="Arial" panose="020B0604020202020204" pitchFamily="34" charset="0"/>
              <a:buChar char="•"/>
              <a:tabLst>
                <a:tab pos="354965" algn="l"/>
                <a:tab pos="355600" algn="l"/>
              </a:tabLst>
            </a:pPr>
            <a:r>
              <a:rPr lang="en-US" sz="2000" b="1" dirty="0">
                <a:solidFill>
                  <a:prstClr val="black"/>
                </a:solidFill>
                <a:latin typeface="Times New Roman" panose="02020603050405020304" pitchFamily="18" charset="0"/>
                <a:cs typeface="Times New Roman" panose="02020603050405020304" pitchFamily="18" charset="0"/>
              </a:rPr>
              <a:t>Now – September 2017: Setting Expectations</a:t>
            </a:r>
          </a:p>
          <a:p>
            <a:pPr marL="3556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General Messaging</a:t>
            </a:r>
          </a:p>
          <a:p>
            <a:pPr marL="749300" lvl="1"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Coming in 2018: New Medicare cards!</a:t>
            </a:r>
          </a:p>
          <a:p>
            <a:pPr marL="749300" lvl="1"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Make sure your address on file with Medicare is correct or go to </a:t>
            </a:r>
            <a:r>
              <a:rPr lang="en-US" sz="2000" dirty="0">
                <a:solidFill>
                  <a:prstClr val="black"/>
                </a:solidFill>
                <a:latin typeface="Times New Roman" panose="02020603050405020304" pitchFamily="18" charset="0"/>
                <a:cs typeface="Times New Roman" panose="02020603050405020304" pitchFamily="18" charset="0"/>
                <a:hlinkClick r:id="rId3"/>
              </a:rPr>
              <a:t>ssa.gov/</a:t>
            </a:r>
            <a:r>
              <a:rPr lang="en-US" sz="2000" dirty="0" err="1">
                <a:solidFill>
                  <a:prstClr val="black"/>
                </a:solidFill>
                <a:latin typeface="Times New Roman" panose="02020603050405020304" pitchFamily="18" charset="0"/>
                <a:cs typeface="Times New Roman" panose="02020603050405020304" pitchFamily="18" charset="0"/>
                <a:hlinkClick r:id="rId3"/>
              </a:rPr>
              <a:t>myaccount</a:t>
            </a:r>
            <a:r>
              <a:rPr lang="en-US" sz="2000" dirty="0">
                <a:solidFill>
                  <a:prstClr val="black"/>
                </a:solidFill>
                <a:latin typeface="Times New Roman" panose="02020603050405020304" pitchFamily="18" charset="0"/>
                <a:cs typeface="Times New Roman" panose="02020603050405020304" pitchFamily="18" charset="0"/>
              </a:rPr>
              <a:t> to update</a:t>
            </a:r>
          </a:p>
          <a:p>
            <a:pPr marL="3429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Simple and responsive </a:t>
            </a:r>
            <a:r>
              <a:rPr lang="en-US" sz="2000" dirty="0" smtClean="0">
                <a:solidFill>
                  <a:prstClr val="black"/>
                </a:solidFill>
                <a:latin typeface="Times New Roman" panose="02020603050405020304" pitchFamily="18" charset="0"/>
                <a:cs typeface="Times New Roman" panose="02020603050405020304" pitchFamily="18" charset="0"/>
              </a:rPr>
              <a:t>high-level messaging on </a:t>
            </a:r>
            <a:r>
              <a:rPr lang="en-US" sz="2000" dirty="0" smtClean="0">
                <a:solidFill>
                  <a:prstClr val="black"/>
                </a:solidFill>
                <a:latin typeface="Times New Roman" panose="02020603050405020304" pitchFamily="18" charset="0"/>
                <a:cs typeface="Times New Roman" panose="02020603050405020304" pitchFamily="18" charset="0"/>
                <a:hlinkClick r:id="rId4"/>
              </a:rPr>
              <a:t>Medicare.gov</a:t>
            </a:r>
            <a:r>
              <a:rPr lang="en-US" sz="2000" dirty="0" smtClean="0">
                <a:solidFill>
                  <a:prstClr val="black"/>
                </a:solidFill>
                <a:latin typeface="Times New Roman" panose="02020603050405020304" pitchFamily="18" charset="0"/>
                <a:cs typeface="Times New Roman" panose="02020603050405020304" pitchFamily="18" charset="0"/>
              </a:rPr>
              <a:t> and 1-800-MEDICARE</a:t>
            </a:r>
            <a:r>
              <a:rPr lang="en-US" sz="2000" dirty="0">
                <a:solidFill>
                  <a:prstClr val="black"/>
                </a:solidFill>
                <a:latin typeface="Times New Roman" panose="02020603050405020304" pitchFamily="18" charset="0"/>
                <a:cs typeface="Times New Roman" panose="02020603050405020304" pitchFamily="18" charset="0"/>
              </a:rPr>
              <a:t>, Guard Your Card ad campaign</a:t>
            </a:r>
          </a:p>
          <a:p>
            <a:pPr marL="292100" lvl="0" indent="-342900" defTabSz="9144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Training to prepare partners ahead of broad-based outreach and education</a:t>
            </a:r>
          </a:p>
          <a:p>
            <a:pPr marL="355600" lvl="0" indent="-342900" defTabSz="914400">
              <a:buFont typeface="Arial" panose="020B0604020202020204" pitchFamily="34" charset="0"/>
              <a:buChar char="•"/>
              <a:tabLst>
                <a:tab pos="354965" algn="l"/>
                <a:tab pos="355600" algn="l"/>
              </a:tabLst>
            </a:pPr>
            <a:r>
              <a:rPr lang="en-US" sz="2000" b="1" dirty="0">
                <a:solidFill>
                  <a:prstClr val="black"/>
                </a:solidFill>
                <a:latin typeface="Times New Roman" panose="02020603050405020304" pitchFamily="18" charset="0"/>
                <a:cs typeface="Times New Roman" panose="02020603050405020304" pitchFamily="18" charset="0"/>
              </a:rPr>
              <a:t>September 2017: Card Awareness</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New Medicare card design is unveiled</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Beneficiaries get information about the new card in the 2018 “Medicare &amp; You” Handbook: When you get your new card, safely and securely destroy the old Medicare card, keep the new number confidential</a:t>
            </a:r>
          </a:p>
          <a:p>
            <a:pPr marL="812800" lvl="2" indent="-342900">
              <a:buFont typeface="Arial" panose="020B0604020202020204" pitchFamily="34" charset="0"/>
              <a:buChar char="•"/>
              <a:tabLst>
                <a:tab pos="354965" algn="l"/>
                <a:tab pos="355600" algn="l"/>
              </a:tabLst>
            </a:pPr>
            <a:r>
              <a:rPr lang="en-US" sz="2000" dirty="0">
                <a:solidFill>
                  <a:prstClr val="black"/>
                </a:solidFill>
                <a:latin typeface="Times New Roman" panose="02020603050405020304" pitchFamily="18" charset="0"/>
                <a:cs typeface="Times New Roman" panose="02020603050405020304" pitchFamily="18" charset="0"/>
              </a:rPr>
              <a:t>Educational Materials and a more detailed training webinar will be available for Partners</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latin typeface="Times New Roman" panose="02020603050405020304" pitchFamily="18" charset="0"/>
                <a:cs typeface="Times New Roman" panose="02020603050405020304" pitchFamily="18" charset="0"/>
              </a:rPr>
              <a:pPr algn="r"/>
              <a:t>26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1888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56794"/>
            <a:ext cx="5715000" cy="445134"/>
          </a:xfrm>
        </p:spPr>
        <p:txBody>
          <a:bodyPr/>
          <a:lstStyle/>
          <a:p>
            <a:r>
              <a:rPr lang="en-US" dirty="0"/>
              <a:t>Your Guide for </a:t>
            </a:r>
            <a:r>
              <a:rPr lang="en-US" dirty="0" smtClean="0"/>
              <a:t>Outreach (continued)</a:t>
            </a:r>
            <a:endParaRPr lang="en-US" dirty="0"/>
          </a:p>
        </p:txBody>
      </p:sp>
      <p:sp>
        <p:nvSpPr>
          <p:cNvPr id="3" name="Content Placeholder 2"/>
          <p:cNvSpPr>
            <a:spLocks noGrp="1"/>
          </p:cNvSpPr>
          <p:nvPr>
            <p:ph idx="1"/>
          </p:nvPr>
        </p:nvSpPr>
        <p:spPr>
          <a:xfrm>
            <a:off x="391886" y="1118203"/>
            <a:ext cx="8453534" cy="4708981"/>
          </a:xfrm>
        </p:spPr>
        <p:txBody>
          <a:bodyPr/>
          <a:lstStyle/>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October 2017 – December 2017: Open Enrollment</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Continue “Card Awareness” outreach through messaging embedded in regular Open Enrollment events and earned media, steady drumbeat messaging via press, social media, speaking engagements, blogs, etc.</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Card messaging should supplement, but not supersede “review and compare” actions for Open Enrollment</a:t>
            </a:r>
          </a:p>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January 2018 – March 2018: New Cards are Coming!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Ramp up pre-mailing outreach and identify opportunities for sharing messages and materials with providers and people with Medicare</a:t>
            </a:r>
          </a:p>
          <a:p>
            <a:pPr marL="298450" marR="190500" lvl="0" indent="-285750" defTabSz="914400">
              <a:buFont typeface="Arial" panose="020B0604020202020204" pitchFamily="34" charset="0"/>
              <a:buChar char="•"/>
              <a:tabLst>
                <a:tab pos="354965" algn="l"/>
                <a:tab pos="355600" algn="l"/>
              </a:tabLst>
            </a:pPr>
            <a:r>
              <a:rPr lang="en-US" sz="1800" b="1" dirty="0">
                <a:solidFill>
                  <a:prstClr val="black"/>
                </a:solidFill>
                <a:latin typeface="Times New Roman" panose="02020603050405020304" pitchFamily="18" charset="0"/>
                <a:cs typeface="Times New Roman" panose="02020603050405020304" pitchFamily="18" charset="0"/>
              </a:rPr>
              <a:t>April 2018 – April 2019: Watch for your New Card</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Cards are mailed!</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Simple, direct instructions included with the new card mailing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Active, localized information sharing</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Robust messaging on </a:t>
            </a:r>
            <a:r>
              <a:rPr lang="en-US" dirty="0">
                <a:solidFill>
                  <a:prstClr val="black"/>
                </a:solidFill>
                <a:latin typeface="Times New Roman" panose="02020603050405020304" pitchFamily="18" charset="0"/>
                <a:cs typeface="Times New Roman" panose="02020603050405020304" pitchFamily="18" charset="0"/>
                <a:hlinkClick r:id="rId3"/>
              </a:rPr>
              <a:t>Medicare.gov</a:t>
            </a:r>
            <a:r>
              <a:rPr lang="en-US" dirty="0">
                <a:solidFill>
                  <a:prstClr val="black"/>
                </a:solidFill>
                <a:latin typeface="Times New Roman" panose="02020603050405020304" pitchFamily="18" charset="0"/>
                <a:cs typeface="Times New Roman" panose="02020603050405020304" pitchFamily="18" charset="0"/>
              </a:rPr>
              <a:t>, 1-800-MEDICARE, Medicare social media</a:t>
            </a:r>
          </a:p>
          <a:p>
            <a:pPr marL="755650" marR="190500" lvl="1" indent="-285750">
              <a:buFont typeface="Arial" panose="020B0604020202020204" pitchFamily="34" charset="0"/>
              <a:buChar char="•"/>
              <a:tabLst>
                <a:tab pos="354965" algn="l"/>
                <a:tab pos="355600" algn="l"/>
              </a:tabLst>
            </a:pPr>
            <a:r>
              <a:rPr lang="en-US" dirty="0">
                <a:solidFill>
                  <a:prstClr val="black"/>
                </a:solidFill>
                <a:latin typeface="Times New Roman" panose="02020603050405020304" pitchFamily="18" charset="0"/>
                <a:cs typeface="Times New Roman" panose="02020603050405020304" pitchFamily="18" charset="0"/>
              </a:rPr>
              <a:t>Specialized communications for those with limited English proficiency and alternative format needs</a:t>
            </a:r>
            <a:endParaRPr lang="en-US" sz="2000" dirty="0">
              <a:solidFill>
                <a:prstClr val="black"/>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27</a:t>
            </a:fld>
            <a:endParaRPr lang="en-US" dirty="0"/>
          </a:p>
        </p:txBody>
      </p:sp>
    </p:spTree>
    <p:extLst>
      <p:ext uri="{BB962C8B-B14F-4D97-AF65-F5344CB8AC3E}">
        <p14:creationId xmlns:p14="http://schemas.microsoft.com/office/powerpoint/2010/main" val="2388137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56794"/>
            <a:ext cx="4230242" cy="445134"/>
          </a:xfrm>
        </p:spPr>
        <p:txBody>
          <a:bodyPr/>
          <a:lstStyle/>
          <a:p>
            <a:r>
              <a:rPr lang="en-US" dirty="0"/>
              <a:t>A Few Words About Fraud</a:t>
            </a:r>
          </a:p>
        </p:txBody>
      </p:sp>
      <p:sp>
        <p:nvSpPr>
          <p:cNvPr id="3" name="Content Placeholder 2"/>
          <p:cNvSpPr>
            <a:spLocks noGrp="1"/>
          </p:cNvSpPr>
          <p:nvPr>
            <p:ph idx="1"/>
          </p:nvPr>
        </p:nvSpPr>
        <p:spPr>
          <a:xfrm>
            <a:off x="595376" y="1104138"/>
            <a:ext cx="7953247" cy="4431983"/>
          </a:xfrm>
        </p:spPr>
        <p:txBody>
          <a:bodyPr/>
          <a:lstStyle/>
          <a:p>
            <a:pPr marL="355600" marR="190500" lvl="0" indent="-342900" defTabSz="914400">
              <a:buFont typeface="Arial" panose="020B0604020202020204" pitchFamily="34" charset="0"/>
              <a:buChar char="•"/>
              <a:tabLst>
                <a:tab pos="354965" algn="l"/>
                <a:tab pos="355600" algn="l"/>
              </a:tabLst>
            </a:pPr>
            <a:r>
              <a:rPr lang="en-US" sz="2000" kern="0" spc="-5" dirty="0">
                <a:solidFill>
                  <a:prstClr val="black"/>
                </a:solidFill>
                <a:latin typeface="Times New Roman" panose="02020603050405020304" pitchFamily="18" charset="0"/>
                <a:cs typeface="Times New Roman" panose="02020603050405020304" pitchFamily="18" charset="0"/>
              </a:rPr>
              <a:t>No surprise—we anticipate there will be “bad actors” who try to take advantage of this change and have monitored limited reports already</a:t>
            </a:r>
          </a:p>
          <a:p>
            <a:pPr marL="355600" marR="190500" lvl="0" indent="-342900" defTabSz="914400">
              <a:buFont typeface="Arial" panose="020B0604020202020204" pitchFamily="34" charset="0"/>
              <a:buChar char="•"/>
              <a:tabLst>
                <a:tab pos="354965" algn="l"/>
                <a:tab pos="355600" algn="l"/>
              </a:tabLst>
            </a:pPr>
            <a:r>
              <a:rPr lang="en-US" sz="2000" kern="0" spc="-5" dirty="0">
                <a:solidFill>
                  <a:prstClr val="black"/>
                </a:solidFill>
                <a:latin typeface="Times New Roman" panose="02020603050405020304" pitchFamily="18" charset="0"/>
                <a:cs typeface="Times New Roman" panose="02020603050405020304" pitchFamily="18" charset="0"/>
              </a:rPr>
              <a:t>Existing basic messages around fraud prevention and detection still apply</a:t>
            </a:r>
          </a:p>
          <a:p>
            <a:pPr marL="749300" marR="190500" lvl="1" indent="-342900" defTabSz="914400">
              <a:buFont typeface="Arial" panose="020B0604020202020204" pitchFamily="34" charset="0"/>
              <a:buChar char="•"/>
              <a:tabLst>
                <a:tab pos="354965" algn="l"/>
                <a:tab pos="355600" algn="l"/>
              </a:tabLst>
            </a:pPr>
            <a:r>
              <a:rPr lang="en-US" sz="1800" kern="0" dirty="0">
                <a:solidFill>
                  <a:sysClr val="windowText" lastClr="000000"/>
                </a:solidFill>
                <a:latin typeface="Times New Roman" panose="02020603050405020304" pitchFamily="18" charset="0"/>
                <a:cs typeface="Times New Roman" panose="02020603050405020304" pitchFamily="18" charset="0"/>
              </a:rPr>
              <a:t>Medicare will </a:t>
            </a:r>
            <a:r>
              <a:rPr lang="en-US" sz="1800" b="1" kern="0" dirty="0">
                <a:solidFill>
                  <a:sysClr val="windowText" lastClr="000000"/>
                </a:solidFill>
                <a:latin typeface="Times New Roman" panose="02020603050405020304" pitchFamily="18" charset="0"/>
                <a:cs typeface="Times New Roman" panose="02020603050405020304" pitchFamily="18" charset="0"/>
              </a:rPr>
              <a:t>never </a:t>
            </a:r>
            <a:r>
              <a:rPr lang="en-US" sz="1800" kern="0" dirty="0">
                <a:solidFill>
                  <a:sysClr val="windowText" lastClr="000000"/>
                </a:solidFill>
                <a:latin typeface="Times New Roman" panose="02020603050405020304" pitchFamily="18" charset="0"/>
                <a:cs typeface="Times New Roman" panose="02020603050405020304" pitchFamily="18" charset="0"/>
              </a:rPr>
              <a:t>contact you for your Medicare number or other personal information.</a:t>
            </a:r>
          </a:p>
          <a:p>
            <a:pPr marL="749300" marR="190500" lvl="1" indent="-342900" defTabSz="914400">
              <a:buFont typeface="Arial" panose="020B0604020202020204" pitchFamily="34" charset="0"/>
              <a:buChar char="•"/>
              <a:tabLst>
                <a:tab pos="354965" algn="l"/>
                <a:tab pos="355600" algn="l"/>
              </a:tabLst>
            </a:pPr>
            <a:r>
              <a:rPr lang="en-US" sz="1800" kern="0" dirty="0">
                <a:solidFill>
                  <a:sysClr val="windowText" lastClr="000000"/>
                </a:solidFill>
                <a:latin typeface="Times New Roman" panose="02020603050405020304" pitchFamily="18" charset="0"/>
                <a:cs typeface="Times New Roman" panose="02020603050405020304" pitchFamily="18" charset="0"/>
              </a:rPr>
              <a:t>Don’t share your Medicare number or other personal information with anyone who contacts you by phone, email, or by approaching you in person, unless you’ve given them permission in advance.</a:t>
            </a:r>
            <a:endParaRPr lang="en-US" sz="1800" kern="0" spc="-5" dirty="0">
              <a:solidFill>
                <a:sysClr val="windowText" lastClr="000000"/>
              </a:solidFill>
              <a:latin typeface="Times New Roman" panose="02020603050405020304" pitchFamily="18" charset="0"/>
              <a:cs typeface="Times New Roman" panose="02020603050405020304" pitchFamily="18" charset="0"/>
            </a:endParaRPr>
          </a:p>
          <a:p>
            <a:pPr marL="355600" marR="190500" lvl="0" indent="-342900" defTabSz="914400">
              <a:buFont typeface="Arial" panose="020B0604020202020204" pitchFamily="34" charset="0"/>
              <a:buChar char="•"/>
              <a:tabLst>
                <a:tab pos="354965" algn="l"/>
                <a:tab pos="355600" algn="l"/>
              </a:tabLst>
            </a:pPr>
            <a:r>
              <a:rPr lang="en-US" sz="2000" kern="0" spc="-5" dirty="0">
                <a:solidFill>
                  <a:prstClr val="black"/>
                </a:solidFill>
                <a:latin typeface="Times New Roman" panose="02020603050405020304" pitchFamily="18" charset="0"/>
                <a:cs typeface="Times New Roman" panose="02020603050405020304" pitchFamily="18" charset="0"/>
              </a:rPr>
              <a:t>Usual processes still apply for raising concerns and reports of potential fraud</a:t>
            </a:r>
          </a:p>
          <a:p>
            <a:pPr marL="355600" marR="190500" lvl="0" indent="-342900" defTabSz="914400">
              <a:buFont typeface="Arial" panose="020B0604020202020204" pitchFamily="34" charset="0"/>
              <a:buChar char="•"/>
              <a:tabLst>
                <a:tab pos="354965" algn="l"/>
                <a:tab pos="355600" algn="l"/>
              </a:tabLst>
            </a:pPr>
            <a:r>
              <a:rPr lang="en-US" sz="2000" kern="0" spc="-5" dirty="0">
                <a:solidFill>
                  <a:prstClr val="black"/>
                </a:solidFill>
                <a:latin typeface="Times New Roman" panose="02020603050405020304" pitchFamily="18" charset="0"/>
                <a:cs typeface="Times New Roman" panose="02020603050405020304" pitchFamily="18" charset="0"/>
              </a:rPr>
              <a:t>“Guard Your Card” ad campaign at end of summer will introduce that new Medicare cards are coming and tie to protecting a person’s information</a:t>
            </a:r>
          </a:p>
          <a:p>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4294967295"/>
          </p:nvPr>
        </p:nvSpPr>
        <p:spPr>
          <a:xfrm>
            <a:off x="6457950" y="6356351"/>
            <a:ext cx="2057400" cy="365125"/>
          </a:xfrm>
          <a:prstGeom prst="rect">
            <a:avLst/>
          </a:prstGeom>
        </p:spPr>
        <p:txBody>
          <a:bodyPr/>
          <a:lstStyle/>
          <a:p>
            <a:pPr algn="r"/>
            <a:fld id="{D3B75908-2BC4-4CCC-BE4B-63652A0FD379}" type="slidenum">
              <a:rPr lang="en-US" smtClean="0"/>
              <a:pPr algn="r"/>
              <a:t>28</a:t>
            </a:fld>
            <a:endParaRPr lang="en-US" dirty="0"/>
          </a:p>
        </p:txBody>
      </p:sp>
    </p:spTree>
    <p:extLst>
      <p:ext uri="{BB962C8B-B14F-4D97-AF65-F5344CB8AC3E}">
        <p14:creationId xmlns:p14="http://schemas.microsoft.com/office/powerpoint/2010/main" val="680201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531955" y="1981200"/>
            <a:ext cx="8080089" cy="4708981"/>
            <a:chOff x="528718" y="2183111"/>
            <a:chExt cx="8080089" cy="4708981"/>
          </a:xfrm>
        </p:grpSpPr>
        <p:sp>
          <p:nvSpPr>
            <p:cNvPr id="7" name="TextBox 20"/>
            <p:cNvSpPr txBox="1"/>
            <p:nvPr/>
          </p:nvSpPr>
          <p:spPr>
            <a:xfrm>
              <a:off x="609600" y="4891350"/>
              <a:ext cx="1828800" cy="61555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endParaRPr lang="en-US" sz="1200" b="1" dirty="0">
                <a:solidFill>
                  <a:srgbClr val="073451"/>
                </a:solidFill>
                <a:latin typeface="Calibri" pitchFamily="34" charset="0"/>
                <a:cs typeface="Calibri" pitchFamily="34" charset="0"/>
              </a:endParaRPr>
            </a:p>
            <a:p>
              <a:endParaRPr lang="en-US" sz="1100" dirty="0">
                <a:solidFill>
                  <a:schemeClr val="tx1">
                    <a:tint val="75000"/>
                  </a:schemeClr>
                </a:solidFill>
                <a:latin typeface="Arial" panose="020B0604020202020204" pitchFamily="34" charset="0"/>
                <a:cs typeface="Arial" panose="020B0604020202020204" pitchFamily="34" charset="0"/>
              </a:endParaRPr>
            </a:p>
          </p:txBody>
        </p:sp>
        <p:grpSp>
          <p:nvGrpSpPr>
            <p:cNvPr id="8" name="Group 7"/>
            <p:cNvGrpSpPr/>
            <p:nvPr/>
          </p:nvGrpSpPr>
          <p:grpSpPr>
            <a:xfrm>
              <a:off x="2396189" y="2183111"/>
              <a:ext cx="6133529" cy="4708981"/>
              <a:chOff x="2400871" y="1875553"/>
              <a:chExt cx="6133529" cy="4708981"/>
            </a:xfrm>
          </p:grpSpPr>
          <p:sp>
            <p:nvSpPr>
              <p:cNvPr id="15" name="TextBox 25"/>
              <p:cNvSpPr txBox="1"/>
              <p:nvPr/>
            </p:nvSpPr>
            <p:spPr>
              <a:xfrm>
                <a:off x="2400871" y="1875553"/>
                <a:ext cx="1859567" cy="47089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lang="en-US" sz="1200" b="1" dirty="0" smtClean="0">
                  <a:solidFill>
                    <a:srgbClr val="FF0000"/>
                  </a:solidFill>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a:solidFill>
                      <a:srgbClr val="FF0000"/>
                    </a:solidFill>
                    <a:latin typeface="Times New Roman" panose="02020603050405020304" pitchFamily="18" charset="0"/>
                    <a:cs typeface="Times New Roman" panose="02020603050405020304" pitchFamily="18" charset="0"/>
                  </a:rPr>
                  <a:t>NOW</a:t>
                </a:r>
                <a:r>
                  <a:rPr lang="en-US" sz="1200" b="1" dirty="0">
                    <a:latin typeface="Times New Roman" panose="02020603050405020304" pitchFamily="18" charset="0"/>
                    <a:cs typeface="Times New Roman" panose="02020603050405020304" pitchFamily="18" charset="0"/>
                  </a:rPr>
                  <a:t> – Providers prepare and test providers systems &amp; processes to use the MBI by April 2018. If you use vendors, contact them to find out about their practice management system </a:t>
                </a:r>
                <a:r>
                  <a:rPr lang="en-US" sz="1200" b="1" dirty="0" smtClean="0">
                    <a:latin typeface="Times New Roman" panose="02020603050405020304" pitchFamily="18" charset="0"/>
                    <a:cs typeface="Times New Roman" panose="02020603050405020304" pitchFamily="18" charset="0"/>
                  </a:rPr>
                  <a:t>changes</a:t>
                </a:r>
              </a:p>
              <a:p>
                <a:pPr marL="171450" indent="-171450">
                  <a:buFont typeface="Arial" panose="020B0604020202020204" pitchFamily="34" charset="0"/>
                  <a:buChar char="•"/>
                </a:pPr>
                <a:endParaRPr lang="en-US" sz="12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September 2017 </a:t>
                </a:r>
                <a:r>
                  <a:rPr lang="en-US" sz="1200" dirty="0" smtClean="0">
                    <a:latin typeface="Times New Roman" panose="02020603050405020304" pitchFamily="18" charset="0"/>
                    <a:cs typeface="Times New Roman" panose="02020603050405020304" pitchFamily="18" charset="0"/>
                  </a:rPr>
                  <a:t>– Medicare &amp; You Handbook mailed with information about New Medicare Card, beginning robust education and outreach to people with Medicare</a:t>
                </a:r>
              </a:p>
              <a:p>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September 2017 </a:t>
                </a:r>
                <a:r>
                  <a:rPr lang="en-US" sz="1200" dirty="0" smtClean="0">
                    <a:latin typeface="Times New Roman" panose="02020603050405020304" pitchFamily="18" charset="0"/>
                    <a:cs typeface="Times New Roman" panose="02020603050405020304" pitchFamily="18" charset="0"/>
                  </a:rPr>
                  <a:t>– Give providers tools to reach their patients about the new card</a:t>
                </a:r>
                <a:endParaRPr lang="en-US" sz="1200" b="1" dirty="0">
                  <a:solidFill>
                    <a:srgbClr val="073451"/>
                  </a:solidFill>
                  <a:latin typeface="Times New Roman" panose="02020603050405020304" pitchFamily="18" charset="0"/>
                  <a:cs typeface="Times New Roman" panose="02020603050405020304" pitchFamily="18" charset="0"/>
                </a:endParaRPr>
              </a:p>
            </p:txBody>
          </p:sp>
          <p:sp>
            <p:nvSpPr>
              <p:cNvPr id="16" name="TextBox 26"/>
              <p:cNvSpPr txBox="1"/>
              <p:nvPr/>
            </p:nvSpPr>
            <p:spPr>
              <a:xfrm>
                <a:off x="4722227" y="1875553"/>
                <a:ext cx="1828800" cy="357020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solidFill>
                    <a:srgbClr val="073451"/>
                  </a:solidFill>
                  <a:effectLst/>
                  <a:latin typeface="Calibri" pitchFamily="34" charset="0"/>
                  <a:cs typeface="Calibri" pitchFamily="34" charset="0"/>
                </a:endParaRPr>
              </a:p>
              <a:p>
                <a:pPr marL="171450" indent="-171450">
                  <a:buFont typeface="Arial" panose="020B0604020202020204" pitchFamily="34" charset="0"/>
                  <a:buChar char="•"/>
                </a:pPr>
                <a:r>
                  <a:rPr lang="en-US" sz="1200" b="1" dirty="0" smtClean="0">
                    <a:solidFill>
                      <a:srgbClr val="FF0000"/>
                    </a:solidFill>
                    <a:latin typeface="Times New Roman" panose="02020603050405020304" pitchFamily="18" charset="0"/>
                    <a:cs typeface="Times New Roman" panose="02020603050405020304" pitchFamily="18" charset="0"/>
                  </a:rPr>
                  <a:t>April 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All </a:t>
                </a:r>
                <a:r>
                  <a:rPr lang="en-US" sz="1200" dirty="0" smtClean="0">
                    <a:latin typeface="Times New Roman" panose="02020603050405020304" pitchFamily="18" charset="0"/>
                    <a:cs typeface="Times New Roman" panose="02020603050405020304" pitchFamily="18" charset="0"/>
                  </a:rPr>
                  <a:t>systems </a:t>
                </a:r>
                <a:r>
                  <a:rPr lang="en-US" sz="1200" dirty="0">
                    <a:latin typeface="Times New Roman" panose="02020603050405020304" pitchFamily="18" charset="0"/>
                    <a:cs typeface="Times New Roman" panose="02020603050405020304" pitchFamily="18" charset="0"/>
                  </a:rPr>
                  <a:t>&amp; </a:t>
                </a:r>
                <a:r>
                  <a:rPr lang="en-US" sz="1200" dirty="0" smtClean="0">
                    <a:latin typeface="Times New Roman" panose="02020603050405020304" pitchFamily="18" charset="0"/>
                    <a:cs typeface="Times New Roman" panose="02020603050405020304" pitchFamily="18" charset="0"/>
                  </a:rPr>
                  <a:t>processes </a:t>
                </a:r>
                <a:r>
                  <a:rPr lang="en-US" sz="1200" dirty="0">
                    <a:latin typeface="Times New Roman" panose="02020603050405020304" pitchFamily="18" charset="0"/>
                    <a:cs typeface="Times New Roman" panose="02020603050405020304" pitchFamily="18" charset="0"/>
                  </a:rPr>
                  <a:t>a</a:t>
                </a:r>
                <a:r>
                  <a:rPr lang="en-US" sz="1200" dirty="0" smtClean="0">
                    <a:latin typeface="Times New Roman" panose="02020603050405020304" pitchFamily="18" charset="0"/>
                    <a:cs typeface="Times New Roman" panose="02020603050405020304" pitchFamily="18" charset="0"/>
                  </a:rPr>
                  <a:t>ble </a:t>
                </a:r>
                <a:r>
                  <a:rPr lang="en-US" sz="1200" dirty="0">
                    <a:latin typeface="Times New Roman" panose="02020603050405020304" pitchFamily="18" charset="0"/>
                    <a:cs typeface="Times New Roman" panose="02020603050405020304" pitchFamily="18" charset="0"/>
                  </a:rPr>
                  <a:t>to </a:t>
                </a:r>
                <a:r>
                  <a:rPr lang="en-US" sz="1200" dirty="0" smtClean="0">
                    <a:latin typeface="Times New Roman" panose="02020603050405020304" pitchFamily="18" charset="0"/>
                    <a:cs typeface="Times New Roman" panose="02020603050405020304" pitchFamily="18" charset="0"/>
                  </a:rPr>
                  <a:t>accept </a:t>
                </a:r>
                <a:r>
                  <a:rPr lang="en-US" sz="1200" dirty="0">
                    <a:latin typeface="Times New Roman" panose="02020603050405020304" pitchFamily="18" charset="0"/>
                    <a:cs typeface="Times New Roman" panose="02020603050405020304" pitchFamily="18" charset="0"/>
                  </a:rPr>
                  <a:t>MBI</a:t>
                </a: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a:latin typeface="Times New Roman" panose="02020603050405020304" pitchFamily="18" charset="0"/>
                    <a:cs typeface="Times New Roman" panose="02020603050405020304" pitchFamily="18" charset="0"/>
                  </a:rPr>
                  <a:t>April </a:t>
                </a:r>
                <a:r>
                  <a:rPr lang="en-US" sz="1200" b="1" dirty="0" smtClean="0">
                    <a:latin typeface="Times New Roman" panose="02020603050405020304" pitchFamily="18" charset="0"/>
                    <a:cs typeface="Times New Roman" panose="02020603050405020304" pitchFamily="18" charset="0"/>
                  </a:rPr>
                  <a:t>2018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Begin </a:t>
                </a:r>
                <a:r>
                  <a:rPr lang="en-US" sz="1200" dirty="0" smtClean="0">
                    <a:latin typeface="Times New Roman" panose="02020603050405020304" pitchFamily="18" charset="0"/>
                    <a:cs typeface="Times New Roman" panose="02020603050405020304" pitchFamily="18" charset="0"/>
                  </a:rPr>
                  <a:t>mailing new Medicare cards </a:t>
                </a:r>
                <a:r>
                  <a:rPr lang="en-US" sz="1200" dirty="0">
                    <a:latin typeface="Times New Roman" panose="02020603050405020304" pitchFamily="18" charset="0"/>
                    <a:cs typeface="Times New Roman" panose="02020603050405020304" pitchFamily="18" charset="0"/>
                  </a:rPr>
                  <a:t>with MBI to 60M </a:t>
                </a:r>
                <a:r>
                  <a:rPr lang="en-US" sz="1200" dirty="0" smtClean="0">
                    <a:latin typeface="Times New Roman" panose="02020603050405020304" pitchFamily="18" charset="0"/>
                    <a:cs typeface="Times New Roman" panose="02020603050405020304" pitchFamily="18" charset="0"/>
                  </a:rPr>
                  <a:t>beneficiaries</a:t>
                </a: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spc="-5" dirty="0" smtClean="0">
                    <a:latin typeface="Times New Roman"/>
                    <a:cs typeface="Times New Roman"/>
                  </a:rPr>
                  <a:t>June 2018 </a:t>
                </a:r>
                <a:r>
                  <a:rPr lang="en-US" sz="1200" spc="-5" dirty="0">
                    <a:latin typeface="Times New Roman"/>
                    <a:cs typeface="Times New Roman"/>
                  </a:rPr>
                  <a:t>– Expected launch of provider look-up tool</a:t>
                </a: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a:solidFill>
                    <a:srgbClr val="073451"/>
                  </a:solidFill>
                  <a:latin typeface="Times New Roman" panose="02020603050405020304" pitchFamily="18" charset="0"/>
                  <a:cs typeface="Times New Roman" panose="02020603050405020304" pitchFamily="18" charset="0"/>
                </a:endParaRPr>
              </a:p>
              <a:p>
                <a:endParaRPr lang="en-US" sz="1200" dirty="0">
                  <a:solidFill>
                    <a:srgbClr val="073451"/>
                  </a:solidFill>
                  <a:latin typeface="Calibri" pitchFamily="34" charset="0"/>
                  <a:cs typeface="Calibri" pitchFamily="34" charset="0"/>
                </a:endParaRPr>
              </a:p>
              <a:p>
                <a:endParaRPr lang="en-US" sz="1200" dirty="0">
                  <a:solidFill>
                    <a:srgbClr val="073451"/>
                  </a:solidFill>
                  <a:latin typeface="Calibri" pitchFamily="34" charset="0"/>
                  <a:cs typeface="Calibri" pitchFamily="34" charset="0"/>
                </a:endParaRPr>
              </a:p>
              <a:p>
                <a:endParaRPr lang="en-US" sz="1100" dirty="0"/>
              </a:p>
            </p:txBody>
          </p:sp>
          <p:sp>
            <p:nvSpPr>
              <p:cNvPr id="17" name="TextBox 27"/>
              <p:cNvSpPr txBox="1"/>
              <p:nvPr/>
            </p:nvSpPr>
            <p:spPr>
              <a:xfrm>
                <a:off x="6705600" y="2284933"/>
                <a:ext cx="1828800" cy="60016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1" i="0" u="none" strike="noStrike" cap="none" normalizeH="0" baseline="0" dirty="0" smtClean="0">
                  <a:ln>
                    <a:noFill/>
                  </a:ln>
                  <a:solidFill>
                    <a:srgbClr val="073451"/>
                  </a:solidFill>
                  <a:effectLst/>
                  <a:latin typeface="Calibri" pitchFamily="34" charset="0"/>
                  <a:cs typeface="Calibri" pitchFamily="34" charset="0"/>
                </a:endParaRPr>
              </a:p>
              <a:p>
                <a:endParaRPr kumimoji="0" lang="en-US" sz="1100" i="0" u="none" strike="noStrike" cap="none" normalizeH="0" baseline="0" dirty="0" smtClean="0">
                  <a:ln>
                    <a:noFill/>
                  </a:ln>
                  <a:solidFill>
                    <a:srgbClr val="073451"/>
                  </a:solidFill>
                  <a:effectLst/>
                  <a:latin typeface="Calibri" pitchFamily="34" charset="0"/>
                  <a:cs typeface="Calibri" pitchFamily="34" charset="0"/>
                </a:endParaRPr>
              </a:p>
              <a:p>
                <a:endParaRPr lang="en-US" sz="1100" b="1" dirty="0">
                  <a:solidFill>
                    <a:srgbClr val="073451"/>
                  </a:solidFill>
                  <a:latin typeface="Calibri" pitchFamily="34" charset="0"/>
                  <a:cs typeface="Calibri" pitchFamily="34" charset="0"/>
                </a:endParaRPr>
              </a:p>
            </p:txBody>
          </p:sp>
          <p:cxnSp>
            <p:nvCxnSpPr>
              <p:cNvPr id="18" name="Straight Connector 17"/>
              <p:cNvCxnSpPr/>
              <p:nvPr/>
            </p:nvCxnSpPr>
            <p:spPr>
              <a:xfrm>
                <a:off x="4572000" y="2377035"/>
                <a:ext cx="0" cy="3316357"/>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TextBox 30"/>
            <p:cNvSpPr txBox="1"/>
            <p:nvPr/>
          </p:nvSpPr>
          <p:spPr>
            <a:xfrm>
              <a:off x="6696571" y="2335511"/>
              <a:ext cx="1912236" cy="230832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sz="1200" b="1" dirty="0" smtClean="0">
                  <a:latin typeface="Times New Roman"/>
                  <a:cs typeface="Times New Roman"/>
                </a:rPr>
                <a:t>October </a:t>
              </a:r>
              <a:r>
                <a:rPr lang="en-US" sz="1200" b="1" dirty="0">
                  <a:latin typeface="Times New Roman"/>
                  <a:cs typeface="Times New Roman"/>
                </a:rPr>
                <a:t>2018 </a:t>
              </a:r>
              <a:r>
                <a:rPr lang="en-US" sz="1200" dirty="0" smtClean="0">
                  <a:latin typeface="Times New Roman"/>
                  <a:cs typeface="Times New Roman"/>
                </a:rPr>
                <a:t>– Return MBI on </a:t>
              </a:r>
              <a:r>
                <a:rPr lang="en-US" sz="1200" spc="-5" dirty="0" smtClean="0">
                  <a:latin typeface="Times New Roman"/>
                  <a:cs typeface="Times New Roman"/>
                </a:rPr>
                <a:t>remittance </a:t>
              </a:r>
              <a:r>
                <a:rPr lang="en-US" sz="1200" spc="-5" dirty="0">
                  <a:latin typeface="Times New Roman"/>
                  <a:cs typeface="Times New Roman"/>
                </a:rPr>
                <a:t>advice </a:t>
              </a:r>
              <a:endParaRPr lang="en-US" sz="1200" spc="-5" dirty="0" smtClean="0">
                <a:latin typeface="Times New Roman"/>
                <a:cs typeface="Times New Roman"/>
              </a:endParaRPr>
            </a:p>
            <a:p>
              <a:endParaRPr lang="en-US" sz="1200" b="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solidFill>
                    <a:srgbClr val="FF0000"/>
                  </a:solidFill>
                  <a:latin typeface="Times New Roman" panose="02020603050405020304" pitchFamily="18" charset="0"/>
                  <a:cs typeface="Times New Roman" panose="02020603050405020304" pitchFamily="18" charset="0"/>
                </a:rPr>
                <a:t>April 16, 2019 </a:t>
              </a:r>
              <a:r>
                <a:rPr lang="en-US" sz="1200" dirty="0" smtClean="0">
                  <a:solidFill>
                    <a:srgbClr val="FF0000"/>
                  </a:solidFill>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Deadline for issuance </a:t>
              </a:r>
              <a:r>
                <a:rPr lang="en-US" sz="1200" dirty="0">
                  <a:latin typeface="Times New Roman" panose="02020603050405020304" pitchFamily="18" charset="0"/>
                  <a:cs typeface="Times New Roman" panose="02020603050405020304" pitchFamily="18" charset="0"/>
                </a:rPr>
                <a:t>of </a:t>
              </a:r>
              <a:r>
                <a:rPr lang="en-US" sz="1200" dirty="0" smtClean="0">
                  <a:latin typeface="Times New Roman" panose="02020603050405020304" pitchFamily="18" charset="0"/>
                  <a:cs typeface="Times New Roman" panose="02020603050405020304" pitchFamily="18" charset="0"/>
                </a:rPr>
                <a:t>new </a:t>
              </a:r>
              <a:r>
                <a:rPr lang="en-US" sz="1200" dirty="0">
                  <a:latin typeface="Times New Roman" panose="02020603050405020304" pitchFamily="18" charset="0"/>
                  <a:cs typeface="Times New Roman" panose="02020603050405020304" pitchFamily="18" charset="0"/>
                </a:rPr>
                <a:t>Medicare </a:t>
              </a:r>
              <a:r>
                <a:rPr lang="en-US" sz="1200" dirty="0" smtClean="0">
                  <a:latin typeface="Times New Roman" panose="02020603050405020304" pitchFamily="18" charset="0"/>
                  <a:cs typeface="Times New Roman" panose="02020603050405020304" pitchFamily="18" charset="0"/>
                </a:rPr>
                <a:t>cards</a:t>
              </a: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January 2020 </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End </a:t>
              </a:r>
              <a:r>
                <a:rPr lang="en-US" sz="1200" dirty="0" smtClean="0">
                  <a:latin typeface="Times New Roman" panose="02020603050405020304" pitchFamily="18" charset="0"/>
                  <a:cs typeface="Times New Roman" panose="02020603050405020304" pitchFamily="18" charset="0"/>
                </a:rPr>
                <a:t>of Transition </a:t>
              </a:r>
              <a:r>
                <a:rPr lang="en-US" sz="1200" dirty="0">
                  <a:latin typeface="Times New Roman" panose="02020603050405020304" pitchFamily="18" charset="0"/>
                  <a:cs typeface="Times New Roman" panose="02020603050405020304" pitchFamily="18" charset="0"/>
                </a:rPr>
                <a:t>Period: </a:t>
              </a:r>
              <a:r>
                <a:rPr lang="en-US" sz="1200" dirty="0" smtClean="0">
                  <a:latin typeface="Times New Roman" panose="02020603050405020304" pitchFamily="18" charset="0"/>
                  <a:cs typeface="Times New Roman" panose="02020603050405020304" pitchFamily="18" charset="0"/>
                </a:rPr>
                <a:t>Use the </a:t>
              </a:r>
              <a:r>
                <a:rPr lang="en-US" sz="1200" dirty="0">
                  <a:latin typeface="Times New Roman" panose="02020603050405020304" pitchFamily="18" charset="0"/>
                  <a:cs typeface="Times New Roman" panose="02020603050405020304" pitchFamily="18" charset="0"/>
                </a:rPr>
                <a:t>MBI on </a:t>
              </a:r>
              <a:r>
                <a:rPr lang="en-US" sz="1200" dirty="0" smtClean="0">
                  <a:latin typeface="Times New Roman" panose="02020603050405020304" pitchFamily="18" charset="0"/>
                  <a:cs typeface="Times New Roman" panose="02020603050405020304" pitchFamily="18" charset="0"/>
                </a:rPr>
                <a:t>data exchanges</a:t>
              </a:r>
              <a:endParaRPr lang="en-US" sz="1200" dirty="0">
                <a:solidFill>
                  <a:srgbClr val="073451"/>
                </a:solidFill>
                <a:latin typeface="Calibri" pitchFamily="34" charset="0"/>
                <a:cs typeface="Calibri" pitchFamily="34" charset="0"/>
              </a:endParaRPr>
            </a:p>
          </p:txBody>
        </p:sp>
        <p:sp>
          <p:nvSpPr>
            <p:cNvPr id="12" name="TextBox 31"/>
            <p:cNvSpPr txBox="1"/>
            <p:nvPr/>
          </p:nvSpPr>
          <p:spPr>
            <a:xfrm>
              <a:off x="528718" y="2183111"/>
              <a:ext cx="1909348" cy="449353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endParaRPr kumimoji="0" lang="en-US" sz="1100" b="0" i="0" u="none" strike="noStrike" cap="none" normalizeH="0" baseline="0" dirty="0" smtClean="0">
                <a:ln>
                  <a:noFill/>
                </a:ln>
                <a:effectLst/>
                <a:latin typeface="Calibri" pitchFamily="34" charset="0"/>
                <a:cs typeface="Calibri" pitchFamily="34"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a:t>
              </a:r>
              <a:r>
                <a:rPr lang="en-US" sz="1200" b="1" dirty="0">
                  <a:latin typeface="Times New Roman" panose="02020603050405020304" pitchFamily="18" charset="0"/>
                  <a:cs typeface="Times New Roman" panose="02020603050405020304" pitchFamily="18" charset="0"/>
                </a:rPr>
                <a:t>2016 </a:t>
              </a:r>
              <a:r>
                <a:rPr lang="en-US" sz="1200" dirty="0">
                  <a:latin typeface="Times New Roman" panose="02020603050405020304" pitchFamily="18" charset="0"/>
                  <a:cs typeface="Times New Roman" panose="02020603050405020304" pitchFamily="18" charset="0"/>
                </a:rPr>
                <a:t>– Launch </a:t>
              </a:r>
              <a:r>
                <a:rPr lang="en-US" sz="1200" dirty="0" smtClean="0">
                  <a:latin typeface="Times New Roman" panose="02020603050405020304" pitchFamily="18" charset="0"/>
                  <a:cs typeface="Times New Roman" panose="02020603050405020304" pitchFamily="18" charset="0"/>
                </a:rPr>
                <a:t>Phase I New Medicare Card 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on </a:t>
              </a:r>
              <a:r>
                <a:rPr lang="en-US" sz="1200" dirty="0">
                  <a:latin typeface="Times New Roman" panose="02020603050405020304" pitchFamily="18" charset="0"/>
                  <a:cs typeface="Times New Roman" panose="02020603050405020304" pitchFamily="18" charset="0"/>
                </a:rPr>
                <a:t>cms.gov</a:t>
              </a:r>
            </a:p>
            <a:p>
              <a:pPr marL="171450" indent="-171450">
                <a:buFont typeface="Wingdings" panose="05000000000000000000" pitchFamily="2" charset="2"/>
                <a:buChar char="ü"/>
              </a:pPr>
              <a:endParaRPr lang="en-US" sz="1200" b="1"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March 2016 to August 2016 </a:t>
              </a:r>
              <a:r>
                <a:rPr lang="en-US" sz="1200" dirty="0" smtClean="0">
                  <a:latin typeface="Times New Roman" panose="02020603050405020304" pitchFamily="18" charset="0"/>
                  <a:cs typeface="Times New Roman" panose="02020603050405020304" pitchFamily="18" charset="0"/>
                </a:rPr>
                <a:t>–</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Conduct listening Sessions with External Stakeholders</a:t>
              </a:r>
            </a:p>
            <a:p>
              <a:pPr marL="171450" indent="-171450">
                <a:buFont typeface="Wingdings" panose="05000000000000000000" pitchFamily="2" charset="2"/>
                <a:buChar char="ü"/>
              </a:pPr>
              <a:endParaRPr lang="en-US" sz="1200" dirty="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smtClean="0">
                  <a:latin typeface="Times New Roman" panose="02020603050405020304" pitchFamily="18" charset="0"/>
                  <a:cs typeface="Times New Roman" panose="02020603050405020304" pitchFamily="18" charset="0"/>
                </a:rPr>
                <a:t>August </a:t>
              </a:r>
              <a:r>
                <a:rPr lang="en-US" sz="1200" b="1" dirty="0">
                  <a:latin typeface="Times New Roman" panose="02020603050405020304" pitchFamily="18" charset="0"/>
                  <a:cs typeface="Times New Roman" panose="02020603050405020304" pitchFamily="18" charset="0"/>
                </a:rPr>
                <a:t>2016 – </a:t>
              </a:r>
              <a:r>
                <a:rPr lang="en-US" sz="1200" dirty="0">
                  <a:latin typeface="Times New Roman" panose="02020603050405020304" pitchFamily="18" charset="0"/>
                  <a:cs typeface="Times New Roman" panose="02020603050405020304" pitchFamily="18" charset="0"/>
                </a:rPr>
                <a:t>Launch Phase II </a:t>
              </a:r>
              <a:r>
                <a:rPr lang="en-US" sz="1200" dirty="0" smtClean="0">
                  <a:latin typeface="Times New Roman" panose="02020603050405020304" pitchFamily="18" charset="0"/>
                  <a:cs typeface="Times New Roman" panose="02020603050405020304" pitchFamily="18" charset="0"/>
                </a:rPr>
                <a:t>New Medicare Card Web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ontent </a:t>
              </a:r>
              <a:r>
                <a:rPr lang="en-US" sz="1200" dirty="0">
                  <a:latin typeface="Times New Roman" panose="02020603050405020304" pitchFamily="18" charset="0"/>
                  <a:cs typeface="Times New Roman" panose="02020603050405020304" pitchFamily="18" charset="0"/>
                </a:rPr>
                <a:t>on </a:t>
              </a:r>
              <a:r>
                <a:rPr lang="en-US" sz="1200" dirty="0" smtClean="0">
                  <a:latin typeface="Times New Roman" panose="02020603050405020304" pitchFamily="18" charset="0"/>
                  <a:cs typeface="Times New Roman" panose="02020603050405020304" pitchFamily="18" charset="0"/>
                </a:rPr>
                <a:t>cms.gov</a:t>
              </a:r>
            </a:p>
            <a:p>
              <a:endParaRPr lang="en-US" sz="12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September 2016 </a:t>
              </a:r>
              <a:r>
                <a:rPr lang="en-US" sz="1200" dirty="0" smtClean="0">
                  <a:latin typeface="Times New Roman" panose="02020603050405020304" pitchFamily="18" charset="0"/>
                  <a:cs typeface="Times New Roman" panose="02020603050405020304" pitchFamily="18" charset="0"/>
                </a:rPr>
                <a:t>– MBI </a:t>
              </a:r>
              <a:r>
                <a:rPr lang="en-US" sz="1200" dirty="0">
                  <a:latin typeface="Times New Roman" panose="02020603050405020304" pitchFamily="18" charset="0"/>
                  <a:cs typeface="Times New Roman" panose="02020603050405020304" pitchFamily="18" charset="0"/>
                </a:rPr>
                <a:t>G</a:t>
              </a:r>
              <a:r>
                <a:rPr lang="en-US" sz="1200" dirty="0" smtClean="0">
                  <a:latin typeface="Times New Roman" panose="02020603050405020304" pitchFamily="18" charset="0"/>
                  <a:cs typeface="Times New Roman" panose="02020603050405020304" pitchFamily="18" charset="0"/>
                </a:rPr>
                <a:t>enerator </a:t>
              </a:r>
              <a:r>
                <a:rPr lang="en-US" sz="1200" dirty="0">
                  <a:latin typeface="Times New Roman" panose="02020603050405020304" pitchFamily="18" charset="0"/>
                  <a:cs typeface="Times New Roman" panose="02020603050405020304" pitchFamily="18" charset="0"/>
                </a:rPr>
                <a:t>in T</a:t>
              </a:r>
              <a:r>
                <a:rPr lang="en-US" sz="1200" dirty="0" smtClean="0">
                  <a:latin typeface="Times New Roman" panose="02020603050405020304" pitchFamily="18" charset="0"/>
                  <a:cs typeface="Times New Roman" panose="02020603050405020304" pitchFamily="18" charset="0"/>
                </a:rPr>
                <a:t>esting </a:t>
              </a:r>
              <a:r>
                <a:rPr lang="en-US" sz="1200" dirty="0">
                  <a:latin typeface="Times New Roman" panose="02020603050405020304" pitchFamily="18" charset="0"/>
                  <a:cs typeface="Times New Roman" panose="02020603050405020304" pitchFamily="18" charset="0"/>
                </a:rPr>
                <a:t>E</a:t>
              </a:r>
              <a:r>
                <a:rPr lang="en-US" sz="1200" dirty="0" smtClean="0">
                  <a:latin typeface="Times New Roman" panose="02020603050405020304" pitchFamily="18" charset="0"/>
                  <a:cs typeface="Times New Roman" panose="02020603050405020304" pitchFamily="18" charset="0"/>
                </a:rPr>
                <a:t>nvironment </a:t>
              </a:r>
            </a:p>
            <a:p>
              <a:pPr marL="171450" indent="-171450">
                <a:buFont typeface="Wingdings" panose="05000000000000000000" pitchFamily="2" charset="2"/>
                <a:buChar char="ü"/>
              </a:pPr>
              <a:endParaRPr lang="en-US" sz="1200" dirty="0" smtClean="0">
                <a:latin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ü"/>
              </a:pPr>
              <a:r>
                <a:rPr lang="en-US" sz="1200" b="1" dirty="0">
                  <a:latin typeface="Times New Roman" panose="02020603050405020304" pitchFamily="18" charset="0"/>
                  <a:cs typeface="Times New Roman" panose="02020603050405020304" pitchFamily="18" charset="0"/>
                </a:rPr>
                <a:t>May 2017 </a:t>
              </a:r>
              <a:r>
                <a:rPr lang="en-US" sz="1200" b="1"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MBI Development </a:t>
              </a:r>
              <a:r>
                <a:rPr lang="en-US" sz="1200" dirty="0">
                  <a:latin typeface="Times New Roman" panose="02020603050405020304" pitchFamily="18" charset="0"/>
                  <a:cs typeface="Times New Roman" panose="02020603050405020304" pitchFamily="18" charset="0"/>
                </a:rPr>
                <a:t>C</a:t>
              </a:r>
              <a:r>
                <a:rPr lang="en-US" sz="1200" dirty="0" smtClean="0">
                  <a:latin typeface="Times New Roman" panose="02020603050405020304" pitchFamily="18" charset="0"/>
                  <a:cs typeface="Times New Roman" panose="02020603050405020304" pitchFamily="18" charset="0"/>
                </a:rPr>
                <a:t>omplete</a:t>
              </a:r>
              <a:endParaRPr lang="en-US" sz="1200" b="1" dirty="0">
                <a:latin typeface="Times New Roman" panose="02020603050405020304" pitchFamily="18" charset="0"/>
                <a:cs typeface="Times New Roman" panose="02020603050405020304" pitchFamily="18" charset="0"/>
              </a:endParaRPr>
            </a:p>
            <a:p>
              <a:endParaRPr lang="en-US" sz="1200" b="1" dirty="0">
                <a:latin typeface="Calibri" pitchFamily="34" charset="0"/>
                <a:cs typeface="Calibri" pitchFamily="34" charset="0"/>
              </a:endParaRPr>
            </a:p>
            <a:p>
              <a:endParaRPr lang="en-US" sz="1100" dirty="0"/>
            </a:p>
          </p:txBody>
        </p:sp>
      </p:grpSp>
      <p:sp>
        <p:nvSpPr>
          <p:cNvPr id="2" name="Rectangle 1" descr="MBI implementation milestones are categorized by a range of years, 2016-2017 and 2018-2020." title="2016-2017 and 2018-2020"/>
          <p:cNvSpPr/>
          <p:nvPr/>
        </p:nvSpPr>
        <p:spPr>
          <a:xfrm>
            <a:off x="0" y="1027197"/>
            <a:ext cx="9143999" cy="1043471"/>
          </a:xfrm>
          <a:prstGeom prst="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527237"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2016-2017</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5989583" y="1318098"/>
            <a:ext cx="1628972" cy="492443"/>
          </a:xfrm>
          <a:prstGeom prst="rect">
            <a:avLst/>
          </a:prstGeom>
          <a:noFill/>
        </p:spPr>
        <p:txBody>
          <a:bodyPr wrap="non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2018-2020</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19" name="object 2"/>
          <p:cNvSpPr txBox="1">
            <a:spLocks/>
          </p:cNvSpPr>
          <p:nvPr/>
        </p:nvSpPr>
        <p:spPr>
          <a:xfrm>
            <a:off x="0" y="52626"/>
            <a:ext cx="9143999" cy="861774"/>
          </a:xfrm>
          <a:prstGeom prst="rect">
            <a:avLst/>
          </a:prstGeom>
        </p:spPr>
        <p:txBody>
          <a:bodyPr vert="horz" wrap="square" lIns="0" tIns="0" rIns="0" bIns="0" rtlCol="0" anchor="b">
            <a:spAutoFit/>
          </a:bodyPr>
          <a:lstStyle>
            <a:lvl1pPr algn="l">
              <a:defRPr sz="2000" b="1" i="0">
                <a:solidFill>
                  <a:schemeClr val="tx1"/>
                </a:solidFill>
                <a:latin typeface="Times New Roman"/>
                <a:ea typeface="+mj-ea"/>
                <a:cs typeface="Times New Roman"/>
              </a:defRPr>
            </a:lvl1pPr>
          </a:lstStyle>
          <a:p>
            <a:pPr marL="12700" algn="ctr"/>
            <a:r>
              <a:rPr lang="en-US" sz="2800" b="0" kern="0" spc="-5" dirty="0" smtClean="0">
                <a:solidFill>
                  <a:schemeClr val="bg1"/>
                </a:solidFill>
              </a:rPr>
              <a:t>New Medicare Card Number </a:t>
            </a:r>
          </a:p>
          <a:p>
            <a:pPr marL="12700" algn="ctr"/>
            <a:r>
              <a:rPr lang="en-US" sz="2800" b="0" kern="0" spc="-5" dirty="0" smtClean="0">
                <a:solidFill>
                  <a:schemeClr val="bg1"/>
                </a:solidFill>
              </a:rPr>
              <a:t>Implementation Milestones</a:t>
            </a:r>
            <a:endParaRPr lang="en-US" sz="2800" b="0" kern="0" spc="-5" dirty="0">
              <a:solidFill>
                <a:schemeClr val="bg1"/>
              </a:solidFill>
            </a:endParaRPr>
          </a:p>
        </p:txBody>
      </p:sp>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29</a:t>
            </a:fld>
            <a:endParaRPr lang="en-US" dirty="0">
              <a:solidFill>
                <a:prstClr val="black">
                  <a:tint val="75000"/>
                </a:prstClr>
              </a:solidFill>
            </a:endParaRPr>
          </a:p>
        </p:txBody>
      </p:sp>
    </p:spTree>
    <p:extLst>
      <p:ext uri="{BB962C8B-B14F-4D97-AF65-F5344CB8AC3E}">
        <p14:creationId xmlns:p14="http://schemas.microsoft.com/office/powerpoint/2010/main" val="1831426782"/>
      </p:ext>
    </p:extLst>
  </p:cSld>
  <p:clrMapOvr>
    <a:masterClrMapping/>
  </p:clrMapOvr>
  <mc:AlternateContent xmlns:mc="http://schemas.openxmlformats.org/markup-compatibility/2006" xmlns:p14="http://schemas.microsoft.com/office/powerpoint/2010/main">
    <mc:Choice Requires="p14">
      <p:transition spd="slow" p14:dur="2000" advTm="66718"/>
    </mc:Choice>
    <mc:Fallback xmlns="">
      <p:transition spd="slow" advTm="6671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80338"/>
            <a:ext cx="7957184" cy="3385542"/>
          </a:xfrm>
          <a:prstGeom prst="rect">
            <a:avLst/>
          </a:prstGeom>
        </p:spPr>
        <p:txBody>
          <a:bodyPr vert="horz" wrap="square" lIns="0" tIns="0" rIns="0" bIns="0" rtlCol="0">
            <a:spAutoFit/>
          </a:bodyPr>
          <a:lstStyle/>
          <a:p>
            <a:pPr marL="12700" marR="5080">
              <a:lnSpc>
                <a:spcPct val="100000"/>
              </a:lnSpc>
              <a:tabLst>
                <a:tab pos="354965" algn="l"/>
                <a:tab pos="355600" algn="l"/>
              </a:tabLst>
            </a:pPr>
            <a:r>
              <a:rPr sz="2000" b="1" dirty="0">
                <a:latin typeface="Times New Roman"/>
                <a:cs typeface="Times New Roman"/>
              </a:rPr>
              <a:t>Primary </a:t>
            </a:r>
            <a:r>
              <a:rPr lang="en-US" sz="2000" b="1" dirty="0" smtClean="0">
                <a:latin typeface="Times New Roman"/>
                <a:cs typeface="Times New Roman"/>
              </a:rPr>
              <a:t>Operational G</a:t>
            </a:r>
            <a:r>
              <a:rPr sz="2000" b="1" dirty="0" smtClean="0">
                <a:latin typeface="Times New Roman"/>
                <a:cs typeface="Times New Roman"/>
              </a:rPr>
              <a:t>oal</a:t>
            </a:r>
            <a:r>
              <a:rPr sz="2000" b="1" dirty="0">
                <a:latin typeface="Times New Roman"/>
                <a:cs typeface="Times New Roman"/>
              </a:rPr>
              <a:t>: </a:t>
            </a:r>
            <a:r>
              <a:rPr sz="2000" spc="-75" dirty="0">
                <a:latin typeface="Times New Roman"/>
                <a:cs typeface="Times New Roman"/>
              </a:rPr>
              <a:t>To </a:t>
            </a:r>
            <a:r>
              <a:rPr sz="2000" dirty="0">
                <a:latin typeface="Times New Roman"/>
                <a:cs typeface="Times New Roman"/>
              </a:rPr>
              <a:t>decrease Medicare </a:t>
            </a:r>
            <a:r>
              <a:rPr sz="2000" spc="-5" dirty="0">
                <a:latin typeface="Times New Roman"/>
                <a:cs typeface="Times New Roman"/>
              </a:rPr>
              <a:t>Beneficiary </a:t>
            </a:r>
            <a:r>
              <a:rPr sz="2000" dirty="0">
                <a:latin typeface="Times New Roman"/>
                <a:cs typeface="Times New Roman"/>
              </a:rPr>
              <a:t>vulnerability to </a:t>
            </a:r>
            <a:r>
              <a:rPr sz="2000" dirty="0" smtClean="0">
                <a:latin typeface="Times New Roman"/>
                <a:cs typeface="Times New Roman"/>
              </a:rPr>
              <a:t>identity</a:t>
            </a:r>
            <a:r>
              <a:rPr lang="en-US" sz="2000" dirty="0" smtClean="0">
                <a:latin typeface="Times New Roman"/>
                <a:cs typeface="Times New Roman"/>
              </a:rPr>
              <a:t> </a:t>
            </a:r>
            <a:r>
              <a:rPr sz="2000" dirty="0" smtClean="0">
                <a:latin typeface="Times New Roman"/>
                <a:cs typeface="Times New Roman"/>
              </a:rPr>
              <a:t>theft </a:t>
            </a:r>
            <a:r>
              <a:rPr sz="2000" spc="5" dirty="0">
                <a:latin typeface="Times New Roman"/>
                <a:cs typeface="Times New Roman"/>
              </a:rPr>
              <a:t>by </a:t>
            </a:r>
            <a:r>
              <a:rPr sz="2000" dirty="0">
                <a:latin typeface="Times New Roman"/>
                <a:cs typeface="Times New Roman"/>
              </a:rPr>
              <a:t>removing the SSN-based </a:t>
            </a:r>
            <a:r>
              <a:rPr lang="en-US" sz="2000" dirty="0" smtClean="0">
                <a:latin typeface="Times New Roman"/>
                <a:cs typeface="Times New Roman"/>
              </a:rPr>
              <a:t>number</a:t>
            </a:r>
            <a:r>
              <a:rPr sz="2000" dirty="0" smtClean="0">
                <a:latin typeface="Times New Roman"/>
                <a:cs typeface="Times New Roman"/>
              </a:rPr>
              <a:t> </a:t>
            </a:r>
            <a:r>
              <a:rPr sz="2000" dirty="0">
                <a:latin typeface="Times New Roman"/>
                <a:cs typeface="Times New Roman"/>
              </a:rPr>
              <a:t>from their Medicare</a:t>
            </a:r>
            <a:r>
              <a:rPr sz="2000" spc="-170" dirty="0">
                <a:latin typeface="Times New Roman"/>
                <a:cs typeface="Times New Roman"/>
              </a:rPr>
              <a:t> </a:t>
            </a:r>
            <a:r>
              <a:rPr sz="2000" spc="-5" dirty="0" smtClean="0">
                <a:latin typeface="Times New Roman"/>
                <a:cs typeface="Times New Roman"/>
              </a:rPr>
              <a:t>identification</a:t>
            </a:r>
            <a:r>
              <a:rPr lang="en-US" sz="2000" spc="-5" dirty="0" smtClean="0">
                <a:latin typeface="Times New Roman"/>
                <a:cs typeface="Times New Roman"/>
              </a:rPr>
              <a:t> </a:t>
            </a:r>
            <a:r>
              <a:rPr sz="2000" dirty="0" smtClean="0">
                <a:latin typeface="Times New Roman"/>
                <a:cs typeface="Times New Roman"/>
              </a:rPr>
              <a:t>cards </a:t>
            </a:r>
            <a:r>
              <a:rPr sz="2000" dirty="0">
                <a:latin typeface="Times New Roman"/>
                <a:cs typeface="Times New Roman"/>
              </a:rPr>
              <a:t>and </a:t>
            </a:r>
            <a:r>
              <a:rPr sz="2000" dirty="0" smtClean="0">
                <a:latin typeface="Times New Roman"/>
                <a:cs typeface="Times New Roman"/>
              </a:rPr>
              <a:t>replac</a:t>
            </a:r>
            <a:r>
              <a:rPr lang="en-US" sz="2000" dirty="0" smtClean="0">
                <a:latin typeface="Times New Roman"/>
                <a:cs typeface="Times New Roman"/>
              </a:rPr>
              <a:t>e w</a:t>
            </a:r>
            <a:r>
              <a:rPr sz="2000" dirty="0" smtClean="0">
                <a:latin typeface="Times New Roman"/>
                <a:cs typeface="Times New Roman"/>
              </a:rPr>
              <a:t>ith </a:t>
            </a:r>
            <a:r>
              <a:rPr sz="2000" dirty="0">
                <a:latin typeface="Times New Roman"/>
                <a:cs typeface="Times New Roman"/>
              </a:rPr>
              <a:t>a new </a:t>
            </a:r>
            <a:r>
              <a:rPr lang="en-US" sz="2000" dirty="0" smtClean="0">
                <a:latin typeface="Times New Roman"/>
                <a:cs typeface="Times New Roman"/>
              </a:rPr>
              <a:t>unique Medicare Number</a:t>
            </a:r>
          </a:p>
          <a:p>
            <a:pPr marL="12700" marR="5080">
              <a:lnSpc>
                <a:spcPct val="100000"/>
              </a:lnSpc>
              <a:tabLst>
                <a:tab pos="354965" algn="l"/>
                <a:tab pos="355600" algn="l"/>
              </a:tabLst>
            </a:pPr>
            <a:endParaRPr lang="en-US" sz="2000" dirty="0" smtClean="0">
              <a:latin typeface="Times New Roman"/>
              <a:cs typeface="Times New Roman"/>
            </a:endParaRPr>
          </a:p>
          <a:p>
            <a:pPr marL="355600" indent="-342900">
              <a:lnSpc>
                <a:spcPct val="100000"/>
              </a:lnSpc>
              <a:buFont typeface="Arial"/>
              <a:buChar char="•"/>
              <a:tabLst>
                <a:tab pos="354965" algn="l"/>
                <a:tab pos="355600" algn="l"/>
              </a:tabLst>
            </a:pPr>
            <a:r>
              <a:rPr sz="2000" dirty="0" smtClean="0">
                <a:latin typeface="Times New Roman"/>
                <a:cs typeface="Times New Roman"/>
              </a:rPr>
              <a:t>In </a:t>
            </a:r>
            <a:r>
              <a:rPr sz="2000" dirty="0">
                <a:latin typeface="Times New Roman"/>
                <a:cs typeface="Times New Roman"/>
              </a:rPr>
              <a:t>achieving this </a:t>
            </a:r>
            <a:r>
              <a:rPr sz="2000" spc="5" dirty="0">
                <a:latin typeface="Times New Roman"/>
                <a:cs typeface="Times New Roman"/>
              </a:rPr>
              <a:t>goal </a:t>
            </a:r>
            <a:r>
              <a:rPr sz="2000" dirty="0">
                <a:latin typeface="Times New Roman"/>
                <a:cs typeface="Times New Roman"/>
              </a:rPr>
              <a:t>CMS seeks</a:t>
            </a:r>
            <a:r>
              <a:rPr sz="2000" spc="-175" dirty="0">
                <a:latin typeface="Times New Roman"/>
                <a:cs typeface="Times New Roman"/>
              </a:rPr>
              <a:t> </a:t>
            </a:r>
            <a:r>
              <a:rPr sz="2000" dirty="0">
                <a:latin typeface="Times New Roman"/>
                <a:cs typeface="Times New Roman"/>
              </a:rPr>
              <a:t>to:</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5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burdens for</a:t>
            </a:r>
            <a:r>
              <a:rPr sz="2000" spc="-110" dirty="0">
                <a:latin typeface="Times New Roman"/>
                <a:cs typeface="Times New Roman"/>
              </a:rPr>
              <a:t> </a:t>
            </a:r>
            <a:r>
              <a:rPr sz="2000" dirty="0">
                <a:latin typeface="Times New Roman"/>
                <a:cs typeface="Times New Roman"/>
              </a:rPr>
              <a:t>providers</a:t>
            </a:r>
          </a:p>
          <a:p>
            <a:pPr marL="756285" lvl="1" indent="-286385">
              <a:lnSpc>
                <a:spcPct val="100000"/>
              </a:lnSpc>
              <a:buChar char="−"/>
              <a:tabLst>
                <a:tab pos="756285" algn="l"/>
                <a:tab pos="756920" algn="l"/>
              </a:tabLst>
            </a:pPr>
            <a:r>
              <a:rPr sz="2000" spc="-5" dirty="0">
                <a:latin typeface="Times New Roman"/>
                <a:cs typeface="Times New Roman"/>
              </a:rPr>
              <a:t>Minimize </a:t>
            </a:r>
            <a:r>
              <a:rPr sz="2000" dirty="0">
                <a:latin typeface="Times New Roman"/>
                <a:cs typeface="Times New Roman"/>
              </a:rPr>
              <a:t>disruption to Medicare</a:t>
            </a:r>
            <a:r>
              <a:rPr sz="2000" spc="-125" dirty="0">
                <a:latin typeface="Times New Roman"/>
                <a:cs typeface="Times New Roman"/>
              </a:rPr>
              <a:t> </a:t>
            </a:r>
            <a:r>
              <a:rPr sz="2000" dirty="0">
                <a:latin typeface="Times New Roman"/>
                <a:cs typeface="Times New Roman"/>
              </a:rPr>
              <a:t>operations</a:t>
            </a:r>
          </a:p>
          <a:p>
            <a:pPr marL="756285" lvl="1" indent="-286385">
              <a:lnSpc>
                <a:spcPct val="100000"/>
              </a:lnSpc>
              <a:buChar char="−"/>
              <a:tabLst>
                <a:tab pos="756285" algn="l"/>
                <a:tab pos="756920" algn="l"/>
              </a:tabLst>
            </a:pPr>
            <a:r>
              <a:rPr sz="2000" dirty="0">
                <a:latin typeface="Times New Roman"/>
                <a:cs typeface="Times New Roman"/>
              </a:rPr>
              <a:t>Provide a solution to our business partners that allows usage </a:t>
            </a:r>
            <a:r>
              <a:rPr sz="2000" dirty="0" smtClean="0">
                <a:latin typeface="Times New Roman"/>
                <a:cs typeface="Times New Roman"/>
              </a:rPr>
              <a:t>of</a:t>
            </a:r>
            <a:r>
              <a:rPr lang="en-US" sz="2000" spc="-250" dirty="0">
                <a:latin typeface="Times New Roman"/>
                <a:cs typeface="Times New Roman"/>
              </a:rPr>
              <a:t> </a:t>
            </a:r>
            <a:r>
              <a:rPr sz="2000" dirty="0" smtClean="0">
                <a:latin typeface="Times New Roman"/>
                <a:cs typeface="Times New Roman"/>
              </a:rPr>
              <a:t>HICN</a:t>
            </a:r>
            <a:endParaRPr sz="2000" dirty="0">
              <a:latin typeface="Times New Roman"/>
              <a:cs typeface="Times New Roman"/>
            </a:endParaRPr>
          </a:p>
          <a:p>
            <a:pPr marL="756285">
              <a:lnSpc>
                <a:spcPct val="100000"/>
              </a:lnSpc>
            </a:pPr>
            <a:r>
              <a:rPr sz="2000" dirty="0">
                <a:latin typeface="Times New Roman"/>
                <a:cs typeface="Times New Roman"/>
              </a:rPr>
              <a:t>and/or </a:t>
            </a:r>
            <a:r>
              <a:rPr lang="en-US" sz="2000" dirty="0" smtClean="0">
                <a:latin typeface="Times New Roman"/>
                <a:cs typeface="Times New Roman"/>
              </a:rPr>
              <a:t>n</a:t>
            </a:r>
            <a:r>
              <a:rPr lang="en-US" sz="2000" spc="-5" dirty="0" smtClean="0">
                <a:latin typeface="Times New Roman"/>
                <a:cs typeface="Times New Roman"/>
              </a:rPr>
              <a:t>ew Medicare Number </a:t>
            </a:r>
            <a:r>
              <a:rPr sz="2000" dirty="0" smtClean="0">
                <a:latin typeface="Times New Roman"/>
                <a:cs typeface="Times New Roman"/>
              </a:rPr>
              <a:t>for </a:t>
            </a:r>
            <a:r>
              <a:rPr sz="2000" dirty="0">
                <a:latin typeface="Times New Roman"/>
                <a:cs typeface="Times New Roman"/>
              </a:rPr>
              <a:t>business </a:t>
            </a:r>
            <a:r>
              <a:rPr sz="2000" spc="-5" dirty="0">
                <a:latin typeface="Times New Roman"/>
                <a:cs typeface="Times New Roman"/>
              </a:rPr>
              <a:t>critical </a:t>
            </a:r>
            <a:r>
              <a:rPr sz="2000" dirty="0">
                <a:latin typeface="Times New Roman"/>
                <a:cs typeface="Times New Roman"/>
              </a:rPr>
              <a:t>data</a:t>
            </a:r>
            <a:r>
              <a:rPr sz="2000" spc="-120" dirty="0">
                <a:latin typeface="Times New Roman"/>
                <a:cs typeface="Times New Roman"/>
              </a:rPr>
              <a:t> </a:t>
            </a:r>
            <a:r>
              <a:rPr sz="2000" dirty="0">
                <a:latin typeface="Times New Roman"/>
                <a:cs typeface="Times New Roman"/>
              </a:rPr>
              <a:t>exchanges</a:t>
            </a:r>
          </a:p>
          <a:p>
            <a:pPr marL="756285" lvl="1" indent="-286385">
              <a:lnSpc>
                <a:spcPct val="100000"/>
              </a:lnSpc>
              <a:buChar char="−"/>
              <a:tabLst>
                <a:tab pos="756285" algn="l"/>
                <a:tab pos="756920" algn="l"/>
              </a:tabLst>
            </a:pPr>
            <a:r>
              <a:rPr sz="2000" dirty="0">
                <a:latin typeface="Times New Roman"/>
                <a:cs typeface="Times New Roman"/>
              </a:rPr>
              <a:t>Manage the cost, scope, and schedule for the</a:t>
            </a:r>
            <a:r>
              <a:rPr sz="2000" spc="-170" dirty="0">
                <a:latin typeface="Times New Roman"/>
                <a:cs typeface="Times New Roman"/>
              </a:rPr>
              <a:t> </a:t>
            </a:r>
            <a:r>
              <a:rPr sz="2000" dirty="0">
                <a:latin typeface="Times New Roman"/>
                <a:cs typeface="Times New Roman"/>
              </a:rPr>
              <a:t>project</a:t>
            </a:r>
          </a:p>
        </p:txBody>
      </p:sp>
      <p:sp>
        <p:nvSpPr>
          <p:cNvPr id="3" name="object 3"/>
          <p:cNvSpPr txBox="1">
            <a:spLocks noGrp="1"/>
          </p:cNvSpPr>
          <p:nvPr>
            <p:ph type="title"/>
          </p:nvPr>
        </p:nvSpPr>
        <p:spPr>
          <a:xfrm>
            <a:off x="2209800" y="256032"/>
            <a:ext cx="4419599" cy="430887"/>
          </a:xfrm>
          <a:prstGeom prst="rect">
            <a:avLst/>
          </a:prstGeom>
        </p:spPr>
        <p:txBody>
          <a:bodyPr vert="horz" wrap="square" lIns="0" tIns="0" rIns="0" bIns="0" rtlCol="0">
            <a:spAutoFit/>
          </a:bodyPr>
          <a:lstStyle/>
          <a:p>
            <a:pPr marL="12700">
              <a:lnSpc>
                <a:spcPct val="100000"/>
              </a:lnSpc>
            </a:pPr>
            <a:r>
              <a:rPr lang="en-US" spc="-5" dirty="0" smtClean="0"/>
              <a:t>Operational </a:t>
            </a:r>
            <a:r>
              <a:rPr spc="-5" dirty="0" smtClean="0"/>
              <a:t>Goal</a:t>
            </a:r>
            <a:r>
              <a:rPr lang="en-US" spc="-5" dirty="0" smtClean="0"/>
              <a:t>s</a:t>
            </a:r>
            <a:endParaRPr spc="-5" dirty="0">
              <a:solidFill>
                <a:srgbClr val="00B050"/>
              </a:solidFill>
            </a:endParaRPr>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3</a:t>
            </a:fld>
            <a:endParaRPr lang="en-US" dirty="0">
              <a:solidFill>
                <a:prstClr val="black">
                  <a:tint val="75000"/>
                </a:prstClr>
              </a:solidFill>
            </a:endParaRPr>
          </a:p>
        </p:txBody>
      </p:sp>
    </p:spTree>
    <p:extLst>
      <p:ext uri="{BB962C8B-B14F-4D97-AF65-F5344CB8AC3E}">
        <p14:creationId xmlns:p14="http://schemas.microsoft.com/office/powerpoint/2010/main" val="1753884580"/>
      </p:ext>
    </p:extLst>
  </p:cSld>
  <p:clrMapOvr>
    <a:masterClrMapping/>
  </p:clrMapOvr>
  <mc:AlternateContent xmlns:mc="http://schemas.openxmlformats.org/markup-compatibility/2006" xmlns:p14="http://schemas.microsoft.com/office/powerpoint/2010/main">
    <mc:Choice Requires="p14">
      <p:transition spd="slow" p14:dur="2000" advTm="35838"/>
    </mc:Choice>
    <mc:Fallback xmlns="">
      <p:transition spd="slow" advTm="35838"/>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80053" y="256794"/>
            <a:ext cx="2181225" cy="445134"/>
          </a:xfrm>
          <a:prstGeom prst="rect">
            <a:avLst/>
          </a:prstGeom>
        </p:spPr>
        <p:txBody>
          <a:bodyPr vert="horz" wrap="square" lIns="0" tIns="0" rIns="0" bIns="0" rtlCol="0">
            <a:spAutoFit/>
          </a:bodyPr>
          <a:lstStyle/>
          <a:p>
            <a:pPr marL="12700">
              <a:lnSpc>
                <a:spcPct val="100000"/>
              </a:lnSpc>
            </a:pPr>
            <a:r>
              <a:rPr dirty="0"/>
              <a:t>Final</a:t>
            </a:r>
            <a:r>
              <a:rPr spc="-170" dirty="0"/>
              <a:t> </a:t>
            </a:r>
            <a:r>
              <a:rPr dirty="0" smtClean="0"/>
              <a:t>Thoughts</a:t>
            </a:r>
            <a:r>
              <a:rPr lang="en-US" dirty="0" smtClean="0"/>
              <a:t> </a:t>
            </a:r>
            <a:endParaRPr dirty="0"/>
          </a:p>
        </p:txBody>
      </p:sp>
      <p:sp>
        <p:nvSpPr>
          <p:cNvPr id="3" name="object 3"/>
          <p:cNvSpPr txBox="1"/>
          <p:nvPr/>
        </p:nvSpPr>
        <p:spPr>
          <a:xfrm>
            <a:off x="595376" y="1104138"/>
            <a:ext cx="7717155" cy="4001095"/>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Thank you for </a:t>
            </a:r>
            <a:r>
              <a:rPr sz="2000" spc="-5" dirty="0">
                <a:latin typeface="Times New Roman" panose="02020603050405020304" pitchFamily="18" charset="0"/>
                <a:cs typeface="Times New Roman" panose="02020603050405020304" pitchFamily="18" charset="0"/>
              </a:rPr>
              <a:t>participating </a:t>
            </a:r>
            <a:r>
              <a:rPr sz="2000" dirty="0">
                <a:latin typeface="Times New Roman" panose="02020603050405020304" pitchFamily="18" charset="0"/>
                <a:cs typeface="Times New Roman" panose="02020603050405020304" pitchFamily="18" charset="0"/>
              </a:rPr>
              <a:t>in this discussion</a:t>
            </a:r>
            <a:r>
              <a:rPr sz="2000" spc="-140" dirty="0">
                <a:latin typeface="Times New Roman" panose="02020603050405020304" pitchFamily="18" charset="0"/>
                <a:cs typeface="Times New Roman" panose="02020603050405020304" pitchFamily="18" charset="0"/>
              </a:rPr>
              <a:t> </a:t>
            </a:r>
            <a:r>
              <a:rPr sz="2000" dirty="0" smtClean="0">
                <a:latin typeface="Times New Roman" panose="02020603050405020304" pitchFamily="18" charset="0"/>
                <a:cs typeface="Times New Roman" panose="02020603050405020304" pitchFamily="18" charset="0"/>
              </a:rPr>
              <a:t>today</a:t>
            </a:r>
            <a:r>
              <a:rPr lang="en-US" sz="2000" dirty="0" smtClean="0">
                <a:latin typeface="Times New Roman" panose="02020603050405020304" pitchFamily="18" charset="0"/>
                <a:cs typeface="Times New Roman" panose="02020603050405020304" pitchFamily="18" charset="0"/>
              </a:rPr>
              <a:t>, to learn more about the New Medicare Card you can:</a:t>
            </a:r>
          </a:p>
          <a:p>
            <a:pPr marL="12700">
              <a:lnSpc>
                <a:spcPct val="100000"/>
              </a:lnSpc>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a:latin typeface="Times New Roman" panose="02020603050405020304" pitchFamily="18" charset="0"/>
                <a:cs typeface="Times New Roman" panose="02020603050405020304" pitchFamily="18" charset="0"/>
              </a:rPr>
              <a:t>Participate in our Open Door </a:t>
            </a:r>
            <a:r>
              <a:rPr lang="en-US" sz="2000" dirty="0" smtClean="0">
                <a:latin typeface="Times New Roman" panose="02020603050405020304" pitchFamily="18" charset="0"/>
                <a:cs typeface="Times New Roman" panose="02020603050405020304" pitchFamily="18" charset="0"/>
              </a:rPr>
              <a:t>Forums. We </a:t>
            </a:r>
            <a:r>
              <a:rPr lang="en-US" sz="2000" dirty="0">
                <a:latin typeface="Times New Roman" panose="02020603050405020304" pitchFamily="18" charset="0"/>
                <a:cs typeface="Times New Roman" panose="02020603050405020304" pitchFamily="18" charset="0"/>
              </a:rPr>
              <a:t>will let you know when calls are scheduled in </a:t>
            </a:r>
            <a:r>
              <a:rPr lang="en-US" sz="2000" u="sng" dirty="0">
                <a:latin typeface="Times New Roman" panose="02020603050405020304" pitchFamily="18" charset="0"/>
                <a:cs typeface="Times New Roman" panose="02020603050405020304" pitchFamily="18" charset="0"/>
              </a:rPr>
              <a:t>MLN </a:t>
            </a:r>
            <a:r>
              <a:rPr lang="en-US" sz="2000" u="sng" dirty="0" smtClean="0">
                <a:latin typeface="Times New Roman" panose="02020603050405020304" pitchFamily="18" charset="0"/>
                <a:cs typeface="Times New Roman" panose="02020603050405020304" pitchFamily="18" charset="0"/>
              </a:rPr>
              <a:t>Connects (Providers)</a:t>
            </a:r>
            <a:endParaRPr lang="en-US" sz="2000" dirty="0" smtClean="0">
              <a:latin typeface="Times New Roman" panose="02020603050405020304" pitchFamily="18" charset="0"/>
              <a:cs typeface="Times New Roman" panose="02020603050405020304" pitchFamily="18" charset="0"/>
            </a:endParaRPr>
          </a:p>
          <a:p>
            <a:pPr marL="469900" lvl="1">
              <a:tabLst>
                <a:tab pos="354965" algn="l"/>
                <a:tab pos="355600" algn="l"/>
              </a:tabLst>
            </a:pPr>
            <a:endParaRPr lang="en-US" sz="2000" dirty="0">
              <a:latin typeface="Times New Roman" panose="02020603050405020304" pitchFamily="18" charset="0"/>
              <a:cs typeface="Times New Roman" panose="02020603050405020304" pitchFamily="18" charset="0"/>
            </a:endParaRPr>
          </a:p>
          <a:p>
            <a:pPr marL="812800" lvl="1" indent="-342900">
              <a:buFont typeface="Arial"/>
              <a:buChar char="•"/>
              <a:tabLst>
                <a:tab pos="354965" algn="l"/>
                <a:tab pos="355600" algn="l"/>
              </a:tabLst>
            </a:pPr>
            <a:r>
              <a:rPr lang="en-US" sz="2000" dirty="0" smtClean="0">
                <a:latin typeface="Times New Roman" panose="02020603050405020304" pitchFamily="18" charset="0"/>
                <a:cs typeface="Times New Roman" panose="02020603050405020304" pitchFamily="18" charset="0"/>
              </a:rPr>
              <a:t>Check </a:t>
            </a:r>
            <a:r>
              <a:rPr lang="en-US" sz="2000" dirty="0">
                <a:latin typeface="Times New Roman" panose="02020603050405020304" pitchFamily="18" charset="0"/>
                <a:cs typeface="Times New Roman" panose="02020603050405020304" pitchFamily="18" charset="0"/>
              </a:rPr>
              <a:t>our </a:t>
            </a:r>
            <a:r>
              <a:rPr lang="en-US" sz="2000" dirty="0" smtClean="0">
                <a:latin typeface="Times New Roman" panose="02020603050405020304" pitchFamily="18" charset="0"/>
                <a:cs typeface="Times New Roman" panose="02020603050405020304" pitchFamily="18" charset="0"/>
              </a:rPr>
              <a:t>New </a:t>
            </a:r>
            <a:r>
              <a:rPr lang="en-US" sz="2000" dirty="0">
                <a:latin typeface="Times New Roman" panose="02020603050405020304" pitchFamily="18" charset="0"/>
                <a:cs typeface="Times New Roman" panose="02020603050405020304" pitchFamily="18" charset="0"/>
              </a:rPr>
              <a:t>Medicare Card </a:t>
            </a:r>
            <a:r>
              <a:rPr lang="en-US" sz="2000" dirty="0" smtClean="0">
                <a:latin typeface="Times New Roman" panose="02020603050405020304" pitchFamily="18" charset="0"/>
                <a:cs typeface="Times New Roman" panose="02020603050405020304" pitchFamily="18" charset="0"/>
              </a:rPr>
              <a:t>website </a:t>
            </a:r>
            <a:r>
              <a:rPr lang="en-US" sz="2000" dirty="0">
                <a:latin typeface="Times New Roman" panose="02020603050405020304" pitchFamily="18" charset="0"/>
                <a:cs typeface="Times New Roman" panose="02020603050405020304" pitchFamily="18" charset="0"/>
              </a:rPr>
              <a:t>for other information:</a:t>
            </a:r>
          </a:p>
          <a:p>
            <a:pPr marL="1270000" lvl="2" indent="-342900">
              <a:buFont typeface="Arial"/>
              <a:buChar char="•"/>
              <a:tabLst>
                <a:tab pos="354965" algn="l"/>
                <a:tab pos="355600" algn="l"/>
              </a:tabLst>
            </a:pPr>
            <a:r>
              <a:rPr lang="en-US" sz="2000" u="sng" dirty="0">
                <a:latin typeface="Times New Roman" panose="02020603050405020304" pitchFamily="18" charset="0"/>
                <a:cs typeface="Times New Roman" panose="02020603050405020304" pitchFamily="18" charset="0"/>
                <a:hlinkClick r:id="rId2"/>
              </a:rPr>
              <a:t>https://</a:t>
            </a:r>
            <a:r>
              <a:rPr lang="en-US" sz="2000" u="sng" dirty="0" smtClean="0">
                <a:latin typeface="Times New Roman" panose="02020603050405020304" pitchFamily="18" charset="0"/>
                <a:cs typeface="Times New Roman" panose="02020603050405020304" pitchFamily="18" charset="0"/>
                <a:hlinkClick r:id="rId2"/>
              </a:rPr>
              <a:t>www.cms.gov/newcard</a:t>
            </a:r>
            <a:endParaRPr lang="en-US" sz="2000" dirty="0" smtClean="0">
              <a:latin typeface="Times New Roman" panose="02020603050405020304" pitchFamily="18" charset="0"/>
              <a:cs typeface="Times New Roman" panose="02020603050405020304" pitchFamily="18" charset="0"/>
            </a:endParaRPr>
          </a:p>
          <a:p>
            <a:pPr marL="1270000" lvl="2" indent="-342900">
              <a:buFont typeface="Arial"/>
              <a:buChar char="•"/>
              <a:tabLst>
                <a:tab pos="354965" algn="l"/>
                <a:tab pos="355600" algn="l"/>
              </a:tabLst>
            </a:pPr>
            <a:r>
              <a:rPr lang="en-US" sz="2000" spc="-5" dirty="0" smtClean="0">
                <a:latin typeface="Times New Roman" panose="02020603050405020304" pitchFamily="18" charset="0"/>
                <a:cs typeface="Times New Roman" panose="02020603050405020304" pitchFamily="18" charset="0"/>
              </a:rPr>
              <a:t>Please access HPMS for technical information related to Plans </a:t>
            </a:r>
            <a:endParaRPr lang="en-US" sz="2000" dirty="0">
              <a:latin typeface="Times New Roman" panose="02020603050405020304" pitchFamily="18" charset="0"/>
              <a:cs typeface="Times New Roman" panose="02020603050405020304" pitchFamily="18" charset="0"/>
            </a:endParaRPr>
          </a:p>
          <a:p>
            <a:pPr>
              <a:lnSpc>
                <a:spcPct val="100000"/>
              </a:lnSpc>
              <a:buFont typeface="Arial"/>
              <a:buChar char="•"/>
            </a:pPr>
            <a:endParaRPr sz="2000" dirty="0">
              <a:latin typeface="Times New Roman" panose="02020603050405020304" pitchFamily="18" charset="0"/>
              <a:cs typeface="Times New Roman" panose="02020603050405020304" pitchFamily="18" charset="0"/>
            </a:endParaRPr>
          </a:p>
          <a:p>
            <a:pPr marL="355600" indent="-342900">
              <a:lnSpc>
                <a:spcPct val="100000"/>
              </a:lnSpc>
              <a:buFont typeface="Arial"/>
              <a:buChar char="•"/>
              <a:tabLst>
                <a:tab pos="354965" algn="l"/>
                <a:tab pos="355600" algn="l"/>
              </a:tabLst>
            </a:pPr>
            <a:r>
              <a:rPr sz="2000" dirty="0">
                <a:latin typeface="Times New Roman" panose="02020603050405020304" pitchFamily="18" charset="0"/>
                <a:cs typeface="Times New Roman" panose="02020603050405020304" pitchFamily="18" charset="0"/>
              </a:rPr>
              <a:t>Please </a:t>
            </a:r>
            <a:r>
              <a:rPr sz="2000" spc="-5" dirty="0">
                <a:latin typeface="Times New Roman" panose="02020603050405020304" pitchFamily="18" charset="0"/>
                <a:cs typeface="Times New Roman" panose="02020603050405020304" pitchFamily="18" charset="0"/>
              </a:rPr>
              <a:t>submit </a:t>
            </a:r>
            <a:r>
              <a:rPr sz="2000" dirty="0">
                <a:latin typeface="Times New Roman" panose="02020603050405020304" pitchFamily="18" charset="0"/>
                <a:cs typeface="Times New Roman" panose="02020603050405020304" pitchFamily="18" charset="0"/>
              </a:rPr>
              <a:t>any additional </a:t>
            </a:r>
            <a:r>
              <a:rPr lang="en-US" sz="2000" dirty="0" smtClean="0">
                <a:latin typeface="Times New Roman" panose="02020603050405020304" pitchFamily="18" charset="0"/>
                <a:cs typeface="Times New Roman" panose="02020603050405020304" pitchFamily="18" charset="0"/>
              </a:rPr>
              <a:t>comments or questions</a:t>
            </a:r>
            <a:r>
              <a:rPr sz="2000" dirty="0" smtClean="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 the </a:t>
            </a:r>
            <a:r>
              <a:rPr lang="en-US" sz="2000" dirty="0" smtClean="0">
                <a:latin typeface="Times New Roman" panose="02020603050405020304" pitchFamily="18" charset="0"/>
                <a:cs typeface="Times New Roman" panose="02020603050405020304" pitchFamily="18" charset="0"/>
              </a:rPr>
              <a:t>New </a:t>
            </a:r>
            <a:r>
              <a:rPr lang="en-US" sz="2000" dirty="0">
                <a:latin typeface="Times New Roman" panose="02020603050405020304" pitchFamily="18" charset="0"/>
                <a:cs typeface="Times New Roman" panose="02020603050405020304" pitchFamily="18" charset="0"/>
              </a:rPr>
              <a:t>Medicare Card </a:t>
            </a:r>
            <a:r>
              <a:rPr sz="2000" dirty="0" smtClean="0">
                <a:latin typeface="Times New Roman" panose="02020603050405020304" pitchFamily="18" charset="0"/>
                <a:cs typeface="Times New Roman" panose="02020603050405020304" pitchFamily="18" charset="0"/>
              </a:rPr>
              <a:t>team </a:t>
            </a:r>
            <a:r>
              <a:rPr sz="2000" spc="-5" dirty="0" smtClean="0">
                <a:latin typeface="Times New Roman" panose="02020603050405020304" pitchFamily="18" charset="0"/>
                <a:cs typeface="Times New Roman" panose="02020603050405020304" pitchFamily="18" charset="0"/>
              </a:rPr>
              <a:t>mailbox:</a:t>
            </a:r>
            <a:r>
              <a:rPr lang="en-US" sz="2000" spc="-5" dirty="0" smtClean="0">
                <a:latin typeface="Times New Roman" panose="02020603050405020304" pitchFamily="18" charset="0"/>
                <a:cs typeface="Times New Roman" panose="02020603050405020304" pitchFamily="18" charset="0"/>
              </a:rPr>
              <a:t> </a:t>
            </a:r>
            <a:r>
              <a:rPr lang="en-US" sz="2000" u="sng" spc="-5" dirty="0" smtClean="0">
                <a:solidFill>
                  <a:srgbClr val="0000FF"/>
                </a:solidFill>
                <a:latin typeface="Times New Roman" panose="02020603050405020304" pitchFamily="18" charset="0"/>
                <a:cs typeface="Times New Roman" panose="02020603050405020304" pitchFamily="18" charset="0"/>
              </a:rPr>
              <a:t>NewMedicareCardSSNRemoval@cms.hhs.gov</a:t>
            </a:r>
            <a:endParaRPr sz="20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30</a:t>
            </a:fld>
            <a:endParaRPr lang="en-US" dirty="0">
              <a:solidFill>
                <a:prstClr val="black">
                  <a:tint val="75000"/>
                </a:prstClr>
              </a:solidFill>
            </a:endParaRPr>
          </a:p>
        </p:txBody>
      </p:sp>
    </p:spTree>
    <p:extLst>
      <p:ext uri="{BB962C8B-B14F-4D97-AF65-F5344CB8AC3E}">
        <p14:creationId xmlns:p14="http://schemas.microsoft.com/office/powerpoint/2010/main" val="1873203705"/>
      </p:ext>
    </p:extLst>
  </p:cSld>
  <p:clrMapOvr>
    <a:masterClrMapping/>
  </p:clrMapOvr>
  <mc:AlternateContent xmlns:mc="http://schemas.openxmlformats.org/markup-compatibility/2006" xmlns:p14="http://schemas.microsoft.com/office/powerpoint/2010/main">
    <mc:Choice Requires="p14">
      <p:transition spd="slow" p14:dur="2000" advTm="55364"/>
    </mc:Choice>
    <mc:Fallback xmlns="">
      <p:transition spd="slow" advTm="5536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104138"/>
            <a:ext cx="8023225" cy="3676015"/>
          </a:xfrm>
          <a:prstGeom prst="rect">
            <a:avLst/>
          </a:prstGeom>
        </p:spPr>
        <p:txBody>
          <a:bodyPr vert="horz" wrap="square" lIns="0" tIns="0" rIns="0" bIns="0" rtlCol="0">
            <a:spAutoFit/>
          </a:bodyPr>
          <a:lstStyle/>
          <a:p>
            <a:pPr marL="355600" marR="236220" indent="-342900">
              <a:lnSpc>
                <a:spcPct val="100000"/>
              </a:lnSpc>
              <a:buFont typeface="Arial"/>
              <a:buChar char="•"/>
              <a:tabLst>
                <a:tab pos="354965" algn="l"/>
                <a:tab pos="355600" algn="l"/>
              </a:tabLst>
            </a:pPr>
            <a:r>
              <a:rPr sz="2000" spc="5" dirty="0">
                <a:latin typeface="Times New Roman"/>
                <a:cs typeface="Times New Roman"/>
              </a:rPr>
              <a:t>Along </a:t>
            </a:r>
            <a:r>
              <a:rPr sz="2000" dirty="0">
                <a:latin typeface="Times New Roman"/>
                <a:cs typeface="Times New Roman"/>
              </a:rPr>
              <a:t>with </a:t>
            </a:r>
            <a:r>
              <a:rPr sz="2000" spc="5" dirty="0">
                <a:latin typeface="Times New Roman"/>
                <a:cs typeface="Times New Roman"/>
              </a:rPr>
              <a:t>our </a:t>
            </a:r>
            <a:r>
              <a:rPr sz="2000" dirty="0">
                <a:latin typeface="Times New Roman"/>
                <a:cs typeface="Times New Roman"/>
              </a:rPr>
              <a:t>partners, CMS will address </a:t>
            </a:r>
            <a:r>
              <a:rPr sz="2000" spc="-5" dirty="0">
                <a:latin typeface="Times New Roman"/>
                <a:cs typeface="Times New Roman"/>
              </a:rPr>
              <a:t>complex systems </a:t>
            </a:r>
            <a:r>
              <a:rPr sz="2000" dirty="0">
                <a:latin typeface="Times New Roman"/>
                <a:cs typeface="Times New Roman"/>
              </a:rPr>
              <a:t>changes</a:t>
            </a:r>
            <a:r>
              <a:rPr sz="2000" spc="-180" dirty="0">
                <a:latin typeface="Times New Roman"/>
                <a:cs typeface="Times New Roman"/>
              </a:rPr>
              <a:t> </a:t>
            </a:r>
            <a:r>
              <a:rPr sz="2000" dirty="0">
                <a:latin typeface="Times New Roman"/>
                <a:cs typeface="Times New Roman"/>
              </a:rPr>
              <a:t>for  </a:t>
            </a:r>
            <a:r>
              <a:rPr sz="2000" spc="5" dirty="0">
                <a:latin typeface="Times New Roman"/>
                <a:cs typeface="Times New Roman"/>
              </a:rPr>
              <a:t>over 75 </a:t>
            </a:r>
            <a:r>
              <a:rPr sz="2000" spc="-5" dirty="0">
                <a:latin typeface="Times New Roman"/>
                <a:cs typeface="Times New Roman"/>
              </a:rPr>
              <a:t>systems, </a:t>
            </a:r>
            <a:r>
              <a:rPr sz="2000" spc="5" dirty="0">
                <a:latin typeface="Times New Roman"/>
                <a:cs typeface="Times New Roman"/>
              </a:rPr>
              <a:t>conduct </a:t>
            </a:r>
            <a:r>
              <a:rPr sz="2000" dirty="0">
                <a:latin typeface="Times New Roman"/>
                <a:cs typeface="Times New Roman"/>
              </a:rPr>
              <a:t>extensive outreach </a:t>
            </a:r>
            <a:r>
              <a:rPr sz="2000" spc="5" dirty="0">
                <a:latin typeface="Times New Roman"/>
                <a:cs typeface="Times New Roman"/>
              </a:rPr>
              <a:t>&amp; </a:t>
            </a:r>
            <a:r>
              <a:rPr sz="2000" dirty="0">
                <a:latin typeface="Times New Roman"/>
                <a:cs typeface="Times New Roman"/>
              </a:rPr>
              <a:t>education </a:t>
            </a:r>
            <a:r>
              <a:rPr sz="2000" spc="-5" dirty="0">
                <a:latin typeface="Times New Roman"/>
                <a:cs typeface="Times New Roman"/>
              </a:rPr>
              <a:t>activities </a:t>
            </a:r>
            <a:r>
              <a:rPr sz="2000" dirty="0">
                <a:latin typeface="Times New Roman"/>
                <a:cs typeface="Times New Roman"/>
              </a:rPr>
              <a:t>and  analyze the </a:t>
            </a:r>
            <a:r>
              <a:rPr sz="2000" spc="-5" dirty="0">
                <a:latin typeface="Times New Roman"/>
                <a:cs typeface="Times New Roman"/>
              </a:rPr>
              <a:t>many </a:t>
            </a:r>
            <a:r>
              <a:rPr sz="2000" dirty="0">
                <a:latin typeface="Times New Roman"/>
                <a:cs typeface="Times New Roman"/>
              </a:rPr>
              <a:t>changes that will be needed to </a:t>
            </a:r>
            <a:r>
              <a:rPr sz="2000" spc="-5" dirty="0">
                <a:latin typeface="Times New Roman"/>
                <a:cs typeface="Times New Roman"/>
              </a:rPr>
              <a:t>systems </a:t>
            </a:r>
            <a:r>
              <a:rPr sz="2000" dirty="0">
                <a:latin typeface="Times New Roman"/>
                <a:cs typeface="Times New Roman"/>
              </a:rPr>
              <a:t>and business  processes</a:t>
            </a:r>
          </a:p>
          <a:p>
            <a:pPr>
              <a:lnSpc>
                <a:spcPct val="100000"/>
              </a:lnSpc>
              <a:buFont typeface="Arial"/>
              <a:buChar char="•"/>
            </a:pPr>
            <a:endParaRPr sz="2000" dirty="0">
              <a:latin typeface="Times New Roman"/>
              <a:cs typeface="Times New Roman"/>
            </a:endParaRPr>
          </a:p>
          <a:p>
            <a:pPr marL="355600" indent="-342900">
              <a:lnSpc>
                <a:spcPct val="100000"/>
              </a:lnSpc>
              <a:buFont typeface="Arial"/>
              <a:buChar char="•"/>
              <a:tabLst>
                <a:tab pos="354965" algn="l"/>
                <a:tab pos="355600" algn="l"/>
              </a:tabLst>
            </a:pPr>
            <a:r>
              <a:rPr sz="2000" spc="-5" dirty="0">
                <a:latin typeface="Times New Roman"/>
                <a:cs typeface="Times New Roman"/>
              </a:rPr>
              <a:t>Affected </a:t>
            </a:r>
            <a:r>
              <a:rPr sz="2000" dirty="0">
                <a:latin typeface="Times New Roman"/>
                <a:cs typeface="Times New Roman"/>
              </a:rPr>
              <a:t>stakeholders</a:t>
            </a:r>
            <a:r>
              <a:rPr sz="2000" spc="-110" dirty="0">
                <a:latin typeface="Times New Roman"/>
                <a:cs typeface="Times New Roman"/>
              </a:rPr>
              <a:t> </a:t>
            </a:r>
            <a:r>
              <a:rPr sz="2000" dirty="0">
                <a:latin typeface="Times New Roman"/>
                <a:cs typeface="Times New Roman"/>
              </a:rPr>
              <a:t>include:</a:t>
            </a:r>
          </a:p>
          <a:p>
            <a:pPr marL="756285" lvl="1" indent="-286385">
              <a:lnSpc>
                <a:spcPct val="100000"/>
              </a:lnSpc>
              <a:buChar char="−"/>
              <a:tabLst>
                <a:tab pos="756285" algn="l"/>
                <a:tab pos="756920" algn="l"/>
              </a:tabLst>
            </a:pPr>
            <a:r>
              <a:rPr sz="2000" dirty="0">
                <a:latin typeface="Times New Roman"/>
                <a:cs typeface="Times New Roman"/>
              </a:rPr>
              <a:t>Federal partners, States, </a:t>
            </a:r>
            <a:r>
              <a:rPr sz="2000" spc="-5" dirty="0">
                <a:latin typeface="Times New Roman"/>
                <a:cs typeface="Times New Roman"/>
              </a:rPr>
              <a:t>Beneficiaries, </a:t>
            </a:r>
            <a:r>
              <a:rPr sz="2000" dirty="0">
                <a:latin typeface="Times New Roman"/>
                <a:cs typeface="Times New Roman"/>
              </a:rPr>
              <a:t>Providers, and</a:t>
            </a:r>
            <a:r>
              <a:rPr sz="2000" spc="-155" dirty="0">
                <a:latin typeface="Times New Roman"/>
                <a:cs typeface="Times New Roman"/>
              </a:rPr>
              <a:t> </a:t>
            </a:r>
            <a:r>
              <a:rPr sz="2000" dirty="0">
                <a:latin typeface="Times New Roman"/>
                <a:cs typeface="Times New Roman"/>
              </a:rPr>
              <a:t>Plans</a:t>
            </a:r>
          </a:p>
          <a:p>
            <a:pPr marL="756285" marR="5080" lvl="1" indent="-286385">
              <a:lnSpc>
                <a:spcPct val="100000"/>
              </a:lnSpc>
              <a:buChar char="−"/>
              <a:tabLst>
                <a:tab pos="756285" algn="l"/>
                <a:tab pos="756920" algn="l"/>
              </a:tabLst>
            </a:pPr>
            <a:r>
              <a:rPr sz="2000" dirty="0">
                <a:latin typeface="Times New Roman"/>
                <a:cs typeface="Times New Roman"/>
              </a:rPr>
              <a:t>Other key </a:t>
            </a:r>
            <a:r>
              <a:rPr sz="2000" spc="-5" dirty="0">
                <a:latin typeface="Times New Roman"/>
                <a:cs typeface="Times New Roman"/>
              </a:rPr>
              <a:t>stakeholders, </a:t>
            </a:r>
            <a:r>
              <a:rPr sz="2000" dirty="0">
                <a:latin typeface="Times New Roman"/>
                <a:cs typeface="Times New Roman"/>
              </a:rPr>
              <a:t>such as billing agencies, advocacy groups,</a:t>
            </a:r>
            <a:r>
              <a:rPr sz="2000" spc="-175" dirty="0">
                <a:latin typeface="Times New Roman"/>
                <a:cs typeface="Times New Roman"/>
              </a:rPr>
              <a:t> </a:t>
            </a:r>
            <a:r>
              <a:rPr sz="2000" dirty="0">
                <a:latin typeface="Times New Roman"/>
                <a:cs typeface="Times New Roman"/>
              </a:rPr>
              <a:t>data  warehouses,</a:t>
            </a:r>
            <a:r>
              <a:rPr sz="2000" spc="-120" dirty="0">
                <a:latin typeface="Times New Roman"/>
                <a:cs typeface="Times New Roman"/>
              </a:rPr>
              <a:t> </a:t>
            </a:r>
            <a:r>
              <a:rPr sz="2000" spc="-5" dirty="0">
                <a:latin typeface="Times New Roman"/>
                <a:cs typeface="Times New Roman"/>
              </a:rPr>
              <a:t>etc.</a:t>
            </a:r>
            <a:endParaRPr sz="2000" dirty="0">
              <a:latin typeface="Times New Roman"/>
              <a:cs typeface="Times New Roman"/>
            </a:endParaRPr>
          </a:p>
          <a:p>
            <a:pPr lvl="1">
              <a:lnSpc>
                <a:spcPct val="100000"/>
              </a:lnSpc>
              <a:buFont typeface="Times New Roman"/>
              <a:buChar char="−"/>
            </a:pPr>
            <a:endParaRPr sz="2000" dirty="0">
              <a:latin typeface="Times New Roman"/>
              <a:cs typeface="Times New Roman"/>
            </a:endParaRPr>
          </a:p>
          <a:p>
            <a:pPr marL="355600" marR="1067435" indent="-342900">
              <a:lnSpc>
                <a:spcPct val="100000"/>
              </a:lnSpc>
              <a:buFont typeface="Arial"/>
              <a:buChar char="•"/>
              <a:tabLst>
                <a:tab pos="354965" algn="l"/>
                <a:tab pos="355600" algn="l"/>
              </a:tabLst>
            </a:pPr>
            <a:r>
              <a:rPr sz="2000" dirty="0">
                <a:latin typeface="Times New Roman"/>
                <a:cs typeface="Times New Roman"/>
              </a:rPr>
              <a:t>CMS has been working </a:t>
            </a:r>
            <a:r>
              <a:rPr sz="2000" spc="-5" dirty="0">
                <a:latin typeface="Times New Roman"/>
                <a:cs typeface="Times New Roman"/>
              </a:rPr>
              <a:t>closely </a:t>
            </a:r>
            <a:r>
              <a:rPr sz="2000" dirty="0">
                <a:latin typeface="Times New Roman"/>
                <a:cs typeface="Times New Roman"/>
              </a:rPr>
              <a:t>with partners and stakeholders</a:t>
            </a:r>
            <a:r>
              <a:rPr sz="2000" spc="-160" dirty="0">
                <a:latin typeface="Times New Roman"/>
                <a:cs typeface="Times New Roman"/>
              </a:rPr>
              <a:t> </a:t>
            </a:r>
            <a:r>
              <a:rPr sz="2000" dirty="0">
                <a:latin typeface="Times New Roman"/>
                <a:cs typeface="Times New Roman"/>
              </a:rPr>
              <a:t>to  </a:t>
            </a:r>
            <a:r>
              <a:rPr sz="2000" spc="-5" dirty="0">
                <a:latin typeface="Times New Roman"/>
                <a:cs typeface="Times New Roman"/>
              </a:rPr>
              <a:t>implement </a:t>
            </a:r>
            <a:r>
              <a:rPr sz="2000" dirty="0">
                <a:latin typeface="Times New Roman"/>
                <a:cs typeface="Times New Roman"/>
              </a:rPr>
              <a:t>the SSN Removal</a:t>
            </a:r>
            <a:r>
              <a:rPr sz="2000" spc="-100" dirty="0">
                <a:latin typeface="Times New Roman"/>
                <a:cs typeface="Times New Roman"/>
              </a:rPr>
              <a:t> </a:t>
            </a:r>
            <a:r>
              <a:rPr sz="2000" dirty="0">
                <a:latin typeface="Times New Roman"/>
                <a:cs typeface="Times New Roman"/>
              </a:rPr>
              <a:t>Initiative</a:t>
            </a:r>
          </a:p>
        </p:txBody>
      </p:sp>
      <p:sp>
        <p:nvSpPr>
          <p:cNvPr id="4" name="object 4"/>
          <p:cNvSpPr txBox="1">
            <a:spLocks noGrp="1"/>
          </p:cNvSpPr>
          <p:nvPr>
            <p:ph type="sldNum" sz="quarter" idx="4294967295"/>
          </p:nvPr>
        </p:nvSpPr>
        <p:spPr>
          <a:xfrm>
            <a:off x="8720581" y="6605117"/>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dirty="0"/>
              <a:t>4</a:t>
            </a:fld>
            <a:endParaRPr dirty="0"/>
          </a:p>
        </p:txBody>
      </p:sp>
      <p:sp>
        <p:nvSpPr>
          <p:cNvPr id="3" name="object 3"/>
          <p:cNvSpPr txBox="1">
            <a:spLocks noGrp="1"/>
          </p:cNvSpPr>
          <p:nvPr>
            <p:ph type="title"/>
          </p:nvPr>
        </p:nvSpPr>
        <p:spPr>
          <a:xfrm>
            <a:off x="1618869" y="43434"/>
            <a:ext cx="5904865" cy="871855"/>
          </a:xfrm>
          <a:prstGeom prst="rect">
            <a:avLst/>
          </a:prstGeom>
        </p:spPr>
        <p:txBody>
          <a:bodyPr vert="horz" wrap="square" lIns="0" tIns="0" rIns="0" bIns="0" rtlCol="0">
            <a:spAutoFit/>
          </a:bodyPr>
          <a:lstStyle/>
          <a:p>
            <a:pPr marL="1043940" marR="5080" indent="-1031875">
              <a:lnSpc>
                <a:spcPct val="100000"/>
              </a:lnSpc>
            </a:pPr>
            <a:r>
              <a:rPr spc="-5" dirty="0"/>
              <a:t>Complex IT Systems </a:t>
            </a:r>
            <a:r>
              <a:rPr spc="-10" dirty="0"/>
              <a:t>affecting </a:t>
            </a:r>
            <a:r>
              <a:rPr spc="-5" dirty="0"/>
              <a:t>Providers,  </a:t>
            </a:r>
            <a:r>
              <a:rPr dirty="0"/>
              <a:t>Partners, </a:t>
            </a:r>
            <a:r>
              <a:rPr spc="-5" dirty="0"/>
              <a:t>and</a:t>
            </a:r>
            <a:r>
              <a:rPr spc="-60" dirty="0"/>
              <a:t> </a:t>
            </a:r>
            <a:r>
              <a:rPr spc="-5" dirty="0"/>
              <a:t>Beneficiaries</a:t>
            </a:r>
          </a:p>
        </p:txBody>
      </p:sp>
    </p:spTree>
    <p:extLst>
      <p:ext uri="{BB962C8B-B14F-4D97-AF65-F5344CB8AC3E}">
        <p14:creationId xmlns:p14="http://schemas.microsoft.com/office/powerpoint/2010/main" val="111551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01620" y="3047872"/>
            <a:ext cx="4540885" cy="984885"/>
          </a:xfrm>
          <a:prstGeom prst="rect">
            <a:avLst/>
          </a:prstGeom>
        </p:spPr>
        <p:txBody>
          <a:bodyPr vert="horz" wrap="square" lIns="0" tIns="0" rIns="0" bIns="0" rtlCol="0">
            <a:spAutoFit/>
          </a:bodyPr>
          <a:lstStyle/>
          <a:p>
            <a:pPr marL="12700">
              <a:lnSpc>
                <a:spcPct val="100000"/>
              </a:lnSpc>
            </a:pPr>
            <a:r>
              <a:rPr sz="3200" b="1" dirty="0">
                <a:solidFill>
                  <a:srgbClr val="000000"/>
                </a:solidFill>
                <a:latin typeface="Times New Roman"/>
                <a:cs typeface="Times New Roman"/>
              </a:rPr>
              <a:t>Implementation of</a:t>
            </a:r>
            <a:r>
              <a:rPr sz="3200" b="1" spc="-114" dirty="0">
                <a:solidFill>
                  <a:srgbClr val="000000"/>
                </a:solidFill>
                <a:latin typeface="Times New Roman"/>
                <a:cs typeface="Times New Roman"/>
              </a:rPr>
              <a:t> </a:t>
            </a:r>
            <a:r>
              <a:rPr lang="en-US" sz="3200" b="1" dirty="0" smtClean="0">
                <a:solidFill>
                  <a:srgbClr val="000000"/>
                </a:solidFill>
                <a:latin typeface="Times New Roman"/>
                <a:cs typeface="Times New Roman"/>
              </a:rPr>
              <a:t>New Medicare Numbers</a:t>
            </a:r>
            <a:endParaRPr sz="3200" dirty="0">
              <a:latin typeface="Times New Roman"/>
              <a:cs typeface="Times New Roman"/>
            </a:endParaRPr>
          </a:p>
        </p:txBody>
      </p:sp>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5</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824"/>
    </mc:Choice>
    <mc:Fallback xmlns="">
      <p:transition spd="slow" advTm="682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93928" y="1104138"/>
            <a:ext cx="8522335" cy="5539978"/>
          </a:xfrm>
          <a:prstGeom prst="rect">
            <a:avLst/>
          </a:prstGeom>
        </p:spPr>
        <p:txBody>
          <a:bodyPr vert="horz" wrap="square" lIns="0" tIns="0" rIns="0" bIns="0" rtlCol="0">
            <a:spAutoFit/>
          </a:bodyPr>
          <a:lstStyle/>
          <a:p>
            <a:pPr marL="12700">
              <a:lnSpc>
                <a:spcPct val="100000"/>
              </a:lnSpc>
            </a:pPr>
            <a:r>
              <a:rPr sz="2000" dirty="0">
                <a:latin typeface="Times New Roman"/>
                <a:cs typeface="Times New Roman"/>
              </a:rPr>
              <a:t>The </a:t>
            </a:r>
            <a:r>
              <a:rPr lang="en-US" sz="2000" dirty="0" smtClean="0">
                <a:latin typeface="Times New Roman"/>
                <a:cs typeface="Times New Roman"/>
              </a:rPr>
              <a:t>SSN Removal </a:t>
            </a:r>
            <a:r>
              <a:rPr sz="2000" dirty="0" smtClean="0">
                <a:latin typeface="Times New Roman"/>
                <a:cs typeface="Times New Roman"/>
              </a:rPr>
              <a:t>solution </a:t>
            </a:r>
            <a:r>
              <a:rPr sz="2000" spc="-5" dirty="0" smtClean="0">
                <a:latin typeface="Times New Roman"/>
                <a:cs typeface="Times New Roman"/>
              </a:rPr>
              <a:t>must </a:t>
            </a:r>
            <a:r>
              <a:rPr sz="2000" dirty="0">
                <a:latin typeface="Times New Roman"/>
                <a:cs typeface="Times New Roman"/>
              </a:rPr>
              <a:t>provide the following</a:t>
            </a:r>
            <a:r>
              <a:rPr sz="2000" spc="-140" dirty="0">
                <a:latin typeface="Times New Roman"/>
                <a:cs typeface="Times New Roman"/>
              </a:rPr>
              <a:t> </a:t>
            </a:r>
            <a:r>
              <a:rPr sz="2000" spc="-5" dirty="0">
                <a:latin typeface="Times New Roman"/>
                <a:cs typeface="Times New Roman"/>
              </a:rPr>
              <a:t>capabilities:</a:t>
            </a:r>
            <a:endParaRPr sz="2000" dirty="0">
              <a:latin typeface="Times New Roman"/>
              <a:cs typeface="Times New Roman"/>
            </a:endParaRPr>
          </a:p>
          <a:p>
            <a:pPr>
              <a:lnSpc>
                <a:spcPct val="100000"/>
              </a:lnSpc>
            </a:pPr>
            <a:endParaRPr sz="2000" dirty="0">
              <a:latin typeface="Times New Roman"/>
              <a:cs typeface="Times New Roman"/>
            </a:endParaRPr>
          </a:p>
          <a:p>
            <a:pPr marL="927100" marR="170815" indent="-457200">
              <a:lnSpc>
                <a:spcPct val="100000"/>
              </a:lnSpc>
              <a:buAutoNum type="arabicPeriod"/>
              <a:tabLst>
                <a:tab pos="927100" algn="l"/>
                <a:tab pos="927735" algn="l"/>
              </a:tabLst>
            </a:pPr>
            <a:r>
              <a:rPr sz="2000" b="1" dirty="0">
                <a:latin typeface="Times New Roman"/>
                <a:cs typeface="Times New Roman"/>
              </a:rPr>
              <a:t>Generate </a:t>
            </a:r>
            <a:r>
              <a:rPr lang="en-US" sz="2000" b="1" dirty="0" smtClean="0">
                <a:latin typeface="Times New Roman"/>
                <a:cs typeface="Times New Roman"/>
              </a:rPr>
              <a:t>Medicare Beneficiary Identifiers (</a:t>
            </a:r>
            <a:r>
              <a:rPr sz="2000" b="1" dirty="0" smtClean="0">
                <a:latin typeface="Times New Roman"/>
                <a:cs typeface="Times New Roman"/>
              </a:rPr>
              <a:t>MBI</a:t>
            </a:r>
            <a:r>
              <a:rPr lang="en-US" sz="2000" b="1" dirty="0" smtClean="0">
                <a:latin typeface="Times New Roman"/>
                <a:cs typeface="Times New Roman"/>
              </a:rPr>
              <a:t>)</a:t>
            </a:r>
            <a:r>
              <a:rPr sz="2000" b="1" dirty="0" smtClean="0">
                <a:latin typeface="Times New Roman"/>
                <a:cs typeface="Times New Roman"/>
              </a:rPr>
              <a:t> </a:t>
            </a:r>
            <a:r>
              <a:rPr sz="2000" b="1" dirty="0">
                <a:latin typeface="Times New Roman"/>
                <a:cs typeface="Times New Roman"/>
              </a:rPr>
              <a:t>for all beneficiaries: </a:t>
            </a:r>
            <a:r>
              <a:rPr sz="2000" dirty="0">
                <a:latin typeface="Times New Roman"/>
                <a:cs typeface="Times New Roman"/>
              </a:rPr>
              <a:t>Includes existing (currently</a:t>
            </a:r>
            <a:r>
              <a:rPr sz="2000" spc="-295" dirty="0">
                <a:latin typeface="Times New Roman"/>
                <a:cs typeface="Times New Roman"/>
              </a:rPr>
              <a:t> </a:t>
            </a:r>
            <a:r>
              <a:rPr sz="2000" dirty="0" smtClean="0">
                <a:latin typeface="Times New Roman"/>
                <a:cs typeface="Times New Roman"/>
              </a:rPr>
              <a:t>active</a:t>
            </a:r>
            <a:r>
              <a:rPr lang="en-US" sz="2000" dirty="0" smtClean="0">
                <a:latin typeface="Times New Roman"/>
                <a:cs typeface="Times New Roman"/>
              </a:rPr>
              <a:t>, </a:t>
            </a:r>
            <a:r>
              <a:rPr sz="2000" dirty="0" smtClean="0">
                <a:latin typeface="Times New Roman"/>
                <a:cs typeface="Times New Roman"/>
              </a:rPr>
              <a:t>deceased</a:t>
            </a:r>
            <a:r>
              <a:rPr lang="en-US" sz="2000" dirty="0" smtClean="0">
                <a:latin typeface="Times New Roman"/>
                <a:cs typeface="Times New Roman"/>
              </a:rPr>
              <a:t>,</a:t>
            </a:r>
            <a:r>
              <a:rPr sz="2000" dirty="0" smtClean="0">
                <a:latin typeface="Times New Roman"/>
                <a:cs typeface="Times New Roman"/>
              </a:rPr>
              <a:t> </a:t>
            </a:r>
            <a:r>
              <a:rPr sz="2000" dirty="0">
                <a:latin typeface="Times New Roman"/>
                <a:cs typeface="Times New Roman"/>
              </a:rPr>
              <a:t>or archived) and new</a:t>
            </a:r>
            <a:r>
              <a:rPr sz="2000" spc="-90"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buFont typeface="Times New Roman"/>
              <a:buAutoNum type="arabicPeriod"/>
            </a:pPr>
            <a:endParaRPr sz="2000" dirty="0">
              <a:latin typeface="Times New Roman"/>
              <a:cs typeface="Times New Roman"/>
            </a:endParaRPr>
          </a:p>
          <a:p>
            <a:pPr marL="927100" indent="-457200">
              <a:lnSpc>
                <a:spcPct val="100000"/>
              </a:lnSpc>
              <a:buAutoNum type="arabicPeriod"/>
              <a:tabLst>
                <a:tab pos="927100" algn="l"/>
                <a:tab pos="927735" algn="l"/>
              </a:tabLst>
            </a:pPr>
            <a:r>
              <a:rPr sz="2000" b="1" dirty="0">
                <a:latin typeface="Times New Roman"/>
                <a:cs typeface="Times New Roman"/>
              </a:rPr>
              <a:t>Issue </a:t>
            </a:r>
            <a:r>
              <a:rPr sz="2000" b="1" spc="-30" dirty="0">
                <a:latin typeface="Times New Roman"/>
                <a:cs typeface="Times New Roman"/>
              </a:rPr>
              <a:t>new, </a:t>
            </a:r>
            <a:r>
              <a:rPr sz="2000" b="1" spc="-5" dirty="0">
                <a:latin typeface="Times New Roman"/>
                <a:cs typeface="Times New Roman"/>
              </a:rPr>
              <a:t>redesigned Medicare </a:t>
            </a:r>
            <a:r>
              <a:rPr sz="2000" b="1" dirty="0">
                <a:latin typeface="Times New Roman"/>
                <a:cs typeface="Times New Roman"/>
              </a:rPr>
              <a:t>cards: </a:t>
            </a:r>
            <a:r>
              <a:rPr sz="2000" dirty="0">
                <a:latin typeface="Times New Roman"/>
                <a:cs typeface="Times New Roman"/>
              </a:rPr>
              <a:t>New cards containing the</a:t>
            </a:r>
            <a:r>
              <a:rPr sz="2000" spc="-114"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marL="927100">
              <a:lnSpc>
                <a:spcPct val="100000"/>
              </a:lnSpc>
            </a:pPr>
            <a:r>
              <a:rPr sz="2000" dirty="0">
                <a:latin typeface="Times New Roman"/>
                <a:cs typeface="Times New Roman"/>
              </a:rPr>
              <a:t>to existing and new</a:t>
            </a:r>
            <a:r>
              <a:rPr sz="2000" spc="-75" dirty="0">
                <a:latin typeface="Times New Roman"/>
                <a:cs typeface="Times New Roman"/>
              </a:rPr>
              <a:t> </a:t>
            </a:r>
            <a:r>
              <a:rPr sz="2000" spc="-5" dirty="0">
                <a:latin typeface="Times New Roman"/>
                <a:cs typeface="Times New Roman"/>
              </a:rPr>
              <a:t>beneficiaries</a:t>
            </a:r>
            <a:endParaRPr sz="2000" dirty="0">
              <a:latin typeface="Times New Roman"/>
              <a:cs typeface="Times New Roman"/>
            </a:endParaRPr>
          </a:p>
          <a:p>
            <a:pPr>
              <a:lnSpc>
                <a:spcPct val="100000"/>
              </a:lnSpc>
            </a:pPr>
            <a:endParaRPr sz="2000" dirty="0">
              <a:latin typeface="Times New Roman"/>
              <a:cs typeface="Times New Roman"/>
            </a:endParaRPr>
          </a:p>
          <a:p>
            <a:pPr marL="927100" indent="-457200">
              <a:lnSpc>
                <a:spcPct val="100000"/>
              </a:lnSpc>
              <a:buAutoNum type="arabicPeriod" startAt="3"/>
              <a:tabLst>
                <a:tab pos="927100" algn="l"/>
                <a:tab pos="927735" algn="l"/>
              </a:tabLst>
            </a:pPr>
            <a:r>
              <a:rPr sz="2000" b="1" dirty="0">
                <a:latin typeface="Times New Roman"/>
                <a:cs typeface="Times New Roman"/>
              </a:rPr>
              <a:t>Modify systems and business </a:t>
            </a:r>
            <a:r>
              <a:rPr sz="2000" b="1" spc="-5" dirty="0">
                <a:latin typeface="Times New Roman"/>
                <a:cs typeface="Times New Roman"/>
              </a:rPr>
              <a:t>processes</a:t>
            </a:r>
            <a:r>
              <a:rPr sz="2000" spc="-5" dirty="0">
                <a:latin typeface="Times New Roman"/>
                <a:cs typeface="Times New Roman"/>
              </a:rPr>
              <a:t>: </a:t>
            </a:r>
            <a:r>
              <a:rPr sz="2000" dirty="0">
                <a:latin typeface="Times New Roman"/>
                <a:cs typeface="Times New Roman"/>
              </a:rPr>
              <a:t>Required updates</a:t>
            </a:r>
            <a:r>
              <a:rPr sz="2000" spc="-185" dirty="0">
                <a:latin typeface="Times New Roman"/>
                <a:cs typeface="Times New Roman"/>
              </a:rPr>
              <a:t> </a:t>
            </a:r>
            <a:r>
              <a:rPr sz="2000" dirty="0">
                <a:latin typeface="Times New Roman"/>
                <a:cs typeface="Times New Roman"/>
              </a:rPr>
              <a:t>to</a:t>
            </a:r>
          </a:p>
          <a:p>
            <a:pPr marL="927100">
              <a:lnSpc>
                <a:spcPct val="100000"/>
              </a:lnSpc>
            </a:pPr>
            <a:r>
              <a:rPr sz="2000" spc="-5" dirty="0">
                <a:latin typeface="Times New Roman"/>
                <a:cs typeface="Times New Roman"/>
              </a:rPr>
              <a:t>accommodate </a:t>
            </a:r>
            <a:r>
              <a:rPr sz="2000" dirty="0">
                <a:latin typeface="Times New Roman"/>
                <a:cs typeface="Times New Roman"/>
              </a:rPr>
              <a:t>receipt, </a:t>
            </a:r>
            <a:r>
              <a:rPr sz="2000" spc="-5" dirty="0">
                <a:latin typeface="Times New Roman"/>
                <a:cs typeface="Times New Roman"/>
              </a:rPr>
              <a:t>transmission, </a:t>
            </a:r>
            <a:r>
              <a:rPr sz="2000" spc="-20" dirty="0">
                <a:latin typeface="Times New Roman"/>
                <a:cs typeface="Times New Roman"/>
              </a:rPr>
              <a:t>display, </a:t>
            </a:r>
            <a:r>
              <a:rPr sz="2000" dirty="0">
                <a:latin typeface="Times New Roman"/>
                <a:cs typeface="Times New Roman"/>
              </a:rPr>
              <a:t>and processing of the</a:t>
            </a:r>
            <a:r>
              <a:rPr sz="2000" spc="-100" dirty="0">
                <a:latin typeface="Times New Roman"/>
                <a:cs typeface="Times New Roman"/>
              </a:rPr>
              <a:t> </a:t>
            </a:r>
            <a:r>
              <a:rPr sz="2000" spc="-5" dirty="0">
                <a:latin typeface="Times New Roman"/>
                <a:cs typeface="Times New Roman"/>
              </a:rPr>
              <a:t>MBI</a:t>
            </a:r>
            <a:endParaRPr sz="2000" dirty="0">
              <a:latin typeface="Times New Roman"/>
              <a:cs typeface="Times New Roman"/>
            </a:endParaRPr>
          </a:p>
          <a:p>
            <a:pPr>
              <a:lnSpc>
                <a:spcPct val="100000"/>
              </a:lnSpc>
            </a:pPr>
            <a:endParaRPr sz="2000" dirty="0">
              <a:latin typeface="Times New Roman"/>
              <a:cs typeface="Times New Roman"/>
            </a:endParaRPr>
          </a:p>
          <a:p>
            <a:pPr marL="469900">
              <a:lnSpc>
                <a:spcPct val="100000"/>
              </a:lnSpc>
            </a:pPr>
            <a:r>
              <a:rPr sz="2000" b="1" dirty="0">
                <a:latin typeface="Times New Roman"/>
                <a:cs typeface="Times New Roman"/>
              </a:rPr>
              <a:t>CMS </a:t>
            </a:r>
            <a:r>
              <a:rPr sz="2000" b="1" spc="-5" dirty="0">
                <a:latin typeface="Times New Roman"/>
                <a:cs typeface="Times New Roman"/>
              </a:rPr>
              <a:t>will </a:t>
            </a:r>
            <a:r>
              <a:rPr sz="2000" b="1" dirty="0">
                <a:latin typeface="Times New Roman"/>
                <a:cs typeface="Times New Roman"/>
              </a:rPr>
              <a:t>use </a:t>
            </a:r>
            <a:r>
              <a:rPr sz="2000" b="1" dirty="0" smtClean="0">
                <a:latin typeface="Times New Roman"/>
                <a:cs typeface="Times New Roman"/>
              </a:rPr>
              <a:t>a</a:t>
            </a:r>
            <a:r>
              <a:rPr lang="en-US" sz="2000" b="1" dirty="0" smtClean="0">
                <a:latin typeface="Times New Roman"/>
                <a:cs typeface="Times New Roman"/>
              </a:rPr>
              <a:t>n</a:t>
            </a:r>
            <a:r>
              <a:rPr sz="2000" b="1" dirty="0" smtClean="0">
                <a:latin typeface="Times New Roman"/>
                <a:cs typeface="Times New Roman"/>
              </a:rPr>
              <a:t> </a:t>
            </a:r>
            <a:r>
              <a:rPr sz="2000" b="1" dirty="0">
                <a:latin typeface="Times New Roman"/>
                <a:cs typeface="Times New Roman"/>
              </a:rPr>
              <a:t>MBI generator</a:t>
            </a:r>
            <a:r>
              <a:rPr sz="2000" b="1" spc="-145" dirty="0">
                <a:latin typeface="Times New Roman"/>
                <a:cs typeface="Times New Roman"/>
              </a:rPr>
              <a:t> </a:t>
            </a:r>
            <a:r>
              <a:rPr sz="2000" b="1" dirty="0">
                <a:latin typeface="Times New Roman"/>
                <a:cs typeface="Times New Roman"/>
              </a:rPr>
              <a:t>to:</a:t>
            </a:r>
            <a:endParaRPr sz="2000" dirty="0">
              <a:latin typeface="Times New Roman"/>
              <a:cs typeface="Times New Roman"/>
            </a:endParaRPr>
          </a:p>
          <a:p>
            <a:pPr marL="698500" marR="5080" indent="-228600">
              <a:lnSpc>
                <a:spcPct val="100000"/>
              </a:lnSpc>
              <a:buFont typeface="Arial"/>
              <a:buChar char="•"/>
              <a:tabLst>
                <a:tab pos="697865" algn="l"/>
                <a:tab pos="698500" algn="l"/>
              </a:tabLst>
            </a:pPr>
            <a:r>
              <a:rPr sz="2000" dirty="0">
                <a:latin typeface="Times New Roman"/>
                <a:cs typeface="Times New Roman"/>
              </a:rPr>
              <a:t>Assign </a:t>
            </a:r>
            <a:r>
              <a:rPr sz="2000" spc="5" dirty="0">
                <a:latin typeface="Times New Roman"/>
                <a:cs typeface="Times New Roman"/>
              </a:rPr>
              <a:t>150 </a:t>
            </a:r>
            <a:r>
              <a:rPr sz="2000" spc="-5" dirty="0">
                <a:latin typeface="Times New Roman"/>
                <a:cs typeface="Times New Roman"/>
              </a:rPr>
              <a:t>million MBIs in </a:t>
            </a:r>
            <a:r>
              <a:rPr sz="2000" dirty="0">
                <a:latin typeface="Times New Roman"/>
                <a:cs typeface="Times New Roman"/>
              </a:rPr>
              <a:t>the </a:t>
            </a:r>
            <a:r>
              <a:rPr sz="2000" spc="-5" dirty="0">
                <a:latin typeface="Times New Roman"/>
                <a:cs typeface="Times New Roman"/>
              </a:rPr>
              <a:t>initial enumeration </a:t>
            </a:r>
            <a:r>
              <a:rPr sz="2000" dirty="0">
                <a:latin typeface="Times New Roman"/>
                <a:cs typeface="Times New Roman"/>
              </a:rPr>
              <a:t>(60 </a:t>
            </a:r>
            <a:r>
              <a:rPr sz="2000" spc="-5" dirty="0">
                <a:latin typeface="Times New Roman"/>
                <a:cs typeface="Times New Roman"/>
              </a:rPr>
              <a:t>million </a:t>
            </a:r>
            <a:r>
              <a:rPr sz="2000" dirty="0">
                <a:latin typeface="Times New Roman"/>
                <a:cs typeface="Times New Roman"/>
              </a:rPr>
              <a:t>active and</a:t>
            </a:r>
            <a:r>
              <a:rPr sz="2000" spc="-120" dirty="0">
                <a:latin typeface="Times New Roman"/>
                <a:cs typeface="Times New Roman"/>
              </a:rPr>
              <a:t> </a:t>
            </a:r>
            <a:r>
              <a:rPr sz="2000" dirty="0" smtClean="0">
                <a:latin typeface="Times New Roman"/>
                <a:cs typeface="Times New Roman"/>
              </a:rPr>
              <a:t>90</a:t>
            </a:r>
            <a:r>
              <a:rPr lang="en-US" sz="2000" dirty="0" smtClean="0">
                <a:latin typeface="Times New Roman"/>
                <a:cs typeface="Times New Roman"/>
              </a:rPr>
              <a:t> </a:t>
            </a:r>
            <a:r>
              <a:rPr sz="2000" spc="-10" dirty="0" smtClean="0">
                <a:latin typeface="Times New Roman"/>
                <a:cs typeface="Times New Roman"/>
              </a:rPr>
              <a:t>million </a:t>
            </a:r>
            <a:r>
              <a:rPr sz="2000" dirty="0">
                <a:latin typeface="Times New Roman"/>
                <a:cs typeface="Times New Roman"/>
              </a:rPr>
              <a:t>deceased/archived) and generate a unique </a:t>
            </a:r>
            <a:r>
              <a:rPr sz="2000" spc="-5" dirty="0">
                <a:latin typeface="Times New Roman"/>
                <a:cs typeface="Times New Roman"/>
              </a:rPr>
              <a:t>MBI </a:t>
            </a:r>
            <a:r>
              <a:rPr sz="2000" dirty="0">
                <a:latin typeface="Times New Roman"/>
                <a:cs typeface="Times New Roman"/>
              </a:rPr>
              <a:t>for each </a:t>
            </a:r>
            <a:r>
              <a:rPr sz="2000" dirty="0" smtClean="0">
                <a:latin typeface="Times New Roman"/>
                <a:cs typeface="Times New Roman"/>
              </a:rPr>
              <a:t>new</a:t>
            </a:r>
            <a:r>
              <a:rPr lang="en-US" sz="2000" dirty="0" smtClean="0">
                <a:latin typeface="Times New Roman"/>
                <a:cs typeface="Times New Roman"/>
              </a:rPr>
              <a:t> </a:t>
            </a:r>
            <a:r>
              <a:rPr sz="2000" dirty="0" smtClean="0">
                <a:latin typeface="Times New Roman"/>
                <a:cs typeface="Times New Roman"/>
              </a:rPr>
              <a:t>Medicare</a:t>
            </a:r>
            <a:r>
              <a:rPr sz="2000" spc="-114" dirty="0" smtClean="0">
                <a:latin typeface="Times New Roman"/>
                <a:cs typeface="Times New Roman"/>
              </a:rPr>
              <a:t> </a:t>
            </a:r>
            <a:r>
              <a:rPr sz="2000" dirty="0">
                <a:latin typeface="Times New Roman"/>
                <a:cs typeface="Times New Roman"/>
              </a:rPr>
              <a:t>beneficiary</a:t>
            </a:r>
          </a:p>
          <a:p>
            <a:pPr marL="698500" marR="229235" indent="-228600">
              <a:lnSpc>
                <a:spcPct val="100000"/>
              </a:lnSpc>
              <a:buFont typeface="Arial"/>
              <a:buChar char="•"/>
              <a:tabLst>
                <a:tab pos="697865" algn="l"/>
                <a:tab pos="698500" algn="l"/>
              </a:tabLst>
            </a:pPr>
            <a:r>
              <a:rPr sz="2000" dirty="0">
                <a:latin typeface="Times New Roman"/>
                <a:cs typeface="Times New Roman"/>
              </a:rPr>
              <a:t>Generate a new unique </a:t>
            </a:r>
            <a:r>
              <a:rPr sz="2000" spc="-5" dirty="0">
                <a:latin typeface="Times New Roman"/>
                <a:cs typeface="Times New Roman"/>
              </a:rPr>
              <a:t>MBI </a:t>
            </a:r>
            <a:r>
              <a:rPr sz="2000" dirty="0">
                <a:latin typeface="Times New Roman"/>
                <a:cs typeface="Times New Roman"/>
              </a:rPr>
              <a:t>for a Medicare beneficiary whose identity</a:t>
            </a:r>
            <a:r>
              <a:rPr sz="2000" spc="-200" dirty="0">
                <a:latin typeface="Times New Roman"/>
                <a:cs typeface="Times New Roman"/>
              </a:rPr>
              <a:t> </a:t>
            </a:r>
            <a:r>
              <a:rPr sz="2000" dirty="0" smtClean="0">
                <a:latin typeface="Times New Roman"/>
                <a:cs typeface="Times New Roman"/>
              </a:rPr>
              <a:t>has</a:t>
            </a:r>
            <a:r>
              <a:rPr lang="en-US" sz="2000" dirty="0" smtClean="0">
                <a:latin typeface="Times New Roman"/>
                <a:cs typeface="Times New Roman"/>
              </a:rPr>
              <a:t> </a:t>
            </a:r>
            <a:r>
              <a:rPr sz="2000" dirty="0" smtClean="0">
                <a:latin typeface="Times New Roman"/>
                <a:cs typeface="Times New Roman"/>
              </a:rPr>
              <a:t>been</a:t>
            </a:r>
            <a:r>
              <a:rPr sz="2000" spc="-75" dirty="0" smtClean="0">
                <a:latin typeface="Times New Roman"/>
                <a:cs typeface="Times New Roman"/>
              </a:rPr>
              <a:t> </a:t>
            </a:r>
            <a:r>
              <a:rPr sz="2000" spc="-5" dirty="0" smtClean="0">
                <a:latin typeface="Times New Roman"/>
                <a:cs typeface="Times New Roman"/>
              </a:rPr>
              <a:t>compromise</a:t>
            </a:r>
            <a:r>
              <a:rPr lang="en-US" sz="2000" spc="-5" dirty="0" smtClean="0">
                <a:latin typeface="Times New Roman"/>
                <a:cs typeface="Times New Roman"/>
              </a:rPr>
              <a:t>d</a:t>
            </a:r>
            <a:endParaRPr sz="2000" dirty="0">
              <a:latin typeface="Times New Roman"/>
              <a:cs typeface="Times New Roman"/>
            </a:endParaRPr>
          </a:p>
        </p:txBody>
      </p:sp>
      <p:sp>
        <p:nvSpPr>
          <p:cNvPr id="3" name="object 3"/>
          <p:cNvSpPr txBox="1">
            <a:spLocks noGrp="1"/>
          </p:cNvSpPr>
          <p:nvPr>
            <p:ph type="title"/>
          </p:nvPr>
        </p:nvSpPr>
        <p:spPr>
          <a:xfrm>
            <a:off x="480161" y="256032"/>
            <a:ext cx="8185784" cy="445134"/>
          </a:xfrm>
          <a:prstGeom prst="rect">
            <a:avLst/>
          </a:prstGeom>
        </p:spPr>
        <p:txBody>
          <a:bodyPr vert="horz" wrap="square" lIns="0" tIns="0" rIns="0" bIns="0" rtlCol="0">
            <a:spAutoFit/>
          </a:bodyPr>
          <a:lstStyle/>
          <a:p>
            <a:pPr marL="12700">
              <a:lnSpc>
                <a:spcPct val="100000"/>
              </a:lnSpc>
            </a:pPr>
            <a:r>
              <a:rPr dirty="0"/>
              <a:t>Solution </a:t>
            </a:r>
            <a:r>
              <a:rPr spc="-5" dirty="0" smtClean="0"/>
              <a:t>Concept</a:t>
            </a:r>
            <a:r>
              <a:rPr lang="en-US" spc="-5" dirty="0"/>
              <a:t> </a:t>
            </a:r>
            <a:r>
              <a:rPr lang="en-US" spc="-5" dirty="0" smtClean="0"/>
              <a:t>for the New Medicare Cards</a:t>
            </a:r>
            <a:endParaRPr spc="-5" dirty="0"/>
          </a:p>
        </p:txBody>
      </p:sp>
      <p:sp>
        <p:nvSpPr>
          <p:cNvPr id="4" name="Slide Number Placeholder 3"/>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6</a:t>
            </a:fld>
            <a:endParaRPr lang="en-US" dirty="0">
              <a:solidFill>
                <a:prstClr val="black">
                  <a:tint val="7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1170"/>
    </mc:Choice>
    <mc:Fallback xmlns="">
      <p:transition spd="slow" advTm="6117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7114" y="256032"/>
            <a:ext cx="3508375" cy="445770"/>
          </a:xfrm>
          <a:prstGeom prst="rect">
            <a:avLst/>
          </a:prstGeom>
        </p:spPr>
        <p:txBody>
          <a:bodyPr vert="horz" wrap="square" lIns="0" tIns="0" rIns="0" bIns="0" rtlCol="0">
            <a:spAutoFit/>
          </a:bodyPr>
          <a:lstStyle/>
          <a:p>
            <a:pPr marL="12700">
              <a:lnSpc>
                <a:spcPct val="100000"/>
              </a:lnSpc>
            </a:pPr>
            <a:r>
              <a:rPr spc="-5" dirty="0"/>
              <a:t>HICN and </a:t>
            </a:r>
            <a:r>
              <a:rPr spc="-10" dirty="0"/>
              <a:t>MBI</a:t>
            </a:r>
            <a:r>
              <a:rPr spc="-45" dirty="0"/>
              <a:t> </a:t>
            </a:r>
            <a:r>
              <a:rPr spc="-5" dirty="0"/>
              <a:t>Number</a:t>
            </a:r>
          </a:p>
        </p:txBody>
      </p:sp>
      <p:sp>
        <p:nvSpPr>
          <p:cNvPr id="3" name="object 3"/>
          <p:cNvSpPr txBox="1"/>
          <p:nvPr/>
        </p:nvSpPr>
        <p:spPr>
          <a:xfrm>
            <a:off x="439318" y="1218184"/>
            <a:ext cx="4491990" cy="1848485"/>
          </a:xfrm>
          <a:prstGeom prst="rect">
            <a:avLst/>
          </a:prstGeom>
        </p:spPr>
        <p:txBody>
          <a:bodyPr vert="horz" wrap="square" lIns="0" tIns="0" rIns="0" bIns="0" rtlCol="0">
            <a:spAutoFit/>
          </a:bodyPr>
          <a:lstStyle/>
          <a:p>
            <a:pPr marL="12700">
              <a:lnSpc>
                <a:spcPct val="100000"/>
              </a:lnSpc>
            </a:pPr>
            <a:r>
              <a:rPr sz="2000" b="1" dirty="0">
                <a:latin typeface="Times New Roman"/>
                <a:cs typeface="Times New Roman"/>
              </a:rPr>
              <a:t>Health Insurance Claim Number</a:t>
            </a:r>
            <a:r>
              <a:rPr sz="2000" b="1" spc="-175" dirty="0">
                <a:latin typeface="Times New Roman"/>
                <a:cs typeface="Times New Roman"/>
              </a:rPr>
              <a:t> </a:t>
            </a:r>
            <a:r>
              <a:rPr sz="2000" b="1" dirty="0">
                <a:latin typeface="Times New Roman"/>
                <a:cs typeface="Times New Roman"/>
              </a:rPr>
              <a:t>(HICN)</a:t>
            </a:r>
            <a:endParaRPr sz="2000" dirty="0">
              <a:latin typeface="Times New Roman"/>
              <a:cs typeface="Times New Roman"/>
            </a:endParaRPr>
          </a:p>
          <a:p>
            <a:pPr marL="241300" marR="375285" indent="-228600">
              <a:lnSpc>
                <a:spcPct val="100000"/>
              </a:lnSpc>
              <a:buSzPct val="105000"/>
              <a:buFont typeface="Arial"/>
              <a:buChar char="•"/>
              <a:tabLst>
                <a:tab pos="240665" algn="l"/>
                <a:tab pos="241300" algn="l"/>
              </a:tabLst>
            </a:pPr>
            <a:r>
              <a:rPr sz="2000" spc="-5" dirty="0">
                <a:latin typeface="Times New Roman"/>
                <a:cs typeface="Times New Roman"/>
              </a:rPr>
              <a:t>Primary </a:t>
            </a:r>
            <a:r>
              <a:rPr sz="2000" dirty="0">
                <a:latin typeface="Times New Roman"/>
                <a:cs typeface="Times New Roman"/>
              </a:rPr>
              <a:t>Beneficiary Account </a:t>
            </a:r>
            <a:r>
              <a:rPr sz="2000" dirty="0" smtClean="0">
                <a:latin typeface="Times New Roman"/>
                <a:cs typeface="Times New Roman"/>
              </a:rPr>
              <a:t>Holder</a:t>
            </a:r>
            <a:r>
              <a:rPr lang="en-US" sz="2000" dirty="0" smtClean="0">
                <a:latin typeface="Times New Roman"/>
                <a:cs typeface="Times New Roman"/>
              </a:rPr>
              <a:t> </a:t>
            </a:r>
            <a:r>
              <a:rPr sz="2000" dirty="0" smtClean="0">
                <a:latin typeface="Times New Roman"/>
                <a:cs typeface="Times New Roman"/>
              </a:rPr>
              <a:t>Social </a:t>
            </a:r>
            <a:r>
              <a:rPr sz="2000" dirty="0">
                <a:latin typeface="Times New Roman"/>
                <a:cs typeface="Times New Roman"/>
              </a:rPr>
              <a:t>Security </a:t>
            </a:r>
            <a:r>
              <a:rPr sz="2000" spc="-5" dirty="0">
                <a:latin typeface="Times New Roman"/>
                <a:cs typeface="Times New Roman"/>
              </a:rPr>
              <a:t>Number </a:t>
            </a:r>
            <a:r>
              <a:rPr sz="2000" dirty="0">
                <a:latin typeface="Times New Roman"/>
                <a:cs typeface="Times New Roman"/>
              </a:rPr>
              <a:t>(SSN) </a:t>
            </a:r>
            <a:r>
              <a:rPr sz="2000" dirty="0" smtClean="0">
                <a:latin typeface="Times New Roman"/>
                <a:cs typeface="Times New Roman"/>
              </a:rPr>
              <a:t>plus</a:t>
            </a:r>
            <a:r>
              <a:rPr lang="en-US" sz="2000" dirty="0" smtClean="0">
                <a:latin typeface="Times New Roman"/>
                <a:cs typeface="Times New Roman"/>
              </a:rPr>
              <a:t> </a:t>
            </a:r>
            <a:r>
              <a:rPr sz="2000" spc="-5" dirty="0" smtClean="0">
                <a:latin typeface="Times New Roman"/>
                <a:cs typeface="Times New Roman"/>
              </a:rPr>
              <a:t>Beneficiary </a:t>
            </a:r>
            <a:r>
              <a:rPr sz="2000" spc="-5" dirty="0">
                <a:latin typeface="Times New Roman"/>
                <a:cs typeface="Times New Roman"/>
              </a:rPr>
              <a:t>Identification </a:t>
            </a:r>
            <a:r>
              <a:rPr sz="2000" dirty="0">
                <a:latin typeface="Times New Roman"/>
                <a:cs typeface="Times New Roman"/>
              </a:rPr>
              <a:t>Code</a:t>
            </a:r>
            <a:r>
              <a:rPr sz="2000" spc="-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9-byte SSN plus 1 or 2-byte</a:t>
            </a:r>
            <a:r>
              <a:rPr sz="2000" spc="-150" dirty="0">
                <a:latin typeface="Times New Roman"/>
                <a:cs typeface="Times New Roman"/>
              </a:rPr>
              <a:t> </a:t>
            </a:r>
            <a:r>
              <a:rPr sz="2000" dirty="0">
                <a:latin typeface="Times New Roman"/>
                <a:cs typeface="Times New Roman"/>
              </a:rPr>
              <a:t>BIC</a:t>
            </a:r>
          </a:p>
          <a:p>
            <a:pPr marL="241300" indent="-228600">
              <a:lnSpc>
                <a:spcPct val="100000"/>
              </a:lnSpc>
              <a:buSzPct val="105000"/>
              <a:buFont typeface="Arial"/>
              <a:buChar char="•"/>
              <a:tabLst>
                <a:tab pos="240665" algn="l"/>
                <a:tab pos="241300" algn="l"/>
              </a:tabLst>
            </a:pPr>
            <a:r>
              <a:rPr sz="2000" dirty="0">
                <a:latin typeface="Times New Roman"/>
                <a:cs typeface="Times New Roman"/>
              </a:rPr>
              <a:t>Key positions 1-9 are</a:t>
            </a:r>
            <a:r>
              <a:rPr sz="2000" spc="-140" dirty="0">
                <a:latin typeface="Times New Roman"/>
                <a:cs typeface="Times New Roman"/>
              </a:rPr>
              <a:t> </a:t>
            </a:r>
            <a:r>
              <a:rPr sz="2000" dirty="0">
                <a:latin typeface="Times New Roman"/>
                <a:cs typeface="Times New Roman"/>
              </a:rPr>
              <a:t>numeric</a:t>
            </a:r>
          </a:p>
        </p:txBody>
      </p:sp>
      <p:sp>
        <p:nvSpPr>
          <p:cNvPr id="4" name="object 4"/>
          <p:cNvSpPr txBox="1"/>
          <p:nvPr/>
        </p:nvSpPr>
        <p:spPr>
          <a:xfrm>
            <a:off x="439318" y="3352419"/>
            <a:ext cx="4566920" cy="1541780"/>
          </a:xfrm>
          <a:prstGeom prst="rect">
            <a:avLst/>
          </a:prstGeom>
        </p:spPr>
        <p:txBody>
          <a:bodyPr vert="horz" wrap="square" lIns="0" tIns="0" rIns="0" bIns="0" rtlCol="0">
            <a:spAutoFit/>
          </a:bodyPr>
          <a:lstStyle/>
          <a:p>
            <a:pPr marL="12700">
              <a:lnSpc>
                <a:spcPct val="100000"/>
              </a:lnSpc>
            </a:pPr>
            <a:r>
              <a:rPr sz="2000" b="1" spc="-5" dirty="0">
                <a:latin typeface="Times New Roman"/>
                <a:cs typeface="Times New Roman"/>
              </a:rPr>
              <a:t>Medicare </a:t>
            </a:r>
            <a:r>
              <a:rPr sz="2000" b="1" dirty="0">
                <a:latin typeface="Times New Roman"/>
                <a:cs typeface="Times New Roman"/>
              </a:rPr>
              <a:t>Beneficiary Identifier</a:t>
            </a:r>
            <a:r>
              <a:rPr sz="2000" b="1" spc="-175" dirty="0">
                <a:latin typeface="Times New Roman"/>
                <a:cs typeface="Times New Roman"/>
              </a:rPr>
              <a:t> </a:t>
            </a:r>
            <a:r>
              <a:rPr sz="2000" b="1" dirty="0">
                <a:latin typeface="Times New Roman"/>
                <a:cs typeface="Times New Roman"/>
              </a:rPr>
              <a:t>(MBI)</a:t>
            </a:r>
            <a:endParaRPr sz="2000" dirty="0">
              <a:latin typeface="Times New Roman"/>
              <a:cs typeface="Times New Roman"/>
            </a:endParaRPr>
          </a:p>
          <a:p>
            <a:pPr marL="241300" indent="-228600">
              <a:lnSpc>
                <a:spcPct val="100000"/>
              </a:lnSpc>
              <a:buSzPct val="105000"/>
              <a:buFont typeface="Arial"/>
              <a:buChar char="•"/>
              <a:tabLst>
                <a:tab pos="240665" algn="l"/>
                <a:tab pos="241300" algn="l"/>
              </a:tabLst>
            </a:pPr>
            <a:r>
              <a:rPr sz="2000" dirty="0">
                <a:latin typeface="Times New Roman"/>
                <a:cs typeface="Times New Roman"/>
              </a:rPr>
              <a:t>New Non-Intelligent </a:t>
            </a:r>
            <a:r>
              <a:rPr sz="2000" spc="5" dirty="0">
                <a:latin typeface="Times New Roman"/>
                <a:cs typeface="Times New Roman"/>
              </a:rPr>
              <a:t>Unique</a:t>
            </a:r>
            <a:r>
              <a:rPr sz="2000" spc="-160" dirty="0">
                <a:latin typeface="Times New Roman"/>
                <a:cs typeface="Times New Roman"/>
              </a:rPr>
              <a:t> </a:t>
            </a:r>
            <a:r>
              <a:rPr sz="2000" dirty="0">
                <a:latin typeface="Times New Roman"/>
                <a:cs typeface="Times New Roman"/>
              </a:rPr>
              <a:t>Identifier</a:t>
            </a:r>
          </a:p>
          <a:p>
            <a:pPr marL="241300" indent="-228600">
              <a:lnSpc>
                <a:spcPct val="100000"/>
              </a:lnSpc>
              <a:buSzPct val="105000"/>
              <a:buFont typeface="Arial"/>
              <a:buChar char="•"/>
              <a:tabLst>
                <a:tab pos="240665" algn="l"/>
                <a:tab pos="241300" algn="l"/>
              </a:tabLst>
            </a:pPr>
            <a:r>
              <a:rPr sz="2000" spc="-35" dirty="0">
                <a:latin typeface="Times New Roman"/>
                <a:cs typeface="Times New Roman"/>
              </a:rPr>
              <a:t>11</a:t>
            </a:r>
            <a:r>
              <a:rPr sz="2000" spc="-110" dirty="0">
                <a:latin typeface="Times New Roman"/>
                <a:cs typeface="Times New Roman"/>
              </a:rPr>
              <a:t> </a:t>
            </a:r>
            <a:r>
              <a:rPr sz="2000" dirty="0">
                <a:latin typeface="Times New Roman"/>
                <a:cs typeface="Times New Roman"/>
              </a:rPr>
              <a:t>bytes</a:t>
            </a:r>
          </a:p>
          <a:p>
            <a:pPr marL="241300" marR="5080" indent="-228600">
              <a:lnSpc>
                <a:spcPct val="100000"/>
              </a:lnSpc>
              <a:buSzPct val="105000"/>
              <a:buFont typeface="Arial"/>
              <a:buChar char="•"/>
              <a:tabLst>
                <a:tab pos="240665" algn="l"/>
                <a:tab pos="241300" algn="l"/>
              </a:tabLst>
            </a:pPr>
            <a:r>
              <a:rPr sz="2000" dirty="0">
                <a:latin typeface="Times New Roman"/>
                <a:cs typeface="Times New Roman"/>
              </a:rPr>
              <a:t>Key positions 2, 5, 8, and 9 </a:t>
            </a:r>
            <a:r>
              <a:rPr sz="2000" spc="-5" dirty="0">
                <a:latin typeface="Times New Roman"/>
                <a:cs typeface="Times New Roman"/>
              </a:rPr>
              <a:t>will </a:t>
            </a:r>
            <a:r>
              <a:rPr sz="2000" dirty="0">
                <a:latin typeface="Times New Roman"/>
                <a:cs typeface="Times New Roman"/>
              </a:rPr>
              <a:t>always</a:t>
            </a:r>
            <a:r>
              <a:rPr sz="2000" spc="-155" dirty="0">
                <a:latin typeface="Times New Roman"/>
                <a:cs typeface="Times New Roman"/>
              </a:rPr>
              <a:t> </a:t>
            </a:r>
            <a:r>
              <a:rPr sz="2000" dirty="0" smtClean="0">
                <a:latin typeface="Times New Roman"/>
                <a:cs typeface="Times New Roman"/>
              </a:rPr>
              <a:t>be</a:t>
            </a:r>
            <a:r>
              <a:rPr lang="en-US" sz="2000" dirty="0" smtClean="0">
                <a:latin typeface="Times New Roman"/>
                <a:cs typeface="Times New Roman"/>
              </a:rPr>
              <a:t> </a:t>
            </a:r>
            <a:r>
              <a:rPr sz="2000" dirty="0" smtClean="0">
                <a:latin typeface="Times New Roman"/>
                <a:cs typeface="Times New Roman"/>
              </a:rPr>
              <a:t>alphabetic</a:t>
            </a:r>
            <a:endParaRPr sz="2000" dirty="0">
              <a:latin typeface="Times New Roman"/>
              <a:cs typeface="Times New Roman"/>
            </a:endParaRPr>
          </a:p>
        </p:txBody>
      </p:sp>
      <p:sp>
        <p:nvSpPr>
          <p:cNvPr id="5" name="object 5" descr="SSA HICN: 123-45-6789-A!&#10;MBI: 1EG4-TE5-MK73" title="HICN and MBI Number Examples"/>
          <p:cNvSpPr/>
          <p:nvPr/>
        </p:nvSpPr>
        <p:spPr>
          <a:xfrm>
            <a:off x="5334000" y="1863851"/>
            <a:ext cx="3413759" cy="1237488"/>
          </a:xfrm>
          <a:prstGeom prst="rect">
            <a:avLst/>
          </a:prstGeom>
          <a:blipFill>
            <a:blip r:embed="rId3" cstate="print"/>
            <a:stretch>
              <a:fillRect/>
            </a:stretch>
          </a:blipFill>
        </p:spPr>
        <p:txBody>
          <a:bodyPr wrap="square" lIns="0" tIns="0" rIns="0" bIns="0" rtlCol="0"/>
          <a:lstStyle/>
          <a:p>
            <a:endParaRPr dirty="0"/>
          </a:p>
        </p:txBody>
      </p:sp>
      <p:sp>
        <p:nvSpPr>
          <p:cNvPr id="6" name="object 6"/>
          <p:cNvSpPr txBox="1"/>
          <p:nvPr/>
        </p:nvSpPr>
        <p:spPr>
          <a:xfrm>
            <a:off x="5434965" y="3165094"/>
            <a:ext cx="2950845" cy="563880"/>
          </a:xfrm>
          <a:prstGeom prst="rect">
            <a:avLst/>
          </a:prstGeom>
        </p:spPr>
        <p:txBody>
          <a:bodyPr vert="horz" wrap="square" lIns="0" tIns="0" rIns="0" bIns="0" rtlCol="0">
            <a:spAutoFit/>
          </a:bodyPr>
          <a:lstStyle/>
          <a:p>
            <a:pPr marL="12065" marR="5080" indent="635" algn="ctr">
              <a:lnSpc>
                <a:spcPct val="100000"/>
              </a:lnSpc>
            </a:pPr>
            <a:r>
              <a:rPr sz="1200" spc="-5" dirty="0">
                <a:latin typeface="Times New Roman"/>
                <a:cs typeface="Times New Roman"/>
              </a:rPr>
              <a:t>Note: Identifiers are fictitious and dashes </a:t>
            </a:r>
            <a:r>
              <a:rPr sz="1200" dirty="0" smtClean="0">
                <a:latin typeface="Times New Roman"/>
                <a:cs typeface="Times New Roman"/>
              </a:rPr>
              <a:t>for</a:t>
            </a:r>
            <a:r>
              <a:rPr lang="en-US" sz="1200" dirty="0" smtClean="0">
                <a:latin typeface="Times New Roman"/>
                <a:cs typeface="Times New Roman"/>
              </a:rPr>
              <a:t> </a:t>
            </a:r>
            <a:r>
              <a:rPr sz="1200" dirty="0" smtClean="0">
                <a:latin typeface="Times New Roman"/>
                <a:cs typeface="Times New Roman"/>
              </a:rPr>
              <a:t>display </a:t>
            </a:r>
            <a:r>
              <a:rPr sz="1200" spc="-5" dirty="0">
                <a:latin typeface="Times New Roman"/>
                <a:cs typeface="Times New Roman"/>
              </a:rPr>
              <a:t>purposes </a:t>
            </a:r>
            <a:r>
              <a:rPr sz="1200" spc="-10" dirty="0">
                <a:latin typeface="Times New Roman"/>
                <a:cs typeface="Times New Roman"/>
              </a:rPr>
              <a:t>only; </a:t>
            </a:r>
            <a:r>
              <a:rPr sz="1200" dirty="0">
                <a:latin typeface="Times New Roman"/>
                <a:cs typeface="Times New Roman"/>
              </a:rPr>
              <a:t>they </a:t>
            </a:r>
            <a:r>
              <a:rPr sz="1200" spc="-5" dirty="0">
                <a:latin typeface="Times New Roman"/>
                <a:cs typeface="Times New Roman"/>
              </a:rPr>
              <a:t>are </a:t>
            </a:r>
            <a:r>
              <a:rPr sz="1200" dirty="0">
                <a:latin typeface="Times New Roman"/>
                <a:cs typeface="Times New Roman"/>
              </a:rPr>
              <a:t>not </a:t>
            </a:r>
            <a:r>
              <a:rPr sz="1200" spc="-5" dirty="0">
                <a:latin typeface="Times New Roman"/>
                <a:cs typeface="Times New Roman"/>
              </a:rPr>
              <a:t>stored </a:t>
            </a:r>
            <a:r>
              <a:rPr sz="1200" dirty="0">
                <a:latin typeface="Times New Roman"/>
                <a:cs typeface="Times New Roman"/>
              </a:rPr>
              <a:t>in </a:t>
            </a:r>
            <a:r>
              <a:rPr sz="1200" dirty="0" smtClean="0">
                <a:latin typeface="Times New Roman"/>
                <a:cs typeface="Times New Roman"/>
              </a:rPr>
              <a:t>the</a:t>
            </a:r>
            <a:r>
              <a:rPr lang="en-US" sz="1200" dirty="0" smtClean="0">
                <a:latin typeface="Times New Roman"/>
                <a:cs typeface="Times New Roman"/>
              </a:rPr>
              <a:t> </a:t>
            </a:r>
            <a:r>
              <a:rPr sz="1200" spc="-5" dirty="0" smtClean="0">
                <a:latin typeface="Times New Roman"/>
                <a:cs typeface="Times New Roman"/>
              </a:rPr>
              <a:t>database </a:t>
            </a:r>
            <a:r>
              <a:rPr sz="1200" dirty="0">
                <a:latin typeface="Times New Roman"/>
                <a:cs typeface="Times New Roman"/>
              </a:rPr>
              <a:t>nor </a:t>
            </a:r>
            <a:r>
              <a:rPr sz="1200" spc="-5" dirty="0">
                <a:latin typeface="Times New Roman"/>
                <a:cs typeface="Times New Roman"/>
              </a:rPr>
              <a:t>used </a:t>
            </a:r>
            <a:r>
              <a:rPr sz="1200" dirty="0">
                <a:latin typeface="Times New Roman"/>
                <a:cs typeface="Times New Roman"/>
              </a:rPr>
              <a:t>in file</a:t>
            </a:r>
            <a:r>
              <a:rPr sz="1200" spc="10" dirty="0">
                <a:latin typeface="Times New Roman"/>
                <a:cs typeface="Times New Roman"/>
              </a:rPr>
              <a:t> </a:t>
            </a:r>
            <a:r>
              <a:rPr sz="1200" spc="-5" dirty="0">
                <a:latin typeface="Times New Roman"/>
                <a:cs typeface="Times New Roman"/>
              </a:rPr>
              <a:t>formats</a:t>
            </a:r>
            <a:endParaRPr sz="1200" dirty="0">
              <a:latin typeface="Times New Roman"/>
              <a:cs typeface="Times New Roman"/>
            </a:endParaRPr>
          </a:p>
        </p:txBody>
      </p:sp>
      <p:sp>
        <p:nvSpPr>
          <p:cNvPr id="8" name="Slide Number Placeholder 7"/>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7</a:t>
            </a:fld>
            <a:endParaRPr lang="en-US" dirty="0">
              <a:solidFill>
                <a:prstClr val="black">
                  <a:tint val="75000"/>
                </a:prstClr>
              </a:solidFill>
            </a:endParaRPr>
          </a:p>
        </p:txBody>
      </p:sp>
    </p:spTree>
    <p:extLst>
      <p:ext uri="{BB962C8B-B14F-4D97-AF65-F5344CB8AC3E}">
        <p14:creationId xmlns:p14="http://schemas.microsoft.com/office/powerpoint/2010/main" val="2384626637"/>
      </p:ext>
    </p:extLst>
  </p:cSld>
  <p:clrMapOvr>
    <a:masterClrMapping/>
  </p:clrMapOvr>
  <mc:AlternateContent xmlns:mc="http://schemas.openxmlformats.org/markup-compatibility/2006" xmlns:p14="http://schemas.microsoft.com/office/powerpoint/2010/main">
    <mc:Choice Requires="p14">
      <p:transition spd="slow" p14:dur="2000" advTm="41050"/>
    </mc:Choice>
    <mc:Fallback xmlns="">
      <p:transition spd="slow" advTm="4105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140" y="1104646"/>
            <a:ext cx="8512175" cy="5401479"/>
          </a:xfrm>
          <a:prstGeom prst="rect">
            <a:avLst/>
          </a:prstGeom>
        </p:spPr>
        <p:txBody>
          <a:bodyPr vert="horz" wrap="square" lIns="0" tIns="0" rIns="0" bIns="0" rtlCol="0">
            <a:spAutoFit/>
          </a:bodyPr>
          <a:lstStyle/>
          <a:p>
            <a:pPr marL="12700">
              <a:lnSpc>
                <a:spcPct val="100000"/>
              </a:lnSpc>
            </a:pPr>
            <a:r>
              <a:rPr sz="1900" spc="-5" dirty="0">
                <a:latin typeface="Times New Roman"/>
                <a:cs typeface="Times New Roman"/>
              </a:rPr>
              <a:t>The Medicare Beneficiary Identifier </a:t>
            </a:r>
            <a:r>
              <a:rPr lang="en-US" sz="1900" spc="-5" dirty="0" smtClean="0">
                <a:latin typeface="Times New Roman"/>
                <a:cs typeface="Times New Roman"/>
              </a:rPr>
              <a:t>(MBI) </a:t>
            </a:r>
            <a:r>
              <a:rPr sz="1900" spc="-5" dirty="0" smtClean="0">
                <a:latin typeface="Times New Roman"/>
                <a:cs typeface="Times New Roman"/>
              </a:rPr>
              <a:t>will </a:t>
            </a:r>
            <a:r>
              <a:rPr sz="1900" spc="-5" dirty="0">
                <a:latin typeface="Times New Roman"/>
                <a:cs typeface="Times New Roman"/>
              </a:rPr>
              <a:t>have the following</a:t>
            </a:r>
            <a:r>
              <a:rPr sz="1900" spc="110" dirty="0">
                <a:latin typeface="Times New Roman"/>
                <a:cs typeface="Times New Roman"/>
              </a:rPr>
              <a:t> </a:t>
            </a:r>
            <a:r>
              <a:rPr sz="1900" spc="-5" dirty="0">
                <a:latin typeface="Times New Roman"/>
                <a:cs typeface="Times New Roman"/>
              </a:rPr>
              <a:t>characteristics:</a:t>
            </a:r>
            <a:endParaRPr sz="1900" dirty="0">
              <a:latin typeface="Times New Roman"/>
              <a:cs typeface="Times New Roman"/>
            </a:endParaRPr>
          </a:p>
          <a:p>
            <a:pPr>
              <a:lnSpc>
                <a:spcPct val="100000"/>
              </a:lnSpc>
            </a:pPr>
            <a:endParaRPr sz="1900" dirty="0">
              <a:latin typeface="Times New Roman"/>
              <a:cs typeface="Times New Roman"/>
            </a:endParaRPr>
          </a:p>
          <a:p>
            <a:pPr marL="1041400" marR="112395" indent="-342900">
              <a:lnSpc>
                <a:spcPct val="100000"/>
              </a:lnSpc>
              <a:buFont typeface="Arial"/>
              <a:buChar char="•"/>
              <a:tabLst>
                <a:tab pos="1041400" algn="l"/>
                <a:tab pos="1042035" algn="l"/>
              </a:tabLst>
            </a:pPr>
            <a:r>
              <a:rPr sz="1900" spc="-5" dirty="0">
                <a:latin typeface="Times New Roman"/>
                <a:cs typeface="Times New Roman"/>
              </a:rPr>
              <a:t>The </a:t>
            </a:r>
            <a:r>
              <a:rPr sz="1900" spc="-15" dirty="0">
                <a:latin typeface="Times New Roman"/>
                <a:cs typeface="Times New Roman"/>
              </a:rPr>
              <a:t>same </a:t>
            </a:r>
            <a:r>
              <a:rPr sz="1900" spc="-10" dirty="0">
                <a:latin typeface="Times New Roman"/>
                <a:cs typeface="Times New Roman"/>
              </a:rPr>
              <a:t>number </a:t>
            </a:r>
            <a:r>
              <a:rPr sz="1900" spc="-5" dirty="0">
                <a:latin typeface="Times New Roman"/>
                <a:cs typeface="Times New Roman"/>
              </a:rPr>
              <a:t>of characters as the current HICN </a:t>
            </a:r>
            <a:r>
              <a:rPr sz="1900" spc="-20" dirty="0">
                <a:latin typeface="Times New Roman"/>
                <a:cs typeface="Times New Roman"/>
              </a:rPr>
              <a:t>(11), </a:t>
            </a:r>
            <a:r>
              <a:rPr sz="1900" spc="-5" dirty="0">
                <a:latin typeface="Times New Roman"/>
                <a:cs typeface="Times New Roman"/>
              </a:rPr>
              <a:t>but will be </a:t>
            </a:r>
            <a:r>
              <a:rPr sz="1900" spc="-5" dirty="0" smtClean="0">
                <a:latin typeface="Times New Roman"/>
                <a:cs typeface="Times New Roman"/>
              </a:rPr>
              <a:t>visibly</a:t>
            </a:r>
            <a:r>
              <a:rPr lang="en-US" sz="1900" spc="-5" dirty="0" smtClean="0">
                <a:latin typeface="Times New Roman"/>
                <a:cs typeface="Times New Roman"/>
              </a:rPr>
              <a:t> </a:t>
            </a:r>
            <a:r>
              <a:rPr sz="1900" spc="-5" dirty="0" smtClean="0">
                <a:latin typeface="Times New Roman"/>
                <a:cs typeface="Times New Roman"/>
              </a:rPr>
              <a:t>distinguishable </a:t>
            </a:r>
            <a:r>
              <a:rPr sz="1900" spc="-5" dirty="0">
                <a:latin typeface="Times New Roman"/>
                <a:cs typeface="Times New Roman"/>
              </a:rPr>
              <a:t>from the</a:t>
            </a:r>
            <a:r>
              <a:rPr sz="1900" spc="-25" dirty="0">
                <a:latin typeface="Times New Roman"/>
                <a:cs typeface="Times New Roman"/>
              </a:rPr>
              <a:t> </a:t>
            </a:r>
            <a:r>
              <a:rPr sz="1900" spc="-5" dirty="0">
                <a:latin typeface="Times New Roman"/>
                <a:cs typeface="Times New Roman"/>
              </a:rPr>
              <a:t>HICN</a:t>
            </a:r>
            <a:endParaRPr sz="1900" dirty="0">
              <a:latin typeface="Times New Roman"/>
              <a:cs typeface="Times New Roman"/>
            </a:endParaRPr>
          </a:p>
          <a:p>
            <a:pPr marL="1041400" marR="71120" indent="-342900">
              <a:lnSpc>
                <a:spcPct val="100000"/>
              </a:lnSpc>
              <a:buFont typeface="Arial"/>
              <a:buChar char="•"/>
              <a:tabLst>
                <a:tab pos="1041400" algn="l"/>
                <a:tab pos="1042035" algn="l"/>
              </a:tabLst>
            </a:pPr>
            <a:r>
              <a:rPr sz="1900" spc="-5" dirty="0">
                <a:latin typeface="Times New Roman"/>
                <a:cs typeface="Times New Roman"/>
              </a:rPr>
              <a:t>Contain uppercase alphabetic and numeric characters throughout the </a:t>
            </a:r>
            <a:r>
              <a:rPr sz="1900" spc="-40" dirty="0" smtClean="0">
                <a:latin typeface="Times New Roman"/>
                <a:cs typeface="Times New Roman"/>
              </a:rPr>
              <a:t>11</a:t>
            </a:r>
            <a:r>
              <a:rPr lang="en-US" sz="1900" spc="-40" dirty="0" smtClean="0">
                <a:latin typeface="Times New Roman"/>
                <a:cs typeface="Times New Roman"/>
              </a:rPr>
              <a:t>-</a:t>
            </a:r>
            <a:r>
              <a:rPr sz="1900" spc="-5" dirty="0" smtClean="0">
                <a:latin typeface="Times New Roman"/>
                <a:cs typeface="Times New Roman"/>
              </a:rPr>
              <a:t>digit</a:t>
            </a:r>
            <a:r>
              <a:rPr lang="en-US" sz="1900" spc="-5" dirty="0" smtClean="0">
                <a:latin typeface="Times New Roman"/>
                <a:cs typeface="Times New Roman"/>
              </a:rPr>
              <a:t> </a:t>
            </a:r>
            <a:r>
              <a:rPr sz="1900" spc="-5" dirty="0" smtClean="0">
                <a:latin typeface="Times New Roman"/>
                <a:cs typeface="Times New Roman"/>
              </a:rPr>
              <a:t>identifier</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Occupy the </a:t>
            </a:r>
            <a:r>
              <a:rPr sz="1900" spc="-10" dirty="0">
                <a:latin typeface="Times New Roman"/>
                <a:cs typeface="Times New Roman"/>
              </a:rPr>
              <a:t>same </a:t>
            </a:r>
            <a:r>
              <a:rPr sz="1900" spc="-5" dirty="0">
                <a:latin typeface="Times New Roman"/>
                <a:cs typeface="Times New Roman"/>
              </a:rPr>
              <a:t>field as the HICN on</a:t>
            </a:r>
            <a:r>
              <a:rPr sz="1900" spc="50" dirty="0">
                <a:latin typeface="Times New Roman"/>
                <a:cs typeface="Times New Roman"/>
              </a:rPr>
              <a:t> </a:t>
            </a:r>
            <a:r>
              <a:rPr sz="1900" spc="-5" dirty="0">
                <a:latin typeface="Times New Roman"/>
                <a:cs typeface="Times New Roman"/>
              </a:rPr>
              <a:t>transactions</a:t>
            </a:r>
            <a:endParaRPr sz="1900" dirty="0">
              <a:latin typeface="Times New Roman"/>
              <a:cs typeface="Times New Roman"/>
            </a:endParaRPr>
          </a:p>
          <a:p>
            <a:pPr marL="1041400" marR="415290" indent="-342900">
              <a:lnSpc>
                <a:spcPct val="100000"/>
              </a:lnSpc>
              <a:buFont typeface="Arial"/>
              <a:buChar char="•"/>
              <a:tabLst>
                <a:tab pos="1041400" algn="l"/>
                <a:tab pos="1042035" algn="l"/>
              </a:tabLst>
            </a:pPr>
            <a:r>
              <a:rPr sz="1900" spc="-5" dirty="0">
                <a:latin typeface="Times New Roman"/>
                <a:cs typeface="Times New Roman"/>
              </a:rPr>
              <a:t>Be unique to each beneficiary (e.g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sz="1900" spc="-5" dirty="0">
                <a:latin typeface="Times New Roman"/>
                <a:cs typeface="Times New Roman"/>
              </a:rPr>
              <a:t>husband and wife will have their </a:t>
            </a:r>
            <a:r>
              <a:rPr sz="1900" spc="-5" dirty="0" smtClean="0">
                <a:latin typeface="Times New Roman"/>
                <a:cs typeface="Times New Roman"/>
              </a:rPr>
              <a:t>own</a:t>
            </a:r>
            <a:r>
              <a:rPr lang="en-US" sz="1900" spc="-5" dirty="0" smtClean="0">
                <a:latin typeface="Times New Roman"/>
                <a:cs typeface="Times New Roman"/>
              </a:rPr>
              <a:t> </a:t>
            </a:r>
            <a:r>
              <a:rPr sz="1900" spc="-5" dirty="0" smtClean="0">
                <a:latin typeface="Times New Roman"/>
                <a:cs typeface="Times New Roman"/>
              </a:rPr>
              <a:t>MBI</a:t>
            </a:r>
            <a:r>
              <a:rPr sz="1900" spc="-5" dirty="0">
                <a:latin typeface="Times New Roman"/>
                <a:cs typeface="Times New Roman"/>
              </a:rPr>
              <a:t>)</a:t>
            </a:r>
            <a:endParaRPr sz="1900" dirty="0">
              <a:latin typeface="Times New Roman"/>
              <a:cs typeface="Times New Roman"/>
            </a:endParaRPr>
          </a:p>
          <a:p>
            <a:pPr marL="1041400" marR="173355" indent="-342900">
              <a:lnSpc>
                <a:spcPct val="100000"/>
              </a:lnSpc>
              <a:buFont typeface="Arial"/>
              <a:buChar char="•"/>
              <a:tabLst>
                <a:tab pos="1041400" algn="l"/>
                <a:tab pos="1042035" algn="l"/>
              </a:tabLst>
            </a:pPr>
            <a:r>
              <a:rPr sz="1900" spc="-5" dirty="0">
                <a:latin typeface="Times New Roman"/>
                <a:cs typeface="Times New Roman"/>
              </a:rPr>
              <a:t>Be easy to read </a:t>
            </a:r>
            <a:r>
              <a:rPr sz="1900" spc="-10" dirty="0">
                <a:latin typeface="Times New Roman"/>
                <a:cs typeface="Times New Roman"/>
              </a:rPr>
              <a:t>and limit </a:t>
            </a:r>
            <a:r>
              <a:rPr sz="1900" spc="-5" dirty="0">
                <a:latin typeface="Times New Roman"/>
                <a:cs typeface="Times New Roman"/>
              </a:rPr>
              <a:t>the possibility of letters being interpreted </a:t>
            </a:r>
            <a:r>
              <a:rPr sz="1900" spc="-5" dirty="0" smtClean="0">
                <a:latin typeface="Times New Roman"/>
                <a:cs typeface="Times New Roman"/>
              </a:rPr>
              <a:t>as</a:t>
            </a:r>
            <a:r>
              <a:rPr lang="en-US" sz="1900" spc="-5" dirty="0" smtClean="0">
                <a:latin typeface="Times New Roman"/>
                <a:cs typeface="Times New Roman"/>
              </a:rPr>
              <a:t> </a:t>
            </a:r>
            <a:r>
              <a:rPr sz="1900" spc="-5" dirty="0" smtClean="0">
                <a:latin typeface="Times New Roman"/>
                <a:cs typeface="Times New Roman"/>
              </a:rPr>
              <a:t>numbers </a:t>
            </a:r>
            <a:r>
              <a:rPr sz="1900" spc="-5" dirty="0">
                <a:latin typeface="Times New Roman"/>
                <a:cs typeface="Times New Roman"/>
              </a:rPr>
              <a:t>(e.g</a:t>
            </a:r>
            <a:r>
              <a:rPr sz="1900" spc="-5" dirty="0" smtClean="0">
                <a:latin typeface="Times New Roman"/>
                <a:cs typeface="Times New Roman"/>
              </a:rPr>
              <a:t>.</a:t>
            </a:r>
            <a:r>
              <a:rPr lang="en-US" sz="1900" spc="-5" dirty="0" smtClean="0">
                <a:latin typeface="Times New Roman"/>
                <a:cs typeface="Times New Roman"/>
              </a:rPr>
              <a:t>,</a:t>
            </a:r>
            <a:r>
              <a:rPr sz="1900" spc="-5" dirty="0" smtClean="0">
                <a:latin typeface="Times New Roman"/>
                <a:cs typeface="Times New Roman"/>
              </a:rPr>
              <a:t> </a:t>
            </a:r>
            <a:r>
              <a:rPr lang="en-US" sz="1900" spc="-5" dirty="0" smtClean="0">
                <a:latin typeface="Times New Roman"/>
                <a:cs typeface="Times New Roman"/>
              </a:rPr>
              <a:t>a</a:t>
            </a:r>
            <a:r>
              <a:rPr sz="1900" spc="-5" dirty="0" smtClean="0">
                <a:latin typeface="Times New Roman"/>
                <a:cs typeface="Times New Roman"/>
              </a:rPr>
              <a:t>lphabetic </a:t>
            </a:r>
            <a:r>
              <a:rPr sz="1900" spc="-5" dirty="0">
                <a:latin typeface="Times New Roman"/>
                <a:cs typeface="Times New Roman"/>
              </a:rPr>
              <a:t>characters are upper </a:t>
            </a:r>
            <a:r>
              <a:rPr sz="1900" spc="-10" dirty="0">
                <a:latin typeface="Times New Roman"/>
                <a:cs typeface="Times New Roman"/>
              </a:rPr>
              <a:t>case </a:t>
            </a:r>
            <a:r>
              <a:rPr sz="1900" u="sng" spc="-5" dirty="0">
                <a:latin typeface="Times New Roman"/>
                <a:cs typeface="Times New Roman"/>
              </a:rPr>
              <a:t>only</a:t>
            </a:r>
            <a:r>
              <a:rPr sz="1900" spc="-5" dirty="0">
                <a:latin typeface="Times New Roman"/>
                <a:cs typeface="Times New Roman"/>
              </a:rPr>
              <a:t> and will </a:t>
            </a:r>
            <a:r>
              <a:rPr sz="1900" spc="-5" dirty="0" smtClean="0">
                <a:latin typeface="Times New Roman"/>
                <a:cs typeface="Times New Roman"/>
              </a:rPr>
              <a:t>exclude</a:t>
            </a:r>
            <a:r>
              <a:rPr lang="en-US" sz="1900" spc="-5" dirty="0" smtClean="0">
                <a:latin typeface="Times New Roman"/>
                <a:cs typeface="Times New Roman"/>
              </a:rPr>
              <a:t> </a:t>
            </a:r>
            <a:r>
              <a:rPr sz="1900" spc="-5" dirty="0" smtClean="0">
                <a:latin typeface="Times New Roman"/>
                <a:cs typeface="Times New Roman"/>
              </a:rPr>
              <a:t>S</a:t>
            </a:r>
            <a:r>
              <a:rPr sz="1900" spc="-5" dirty="0">
                <a:latin typeface="Times New Roman"/>
                <a:cs typeface="Times New Roman"/>
              </a:rPr>
              <a:t>, </a:t>
            </a:r>
            <a:r>
              <a:rPr sz="1900" spc="-5" dirty="0" smtClean="0">
                <a:latin typeface="Times New Roman"/>
                <a:cs typeface="Times New Roman"/>
              </a:rPr>
              <a:t>L</a:t>
            </a:r>
            <a:r>
              <a:rPr sz="1900" spc="-5" dirty="0">
                <a:latin typeface="Times New Roman"/>
                <a:cs typeface="Times New Roman"/>
              </a:rPr>
              <a:t>, O, I, B,</a:t>
            </a:r>
            <a:r>
              <a:rPr sz="1900" spc="-55" dirty="0">
                <a:latin typeface="Times New Roman"/>
                <a:cs typeface="Times New Roman"/>
              </a:rPr>
              <a:t> </a:t>
            </a:r>
            <a:r>
              <a:rPr sz="1900" spc="-5" dirty="0">
                <a:latin typeface="Times New Roman"/>
                <a:cs typeface="Times New Roman"/>
              </a:rPr>
              <a:t>Z)</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any </a:t>
            </a:r>
            <a:r>
              <a:rPr sz="1900" spc="-10" dirty="0">
                <a:latin typeface="Times New Roman"/>
                <a:cs typeface="Times New Roman"/>
              </a:rPr>
              <a:t>embedded </a:t>
            </a:r>
            <a:r>
              <a:rPr sz="1900" spc="-5" dirty="0">
                <a:latin typeface="Times New Roman"/>
                <a:cs typeface="Times New Roman"/>
              </a:rPr>
              <a:t>intelligence or special</a:t>
            </a:r>
            <a:r>
              <a:rPr sz="1900" spc="75" dirty="0">
                <a:latin typeface="Times New Roman"/>
                <a:cs typeface="Times New Roman"/>
              </a:rPr>
              <a:t> </a:t>
            </a:r>
            <a:r>
              <a:rPr sz="1900" spc="-5" dirty="0">
                <a:latin typeface="Times New Roman"/>
                <a:cs typeface="Times New Roman"/>
              </a:rPr>
              <a:t>characters</a:t>
            </a:r>
            <a:endParaRPr sz="1900" dirty="0">
              <a:latin typeface="Times New Roman"/>
              <a:cs typeface="Times New Roman"/>
            </a:endParaRPr>
          </a:p>
          <a:p>
            <a:pPr marL="1041400" indent="-342900">
              <a:lnSpc>
                <a:spcPct val="100000"/>
              </a:lnSpc>
              <a:buFont typeface="Arial"/>
              <a:buChar char="•"/>
              <a:tabLst>
                <a:tab pos="1041400" algn="l"/>
                <a:tab pos="1042035" algn="l"/>
              </a:tabLst>
            </a:pPr>
            <a:r>
              <a:rPr sz="1900" spc="-5" dirty="0">
                <a:latin typeface="Times New Roman"/>
                <a:cs typeface="Times New Roman"/>
              </a:rPr>
              <a:t>Not contain inappropriate combinations of </a:t>
            </a:r>
            <a:r>
              <a:rPr sz="1900" spc="-10" dirty="0">
                <a:latin typeface="Times New Roman"/>
                <a:cs typeface="Times New Roman"/>
              </a:rPr>
              <a:t>numbers </a:t>
            </a:r>
            <a:r>
              <a:rPr sz="1900" spc="-5" dirty="0">
                <a:latin typeface="Times New Roman"/>
                <a:cs typeface="Times New Roman"/>
              </a:rPr>
              <a:t>or strings that </a:t>
            </a:r>
            <a:r>
              <a:rPr sz="1900" spc="-15" dirty="0">
                <a:latin typeface="Times New Roman"/>
                <a:cs typeface="Times New Roman"/>
              </a:rPr>
              <a:t>may</a:t>
            </a:r>
            <a:r>
              <a:rPr sz="1900" spc="180" dirty="0">
                <a:latin typeface="Times New Roman"/>
                <a:cs typeface="Times New Roman"/>
              </a:rPr>
              <a:t> </a:t>
            </a:r>
            <a:r>
              <a:rPr sz="1900" spc="-5" dirty="0">
                <a:latin typeface="Times New Roman"/>
                <a:cs typeface="Times New Roman"/>
              </a:rPr>
              <a:t>be</a:t>
            </a:r>
            <a:endParaRPr sz="1900" dirty="0">
              <a:latin typeface="Times New Roman"/>
              <a:cs typeface="Times New Roman"/>
            </a:endParaRPr>
          </a:p>
          <a:p>
            <a:pPr marL="1041400">
              <a:lnSpc>
                <a:spcPct val="100000"/>
              </a:lnSpc>
            </a:pPr>
            <a:r>
              <a:rPr sz="1900" spc="-10" dirty="0">
                <a:latin typeface="Times New Roman"/>
                <a:cs typeface="Times New Roman"/>
              </a:rPr>
              <a:t>offensive</a:t>
            </a:r>
            <a:endParaRPr sz="1900" dirty="0">
              <a:latin typeface="Times New Roman"/>
              <a:cs typeface="Times New Roman"/>
            </a:endParaRPr>
          </a:p>
          <a:p>
            <a:pPr>
              <a:lnSpc>
                <a:spcPct val="100000"/>
              </a:lnSpc>
            </a:pPr>
            <a:endParaRPr sz="1900" dirty="0">
              <a:latin typeface="Times New Roman"/>
              <a:cs typeface="Times New Roman"/>
            </a:endParaRPr>
          </a:p>
          <a:p>
            <a:pPr marL="240665" marR="5080">
              <a:lnSpc>
                <a:spcPct val="100000"/>
              </a:lnSpc>
            </a:pPr>
            <a:r>
              <a:rPr sz="1900" spc="-10" dirty="0">
                <a:latin typeface="Times New Roman"/>
                <a:cs typeface="Times New Roman"/>
              </a:rPr>
              <a:t>CMS </a:t>
            </a:r>
            <a:r>
              <a:rPr sz="1900" spc="-5" dirty="0">
                <a:latin typeface="Times New Roman"/>
                <a:cs typeface="Times New Roman"/>
              </a:rPr>
              <a:t>anticipates that the </a:t>
            </a:r>
            <a:r>
              <a:rPr sz="1900" spc="-10" dirty="0">
                <a:latin typeface="Times New Roman"/>
                <a:cs typeface="Times New Roman"/>
              </a:rPr>
              <a:t>MBI </a:t>
            </a:r>
            <a:r>
              <a:rPr sz="1900" spc="-5" dirty="0">
                <a:latin typeface="Times New Roman"/>
                <a:cs typeface="Times New Roman"/>
              </a:rPr>
              <a:t>will not be changed for an individual unless the </a:t>
            </a:r>
            <a:r>
              <a:rPr sz="1900" spc="-10" dirty="0">
                <a:latin typeface="Times New Roman"/>
                <a:cs typeface="Times New Roman"/>
              </a:rPr>
              <a:t>MBI </a:t>
            </a:r>
            <a:r>
              <a:rPr sz="1900" spc="-5" dirty="0" smtClean="0">
                <a:latin typeface="Times New Roman"/>
                <a:cs typeface="Times New Roman"/>
              </a:rPr>
              <a:t>is</a:t>
            </a:r>
            <a:r>
              <a:rPr lang="en-US" sz="1900" spc="-5" dirty="0" smtClean="0">
                <a:latin typeface="Times New Roman"/>
                <a:cs typeface="Times New Roman"/>
              </a:rPr>
              <a:t> </a:t>
            </a:r>
            <a:r>
              <a:rPr sz="1900" spc="-5" dirty="0" smtClean="0">
                <a:latin typeface="Times New Roman"/>
                <a:cs typeface="Times New Roman"/>
              </a:rPr>
              <a:t>compromised </a:t>
            </a:r>
            <a:r>
              <a:rPr sz="1900" spc="-5" dirty="0">
                <a:latin typeface="Times New Roman"/>
                <a:cs typeface="Times New Roman"/>
              </a:rPr>
              <a:t>or other limited circumstances still undergoing</a:t>
            </a:r>
            <a:r>
              <a:rPr sz="1900" spc="180" dirty="0">
                <a:latin typeface="Times New Roman"/>
                <a:cs typeface="Times New Roman"/>
              </a:rPr>
              <a:t> </a:t>
            </a:r>
            <a:r>
              <a:rPr sz="1900" spc="-5" dirty="0">
                <a:latin typeface="Times New Roman"/>
                <a:cs typeface="Times New Roman"/>
              </a:rPr>
              <a:t>review</a:t>
            </a:r>
            <a:endParaRPr sz="1900" dirty="0">
              <a:latin typeface="Times New Roman"/>
              <a:cs typeface="Times New Roman"/>
            </a:endParaRPr>
          </a:p>
        </p:txBody>
      </p:sp>
      <p:sp>
        <p:nvSpPr>
          <p:cNvPr id="3" name="object 3"/>
          <p:cNvSpPr txBox="1">
            <a:spLocks noGrp="1"/>
          </p:cNvSpPr>
          <p:nvPr>
            <p:ph type="title"/>
          </p:nvPr>
        </p:nvSpPr>
        <p:spPr>
          <a:xfrm>
            <a:off x="990600" y="256794"/>
            <a:ext cx="6705600" cy="430887"/>
          </a:xfrm>
          <a:prstGeom prst="rect">
            <a:avLst/>
          </a:prstGeom>
        </p:spPr>
        <p:txBody>
          <a:bodyPr vert="horz" wrap="square" lIns="0" tIns="0" rIns="0" bIns="0" rtlCol="0">
            <a:spAutoFit/>
          </a:bodyPr>
          <a:lstStyle/>
          <a:p>
            <a:pPr marL="12700">
              <a:lnSpc>
                <a:spcPct val="100000"/>
              </a:lnSpc>
            </a:pPr>
            <a:r>
              <a:rPr lang="en-US" spc="-5" dirty="0" smtClean="0"/>
              <a:t>New Medicare Number</a:t>
            </a:r>
            <a:r>
              <a:rPr spc="-55" dirty="0" smtClean="0"/>
              <a:t> </a:t>
            </a:r>
            <a:r>
              <a:rPr spc="-5" dirty="0"/>
              <a:t>Characteristics</a:t>
            </a:r>
          </a:p>
        </p:txBody>
      </p:sp>
      <p:sp>
        <p:nvSpPr>
          <p:cNvPr id="5" name="Slide Number Placeholder 4"/>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8</a:t>
            </a:fld>
            <a:endParaRPr lang="en-US" dirty="0">
              <a:solidFill>
                <a:prstClr val="black">
                  <a:tint val="75000"/>
                </a:prstClr>
              </a:solidFill>
            </a:endParaRPr>
          </a:p>
        </p:txBody>
      </p:sp>
    </p:spTree>
    <p:extLst>
      <p:ext uri="{BB962C8B-B14F-4D97-AF65-F5344CB8AC3E}">
        <p14:creationId xmlns:p14="http://schemas.microsoft.com/office/powerpoint/2010/main" val="3259059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p:cNvSpPr txBox="1">
            <a:spLocks noGrp="1"/>
          </p:cNvSpPr>
          <p:nvPr>
            <p:ph type="title"/>
          </p:nvPr>
        </p:nvSpPr>
        <p:spPr>
          <a:xfrm>
            <a:off x="0" y="256032"/>
            <a:ext cx="9144000" cy="430887"/>
          </a:xfrm>
          <a:prstGeom prst="rect">
            <a:avLst/>
          </a:prstGeom>
        </p:spPr>
        <p:txBody>
          <a:bodyPr vert="horz" wrap="square" lIns="0" tIns="0" rIns="0" bIns="0" rtlCol="0">
            <a:spAutoFit/>
          </a:bodyPr>
          <a:lstStyle/>
          <a:p>
            <a:pPr marL="250190" marR="5080" indent="-238125" algn="ctr">
              <a:lnSpc>
                <a:spcPct val="100000"/>
              </a:lnSpc>
            </a:pPr>
            <a:r>
              <a:rPr spc="-5" dirty="0" smtClean="0"/>
              <a:t>MBI Generation</a:t>
            </a:r>
            <a:r>
              <a:rPr spc="-50" dirty="0" smtClean="0"/>
              <a:t> </a:t>
            </a:r>
            <a:r>
              <a:rPr spc="-5" dirty="0" smtClean="0"/>
              <a:t>and</a:t>
            </a:r>
            <a:r>
              <a:rPr lang="en-US" spc="-5" dirty="0" smtClean="0"/>
              <a:t> </a:t>
            </a:r>
            <a:r>
              <a:rPr spc="-15" dirty="0" smtClean="0"/>
              <a:t>Transition</a:t>
            </a:r>
            <a:r>
              <a:rPr spc="-55" dirty="0" smtClean="0"/>
              <a:t> </a:t>
            </a:r>
            <a:r>
              <a:rPr spc="-5" dirty="0" smtClean="0"/>
              <a:t>Period</a:t>
            </a:r>
            <a:endParaRPr spc="-5" dirty="0"/>
          </a:p>
        </p:txBody>
      </p:sp>
      <p:pic>
        <p:nvPicPr>
          <p:cNvPr id="2" name="Picture 1" descr="The timeline shows when the MBI is activated (Jan 2018), when the MBI transition begins (Apr 2018), and when the MBI transition ends (Jan 2020). Throughout the transition period (Apr 2018 thru Dec 2019), both the HICN and MBI are available. By Jan 2020, HICNs are no longer exchanged with Beneficiaries, Providers, Plans, and other third parties; however, there are limited exceptions." title="MBI Generation and Transition Timeline"/>
          <p:cNvPicPr>
            <a:picLocks noChangeAspect="1"/>
          </p:cNvPicPr>
          <p:nvPr/>
        </p:nvPicPr>
        <p:blipFill>
          <a:blip r:embed="rId3"/>
          <a:stretch>
            <a:fillRect/>
          </a:stretch>
        </p:blipFill>
        <p:spPr>
          <a:xfrm>
            <a:off x="0" y="1524000"/>
            <a:ext cx="9144000" cy="3737172"/>
          </a:xfrm>
          <a:prstGeom prst="rect">
            <a:avLst/>
          </a:prstGeom>
        </p:spPr>
      </p:pic>
      <p:sp>
        <p:nvSpPr>
          <p:cNvPr id="3" name="Slide Number Placeholder 2"/>
          <p:cNvSpPr>
            <a:spLocks noGrp="1"/>
          </p:cNvSpPr>
          <p:nvPr>
            <p:ph type="sldNum" sz="quarter" idx="4"/>
          </p:nvPr>
        </p:nvSpPr>
        <p:spPr/>
        <p:txBody>
          <a:bodyPr/>
          <a:lstStyle/>
          <a:p>
            <a:pPr fontAlgn="auto">
              <a:spcBef>
                <a:spcPts val="0"/>
              </a:spcBef>
              <a:spcAft>
                <a:spcPts val="0"/>
              </a:spcAft>
            </a:pPr>
            <a:fld id="{7022FF3C-310F-4809-A5BE-BC5BA8AA108D}" type="slidenum">
              <a:rPr lang="en-US" smtClean="0">
                <a:solidFill>
                  <a:prstClr val="black">
                    <a:tint val="75000"/>
                  </a:prstClr>
                </a:solidFill>
              </a:rPr>
              <a:pPr fontAlgn="auto">
                <a:spcBef>
                  <a:spcPts val="0"/>
                </a:spcBef>
                <a:spcAft>
                  <a:spcPts val="0"/>
                </a:spcAft>
              </a:pPr>
              <a:t>9</a:t>
            </a:fld>
            <a:endParaRPr lang="en-US" dirty="0">
              <a:solidFill>
                <a:prstClr val="black">
                  <a:tint val="75000"/>
                </a:prstClr>
              </a:solidFill>
            </a:endParaRPr>
          </a:p>
        </p:txBody>
      </p:sp>
    </p:spTree>
    <p:extLst>
      <p:ext uri="{BB962C8B-B14F-4D97-AF65-F5344CB8AC3E}">
        <p14:creationId xmlns:p14="http://schemas.microsoft.com/office/powerpoint/2010/main" val="2450040342"/>
      </p:ext>
    </p:extLst>
  </p:cSld>
  <p:clrMapOvr>
    <a:masterClrMapping/>
  </p:clrMapOvr>
  <mc:AlternateContent xmlns:mc="http://schemas.openxmlformats.org/markup-compatibility/2006" xmlns:p14="http://schemas.microsoft.com/office/powerpoint/2010/main">
    <mc:Choice Requires="p14">
      <p:transition spd="slow" p14:dur="2000" advTm="41266"/>
    </mc:Choice>
    <mc:Fallback xmlns="">
      <p:transition spd="slow" advTm="41266"/>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4147</TotalTime>
  <Words>3328</Words>
  <Application>Microsoft Office PowerPoint</Application>
  <PresentationFormat>On-screen Show (4:3)</PresentationFormat>
  <Paragraphs>347</Paragraphs>
  <Slides>30</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MS PGothic</vt:lpstr>
      <vt:lpstr>Arial</vt:lpstr>
      <vt:lpstr>Calibri</vt:lpstr>
      <vt:lpstr>Times New Roman</vt:lpstr>
      <vt:lpstr>Wingdings</vt:lpstr>
      <vt:lpstr>Office Theme</vt:lpstr>
      <vt:lpstr>1_Office Theme</vt:lpstr>
      <vt:lpstr>New Medicare Card Project </vt:lpstr>
      <vt:lpstr>Background</vt:lpstr>
      <vt:lpstr>Operational Goals</vt:lpstr>
      <vt:lpstr>Complex IT Systems affecting Providers,  Partners, and Beneficiaries</vt:lpstr>
      <vt:lpstr>Implementation of New Medicare Numbers</vt:lpstr>
      <vt:lpstr>Solution Concept for the New Medicare Cards</vt:lpstr>
      <vt:lpstr>HICN and MBI Number</vt:lpstr>
      <vt:lpstr>New Medicare Number Characteristics</vt:lpstr>
      <vt:lpstr>MBI Generation and Transition Period</vt:lpstr>
      <vt:lpstr>PowerPoint Presentation</vt:lpstr>
      <vt:lpstr>PowerPoint Presentation</vt:lpstr>
      <vt:lpstr>PowerPoint Presentation</vt:lpstr>
      <vt:lpstr>PowerPoint Presentation</vt:lpstr>
      <vt:lpstr>New Medicare Number Exceptions After the Transition Period</vt:lpstr>
      <vt:lpstr>New Medicare Number Exceptions After the Transition Period</vt:lpstr>
      <vt:lpstr>New Medicare Number, New Card Issuance</vt:lpstr>
      <vt:lpstr>Outreach and Education</vt:lpstr>
      <vt:lpstr>Beneficiary Outreach and Education</vt:lpstr>
      <vt:lpstr>What Providers Need to Know to Get Ready for the New MBI </vt:lpstr>
      <vt:lpstr>Outreach to People with Medicare</vt:lpstr>
      <vt:lpstr>Consumer Research on New Medicare Cards</vt:lpstr>
      <vt:lpstr>What We Know from People with Medicare</vt:lpstr>
      <vt:lpstr>Messaging That Works</vt:lpstr>
      <vt:lpstr>Messaging That Works (continued)</vt:lpstr>
      <vt:lpstr>Other Key Points to Reinforce</vt:lpstr>
      <vt:lpstr>Your Guide for Outreach</vt:lpstr>
      <vt:lpstr>Your Guide for Outreach (continued)</vt:lpstr>
      <vt:lpstr>A Few Words About Fraud</vt:lpstr>
      <vt:lpstr>PowerPoint Presentation</vt:lpstr>
      <vt:lpstr>Final Thoughts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External Presentation Open Door Forum with Clearinghouses and Vendors</dc:title>
  <dc:creator>CMS</dc:creator>
  <cp:lastModifiedBy>Wojnowski, Nicholas</cp:lastModifiedBy>
  <cp:revision>199</cp:revision>
  <cp:lastPrinted>2017-04-19T15:20:33Z</cp:lastPrinted>
  <dcterms:created xsi:type="dcterms:W3CDTF">2017-02-02T09:22:37Z</dcterms:created>
  <dcterms:modified xsi:type="dcterms:W3CDTF">2017-09-12T17:19:27Z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2017-02-02T00:00:00Z</vt:filetime>
  </property>
  <property fmtid="{D5CDD505-2E9C-101B-9397-08002B2CF9AE}" pid="3" name="Creator">
    <vt:lpwstr>Microsoft® PowerPoint® 2013</vt:lpwstr>
  </property>
  <property fmtid="{D5CDD505-2E9C-101B-9397-08002B2CF9AE}" pid="4" name="LastSaved">
    <vt:filetime>2017-02-02T00:00:00Z</vt:filetime>
  </property>
  <property fmtid="{D5CDD505-2E9C-101B-9397-08002B2CF9AE}" pid="5" name="_NewReviewCycle">
    <vt:lpwstr/>
  </property>
</Properties>
</file>