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33"/>
  </p:notesMasterIdLst>
  <p:handoutMasterIdLst>
    <p:handoutMasterId r:id="rId34"/>
  </p:handoutMasterIdLst>
  <p:sldIdLst>
    <p:sldId id="287" r:id="rId6"/>
    <p:sldId id="271" r:id="rId7"/>
    <p:sldId id="306" r:id="rId8"/>
    <p:sldId id="307" r:id="rId9"/>
    <p:sldId id="260" r:id="rId10"/>
    <p:sldId id="261" r:id="rId11"/>
    <p:sldId id="299" r:id="rId12"/>
    <p:sldId id="295" r:id="rId13"/>
    <p:sldId id="305" r:id="rId14"/>
    <p:sldId id="321" r:id="rId15"/>
    <p:sldId id="322" r:id="rId16"/>
    <p:sldId id="323" r:id="rId17"/>
    <p:sldId id="324" r:id="rId18"/>
    <p:sldId id="276" r:id="rId19"/>
    <p:sldId id="303" r:id="rId20"/>
    <p:sldId id="325" r:id="rId21"/>
    <p:sldId id="301" r:id="rId22"/>
    <p:sldId id="319" r:id="rId23"/>
    <p:sldId id="291" r:id="rId24"/>
    <p:sldId id="327" r:id="rId25"/>
    <p:sldId id="317" r:id="rId26"/>
    <p:sldId id="280" r:id="rId27"/>
    <p:sldId id="329" r:id="rId28"/>
    <p:sldId id="328" r:id="rId29"/>
    <p:sldId id="313" r:id="rId30"/>
    <p:sldId id="326" r:id="rId31"/>
    <p:sldId id="302"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7" clrIdx="6">
    <p:extLst>
      <p:ext uri="{19B8F6BF-5375-455C-9EA6-DF929625EA0E}">
        <p15:presenceInfo xmlns:p15="http://schemas.microsoft.com/office/powerpoint/2012/main" userId="S-1-5-21-4095628063-3556742122-3606576086-9902" providerId="AD"/>
      </p:ext>
    </p:extLst>
  </p:cmAuthor>
  <p:cmAuthor id="1" name="AMANDA JOHNSON" initials="AJ" lastIdx="4" clrIdx="0">
    <p:extLst>
      <p:ext uri="{19B8F6BF-5375-455C-9EA6-DF929625EA0E}">
        <p15:presenceInfo xmlns:p15="http://schemas.microsoft.com/office/powerpoint/2012/main" userId="S-1-5-21-4095628063-3556742122-3606576086-23457" providerId="AD"/>
      </p:ext>
    </p:extLst>
  </p:cmAuthor>
  <p:cmAuthor id="2" name="Joella Roland" initials="JR" lastIdx="1" clrIdx="1">
    <p:extLst>
      <p:ext uri="{19B8F6BF-5375-455C-9EA6-DF929625EA0E}">
        <p15:presenceInfo xmlns:p15="http://schemas.microsoft.com/office/powerpoint/2012/main" userId="S-1-5-21-4095628063-3556742122-3606576086-132581" providerId="AD"/>
      </p:ext>
    </p:extLst>
  </p:cmAuthor>
  <p:cmAuthor id="3" name="Tricia Rodgers" initials="TR" lastIdx="17" clrIdx="2">
    <p:extLst>
      <p:ext uri="{19B8F6BF-5375-455C-9EA6-DF929625EA0E}">
        <p15:presenceInfo xmlns:p15="http://schemas.microsoft.com/office/powerpoint/2012/main" userId="S-1-5-21-4095628063-3556742122-3606576086-6127" providerId="AD"/>
      </p:ext>
    </p:extLst>
  </p:cmAuthor>
  <p:cmAuthor id="4" name="JULIE KOSTERLITZ" initials="JK" lastIdx="12" clrIdx="3">
    <p:extLst>
      <p:ext uri="{19B8F6BF-5375-455C-9EA6-DF929625EA0E}">
        <p15:presenceInfo xmlns:p15="http://schemas.microsoft.com/office/powerpoint/2012/main" userId="S-1-5-21-4095628063-3556742122-3606576086-75326" providerId="AD"/>
      </p:ext>
    </p:extLst>
  </p:cmAuthor>
  <p:cmAuthor id="5" name="Erin Pressley" initials="EP" lastIdx="10" clrIdx="4">
    <p:extLst>
      <p:ext uri="{19B8F6BF-5375-455C-9EA6-DF929625EA0E}">
        <p15:presenceInfo xmlns:p15="http://schemas.microsoft.com/office/powerpoint/2012/main" userId="S-1-5-21-4095628063-3556742122-3606576086-8914" providerId="AD"/>
      </p:ext>
    </p:extLst>
  </p:cmAuthor>
  <p:cmAuthor id="6" name="Diana Rivi" initials="DR" lastIdx="10" clrIdx="5">
    <p:extLst>
      <p:ext uri="{19B8F6BF-5375-455C-9EA6-DF929625EA0E}">
        <p15:presenceInfo xmlns:p15="http://schemas.microsoft.com/office/powerpoint/2012/main" userId="S-1-5-21-4095628063-3556742122-3606576086-160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8" autoAdjust="0"/>
    <p:restoredTop sz="89511" autoAdjust="0"/>
  </p:normalViewPr>
  <p:slideViewPr>
    <p:cSldViewPr>
      <p:cViewPr varScale="1">
        <p:scale>
          <a:sx n="62" d="100"/>
          <a:sy n="62" d="100"/>
        </p:scale>
        <p:origin x="78" y="168"/>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79C1F877-6AE9-4508-89C8-6D242E305D4A}" type="datetimeFigureOut">
              <a:rPr lang="en-US" smtClean="0"/>
              <a:t>12/12/2017</a:t>
            </a:fld>
            <a:endParaRPr lang="en-US" dirty="0"/>
          </a:p>
        </p:txBody>
      </p:sp>
      <p:sp>
        <p:nvSpPr>
          <p:cNvPr id="4" name="Footer Placeholder 3"/>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EA30C96A-970B-485D-BC70-902C033B71E8}" type="datetimeFigureOut">
              <a:rPr lang="en-US" smtClean="0"/>
              <a:t>12/12/2017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11086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7013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3</a:t>
            </a:fld>
            <a:endParaRPr lang="en-US" dirty="0"/>
          </a:p>
        </p:txBody>
      </p:sp>
    </p:spTree>
    <p:extLst>
      <p:ext uri="{BB962C8B-B14F-4D97-AF65-F5344CB8AC3E}">
        <p14:creationId xmlns:p14="http://schemas.microsoft.com/office/powerpoint/2010/main" val="7260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7</a:t>
            </a:fld>
            <a:endParaRPr lang="en-US" dirty="0"/>
          </a:p>
        </p:txBody>
      </p:sp>
    </p:spTree>
    <p:extLst>
      <p:ext uri="{BB962C8B-B14F-4D97-AF65-F5344CB8AC3E}">
        <p14:creationId xmlns:p14="http://schemas.microsoft.com/office/powerpoint/2010/main" val="296705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9</a:t>
            </a:fld>
            <a:endParaRPr lang="en-US" dirty="0"/>
          </a:p>
        </p:txBody>
      </p:sp>
    </p:spTree>
    <p:extLst>
      <p:ext uri="{BB962C8B-B14F-4D97-AF65-F5344CB8AC3E}">
        <p14:creationId xmlns:p14="http://schemas.microsoft.com/office/powerpoint/2010/main" val="5113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C7B32-1500-4CC4-BCD8-F8168714943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6218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6392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8924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250599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4" descr="cmslog4c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90884"/>
            <a:ext cx="2286000" cy="9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 of the new Medicare card." title="New Medicare Card Image"/>
          <p:cNvPicPr>
            <a:picLocks noChangeAspect="1"/>
          </p:cNvPicPr>
          <p:nvPr userDrawn="1"/>
        </p:nvPicPr>
        <p:blipFill>
          <a:blip r:embed="rId3"/>
          <a:stretch>
            <a:fillRect/>
          </a:stretch>
        </p:blipFill>
        <p:spPr>
          <a:xfrm>
            <a:off x="381000" y="3238500"/>
            <a:ext cx="4114800" cy="2579745"/>
          </a:xfrm>
          <a:prstGeom prst="rect">
            <a:avLst/>
          </a:prstGeom>
        </p:spPr>
      </p:pic>
    </p:spTree>
    <p:extLst>
      <p:ext uri="{BB962C8B-B14F-4D97-AF65-F5344CB8AC3E}">
        <p14:creationId xmlns:p14="http://schemas.microsoft.com/office/powerpoint/2010/main" val="3543198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991706"/>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414838" y="3956540"/>
            <a:ext cx="4271962" cy="1377460"/>
          </a:xfrm>
        </p:spPr>
        <p:txBody>
          <a:bodyPr/>
          <a:lstStyle/>
          <a:p>
            <a:r>
              <a:rPr lang="en-US" dirty="0" smtClean="0">
                <a:solidFill>
                  <a:schemeClr val="tx1"/>
                </a:solidFill>
              </a:rPr>
              <a:t>Critical Access Hospitals</a:t>
            </a:r>
          </a:p>
          <a:p>
            <a:r>
              <a:rPr lang="en-US" dirty="0" smtClean="0">
                <a:solidFill>
                  <a:schemeClr val="tx1"/>
                </a:solidFill>
              </a:rPr>
              <a:t>12/12/17</a:t>
            </a:r>
            <a:endParaRPr lang="en-US" dirty="0">
              <a:solidFill>
                <a:schemeClr val="tx1"/>
              </a:solidFill>
            </a:endParaRPr>
          </a:p>
        </p:txBody>
      </p:sp>
      <p:sp>
        <p:nvSpPr>
          <p:cNvPr id="6" name="Title 5"/>
          <p:cNvSpPr>
            <a:spLocks noGrp="1"/>
          </p:cNvSpPr>
          <p:nvPr>
            <p:ph type="ctrTitle"/>
          </p:nvPr>
        </p:nvSpPr>
        <p:spPr/>
        <p:txBody>
          <a:bodyPr/>
          <a:lstStyle/>
          <a:p>
            <a:r>
              <a:rPr lang="en-US" dirty="0" smtClean="0"/>
              <a:t>New Medicare Card Project </a:t>
            </a:r>
            <a:endParaRPr lang="en-US" dirty="0"/>
          </a:p>
        </p:txBody>
      </p:sp>
    </p:spTree>
    <p:extLst>
      <p:ext uri="{BB962C8B-B14F-4D97-AF65-F5344CB8AC3E}">
        <p14:creationId xmlns:p14="http://schemas.microsoft.com/office/powerpoint/2010/main" val="601019408"/>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indent="-342900">
              <a:buSzPct val="105000"/>
              <a:buFont typeface="Arial"/>
              <a:buChar char="•"/>
              <a:tabLst>
                <a:tab pos="354965" algn="l"/>
                <a:tab pos="355600" algn="l"/>
              </a:tabLst>
            </a:pPr>
            <a:r>
              <a:rPr lang="en-US" sz="2000" dirty="0">
                <a:latin typeface="Times New Roman"/>
                <a:cs typeface="Times New Roman"/>
              </a:rPr>
              <a:t>The transition period will </a:t>
            </a:r>
            <a:r>
              <a:rPr lang="en-US" sz="2000" spc="5" dirty="0">
                <a:latin typeface="Times New Roman"/>
                <a:cs typeface="Times New Roman"/>
              </a:rPr>
              <a:t>run </a:t>
            </a:r>
            <a:r>
              <a:rPr lang="en-US" sz="2000" dirty="0">
                <a:latin typeface="Times New Roman"/>
                <a:cs typeface="Times New Roman"/>
              </a:rPr>
              <a:t>from </a:t>
            </a:r>
            <a:r>
              <a:rPr lang="en-US" sz="2000" b="1" dirty="0">
                <a:latin typeface="Times New Roman"/>
                <a:cs typeface="Times New Roman"/>
              </a:rPr>
              <a:t>April </a:t>
            </a:r>
            <a:r>
              <a:rPr lang="en-US" sz="2000" b="1" spc="5" dirty="0">
                <a:latin typeface="Times New Roman"/>
                <a:cs typeface="Times New Roman"/>
              </a:rPr>
              <a:t>2018 </a:t>
            </a:r>
            <a:r>
              <a:rPr lang="en-US" sz="2000" b="1" dirty="0">
                <a:latin typeface="Times New Roman"/>
                <a:cs typeface="Times New Roman"/>
              </a:rPr>
              <a:t>through </a:t>
            </a:r>
            <a:r>
              <a:rPr lang="en-US" sz="2000" b="1" spc="-5" dirty="0">
                <a:latin typeface="Times New Roman"/>
                <a:cs typeface="Times New Roman"/>
              </a:rPr>
              <a:t>December </a:t>
            </a:r>
            <a:r>
              <a:rPr lang="en-US" sz="2000" b="1" spc="5" dirty="0">
                <a:latin typeface="Times New Roman"/>
                <a:cs typeface="Times New Roman"/>
              </a:rPr>
              <a:t>31,</a:t>
            </a:r>
            <a:r>
              <a:rPr lang="en-US" sz="2000" b="1" spc="-340" dirty="0">
                <a:latin typeface="Times New Roman"/>
                <a:cs typeface="Times New Roman"/>
              </a:rPr>
              <a:t>  </a:t>
            </a:r>
            <a:r>
              <a:rPr lang="en-US" sz="2000" b="1" spc="5" dirty="0">
                <a:latin typeface="Times New Roman"/>
                <a:cs typeface="Times New Roman"/>
              </a:rPr>
              <a:t>2019</a:t>
            </a:r>
          </a:p>
          <a:p>
            <a:pPr marL="12700">
              <a:buSzPct val="105000"/>
              <a:tabLst>
                <a:tab pos="354965" algn="l"/>
                <a:tab pos="355600" algn="l"/>
              </a:tabLst>
            </a:pPr>
            <a:endParaRPr lang="en-US" sz="2000" b="1"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a:cs typeface="Times New Roman"/>
              </a:rPr>
              <a:t>CMS will </a:t>
            </a:r>
            <a:r>
              <a:rPr lang="en-US" sz="2000" spc="-5" dirty="0">
                <a:latin typeface="Times New Roman"/>
                <a:cs typeface="Times New Roman"/>
              </a:rPr>
              <a:t>complete its </a:t>
            </a:r>
            <a:r>
              <a:rPr lang="en-US" sz="2000" dirty="0">
                <a:latin typeface="Times New Roman"/>
                <a:cs typeface="Times New Roman"/>
              </a:rPr>
              <a:t>system and process updates to be ready to</a:t>
            </a:r>
            <a:r>
              <a:rPr lang="en-US" sz="2000" spc="-165" dirty="0">
                <a:latin typeface="Times New Roman"/>
                <a:cs typeface="Times New Roman"/>
              </a:rPr>
              <a:t> </a:t>
            </a:r>
            <a:r>
              <a:rPr lang="en-US" sz="2000" dirty="0">
                <a:latin typeface="Times New Roman"/>
                <a:cs typeface="Times New Roman"/>
              </a:rPr>
              <a:t>accept</a:t>
            </a:r>
          </a:p>
          <a:p>
            <a:pPr marL="355600">
              <a:lnSpc>
                <a:spcPct val="100000"/>
              </a:lnSpc>
            </a:pPr>
            <a:r>
              <a:rPr lang="en-US" sz="2000" dirty="0">
                <a:latin typeface="Times New Roman"/>
                <a:cs typeface="Times New Roman"/>
              </a:rPr>
              <a:t>and return the MBI on April 1,</a:t>
            </a:r>
            <a:r>
              <a:rPr lang="en-US" sz="2000" spc="-250" dirty="0">
                <a:latin typeface="Times New Roman"/>
                <a:cs typeface="Times New Roman"/>
              </a:rPr>
              <a:t> </a:t>
            </a:r>
            <a:r>
              <a:rPr lang="en-US" sz="2000" spc="5" dirty="0">
                <a:latin typeface="Times New Roman"/>
                <a:cs typeface="Times New Roman"/>
              </a:rPr>
              <a:t>2018</a:t>
            </a:r>
            <a:endParaRPr lang="en-US" sz="2000" dirty="0">
              <a:latin typeface="Times New Roman"/>
              <a:cs typeface="Times New Roman"/>
            </a:endParaRPr>
          </a:p>
          <a:p>
            <a:pPr>
              <a:lnSpc>
                <a:spcPct val="100000"/>
              </a:lnSpc>
            </a:pPr>
            <a:endParaRPr lang="en-US" sz="2000" dirty="0">
              <a:latin typeface="Times New Roman"/>
              <a:cs typeface="Times New Roman"/>
            </a:endParaRPr>
          </a:p>
          <a:p>
            <a:pPr marL="355600" marR="5080" indent="-342900">
              <a:lnSpc>
                <a:spcPct val="100000"/>
              </a:lnSpc>
              <a:buSzPct val="105000"/>
              <a:buFont typeface="Arial"/>
              <a:buChar char="•"/>
              <a:tabLst>
                <a:tab pos="354965" algn="l"/>
                <a:tab pos="355600" algn="l"/>
              </a:tabLst>
            </a:pPr>
            <a:r>
              <a:rPr lang="en-US" sz="2000" dirty="0">
                <a:latin typeface="Times New Roman"/>
                <a:cs typeface="Times New Roman"/>
              </a:rPr>
              <a:t>All stakeholders </a:t>
            </a:r>
            <a:r>
              <a:rPr lang="en-US" sz="2000" spc="5" dirty="0">
                <a:latin typeface="Times New Roman"/>
                <a:cs typeface="Times New Roman"/>
              </a:rPr>
              <a:t>who </a:t>
            </a:r>
            <a:r>
              <a:rPr lang="en-US" sz="2000" dirty="0">
                <a:latin typeface="Times New Roman"/>
                <a:cs typeface="Times New Roman"/>
              </a:rPr>
              <a:t>submit or receive transactions containing the HICN </a:t>
            </a:r>
            <a:r>
              <a:rPr lang="en-US" sz="2000" spc="-5" dirty="0">
                <a:latin typeface="Times New Roman"/>
                <a:cs typeface="Times New Roman"/>
              </a:rPr>
              <a:t>must modify </a:t>
            </a:r>
            <a:r>
              <a:rPr lang="en-US" sz="2000" dirty="0">
                <a:latin typeface="Times New Roman"/>
                <a:cs typeface="Times New Roman"/>
              </a:rPr>
              <a:t>their processes and </a:t>
            </a:r>
            <a:r>
              <a:rPr lang="en-US" sz="2000" spc="-5" dirty="0">
                <a:latin typeface="Times New Roman"/>
                <a:cs typeface="Times New Roman"/>
              </a:rPr>
              <a:t>systems </a:t>
            </a:r>
            <a:r>
              <a:rPr lang="en-US" sz="2000" dirty="0">
                <a:latin typeface="Times New Roman"/>
                <a:cs typeface="Times New Roman"/>
              </a:rPr>
              <a:t>to be ready to submit or</a:t>
            </a:r>
            <a:r>
              <a:rPr lang="en-US" sz="2000" spc="-110" dirty="0">
                <a:latin typeface="Times New Roman"/>
                <a:cs typeface="Times New Roman"/>
              </a:rPr>
              <a:t> </a:t>
            </a:r>
            <a:r>
              <a:rPr lang="en-US" sz="2000" dirty="0">
                <a:latin typeface="Times New Roman"/>
                <a:cs typeface="Times New Roman"/>
              </a:rPr>
              <a:t>exchange the MBI by April 1, </a:t>
            </a:r>
            <a:r>
              <a:rPr lang="en-US" sz="2000" spc="5" dirty="0">
                <a:latin typeface="Times New Roman"/>
                <a:cs typeface="Times New Roman"/>
              </a:rPr>
              <a:t>2018. </a:t>
            </a:r>
            <a:r>
              <a:rPr lang="en-US" sz="2000" dirty="0">
                <a:latin typeface="Times New Roman"/>
                <a:cs typeface="Times New Roman"/>
              </a:rPr>
              <a:t>Stakeholders </a:t>
            </a:r>
            <a:r>
              <a:rPr lang="en-US" sz="2000" spc="-5" dirty="0">
                <a:latin typeface="Times New Roman"/>
                <a:cs typeface="Times New Roman"/>
              </a:rPr>
              <a:t>may submit</a:t>
            </a:r>
            <a:r>
              <a:rPr lang="en-US" sz="2000" b="1" spc="-5" dirty="0">
                <a:latin typeface="Times New Roman"/>
                <a:cs typeface="Times New Roman"/>
              </a:rPr>
              <a:t> </a:t>
            </a:r>
            <a:r>
              <a:rPr lang="en-US" sz="2000" b="1" u="sng" dirty="0">
                <a:latin typeface="Times New Roman"/>
                <a:cs typeface="Times New Roman"/>
              </a:rPr>
              <a:t>either</a:t>
            </a:r>
            <a:r>
              <a:rPr lang="en-US" sz="2000" b="1" dirty="0">
                <a:latin typeface="Times New Roman"/>
                <a:cs typeface="Times New Roman"/>
              </a:rPr>
              <a:t> </a:t>
            </a:r>
            <a:r>
              <a:rPr lang="en-US" sz="2000" dirty="0">
                <a:latin typeface="Times New Roman"/>
                <a:cs typeface="Times New Roman"/>
              </a:rPr>
              <a:t>the </a:t>
            </a:r>
            <a:r>
              <a:rPr lang="en-US" sz="2000" spc="-5" dirty="0">
                <a:latin typeface="Times New Roman"/>
                <a:cs typeface="Times New Roman"/>
              </a:rPr>
              <a:t>MBI </a:t>
            </a:r>
            <a:r>
              <a:rPr lang="en-US" sz="2000" dirty="0">
                <a:latin typeface="Times New Roman"/>
                <a:cs typeface="Times New Roman"/>
              </a:rPr>
              <a:t>or HICN </a:t>
            </a:r>
            <a:r>
              <a:rPr lang="en-US" sz="2000" b="1" dirty="0">
                <a:latin typeface="Times New Roman"/>
                <a:cs typeface="Times New Roman"/>
              </a:rPr>
              <a:t>during the transition</a:t>
            </a:r>
            <a:r>
              <a:rPr lang="en-US" sz="2000" b="1" spc="-135" dirty="0">
                <a:latin typeface="Times New Roman"/>
                <a:cs typeface="Times New Roman"/>
              </a:rPr>
              <a:t> </a:t>
            </a:r>
            <a:r>
              <a:rPr lang="en-US" sz="2000" b="1" dirty="0">
                <a:latin typeface="Times New Roman"/>
                <a:cs typeface="Times New Roman"/>
              </a:rPr>
              <a:t>period</a:t>
            </a:r>
            <a:endParaRPr lang="en-US" sz="2000" dirty="0">
              <a:latin typeface="Times New Roman"/>
              <a:cs typeface="Times New Roman"/>
            </a:endParaRPr>
          </a:p>
          <a:p>
            <a:pPr>
              <a:lnSpc>
                <a:spcPct val="100000"/>
              </a:lnSpc>
              <a:buFont typeface="Arial"/>
              <a:buChar char="•"/>
            </a:pPr>
            <a:endParaRPr lang="en-US" sz="2000"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accept, use for processing, and return to stakeholders </a:t>
            </a:r>
            <a:r>
              <a:rPr lang="en-US" sz="2000" spc="-5" dirty="0">
                <a:latin typeface="Times New Roman" panose="02020603050405020304" pitchFamily="18" charset="0"/>
                <a:cs typeface="Times New Roman" panose="02020603050405020304" pitchFamily="18" charset="0"/>
              </a:rPr>
              <a:t>either</a:t>
            </a:r>
            <a:r>
              <a:rPr lang="en-US" sz="2000" spc="-19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p>
          <a:p>
            <a:pPr marL="355600">
              <a:lnSpc>
                <a:spcPct val="100000"/>
              </a:lnSpc>
            </a:pPr>
            <a:r>
              <a:rPr lang="en-US" sz="2000" dirty="0">
                <a:latin typeface="Times New Roman" panose="02020603050405020304" pitchFamily="18" charset="0"/>
                <a:cs typeface="Times New Roman" panose="02020603050405020304" pitchFamily="18" charset="0"/>
              </a:rPr>
              <a:t>MBI or HICN, whichever is </a:t>
            </a:r>
            <a:r>
              <a:rPr lang="en-US" sz="2000" spc="-5" dirty="0">
                <a:latin typeface="Times New Roman" panose="02020603050405020304" pitchFamily="18" charset="0"/>
                <a:cs typeface="Times New Roman" panose="02020603050405020304" pitchFamily="18" charset="0"/>
              </a:rPr>
              <a:t>submitted on the claim, </a:t>
            </a:r>
            <a:r>
              <a:rPr lang="en-US" sz="2000" b="1" dirty="0">
                <a:latin typeface="Times New Roman" panose="02020603050405020304" pitchFamily="18" charset="0"/>
                <a:cs typeface="Times New Roman" panose="02020603050405020304" pitchFamily="18" charset="0"/>
              </a:rPr>
              <a:t>during the transition</a:t>
            </a:r>
            <a:r>
              <a:rPr lang="en-US" sz="2000" b="1" spc="-14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period</a:t>
            </a:r>
          </a:p>
          <a:p>
            <a:pPr marL="355600">
              <a:lnSpc>
                <a:spcPct val="100000"/>
              </a:lnSpc>
            </a:pPr>
            <a:endParaRPr lang="en-US" sz="2000" b="1" dirty="0">
              <a:latin typeface="Times New Roman" panose="02020603050405020304" pitchFamily="18" charset="0"/>
              <a:cs typeface="Times New Roman" panose="02020603050405020304" pitchFamily="18" charset="0"/>
            </a:endParaRPr>
          </a:p>
          <a:p>
            <a:pPr marL="355600"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actively monitor use of HICNs and MBIs during the transition period to ensure that everyone is ready to use MBIs only by January 1, 2020</a:t>
            </a:r>
            <a:endParaRPr lang="en-US" sz="2000" dirty="0">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Transition</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10</a:t>
            </a:fld>
            <a:endParaRPr lang="en-US" dirty="0">
              <a:solidFill>
                <a:prstClr val="black">
                  <a:tint val="75000"/>
                </a:prstClr>
              </a:solidFill>
            </a:endParaRPr>
          </a:p>
        </p:txBody>
      </p:sp>
    </p:spTree>
    <p:extLst>
      <p:ext uri="{BB962C8B-B14F-4D97-AF65-F5344CB8AC3E}">
        <p14:creationId xmlns:p14="http://schemas.microsoft.com/office/powerpoint/2010/main" val="372867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marR="6350" indent="-342900">
              <a:buSzPct val="105000"/>
              <a:buFont typeface="Arial"/>
              <a:buChar char="•"/>
              <a:tabLst>
                <a:tab pos="354965" algn="l"/>
                <a:tab pos="355600" algn="l"/>
              </a:tabLst>
            </a:pPr>
            <a:r>
              <a:rPr lang="en-US" sz="2000" dirty="0">
                <a:latin typeface="Times New Roman"/>
                <a:cs typeface="Times New Roman"/>
              </a:rPr>
              <a:t>CMS is making systems changes so that when a provider checks a beneficiary’s eligibility, the CMS HIPAA Eligibility Transaction System (HETS) will return a message on the response indicating that CMS mailed that particular beneficiary’s new Medicare card</a:t>
            </a:r>
          </a:p>
          <a:p>
            <a:pPr marL="355600" marR="6350"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lnSpc>
                <a:spcPct val="100000"/>
              </a:lnSpc>
              <a:buSzPct val="105000"/>
              <a:buFont typeface="Arial"/>
              <a:buChar char="•"/>
              <a:tabLst>
                <a:tab pos="354965" algn="l"/>
                <a:tab pos="355600" algn="l"/>
              </a:tabLst>
            </a:pPr>
            <a:r>
              <a:rPr lang="en-US" sz="2000" dirty="0">
                <a:latin typeface="Times New Roman"/>
                <a:cs typeface="Times New Roman"/>
              </a:rPr>
              <a:t>Beginning October </a:t>
            </a:r>
            <a:r>
              <a:rPr lang="en-US" sz="2000" spc="5" dirty="0">
                <a:latin typeface="Times New Roman"/>
                <a:cs typeface="Times New Roman"/>
              </a:rPr>
              <a:t>2018 </a:t>
            </a:r>
            <a:r>
              <a:rPr lang="en-US" sz="2000" dirty="0">
                <a:latin typeface="Times New Roman"/>
                <a:cs typeface="Times New Roman"/>
              </a:rPr>
              <a:t>through the end of the transition period, when a </a:t>
            </a:r>
            <a:r>
              <a:rPr lang="en-US" sz="2000" b="1" dirty="0">
                <a:latin typeface="Times New Roman"/>
                <a:cs typeface="Times New Roman"/>
              </a:rPr>
              <a:t>valid and active </a:t>
            </a:r>
            <a:r>
              <a:rPr lang="en-US" sz="2000" dirty="0">
                <a:latin typeface="Times New Roman"/>
                <a:cs typeface="Times New Roman"/>
              </a:rPr>
              <a:t>HICN is </a:t>
            </a:r>
            <a:r>
              <a:rPr lang="en-US" sz="2000" spc="-5" dirty="0">
                <a:latin typeface="Times New Roman"/>
                <a:cs typeface="Times New Roman"/>
              </a:rPr>
              <a:t>submitted </a:t>
            </a:r>
            <a:r>
              <a:rPr lang="en-US" sz="2000" dirty="0">
                <a:latin typeface="Times New Roman"/>
                <a:cs typeface="Times New Roman"/>
              </a:rPr>
              <a:t>on Medicare </a:t>
            </a:r>
            <a:r>
              <a:rPr lang="en-US" sz="2000" spc="-5" dirty="0">
                <a:latin typeface="Times New Roman"/>
                <a:cs typeface="Times New Roman"/>
              </a:rPr>
              <a:t>fee-for-service </a:t>
            </a:r>
            <a:r>
              <a:rPr lang="en-US" sz="2000" spc="-10" dirty="0">
                <a:latin typeface="Times New Roman"/>
                <a:cs typeface="Times New Roman"/>
              </a:rPr>
              <a:t>claims</a:t>
            </a:r>
            <a:r>
              <a:rPr lang="en-US" sz="2000" spc="-90" dirty="0">
                <a:latin typeface="Times New Roman"/>
                <a:cs typeface="Times New Roman"/>
              </a:rPr>
              <a:t> </a:t>
            </a:r>
            <a:r>
              <a:rPr lang="en-US" sz="2000" b="1" dirty="0">
                <a:latin typeface="Times New Roman"/>
                <a:cs typeface="Times New Roman"/>
              </a:rPr>
              <a:t>both the HICN and the MBI </a:t>
            </a:r>
            <a:r>
              <a:rPr lang="en-US" sz="2000" dirty="0">
                <a:latin typeface="Times New Roman"/>
                <a:cs typeface="Times New Roman"/>
              </a:rPr>
              <a:t>will be returned on the </a:t>
            </a:r>
            <a:r>
              <a:rPr lang="en-US" sz="2000" spc="-5" dirty="0">
                <a:latin typeface="Times New Roman"/>
                <a:cs typeface="Times New Roman"/>
              </a:rPr>
              <a:t>remittance</a:t>
            </a:r>
            <a:r>
              <a:rPr lang="en-US" sz="2000" spc="-160" dirty="0">
                <a:latin typeface="Times New Roman"/>
                <a:cs typeface="Times New Roman"/>
              </a:rPr>
              <a:t> </a:t>
            </a:r>
            <a:r>
              <a:rPr lang="en-US" sz="2000" dirty="0">
                <a:latin typeface="Times New Roman"/>
                <a:cs typeface="Times New Roman"/>
              </a:rPr>
              <a:t>advice</a:t>
            </a:r>
          </a:p>
          <a:p>
            <a:pPr marL="812800" marR="6350" lvl="1" indent="-342900">
              <a:buSzPct val="105000"/>
              <a:buFont typeface="Arial"/>
              <a:buChar char="•"/>
              <a:tabLst>
                <a:tab pos="354965" algn="l"/>
                <a:tab pos="355600" algn="l"/>
              </a:tabLst>
            </a:pPr>
            <a:r>
              <a:rPr lang="en-US" sz="2000" dirty="0">
                <a:latin typeface="Times New Roman"/>
                <a:cs typeface="Times New Roman"/>
              </a:rPr>
              <a:t>The MBI will be in the same place you currently get the “changed HICN”: 835 Loop 2100, Segment NM1 (Corrected Patient/Insured Name), Field NM109 (Identification Code)</a:t>
            </a:r>
          </a:p>
          <a:p>
            <a:pPr marL="812800" marR="6350" lvl="1"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buSzPct val="105000"/>
              <a:buFont typeface="Arial"/>
              <a:buChar char="•"/>
              <a:tabLst>
                <a:tab pos="354965" algn="l"/>
                <a:tab pos="355600" algn="l"/>
              </a:tabLst>
            </a:pPr>
            <a:r>
              <a:rPr lang="en-US" sz="2000" dirty="0">
                <a:latin typeface="Times New Roman"/>
                <a:cs typeface="Times New Roman"/>
              </a:rPr>
              <a:t>Use of HICN and MBI for the same person with Medicare on the same batch of claims</a:t>
            </a:r>
          </a:p>
          <a:p>
            <a:pPr marL="812800" marR="6350" lvl="1" indent="-342900">
              <a:buSzPct val="105000"/>
              <a:buFont typeface="Arial"/>
              <a:buChar char="•"/>
              <a:tabLst>
                <a:tab pos="354965" algn="l"/>
                <a:tab pos="355600" algn="l"/>
              </a:tabLst>
            </a:pPr>
            <a:r>
              <a:rPr lang="en-US" sz="2000" dirty="0">
                <a:latin typeface="Times New Roman"/>
                <a:cs typeface="Times New Roman"/>
              </a:rPr>
              <a:t>During the transition period, we’ll process all claims with either the HICN or MBI, even when both are in the same batch</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During Transition (2)</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11</a:t>
            </a:fld>
            <a:endParaRPr lang="en-US" dirty="0">
              <a:solidFill>
                <a:prstClr val="black">
                  <a:tint val="75000"/>
                </a:prstClr>
              </a:solidFill>
            </a:endParaRPr>
          </a:p>
        </p:txBody>
      </p:sp>
    </p:spTree>
    <p:extLst>
      <p:ext uri="{BB962C8B-B14F-4D97-AF65-F5344CB8AC3E}">
        <p14:creationId xmlns:p14="http://schemas.microsoft.com/office/powerpoint/2010/main" val="41935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16868"/>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Medicaid and supplemental insurers</a:t>
            </a:r>
          </a:p>
          <a:p>
            <a:pPr marL="812800" marR="6350" lvl="1" indent="-342900">
              <a:buSzPct val="105000"/>
              <a:buFont typeface="Arial"/>
              <a:buChar char="•"/>
              <a:tabLst>
                <a:tab pos="354965" algn="l"/>
                <a:tab pos="355600" algn="l"/>
              </a:tabLst>
            </a:pPr>
            <a:r>
              <a:rPr lang="en-US" dirty="0">
                <a:latin typeface="Times New Roman"/>
                <a:cs typeface="Times New Roman"/>
              </a:rPr>
              <a:t>We will give State Medicaid Agencies and supplemental insurers the MBIs for Medicaid-eligible people who also have Medicare before we mail the new Medicare cards. During the transition period, we’ll process and transmit Medicare crossover claims with either the HICN or MBI</a:t>
            </a:r>
          </a:p>
          <a:p>
            <a:pPr marL="355600" marR="6350" indent="-342900">
              <a:lnSpc>
                <a:spcPct val="100000"/>
              </a:lnSpc>
              <a:buSzPct val="105000"/>
              <a:buFont typeface="Arial"/>
              <a:buChar char="•"/>
              <a:tabLst>
                <a:tab pos="354965" algn="l"/>
                <a:tab pos="355600" algn="l"/>
              </a:tabLst>
            </a:pPr>
            <a:endParaRPr lang="en-US" dirty="0">
              <a:latin typeface="Times New Roman"/>
              <a:cs typeface="Times New Roman"/>
            </a:endParaRPr>
          </a:p>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Railroad Retirement Board (RRB) beneficiaries</a:t>
            </a:r>
          </a:p>
          <a:p>
            <a:pPr marL="812800" marR="6350" lvl="1" indent="-342900">
              <a:buSzPct val="105000"/>
              <a:buFont typeface="Arial"/>
              <a:buChar char="•"/>
              <a:tabLst>
                <a:tab pos="354965" algn="l"/>
                <a:tab pos="355600" algn="l"/>
              </a:tabLst>
            </a:pPr>
            <a:r>
              <a:rPr lang="en-US" dirty="0">
                <a:latin typeface="Times New Roman"/>
                <a:cs typeface="Times New Roman"/>
              </a:rPr>
              <a:t>The RRB will continue to send cards with the RRB logo, but you can’t tell from looking at the MBI if beneficiaries are eligible for Medicare because they’re railroad </a:t>
            </a:r>
            <a:r>
              <a:rPr lang="en-US" dirty="0" smtClean="0">
                <a:latin typeface="Times New Roman"/>
                <a:cs typeface="Times New Roman"/>
              </a:rPr>
              <a:t>retirees</a:t>
            </a:r>
          </a:p>
          <a:p>
            <a:pPr marL="812800" marR="6350" lvl="1" indent="-342900">
              <a:buSzPct val="105000"/>
              <a:buFont typeface="Arial"/>
              <a:buChar char="•"/>
              <a:tabLst>
                <a:tab pos="354965" algn="l"/>
                <a:tab pos="355600" algn="l"/>
              </a:tabLst>
            </a:pPr>
            <a:endParaRPr lang="en-US" dirty="0" smtClean="0">
              <a:latin typeface="Times New Roman"/>
              <a:cs typeface="Times New Roman"/>
            </a:endParaRPr>
          </a:p>
          <a:p>
            <a:pPr marL="812800" marR="6350" lvl="1" indent="-342900">
              <a:buSzPct val="105000"/>
              <a:buFont typeface="Arial"/>
              <a:buChar char="•"/>
              <a:tabLst>
                <a:tab pos="354965" algn="l"/>
                <a:tab pos="355600" algn="l"/>
              </a:tabLst>
            </a:pPr>
            <a:r>
              <a:rPr lang="en-US" dirty="0" smtClean="0">
                <a:latin typeface="Times New Roman"/>
                <a:cs typeface="Times New Roman"/>
              </a:rPr>
              <a:t>Beginning </a:t>
            </a:r>
            <a:r>
              <a:rPr lang="en-US" dirty="0">
                <a:latin typeface="Times New Roman"/>
                <a:cs typeface="Times New Roman"/>
              </a:rPr>
              <a:t>in April 2018, we’ll return a message on the eligibility transaction response for a RRB patient.  The message will say, "Railroad Retirement Medicare Beneficiary. </a:t>
            </a:r>
          </a:p>
          <a:p>
            <a:pPr marL="1270000" marR="6350" lvl="2" indent="-342900">
              <a:buSzPct val="105000"/>
              <a:buFont typeface="Arial"/>
              <a:buChar char="•"/>
              <a:tabLst>
                <a:tab pos="354965" algn="l"/>
                <a:tab pos="355600" algn="l"/>
              </a:tabLst>
            </a:pPr>
            <a:r>
              <a:rPr lang="en-US" dirty="0">
                <a:latin typeface="Times New Roman"/>
                <a:cs typeface="Times New Roman"/>
              </a:rPr>
              <a:t>271 Loop 2110C, Segment MSG</a:t>
            </a:r>
          </a:p>
          <a:p>
            <a:pPr marL="469900" marR="6350" lvl="1">
              <a:buSzPct val="105000"/>
              <a:tabLst>
                <a:tab pos="354965" algn="l"/>
                <a:tab pos="355600" algn="l"/>
              </a:tabLst>
            </a:pPr>
            <a:endParaRPr lang="en-US" dirty="0">
              <a:latin typeface="Times New Roman"/>
              <a:cs typeface="Times New Roman"/>
            </a:endParaRPr>
          </a:p>
          <a:p>
            <a:pPr marL="812800" marR="6350" lvl="1" indent="-342900">
              <a:buSzPct val="105000"/>
              <a:buFont typeface="Arial"/>
              <a:buChar char="•"/>
              <a:tabLst>
                <a:tab pos="354965" algn="l"/>
                <a:tab pos="355600" algn="l"/>
              </a:tabLst>
            </a:pPr>
            <a:r>
              <a:rPr lang="en-US" dirty="0">
                <a:latin typeface="Times New Roman"/>
                <a:cs typeface="Times New Roman"/>
              </a:rPr>
              <a:t>Medicare Providers must program their systems to identify RRB beneficiaries so they know to send those claims to the Specialty Medicare Administrative Contractor (SMAC)</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(3)</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12</a:t>
            </a:fld>
            <a:endParaRPr lang="en-US" dirty="0">
              <a:solidFill>
                <a:prstClr val="black">
                  <a:tint val="75000"/>
                </a:prstClr>
              </a:solidFill>
            </a:endParaRPr>
          </a:p>
        </p:txBody>
      </p:sp>
    </p:spTree>
    <p:extLst>
      <p:ext uri="{BB962C8B-B14F-4D97-AF65-F5344CB8AC3E}">
        <p14:creationId xmlns:p14="http://schemas.microsoft.com/office/powerpoint/2010/main" val="129213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693593"/>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Private payers</a:t>
            </a:r>
          </a:p>
          <a:p>
            <a:pPr marL="812800" marR="6350" lvl="1"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For non-Medicare business, private payers won’t have to use the MBI. We’ll continue to use supplemental insurer’s unique numbers to identify customers, but after the transition period, supplemental insurers must use the MBI for any Medicare transactions where they would have used the HICN</a:t>
            </a:r>
          </a:p>
          <a:p>
            <a:pPr marL="355600" marR="6350" indent="-342900">
              <a:lnSpc>
                <a:spcPct val="100000"/>
              </a:lnSpc>
              <a:buSzPct val="105000"/>
              <a:buFont typeface="Arial"/>
              <a:buChar char="•"/>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355600" marR="6350"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In addition, CMS is working to develop capabilities where providers will be able to access a beneficiary’s MBI through a secure look up tool at the point of service </a:t>
            </a:r>
          </a:p>
          <a:p>
            <a:pPr marL="355600" marR="6350" indent="-342900">
              <a:buSzPct val="105000"/>
              <a:buFont typeface="Arial"/>
              <a:buChar char="•"/>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marR="6350" lvl="1" indent="-342900">
              <a:buSzPct val="105000"/>
              <a:buFont typeface="Arial" panose="020B0604020202020204" pitchFamily="34" charset="0"/>
              <a:buChar char="•"/>
              <a:tabLst>
                <a:tab pos="354965" algn="l"/>
                <a:tab pos="355600" algn="l"/>
              </a:tabLst>
            </a:pPr>
            <a:r>
              <a:rPr lang="en-US" sz="2000" dirty="0">
                <a:latin typeface="Times New Roman" panose="02020603050405020304" pitchFamily="18" charset="0"/>
                <a:cs typeface="Times New Roman" panose="02020603050405020304" pitchFamily="18" charset="0"/>
              </a:rPr>
              <a:t>In instances in which a beneficiary does not have a new Medicare card at the point of care, we believe this look up tool will give providers a mechanism to access a beneficiary’s MBI securely without disrupting workflow</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(4)</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13</a:t>
            </a:fld>
            <a:endParaRPr lang="en-US" dirty="0">
              <a:solidFill>
                <a:prstClr val="black">
                  <a:tint val="75000"/>
                </a:prstClr>
              </a:solidFill>
            </a:endParaRPr>
          </a:p>
        </p:txBody>
      </p:sp>
    </p:spTree>
    <p:extLst>
      <p:ext uri="{BB962C8B-B14F-4D97-AF65-F5344CB8AC3E}">
        <p14:creationId xmlns:p14="http://schemas.microsoft.com/office/powerpoint/2010/main" val="1555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219027"/>
            <a:ext cx="8534400" cy="5278368"/>
          </a:xfrm>
          <a:prstGeom prst="rect">
            <a:avLst/>
          </a:prstGeom>
        </p:spPr>
        <p:txBody>
          <a:bodyPr vert="horz" wrap="square" lIns="0" tIns="0" rIns="0" bIns="0" rtlCol="0">
            <a:spAutoFit/>
          </a:bodyPr>
          <a:lstStyle/>
          <a:p>
            <a:pPr marL="3429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Beneficiaries, providers, and plans will no longer </a:t>
            </a:r>
            <a:r>
              <a:rPr lang="en-US" sz="2000" dirty="0" smtClean="0">
                <a:latin typeface="Times New Roman" panose="02020603050405020304" pitchFamily="18" charset="0"/>
                <a:cs typeface="Times New Roman" panose="02020603050405020304" pitchFamily="18" charset="0"/>
              </a:rPr>
              <a:t>use the HICN for internal and most </a:t>
            </a:r>
            <a:r>
              <a:rPr lang="en-US" sz="2000" u="sng" dirty="0" smtClean="0">
                <a:latin typeface="Times New Roman" panose="02020603050405020304" pitchFamily="18" charset="0"/>
                <a:cs typeface="Times New Roman" panose="02020603050405020304" pitchFamily="18" charset="0"/>
              </a:rPr>
              <a:t>external</a:t>
            </a:r>
            <a:r>
              <a:rPr lang="en-US" sz="2000" dirty="0" smtClean="0">
                <a:latin typeface="Times New Roman" panose="02020603050405020304" pitchFamily="18" charset="0"/>
                <a:cs typeface="Times New Roman" panose="02020603050405020304" pitchFamily="18" charset="0"/>
              </a:rPr>
              <a:t> purposes.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However, once </a:t>
            </a:r>
            <a:r>
              <a:rPr lang="en-US" sz="2000" dirty="0">
                <a:latin typeface="Times New Roman" panose="02020603050405020304" pitchFamily="18" charset="0"/>
                <a:cs typeface="Times New Roman" panose="02020603050405020304" pitchFamily="18" charset="0"/>
              </a:rPr>
              <a:t>the transition </a:t>
            </a:r>
            <a:r>
              <a:rPr lang="en-US" sz="2000" dirty="0" smtClean="0">
                <a:latin typeface="Times New Roman" panose="02020603050405020304" pitchFamily="18" charset="0"/>
                <a:cs typeface="Times New Roman" panose="02020603050405020304" pitchFamily="18" charset="0"/>
              </a:rPr>
              <a:t>period is </a:t>
            </a:r>
            <a:r>
              <a:rPr lang="en-US" sz="2000" dirty="0">
                <a:latin typeface="Times New Roman" panose="02020603050405020304" pitchFamily="18" charset="0"/>
                <a:cs typeface="Times New Roman" panose="02020603050405020304" pitchFamily="18" charset="0"/>
              </a:rPr>
              <a:t>over, you’ll still be able to use the HICN in these situations</a:t>
            </a:r>
            <a:r>
              <a:rPr lang="en-US" sz="2000" dirty="0" smtClean="0">
                <a:latin typeface="Times New Roman" panose="02020603050405020304" pitchFamily="18" charset="0"/>
                <a:cs typeface="Times New Roman" panose="02020603050405020304" pitchFamily="18" charset="0"/>
              </a:rPr>
              <a:t>:</a:t>
            </a:r>
          </a:p>
          <a:p>
            <a:endParaRPr lang="en-US" sz="2000" dirty="0" smtClean="0">
              <a:latin typeface="Times New Roman" panose="02020603050405020304" pitchFamily="18" charset="0"/>
              <a:cs typeface="Times New Roman" panose="02020603050405020304" pitchFamily="18" charset="0"/>
            </a:endParaRPr>
          </a:p>
          <a:p>
            <a:pPr>
              <a:spcAft>
                <a:spcPts val="600"/>
              </a:spcAft>
            </a:pPr>
            <a:r>
              <a:rPr lang="en-US" sz="2000" b="1" dirty="0">
                <a:latin typeface="Times New Roman" panose="02020603050405020304" pitchFamily="18" charset="0"/>
                <a:cs typeface="Times New Roman" panose="02020603050405020304" pitchFamily="18" charset="0"/>
              </a:rPr>
              <a:t>Medicare plan exceptions:</a:t>
            </a:r>
            <a:r>
              <a:rPr lang="en-US" sz="200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Appeals – </a:t>
            </a: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use either the HICN or the MBI for claims appeals and related </a:t>
            </a:r>
            <a:r>
              <a:rPr lang="en-US" sz="2000" dirty="0" smtClean="0">
                <a:latin typeface="Times New Roman" panose="02020603050405020304" pitchFamily="18" charset="0"/>
                <a:cs typeface="Times New Roman" panose="02020603050405020304" pitchFamily="18" charset="0"/>
              </a:rPr>
              <a:t>forms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Adjustments </a:t>
            </a:r>
            <a:r>
              <a:rPr lang="en-US" sz="2000" dirty="0" smtClean="0">
                <a:latin typeface="Times New Roman" panose="02020603050405020304" pitchFamily="18" charset="0"/>
                <a:cs typeface="Times New Roman" panose="02020603050405020304" pitchFamily="18" charset="0"/>
              </a:rPr>
              <a:t>– You  </a:t>
            </a:r>
            <a:r>
              <a:rPr lang="en-US" sz="2000" dirty="0">
                <a:latin typeface="Times New Roman" panose="02020603050405020304" pitchFamily="18" charset="0"/>
                <a:cs typeface="Times New Roman" panose="02020603050405020304" pitchFamily="18" charset="0"/>
              </a:rPr>
              <a:t>can use the HICN indefinitely for some systems (Drug Data Processing, Risk Adjustment Processing, and Encounter Data) and for all records, not just </a:t>
            </a:r>
            <a:r>
              <a:rPr lang="en-US" sz="2000" dirty="0" smtClean="0">
                <a:latin typeface="Times New Roman" panose="02020603050405020304" pitchFamily="18" charset="0"/>
                <a:cs typeface="Times New Roman" panose="02020603050405020304" pitchFamily="18" charset="0"/>
              </a:rPr>
              <a:t>adjustments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Reports </a:t>
            </a:r>
            <a:r>
              <a:rPr lang="en-US" sz="2000" dirty="0" smtClean="0">
                <a:latin typeface="Times New Roman" panose="02020603050405020304" pitchFamily="18" charset="0"/>
                <a:cs typeface="Times New Roman" panose="02020603050405020304" pitchFamily="18" charset="0"/>
              </a:rPr>
              <a:t>– We will use </a:t>
            </a:r>
            <a:r>
              <a:rPr lang="en-US" sz="2000" dirty="0">
                <a:latin typeface="Times New Roman" panose="02020603050405020304" pitchFamily="18" charset="0"/>
                <a:cs typeface="Times New Roman" panose="02020603050405020304" pitchFamily="18" charset="0"/>
              </a:rPr>
              <a:t>the HICN on these reports until further notice: </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Incoming to us (quality reporting, Disproportionate Share Hospital data requests, etc.)</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Outgoing from us (Provider Statistical &amp; Reimbursement Report, Accountable Care Organization reports, etc</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14</a:t>
            </a:fld>
            <a:endParaRPr lang="en-US" dirty="0">
              <a:solidFill>
                <a:prstClr val="black">
                  <a:tint val="75000"/>
                </a:prstClr>
              </a:solidFill>
            </a:endParaRPr>
          </a:p>
        </p:txBody>
      </p:sp>
    </p:spTree>
    <p:extLst>
      <p:ext uri="{BB962C8B-B14F-4D97-AF65-F5344CB8AC3E}">
        <p14:creationId xmlns:p14="http://schemas.microsoft.com/office/powerpoint/2010/main" val="2555972229"/>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534400" cy="5893921"/>
          </a:xfrm>
          <a:prstGeom prst="rect">
            <a:avLst/>
          </a:prstGeom>
        </p:spPr>
        <p:txBody>
          <a:bodyPr vert="horz" wrap="square" lIns="0" tIns="0" rIns="0" bIns="0" rtlCol="0">
            <a:spAutoFit/>
          </a:bodyPr>
          <a:lstStyle/>
          <a:p>
            <a:pPr>
              <a:spcAft>
                <a:spcPts val="600"/>
              </a:spcAft>
            </a:pPr>
            <a:r>
              <a:rPr lang="en-US" b="1" dirty="0" smtClean="0">
                <a:latin typeface="Times New Roman" panose="02020603050405020304" pitchFamily="18" charset="0"/>
                <a:cs typeface="Times New Roman" panose="02020603050405020304" pitchFamily="18" charset="0"/>
              </a:rPr>
              <a:t>Fee-for-Service </a:t>
            </a:r>
            <a:r>
              <a:rPr lang="en-US" b="1" dirty="0">
                <a:latin typeface="Times New Roman" panose="02020603050405020304" pitchFamily="18" charset="0"/>
                <a:cs typeface="Times New Roman" panose="02020603050405020304" pitchFamily="18" charset="0"/>
              </a:rPr>
              <a:t>claim exceptions:</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Appeals - </a:t>
            </a:r>
            <a:r>
              <a:rPr lang="en-US" dirty="0">
                <a:latin typeface="Times New Roman" panose="02020603050405020304" pitchFamily="18" charset="0"/>
                <a:cs typeface="Times New Roman" panose="02020603050405020304" pitchFamily="18" charset="0"/>
              </a:rPr>
              <a:t>You can use either the HICN or the MBI for claims appeals and related </a:t>
            </a:r>
            <a:r>
              <a:rPr lang="en-US" dirty="0" smtClean="0">
                <a:latin typeface="Times New Roman" panose="02020603050405020304" pitchFamily="18" charset="0"/>
                <a:cs typeface="Times New Roman" panose="02020603050405020304" pitchFamily="18" charset="0"/>
              </a:rPr>
              <a:t>forms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Span-date claims -</a:t>
            </a:r>
            <a:r>
              <a:rPr lang="en-US" dirty="0">
                <a:latin typeface="Times New Roman" panose="02020603050405020304" pitchFamily="18" charset="0"/>
                <a:cs typeface="Times New Roman" panose="02020603050405020304" pitchFamily="18" charset="0"/>
              </a:rPr>
              <a:t> You can use the HICN for 11X-Inpatient Hospital, 32X-Home Health, and 41X-Religious Non-Medical Health Care Institution claims if the “From Date” is before the end of the transition period (12/31/2019).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submit claims received between April 1, 2018 and December 31, 2019 using the HICN or the MBI.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a patient starts getting services in an inpatient hospital, home health, or religious non-medical health care institution before December 31, 2019, but stops getting those services after December 31, 2019, you may submit a claim using either the HICN or the MBI, even if you submit it after December 31, 2019</a:t>
            </a:r>
            <a:r>
              <a:rPr lang="en-US" dirty="0" smtClean="0">
                <a:latin typeface="Times New Roman" panose="02020603050405020304" pitchFamily="18" charset="0"/>
                <a:cs typeface="Times New Roman" panose="02020603050405020304" pitchFamily="18" charset="0"/>
              </a:rPr>
              <a:t>.</a:t>
            </a:r>
          </a:p>
          <a:p>
            <a:pPr lvl="1"/>
            <a:endParaRPr lang="en-US"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Other Exceptions: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Incoming premium payments - People with Medicare who don't get SSA or RRB benefits and submit premium payments should use the MBI on incoming premium remittances.  But, we'll accept the HICN on incoming premium remittances after the transition period.  (Part A premiums, Part B premiums, Part D income related monthly adjustment amounts, etc.)</a:t>
            </a:r>
          </a:p>
          <a:p>
            <a:pPr lvl="1"/>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33337"/>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(continued)</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15</a:t>
            </a:fld>
            <a:endParaRPr lang="en-US" dirty="0">
              <a:solidFill>
                <a:prstClr val="black">
                  <a:tint val="75000"/>
                </a:prstClr>
              </a:solidFill>
            </a:endParaRPr>
          </a:p>
        </p:txBody>
      </p:sp>
    </p:spTree>
    <p:extLst>
      <p:ext uri="{BB962C8B-B14F-4D97-AF65-F5344CB8AC3E}">
        <p14:creationId xmlns:p14="http://schemas.microsoft.com/office/powerpoint/2010/main" val="2423400942"/>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New Medicare Card </a:t>
            </a:r>
            <a:r>
              <a:rPr lang="en-US" spc="-5" dirty="0" smtClean="0"/>
              <a:t>Number Operational </a:t>
            </a:r>
            <a:r>
              <a:rPr lang="en-US" spc="-5" dirty="0"/>
              <a:t>Milestones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16</a:t>
            </a:fld>
            <a:endParaRPr lang="en-US" dirty="0">
              <a:solidFill>
                <a:prstClr val="black">
                  <a:tint val="75000"/>
                </a:prstClr>
              </a:solidFill>
            </a:endParaRPr>
          </a:p>
        </p:txBody>
      </p:sp>
      <p:sp>
        <p:nvSpPr>
          <p:cNvPr id="6" name="Rectangle 5" descr="MBI implementation milestones are categorized by a range of years, 2016-2017 and 2018-2020." title="2016-2017 and 2018-2020"/>
          <p:cNvSpPr/>
          <p:nvPr/>
        </p:nvSpPr>
        <p:spPr>
          <a:xfrm>
            <a:off x="0" y="1027197"/>
            <a:ext cx="9143999" cy="104347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7237"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2016-2017</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89583"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2018-2020</a:t>
            </a:r>
            <a:endParaRPr lang="en-US" sz="2600" dirty="0">
              <a:solidFill>
                <a:schemeClr val="bg1"/>
              </a:solidFill>
              <a:latin typeface="Times New Roman" panose="02020603050405020304" pitchFamily="18" charset="0"/>
              <a:cs typeface="Times New Roman" panose="02020603050405020304" pitchFamily="18" charset="0"/>
            </a:endParaRPr>
          </a:p>
        </p:txBody>
      </p:sp>
      <p:grpSp>
        <p:nvGrpSpPr>
          <p:cNvPr id="9" name="Group 8" descr="March 2016 – Launch Phase I New Medicare Card Web Content on cms.gov&#10;March 2016 to August 2016 – Conduct listening Sessions with External Stakeholders&#10;August 2016 – Launch Phase II New Medicare Card Web Content on cms.gov&#10;September 2016 – MBI Generator in Testing Environment &#10;May 2017 – MBI Development Complete&#10;September 2017 – Medicare &amp; You Handbook mailed with information about New Medicare Card, beginning robust education and outreach to people with Medicare&#10;September 2017 – Give providers tools to reach their patients about the new card&#10;NOW – Providers prepare and test providers systems &amp; processes to use the MBI by April 2018. If you use vendors, contact them to find out about their practice management system changes&#10;April 2018 – All systems &amp; processes able to accept MBI&#10;April 2018 – Begin mailing new Medicare cards with MBI to 60M beneficiaries&#10;June 2018 – Expected launch of provider look-up tool&#10;October 2018 – Return MBI on remittance advice &#10;April 16, 2019 – Deadline for issuance of new Medicare cards&#10;January 2020 – End of Transition Period: Use the MBI on data exchanges&#10;" title="New Medicare Card Number Implementation Milestones"/>
          <p:cNvGrpSpPr/>
          <p:nvPr/>
        </p:nvGrpSpPr>
        <p:grpSpPr>
          <a:xfrm>
            <a:off x="531955" y="1981200"/>
            <a:ext cx="8080089" cy="4893647"/>
            <a:chOff x="528718" y="2183111"/>
            <a:chExt cx="8080089" cy="4893647"/>
          </a:xfrm>
        </p:grpSpPr>
        <p:sp>
          <p:nvSpPr>
            <p:cNvPr id="10" name="TextBox 20"/>
            <p:cNvSpPr txBox="1"/>
            <p:nvPr/>
          </p:nvSpPr>
          <p:spPr>
            <a:xfrm>
              <a:off x="609600" y="4891350"/>
              <a:ext cx="18288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endParaRPr lang="en-US" sz="1200" b="1" dirty="0">
                <a:solidFill>
                  <a:srgbClr val="073451"/>
                </a:solidFill>
                <a:latin typeface="Calibri" pitchFamily="34" charset="0"/>
                <a:cs typeface="Calibri" pitchFamily="34" charset="0"/>
              </a:endParaRPr>
            </a:p>
            <a:p>
              <a:endParaRPr lang="en-US" sz="1100" dirty="0">
                <a:solidFill>
                  <a:schemeClr val="tx1">
                    <a:tint val="7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2396189" y="2183111"/>
              <a:ext cx="6133529" cy="4893647"/>
              <a:chOff x="2400871" y="1875553"/>
              <a:chExt cx="6133529" cy="4893647"/>
            </a:xfrm>
          </p:grpSpPr>
          <p:sp>
            <p:nvSpPr>
              <p:cNvPr id="14" name="TextBox 25"/>
              <p:cNvSpPr txBox="1"/>
              <p:nvPr/>
            </p:nvSpPr>
            <p:spPr>
              <a:xfrm>
                <a:off x="2400871" y="1875553"/>
                <a:ext cx="1859567"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Medicare &amp; You Handbook mailed with information about New Medicare Card, beginning robust education and outreach to people with Medicare</a:t>
                </a:r>
              </a:p>
              <a:p>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Give providers tools to reach their patients about the new card</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solidFill>
                      <a:srgbClr val="FF0000"/>
                    </a:solidFill>
                    <a:latin typeface="Times New Roman" panose="02020603050405020304" pitchFamily="18" charset="0"/>
                    <a:cs typeface="Times New Roman" panose="02020603050405020304" pitchFamily="18" charset="0"/>
                  </a:rPr>
                  <a:t>NOW</a:t>
                </a:r>
                <a:r>
                  <a:rPr lang="en-US" sz="1200" b="1" dirty="0">
                    <a:latin typeface="Times New Roman" panose="02020603050405020304" pitchFamily="18" charset="0"/>
                    <a:cs typeface="Times New Roman" panose="02020603050405020304" pitchFamily="18" charset="0"/>
                  </a:rPr>
                  <a:t> – Providers prepare and test providers systems &amp; processes to use the MBI by April 2018. If you use vendors, contact them to find out about their practice management system changes</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p:txBody>
          </p:sp>
          <p:sp>
            <p:nvSpPr>
              <p:cNvPr id="15" name="TextBox 26"/>
              <p:cNvSpPr txBox="1"/>
              <p:nvPr/>
            </p:nvSpPr>
            <p:spPr>
              <a:xfrm>
                <a:off x="4722227" y="1875553"/>
                <a:ext cx="1828800" cy="3570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All </a:t>
                </a:r>
                <a:r>
                  <a:rPr lang="en-US" sz="1200" dirty="0" smtClean="0">
                    <a:latin typeface="Times New Roman" panose="02020603050405020304" pitchFamily="18" charset="0"/>
                    <a:cs typeface="Times New Roman" panose="02020603050405020304" pitchFamily="18" charset="0"/>
                  </a:rPr>
                  <a:t>systems </a:t>
                </a:r>
                <a:r>
                  <a:rPr lang="en-US" sz="1200" dirty="0">
                    <a:latin typeface="Times New Roman" panose="02020603050405020304" pitchFamily="18" charset="0"/>
                    <a:cs typeface="Times New Roman" panose="02020603050405020304" pitchFamily="18" charset="0"/>
                  </a:rPr>
                  <a:t>&amp; </a:t>
                </a:r>
                <a:r>
                  <a:rPr lang="en-US" sz="1200" dirty="0" smtClean="0">
                    <a:latin typeface="Times New Roman" panose="02020603050405020304" pitchFamily="18" charset="0"/>
                    <a:cs typeface="Times New Roman" panose="02020603050405020304" pitchFamily="18" charset="0"/>
                  </a:rPr>
                  <a:t>processes </a:t>
                </a:r>
                <a:r>
                  <a:rPr lang="en-US" sz="1200" dirty="0">
                    <a:latin typeface="Times New Roman" panose="02020603050405020304" pitchFamily="18" charset="0"/>
                    <a:cs typeface="Times New Roman" panose="02020603050405020304" pitchFamily="18" charset="0"/>
                  </a:rPr>
                  <a:t>a</a:t>
                </a:r>
                <a:r>
                  <a:rPr lang="en-US" sz="1200" dirty="0" smtClean="0">
                    <a:latin typeface="Times New Roman" panose="02020603050405020304" pitchFamily="18" charset="0"/>
                    <a:cs typeface="Times New Roman" panose="02020603050405020304" pitchFamily="18" charset="0"/>
                  </a:rPr>
                  <a:t>ble </a:t>
                </a:r>
                <a:r>
                  <a:rPr lang="en-US" sz="1200" dirty="0">
                    <a:latin typeface="Times New Roman" panose="02020603050405020304" pitchFamily="18" charset="0"/>
                    <a:cs typeface="Times New Roman" panose="02020603050405020304" pitchFamily="18" charset="0"/>
                  </a:rPr>
                  <a:t>to </a:t>
                </a:r>
                <a:r>
                  <a:rPr lang="en-US" sz="1200" dirty="0" smtClean="0">
                    <a:latin typeface="Times New Roman" panose="02020603050405020304" pitchFamily="18" charset="0"/>
                    <a:cs typeface="Times New Roman" panose="02020603050405020304" pitchFamily="18" charset="0"/>
                  </a:rPr>
                  <a:t>accept </a:t>
                </a:r>
                <a:r>
                  <a:rPr lang="en-US" sz="1200" dirty="0">
                    <a:latin typeface="Times New Roman" panose="02020603050405020304" pitchFamily="18" charset="0"/>
                    <a:cs typeface="Times New Roman" panose="02020603050405020304" pitchFamily="18" charset="0"/>
                  </a:rPr>
                  <a:t>MBI</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April </a:t>
                </a:r>
                <a:r>
                  <a:rPr lang="en-US" sz="1200" b="1" dirty="0" smtClean="0">
                    <a:latin typeface="Times New Roman" panose="02020603050405020304" pitchFamily="18" charset="0"/>
                    <a:cs typeface="Times New Roman" panose="02020603050405020304" pitchFamily="18" charset="0"/>
                  </a:rPr>
                  <a:t>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Begin </a:t>
                </a:r>
                <a:r>
                  <a:rPr lang="en-US" sz="1200" dirty="0" smtClean="0">
                    <a:latin typeface="Times New Roman" panose="02020603050405020304" pitchFamily="18" charset="0"/>
                    <a:cs typeface="Times New Roman" panose="02020603050405020304" pitchFamily="18" charset="0"/>
                  </a:rPr>
                  <a:t>mailing new Medicare cards </a:t>
                </a:r>
                <a:r>
                  <a:rPr lang="en-US" sz="1200" dirty="0">
                    <a:latin typeface="Times New Roman" panose="02020603050405020304" pitchFamily="18" charset="0"/>
                    <a:cs typeface="Times New Roman" panose="02020603050405020304" pitchFamily="18" charset="0"/>
                  </a:rPr>
                  <a:t>with MBI to 60M </a:t>
                </a:r>
                <a:r>
                  <a:rPr lang="en-US" sz="1200" dirty="0" smtClean="0">
                    <a:latin typeface="Times New Roman" panose="02020603050405020304" pitchFamily="18" charset="0"/>
                    <a:cs typeface="Times New Roman" panose="02020603050405020304" pitchFamily="18" charset="0"/>
                  </a:rPr>
                  <a:t>beneficiaries</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spc="-5" dirty="0" smtClean="0">
                    <a:latin typeface="Times New Roman"/>
                    <a:cs typeface="Times New Roman"/>
                  </a:rPr>
                  <a:t>June 2018 </a:t>
                </a:r>
                <a:r>
                  <a:rPr lang="en-US" sz="1200" spc="-5" dirty="0">
                    <a:latin typeface="Times New Roman"/>
                    <a:cs typeface="Times New Roman"/>
                  </a:rPr>
                  <a:t>– Expected launch of provider look-up tool</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solidFill>
                    <a:srgbClr val="073451"/>
                  </a:solidFill>
                  <a:latin typeface="Times New Roman" panose="02020603050405020304" pitchFamily="18" charset="0"/>
                  <a:cs typeface="Times New Roman" panose="02020603050405020304" pitchFamily="18" charset="0"/>
                </a:endParaRPr>
              </a:p>
              <a:p>
                <a:endParaRPr lang="en-US" sz="1200" dirty="0">
                  <a:solidFill>
                    <a:srgbClr val="073451"/>
                  </a:solidFill>
                  <a:latin typeface="Calibri" pitchFamily="34" charset="0"/>
                  <a:cs typeface="Calibri" pitchFamily="34" charset="0"/>
                </a:endParaRPr>
              </a:p>
              <a:p>
                <a:endParaRPr lang="en-US" sz="1200" dirty="0">
                  <a:solidFill>
                    <a:srgbClr val="073451"/>
                  </a:solidFill>
                  <a:latin typeface="Calibri" pitchFamily="34" charset="0"/>
                  <a:cs typeface="Calibri" pitchFamily="34" charset="0"/>
                </a:endParaRPr>
              </a:p>
              <a:p>
                <a:endParaRPr lang="en-US" sz="1100" dirty="0"/>
              </a:p>
            </p:txBody>
          </p:sp>
          <p:sp>
            <p:nvSpPr>
              <p:cNvPr id="16" name="TextBox 27"/>
              <p:cNvSpPr txBox="1"/>
              <p:nvPr/>
            </p:nvSpPr>
            <p:spPr>
              <a:xfrm>
                <a:off x="6705600" y="2284933"/>
                <a:ext cx="18288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1" i="0" u="none" strike="noStrike" cap="none" normalizeH="0" baseline="0" dirty="0" smtClean="0">
                  <a:ln>
                    <a:noFill/>
                  </a:ln>
                  <a:solidFill>
                    <a:srgbClr val="073451"/>
                  </a:solidFill>
                  <a:effectLst/>
                  <a:latin typeface="Calibri" pitchFamily="34" charset="0"/>
                  <a:cs typeface="Calibri" pitchFamily="34" charset="0"/>
                </a:endParaRPr>
              </a:p>
              <a:p>
                <a:endParaRPr kumimoji="0" lang="en-US" sz="1100" i="0" u="none" strike="noStrike" cap="none" normalizeH="0" baseline="0" dirty="0" smtClean="0">
                  <a:ln>
                    <a:noFill/>
                  </a:ln>
                  <a:solidFill>
                    <a:srgbClr val="073451"/>
                  </a:solidFill>
                  <a:effectLst/>
                  <a:latin typeface="Calibri" pitchFamily="34" charset="0"/>
                  <a:cs typeface="Calibri" pitchFamily="34" charset="0"/>
                </a:endParaRPr>
              </a:p>
              <a:p>
                <a:endParaRPr lang="en-US" sz="1100" b="1" dirty="0">
                  <a:solidFill>
                    <a:srgbClr val="073451"/>
                  </a:solidFill>
                  <a:latin typeface="Calibri" pitchFamily="34" charset="0"/>
                  <a:cs typeface="Calibri" pitchFamily="34" charset="0"/>
                </a:endParaRPr>
              </a:p>
            </p:txBody>
          </p:sp>
          <p:cxnSp>
            <p:nvCxnSpPr>
              <p:cNvPr id="17" name="Straight Connector 16"/>
              <p:cNvCxnSpPr/>
              <p:nvPr/>
            </p:nvCxnSpPr>
            <p:spPr>
              <a:xfrm>
                <a:off x="4572000" y="2377035"/>
                <a:ext cx="0" cy="33163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30"/>
            <p:cNvSpPr txBox="1"/>
            <p:nvPr/>
          </p:nvSpPr>
          <p:spPr>
            <a:xfrm>
              <a:off x="6696571" y="2335511"/>
              <a:ext cx="191223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smtClean="0">
                  <a:latin typeface="Times New Roman"/>
                  <a:cs typeface="Times New Roman"/>
                </a:rPr>
                <a:t>October </a:t>
              </a:r>
              <a:r>
                <a:rPr lang="en-US" sz="1200" b="1" dirty="0">
                  <a:latin typeface="Times New Roman"/>
                  <a:cs typeface="Times New Roman"/>
                </a:rPr>
                <a:t>2018 </a:t>
              </a:r>
              <a:r>
                <a:rPr lang="en-US" sz="1200" dirty="0" smtClean="0">
                  <a:latin typeface="Times New Roman"/>
                  <a:cs typeface="Times New Roman"/>
                </a:rPr>
                <a:t>– Return MBI on </a:t>
              </a:r>
              <a:r>
                <a:rPr lang="en-US" sz="1200" spc="-5" dirty="0" smtClean="0">
                  <a:latin typeface="Times New Roman"/>
                  <a:cs typeface="Times New Roman"/>
                </a:rPr>
                <a:t>remittance </a:t>
              </a:r>
              <a:r>
                <a:rPr lang="en-US" sz="1200" spc="-5" dirty="0">
                  <a:latin typeface="Times New Roman"/>
                  <a:cs typeface="Times New Roman"/>
                </a:rPr>
                <a:t>advice </a:t>
              </a:r>
              <a:endParaRPr lang="en-US" sz="1200" spc="-5" dirty="0" smtClean="0">
                <a:latin typeface="Times New Roman"/>
                <a:cs typeface="Times New Roman"/>
              </a:endParaRPr>
            </a:p>
            <a:p>
              <a:endParaRPr lang="en-US" sz="1200"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16, 2019 </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Deadline for issuance </a:t>
              </a:r>
              <a:r>
                <a:rPr lang="en-US" sz="1200" dirty="0">
                  <a:latin typeface="Times New Roman" panose="02020603050405020304" pitchFamily="18" charset="0"/>
                  <a:cs typeface="Times New Roman" panose="02020603050405020304" pitchFamily="18" charset="0"/>
                </a:rPr>
                <a:t>of </a:t>
              </a:r>
              <a:r>
                <a:rPr lang="en-US" sz="1200" dirty="0" smtClean="0">
                  <a:latin typeface="Times New Roman" panose="02020603050405020304" pitchFamily="18" charset="0"/>
                  <a:cs typeface="Times New Roman" panose="02020603050405020304" pitchFamily="18" charset="0"/>
                </a:rPr>
                <a:t>new </a:t>
              </a:r>
              <a:r>
                <a:rPr lang="en-US" sz="1200" dirty="0">
                  <a:latin typeface="Times New Roman" panose="02020603050405020304" pitchFamily="18" charset="0"/>
                  <a:cs typeface="Times New Roman" panose="02020603050405020304" pitchFamily="18" charset="0"/>
                </a:rPr>
                <a:t>Medicare </a:t>
              </a:r>
              <a:r>
                <a:rPr lang="en-US" sz="1200" dirty="0" smtClean="0">
                  <a:latin typeface="Times New Roman" panose="02020603050405020304" pitchFamily="18" charset="0"/>
                  <a:cs typeface="Times New Roman" panose="02020603050405020304" pitchFamily="18" charset="0"/>
                </a:rPr>
                <a:t>cards</a:t>
              </a: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latin typeface="Times New Roman" panose="02020603050405020304" pitchFamily="18" charset="0"/>
                  <a:cs typeface="Times New Roman" panose="02020603050405020304" pitchFamily="18" charset="0"/>
                </a:rPr>
                <a:t>January 2020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End </a:t>
              </a:r>
              <a:r>
                <a:rPr lang="en-US" sz="1200" dirty="0" smtClean="0">
                  <a:latin typeface="Times New Roman" panose="02020603050405020304" pitchFamily="18" charset="0"/>
                  <a:cs typeface="Times New Roman" panose="02020603050405020304" pitchFamily="18" charset="0"/>
                </a:rPr>
                <a:t>of Transition </a:t>
              </a:r>
              <a:r>
                <a:rPr lang="en-US" sz="1200" dirty="0">
                  <a:latin typeface="Times New Roman" panose="02020603050405020304" pitchFamily="18" charset="0"/>
                  <a:cs typeface="Times New Roman" panose="02020603050405020304" pitchFamily="18" charset="0"/>
                </a:rPr>
                <a:t>Period: </a:t>
              </a:r>
              <a:r>
                <a:rPr lang="en-US" sz="1200" dirty="0" smtClean="0">
                  <a:latin typeface="Times New Roman" panose="02020603050405020304" pitchFamily="18" charset="0"/>
                  <a:cs typeface="Times New Roman" panose="02020603050405020304" pitchFamily="18" charset="0"/>
                </a:rPr>
                <a:t>Use the </a:t>
              </a:r>
              <a:r>
                <a:rPr lang="en-US" sz="1200" dirty="0">
                  <a:latin typeface="Times New Roman" panose="02020603050405020304" pitchFamily="18" charset="0"/>
                  <a:cs typeface="Times New Roman" panose="02020603050405020304" pitchFamily="18" charset="0"/>
                </a:rPr>
                <a:t>MBI on </a:t>
              </a:r>
              <a:r>
                <a:rPr lang="en-US" sz="1200" dirty="0" smtClean="0">
                  <a:latin typeface="Times New Roman" panose="02020603050405020304" pitchFamily="18" charset="0"/>
                  <a:cs typeface="Times New Roman" panose="02020603050405020304" pitchFamily="18" charset="0"/>
                </a:rPr>
                <a:t>data exchanges</a:t>
              </a:r>
              <a:endParaRPr lang="en-US" sz="1200" dirty="0">
                <a:solidFill>
                  <a:srgbClr val="073451"/>
                </a:solidFill>
                <a:latin typeface="Calibri" pitchFamily="34" charset="0"/>
                <a:cs typeface="Calibri" pitchFamily="34" charset="0"/>
              </a:endParaRPr>
            </a:p>
          </p:txBody>
        </p:sp>
        <p:sp>
          <p:nvSpPr>
            <p:cNvPr id="13" name="TextBox 31"/>
            <p:cNvSpPr txBox="1"/>
            <p:nvPr/>
          </p:nvSpPr>
          <p:spPr>
            <a:xfrm>
              <a:off x="528718" y="2183111"/>
              <a:ext cx="1909348" cy="4493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effectLst/>
                <a:latin typeface="Calibri" pitchFamily="34" charset="0"/>
                <a:cs typeface="Calibri" pitchFamily="34"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a:t>
              </a:r>
              <a:r>
                <a:rPr lang="en-US" sz="1200" b="1" dirty="0">
                  <a:latin typeface="Times New Roman" panose="02020603050405020304" pitchFamily="18" charset="0"/>
                  <a:cs typeface="Times New Roman" panose="02020603050405020304" pitchFamily="18" charset="0"/>
                </a:rPr>
                <a:t>2016 </a:t>
              </a:r>
              <a:r>
                <a:rPr lang="en-US" sz="1200" dirty="0">
                  <a:latin typeface="Times New Roman" panose="02020603050405020304" pitchFamily="18" charset="0"/>
                  <a:cs typeface="Times New Roman" panose="02020603050405020304" pitchFamily="18" charset="0"/>
                </a:rPr>
                <a:t>– Launch </a:t>
              </a:r>
              <a:r>
                <a:rPr lang="en-US" sz="1200" dirty="0" smtClean="0">
                  <a:latin typeface="Times New Roman" panose="02020603050405020304" pitchFamily="18" charset="0"/>
                  <a:cs typeface="Times New Roman" panose="02020603050405020304" pitchFamily="18" charset="0"/>
                </a:rPr>
                <a:t>Phase I 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on </a:t>
              </a:r>
              <a:r>
                <a:rPr lang="en-US" sz="1200" dirty="0">
                  <a:latin typeface="Times New Roman" panose="02020603050405020304" pitchFamily="18" charset="0"/>
                  <a:cs typeface="Times New Roman" panose="02020603050405020304" pitchFamily="18" charset="0"/>
                </a:rPr>
                <a:t>cms.gov</a:t>
              </a:r>
            </a:p>
            <a:p>
              <a:pPr marL="171450" indent="-171450">
                <a:buFont typeface="Wingdings" panose="05000000000000000000" pitchFamily="2" charset="2"/>
                <a:buChar char="ü"/>
              </a:pP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2016 to August 2016 </a:t>
              </a:r>
              <a:r>
                <a:rPr lang="en-US" sz="1200" dirty="0" smtClean="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Conduct listening Sessions with External Stakeholders</a:t>
              </a:r>
            </a:p>
            <a:p>
              <a:pPr marL="171450" indent="-171450">
                <a:buFont typeface="Wingdings" panose="05000000000000000000" pitchFamily="2" charset="2"/>
                <a:buChar char="ü"/>
              </a:pPr>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August </a:t>
              </a:r>
              <a:r>
                <a:rPr lang="en-US" sz="1200" b="1" dirty="0">
                  <a:latin typeface="Times New Roman" panose="02020603050405020304" pitchFamily="18" charset="0"/>
                  <a:cs typeface="Times New Roman" panose="02020603050405020304" pitchFamily="18" charset="0"/>
                </a:rPr>
                <a:t>2016 – </a:t>
              </a:r>
              <a:r>
                <a:rPr lang="en-US" sz="1200" dirty="0">
                  <a:latin typeface="Times New Roman" panose="02020603050405020304" pitchFamily="18" charset="0"/>
                  <a:cs typeface="Times New Roman" panose="02020603050405020304" pitchFamily="18" charset="0"/>
                </a:rPr>
                <a:t>Launch Phase II </a:t>
              </a:r>
              <a:r>
                <a:rPr lang="en-US" sz="1200" dirty="0" smtClean="0">
                  <a:latin typeface="Times New Roman" panose="02020603050405020304" pitchFamily="18" charset="0"/>
                  <a:cs typeface="Times New Roman" panose="02020603050405020304" pitchFamily="18" charset="0"/>
                </a:rPr>
                <a:t>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a:t>
              </a:r>
              <a:r>
                <a:rPr lang="en-US" sz="1200" dirty="0">
                  <a:latin typeface="Times New Roman" panose="02020603050405020304" pitchFamily="18" charset="0"/>
                  <a:cs typeface="Times New Roman" panose="02020603050405020304" pitchFamily="18" charset="0"/>
                </a:rPr>
                <a:t>on </a:t>
              </a:r>
              <a:r>
                <a:rPr lang="en-US" sz="1200" dirty="0" smtClean="0">
                  <a:latin typeface="Times New Roman" panose="02020603050405020304" pitchFamily="18" charset="0"/>
                  <a:cs typeface="Times New Roman" panose="02020603050405020304" pitchFamily="18" charset="0"/>
                </a:rPr>
                <a:t>cms.gov</a:t>
              </a:r>
            </a:p>
            <a:p>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September 2016 </a:t>
              </a:r>
              <a:r>
                <a:rPr lang="en-US" sz="1200" dirty="0" smtClean="0">
                  <a:latin typeface="Times New Roman" panose="02020603050405020304" pitchFamily="18" charset="0"/>
                  <a:cs typeface="Times New Roman" panose="02020603050405020304" pitchFamily="18" charset="0"/>
                </a:rPr>
                <a:t>– MBI </a:t>
              </a:r>
              <a:r>
                <a:rPr lang="en-US" sz="1200" dirty="0">
                  <a:latin typeface="Times New Roman" panose="02020603050405020304" pitchFamily="18" charset="0"/>
                  <a:cs typeface="Times New Roman" panose="02020603050405020304" pitchFamily="18" charset="0"/>
                </a:rPr>
                <a:t>G</a:t>
              </a:r>
              <a:r>
                <a:rPr lang="en-US" sz="1200" dirty="0" smtClean="0">
                  <a:latin typeface="Times New Roman" panose="02020603050405020304" pitchFamily="18" charset="0"/>
                  <a:cs typeface="Times New Roman" panose="02020603050405020304" pitchFamily="18" charset="0"/>
                </a:rPr>
                <a:t>enerator </a:t>
              </a:r>
              <a:r>
                <a:rPr lang="en-US" sz="1200" dirty="0">
                  <a:latin typeface="Times New Roman" panose="02020603050405020304" pitchFamily="18" charset="0"/>
                  <a:cs typeface="Times New Roman" panose="02020603050405020304" pitchFamily="18" charset="0"/>
                </a:rPr>
                <a:t>in T</a:t>
              </a:r>
              <a:r>
                <a:rPr lang="en-US" sz="1200" dirty="0" smtClean="0">
                  <a:latin typeface="Times New Roman" panose="02020603050405020304" pitchFamily="18" charset="0"/>
                  <a:cs typeface="Times New Roman" panose="02020603050405020304" pitchFamily="18" charset="0"/>
                </a:rPr>
                <a:t>esting </a:t>
              </a:r>
              <a:r>
                <a:rPr lang="en-US" sz="1200" dirty="0">
                  <a:latin typeface="Times New Roman" panose="02020603050405020304" pitchFamily="18" charset="0"/>
                  <a:cs typeface="Times New Roman" panose="02020603050405020304" pitchFamily="18" charset="0"/>
                </a:rPr>
                <a:t>E</a:t>
              </a:r>
              <a:r>
                <a:rPr lang="en-US" sz="1200" dirty="0" smtClean="0">
                  <a:latin typeface="Times New Roman" panose="02020603050405020304" pitchFamily="18" charset="0"/>
                  <a:cs typeface="Times New Roman" panose="02020603050405020304" pitchFamily="18" charset="0"/>
                </a:rPr>
                <a:t>nvironment </a:t>
              </a:r>
            </a:p>
            <a:p>
              <a:pPr marL="171450" indent="-171450">
                <a:buFont typeface="Wingdings" panose="05000000000000000000" pitchFamily="2" charset="2"/>
                <a:buChar char="ü"/>
              </a:pPr>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May 2017 </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MBI Development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omplete</a:t>
              </a:r>
              <a:endParaRPr lang="en-US" sz="1200" b="1" dirty="0">
                <a:latin typeface="Times New Roman" panose="02020603050405020304" pitchFamily="18" charset="0"/>
                <a:cs typeface="Times New Roman" panose="02020603050405020304" pitchFamily="18" charset="0"/>
              </a:endParaRPr>
            </a:p>
            <a:p>
              <a:endParaRPr lang="en-US" sz="1200" b="1" dirty="0">
                <a:latin typeface="Calibri" pitchFamily="34" charset="0"/>
                <a:cs typeface="Calibri" pitchFamily="34" charset="0"/>
              </a:endParaRPr>
            </a:p>
            <a:p>
              <a:endParaRPr lang="en-US" sz="1100" dirty="0"/>
            </a:p>
          </p:txBody>
        </p:sp>
      </p:grpSp>
    </p:spTree>
    <p:extLst>
      <p:ext uri="{BB962C8B-B14F-4D97-AF65-F5344CB8AC3E}">
        <p14:creationId xmlns:p14="http://schemas.microsoft.com/office/powerpoint/2010/main" val="2904417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r>
              <a:rPr lang="en-US" spc="-5" dirty="0"/>
              <a:t>What Providers Need to Know to </a:t>
            </a:r>
            <a:r>
              <a:rPr lang="en-US" spc="-5" dirty="0" smtClean="0"/>
              <a:t/>
            </a:r>
            <a:br>
              <a:rPr lang="en-US" spc="-5" dirty="0" smtClean="0"/>
            </a:br>
            <a:r>
              <a:rPr lang="en-US" spc="-5" dirty="0" smtClean="0"/>
              <a:t>Get </a:t>
            </a:r>
            <a:r>
              <a:rPr lang="en-US" spc="-5" dirty="0"/>
              <a:t>Ready for the New </a:t>
            </a:r>
            <a:r>
              <a:rPr lang="en-US" spc="-5" dirty="0" smtClean="0"/>
              <a:t>MBI  </a:t>
            </a:r>
            <a:endParaRPr spc="-5" dirty="0"/>
          </a:p>
        </p:txBody>
      </p:sp>
      <p:sp>
        <p:nvSpPr>
          <p:cNvPr id="3" name="object 3"/>
          <p:cNvSpPr txBox="1"/>
          <p:nvPr/>
        </p:nvSpPr>
        <p:spPr>
          <a:xfrm>
            <a:off x="381000" y="1104138"/>
            <a:ext cx="8382000" cy="4431983"/>
          </a:xfrm>
          <a:prstGeom prst="rect">
            <a:avLst/>
          </a:prstGeom>
        </p:spPr>
        <p:txBody>
          <a:bodyPr vert="horz" wrap="square" lIns="0" tIns="0" rIns="0" bIns="0" rtlCol="0">
            <a:spAutoFit/>
          </a:bodyPr>
          <a:lstStyle/>
          <a:p>
            <a:pPr marL="457200" lvl="0" indent="-457200">
              <a:buFont typeface="+mj-lt"/>
              <a:buAutoNum type="arabicPeriod"/>
            </a:pPr>
            <a:r>
              <a:rPr lang="en-US" sz="2000" dirty="0" smtClean="0">
                <a:latin typeface="Times New Roman" panose="02020603050405020304" pitchFamily="18" charset="0"/>
                <a:cs typeface="Times New Roman" panose="02020603050405020304" pitchFamily="18" charset="0"/>
              </a:rPr>
              <a:t>Subscribe to </a:t>
            </a:r>
            <a:r>
              <a:rPr lang="en-US" sz="2000" dirty="0">
                <a:latin typeface="Times New Roman" panose="02020603050405020304" pitchFamily="18" charset="0"/>
                <a:cs typeface="Times New Roman" panose="02020603050405020304" pitchFamily="18" charset="0"/>
              </a:rPr>
              <a:t>the weekly </a:t>
            </a:r>
            <a:r>
              <a:rPr lang="en-US" sz="2000" u="sng" dirty="0">
                <a:latin typeface="Times New Roman" panose="02020603050405020304" pitchFamily="18" charset="0"/>
                <a:cs typeface="Times New Roman" panose="02020603050405020304" pitchFamily="18" charset="0"/>
              </a:rPr>
              <a:t>MLN </a:t>
            </a:r>
            <a:r>
              <a:rPr lang="en-US" sz="2000" u="sng" dirty="0" smtClean="0">
                <a:latin typeface="Times New Roman" panose="02020603050405020304" pitchFamily="18" charset="0"/>
                <a:cs typeface="Times New Roman" panose="02020603050405020304" pitchFamily="18" charset="0"/>
              </a:rPr>
              <a:t>Connects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newsletter for updates and new </a:t>
            </a:r>
            <a:r>
              <a:rPr lang="en-US" sz="2000" dirty="0" smtClean="0">
                <a:latin typeface="Times New Roman" panose="02020603050405020304" pitchFamily="18" charset="0"/>
                <a:cs typeface="Times New Roman" panose="02020603050405020304" pitchFamily="18" charset="0"/>
              </a:rPr>
              <a:t>information</a:t>
            </a:r>
          </a:p>
          <a:p>
            <a:pPr marL="457200" lvl="0" indent="-457200">
              <a:buFont typeface="+mj-lt"/>
              <a:buAutoNum type="arabicPeriod"/>
            </a:pPr>
            <a:endParaRPr lang="en-US" sz="20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000" dirty="0">
                <a:latin typeface="Times New Roman" panose="02020603050405020304" pitchFamily="18" charset="0"/>
                <a:cs typeface="Times New Roman" panose="02020603050405020304" pitchFamily="18" charset="0"/>
              </a:rPr>
              <a:t>Verify your patients’ </a:t>
            </a:r>
            <a:r>
              <a:rPr lang="en-US" sz="2000" dirty="0" smtClean="0">
                <a:latin typeface="Times New Roman" panose="02020603050405020304" pitchFamily="18" charset="0"/>
                <a:cs typeface="Times New Roman" panose="02020603050405020304" pitchFamily="18" charset="0"/>
              </a:rPr>
              <a:t>addresses:</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address you have on file is different than the address you get in electronic eligibility transaction responses, encourage your patients to correct their address in Medicare's records at SSA using ssa.gov/</a:t>
            </a:r>
            <a:r>
              <a:rPr lang="en-US" sz="2000" dirty="0" err="1">
                <a:latin typeface="Times New Roman" panose="02020603050405020304" pitchFamily="18" charset="0"/>
                <a:cs typeface="Times New Roman" panose="02020603050405020304" pitchFamily="18" charset="0"/>
              </a:rPr>
              <a:t>myaccount</a:t>
            </a:r>
            <a:r>
              <a:rPr lang="en-US" sz="2000" dirty="0">
                <a:latin typeface="Times New Roman" panose="02020603050405020304" pitchFamily="18" charset="0"/>
                <a:cs typeface="Times New Roman" panose="02020603050405020304" pitchFamily="18" charset="0"/>
              </a:rPr>
              <a:t> (this may require coordination between your billing and office staff</a:t>
            </a:r>
            <a:r>
              <a:rPr lang="en-US" sz="2000" dirty="0" smtClean="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Remind </a:t>
            </a:r>
            <a:r>
              <a:rPr lang="en-US" sz="2000" dirty="0">
                <a:latin typeface="Times New Roman" panose="02020603050405020304" pitchFamily="18" charset="0"/>
                <a:cs typeface="Times New Roman" panose="02020603050405020304" pitchFamily="18" charset="0"/>
              </a:rPr>
              <a:t>people with Medicare that Medicare will never contact them and request personal information. They should protect their new Medicare number like </a:t>
            </a:r>
            <a:r>
              <a:rPr lang="en-US" sz="2000" dirty="0" smtClean="0">
                <a:latin typeface="Times New Roman" panose="02020603050405020304" pitchFamily="18" charset="0"/>
                <a:cs typeface="Times New Roman" panose="02020603050405020304" pitchFamily="18" charset="0"/>
              </a:rPr>
              <a:t>a credit card </a:t>
            </a:r>
            <a:r>
              <a:rPr lang="en-US" sz="2000" dirty="0">
                <a:latin typeface="Times New Roman" panose="02020603050405020304" pitchFamily="18" charset="0"/>
                <a:cs typeface="Times New Roman" panose="02020603050405020304" pitchFamily="18" charset="0"/>
              </a:rPr>
              <a:t>and only share it with trusted providers</a:t>
            </a: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a:lnSpc>
                <a:spcPct val="100000"/>
              </a:lnSpc>
            </a:pPr>
            <a:endParaRPr sz="24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17</a:t>
            </a:fld>
            <a:endParaRPr lang="en-US" dirty="0">
              <a:solidFill>
                <a:prstClr val="black">
                  <a:tint val="75000"/>
                </a:prstClr>
              </a:solidFill>
            </a:endParaRPr>
          </a:p>
        </p:txBody>
      </p:sp>
    </p:spTree>
    <p:extLst>
      <p:ext uri="{BB962C8B-B14F-4D97-AF65-F5344CB8AC3E}">
        <p14:creationId xmlns:p14="http://schemas.microsoft.com/office/powerpoint/2010/main" val="2282491773"/>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3" y="14287"/>
            <a:ext cx="9144000" cy="861774"/>
          </a:xfrm>
          <a:prstGeom prst="rect">
            <a:avLst/>
          </a:prstGeom>
        </p:spPr>
        <p:txBody>
          <a:bodyPr vert="horz" wrap="square" lIns="0" tIns="0" rIns="0" bIns="0" rtlCol="0">
            <a:spAutoFit/>
          </a:bodyPr>
          <a:lstStyle/>
          <a:p>
            <a:pPr marL="12700"/>
            <a:r>
              <a:rPr lang="en-US" spc="-5" dirty="0"/>
              <a:t>What Providers Need to Know </a:t>
            </a:r>
            <a:r>
              <a:rPr lang="en-US" spc="-5" dirty="0" smtClean="0"/>
              <a:t>to </a:t>
            </a:r>
            <a:br>
              <a:rPr lang="en-US" spc="-5" dirty="0" smtClean="0"/>
            </a:br>
            <a:r>
              <a:rPr lang="en-US" spc="-5" dirty="0" smtClean="0"/>
              <a:t>Get </a:t>
            </a:r>
            <a:r>
              <a:rPr lang="en-US" spc="-5" dirty="0"/>
              <a:t>Ready for the New </a:t>
            </a:r>
            <a:r>
              <a:rPr lang="en-US" spc="-5" dirty="0" smtClean="0"/>
              <a:t>MBI (continued) </a:t>
            </a:r>
            <a:endParaRPr spc="-5" dirty="0"/>
          </a:p>
        </p:txBody>
      </p:sp>
      <p:sp>
        <p:nvSpPr>
          <p:cNvPr id="3" name="object 3"/>
          <p:cNvSpPr txBox="1"/>
          <p:nvPr/>
        </p:nvSpPr>
        <p:spPr>
          <a:xfrm>
            <a:off x="381000" y="1104138"/>
            <a:ext cx="8382000" cy="3939540"/>
          </a:xfrm>
          <a:prstGeom prst="rect">
            <a:avLst/>
          </a:prstGeom>
        </p:spPr>
        <p:txBody>
          <a:bodyPr vert="horz" wrap="square" lIns="0" tIns="0" rIns="0" bIns="0" rtlCol="0">
            <a:spAutoFit/>
          </a:bodyPr>
          <a:lstStyle/>
          <a:p>
            <a:pPr marL="457200" lvl="0" indent="-457200">
              <a:buFont typeface="+mj-lt"/>
              <a:buAutoNum type="arabicPeriod" startAt="3"/>
            </a:pPr>
            <a:r>
              <a:rPr lang="en-US" sz="2000" dirty="0" smtClean="0">
                <a:latin typeface="Times New Roman" panose="02020603050405020304" pitchFamily="18" charset="0"/>
                <a:cs typeface="Times New Roman" panose="02020603050405020304" pitchFamily="18" charset="0"/>
              </a:rPr>
              <a:t>Get </a:t>
            </a:r>
            <a:r>
              <a:rPr lang="en-US" sz="2000" dirty="0">
                <a:latin typeface="Times New Roman" panose="02020603050405020304" pitchFamily="18" charset="0"/>
                <a:cs typeface="Times New Roman" panose="02020603050405020304" pitchFamily="18" charset="0"/>
              </a:rPr>
              <a:t>ready to use the new MBI </a:t>
            </a:r>
            <a:r>
              <a:rPr lang="en-US" sz="2000" dirty="0" smtClean="0">
                <a:latin typeface="Times New Roman" panose="02020603050405020304" pitchFamily="18" charset="0"/>
                <a:cs typeface="Times New Roman" panose="02020603050405020304" pitchFamily="18" charset="0"/>
              </a:rPr>
              <a:t>Format: </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Ask </a:t>
            </a:r>
            <a:r>
              <a:rPr lang="en-US" sz="2000" dirty="0">
                <a:latin typeface="Times New Roman" panose="02020603050405020304" pitchFamily="18" charset="0"/>
                <a:cs typeface="Times New Roman" panose="02020603050405020304" pitchFamily="18" charset="0"/>
              </a:rPr>
              <a:t>your billing and office staff if your system can accept the 11 digit alpha numeric </a:t>
            </a:r>
            <a:r>
              <a:rPr lang="en-US" sz="2000" dirty="0" smtClean="0">
                <a:latin typeface="Times New Roman" panose="02020603050405020304" pitchFamily="18" charset="0"/>
                <a:cs typeface="Times New Roman" panose="02020603050405020304" pitchFamily="18" charset="0"/>
              </a:rPr>
              <a:t>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you use vendors to bill Medicare, ask them</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about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their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MBI practice management system changes and make sure they are ready for the </a:t>
            </a:r>
            <a:r>
              <a:rPr lang="en-US" sz="2000" dirty="0" smtClean="0">
                <a:latin typeface="Times New Roman" panose="02020603050405020304" pitchFamily="18" charset="0"/>
                <a:cs typeface="Times New Roman" panose="02020603050405020304" pitchFamily="18" charset="0"/>
              </a:rPr>
              <a:t>change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Encourage practices and health </a:t>
            </a:r>
            <a:r>
              <a:rPr lang="en-US" sz="2000" dirty="0" smtClean="0">
                <a:latin typeface="Times New Roman" panose="02020603050405020304" pitchFamily="18" charset="0"/>
                <a:cs typeface="Times New Roman" panose="02020603050405020304" pitchFamily="18" charset="0"/>
              </a:rPr>
              <a:t>care facilities </a:t>
            </a:r>
            <a:r>
              <a:rPr lang="en-US" sz="2000" dirty="0">
                <a:latin typeface="Times New Roman" panose="02020603050405020304" pitchFamily="18" charset="0"/>
                <a:cs typeface="Times New Roman" panose="02020603050405020304" pitchFamily="18" charset="0"/>
              </a:rPr>
              <a:t>to visit our website at </a:t>
            </a:r>
            <a:r>
              <a:rPr lang="en-US" sz="2000" u="sng" dirty="0" smtClean="0">
                <a:latin typeface="Times New Roman" panose="02020603050405020304" pitchFamily="18" charset="0"/>
                <a:cs typeface="Times New Roman" panose="02020603050405020304" pitchFamily="18" charset="0"/>
              </a:rPr>
              <a:t>https://www.cms.gov/newcard</a:t>
            </a:r>
            <a:endParaRPr lang="en-US" sz="2000" u="sng"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marL="457200" lvl="0" indent="-457200">
              <a:buFont typeface="+mj-lt"/>
              <a:buAutoNum type="arabicPeriod" startAt="4"/>
            </a:pPr>
            <a:r>
              <a:rPr lang="en-US" sz="2000" dirty="0" smtClean="0">
                <a:latin typeface="Times New Roman" panose="02020603050405020304" pitchFamily="18" charset="0"/>
                <a:cs typeface="Times New Roman" panose="02020603050405020304" pitchFamily="18" charset="0"/>
              </a:rPr>
              <a:t>Make sure you can access the new provider portal to obtain a patient’s 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You’ll </a:t>
            </a:r>
            <a:r>
              <a:rPr lang="en-US" sz="2000" dirty="0">
                <a:latin typeface="Times New Roman" panose="02020603050405020304" pitchFamily="18" charset="0"/>
                <a:cs typeface="Times New Roman" panose="02020603050405020304" pitchFamily="18" charset="0"/>
              </a:rPr>
              <a:t>be able to look up your Medicare patient’s new Medicare number through your Medicare Administrative Contractor’s (MAC’s) secure web portal starting in June 2018.</a:t>
            </a:r>
            <a:endParaRPr sz="20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18</a:t>
            </a:fld>
            <a:endParaRPr lang="en-US" dirty="0">
              <a:solidFill>
                <a:prstClr val="black">
                  <a:tint val="75000"/>
                </a:prstClr>
              </a:solidFill>
            </a:endParaRPr>
          </a:p>
        </p:txBody>
      </p:sp>
    </p:spTree>
    <p:extLst>
      <p:ext uri="{BB962C8B-B14F-4D97-AF65-F5344CB8AC3E}">
        <p14:creationId xmlns:p14="http://schemas.microsoft.com/office/powerpoint/2010/main" val="3973381530"/>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022" y="256794"/>
            <a:ext cx="3457575" cy="445134"/>
          </a:xfrm>
          <a:prstGeom prst="rect">
            <a:avLst/>
          </a:prstGeom>
        </p:spPr>
        <p:txBody>
          <a:bodyPr vert="horz" wrap="square" lIns="0" tIns="0" rIns="0" bIns="0" rtlCol="0">
            <a:spAutoFit/>
          </a:bodyPr>
          <a:lstStyle/>
          <a:p>
            <a:pPr marL="12700">
              <a:lnSpc>
                <a:spcPct val="100000"/>
              </a:lnSpc>
            </a:pPr>
            <a:r>
              <a:rPr spc="-5" dirty="0"/>
              <a:t>Outreach and</a:t>
            </a:r>
            <a:r>
              <a:rPr spc="-60" dirty="0"/>
              <a:t> </a:t>
            </a:r>
            <a:r>
              <a:rPr spc="-5" dirty="0"/>
              <a:t>Education</a:t>
            </a:r>
          </a:p>
        </p:txBody>
      </p:sp>
      <p:sp>
        <p:nvSpPr>
          <p:cNvPr id="3" name="object 3"/>
          <p:cNvSpPr txBox="1"/>
          <p:nvPr/>
        </p:nvSpPr>
        <p:spPr>
          <a:xfrm>
            <a:off x="459740" y="1104138"/>
            <a:ext cx="8074660" cy="5284524"/>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a:cs typeface="Times New Roman"/>
              </a:rPr>
              <a:t>CMS will provide outreach and education</a:t>
            </a:r>
            <a:r>
              <a:rPr sz="2000" spc="-160" dirty="0">
                <a:latin typeface="Times New Roman"/>
                <a:cs typeface="Times New Roman"/>
              </a:rPr>
              <a:t> </a:t>
            </a:r>
            <a:r>
              <a:rPr sz="2000" dirty="0">
                <a:latin typeface="Times New Roman"/>
                <a:cs typeface="Times New Roman"/>
              </a:rPr>
              <a:t>to</a:t>
            </a:r>
            <a:r>
              <a:rPr sz="2000" dirty="0" smtClean="0">
                <a:latin typeface="Times New Roman"/>
                <a:cs typeface="Times New Roman"/>
              </a:rPr>
              <a:t>:</a:t>
            </a:r>
            <a:endParaRPr lang="en-US" sz="2000" dirty="0" smtClean="0">
              <a:latin typeface="Times New Roman"/>
              <a:cs typeface="Times New Roman"/>
            </a:endParaRPr>
          </a:p>
          <a:p>
            <a:pPr marL="12700">
              <a:lnSpc>
                <a:spcPct val="100000"/>
              </a:lnSpc>
              <a:tabLst>
                <a:tab pos="354965" algn="l"/>
                <a:tab pos="355600" algn="l"/>
              </a:tabLst>
            </a:pP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Approximately </a:t>
            </a:r>
            <a:r>
              <a:rPr sz="2000" dirty="0">
                <a:latin typeface="Times New Roman"/>
                <a:cs typeface="Times New Roman"/>
              </a:rPr>
              <a:t>60 </a:t>
            </a:r>
            <a:r>
              <a:rPr sz="2000" spc="-10" dirty="0">
                <a:latin typeface="Times New Roman"/>
                <a:cs typeface="Times New Roman"/>
              </a:rPr>
              <a:t>million </a:t>
            </a:r>
            <a:r>
              <a:rPr sz="2000" spc="-5" dirty="0">
                <a:latin typeface="Times New Roman"/>
                <a:cs typeface="Times New Roman"/>
              </a:rPr>
              <a:t>beneficiaries, </a:t>
            </a:r>
            <a:r>
              <a:rPr sz="2000" dirty="0">
                <a:latin typeface="Times New Roman"/>
                <a:cs typeface="Times New Roman"/>
              </a:rPr>
              <a:t>their </a:t>
            </a:r>
            <a:r>
              <a:rPr lang="en-US" sz="2000" dirty="0" smtClean="0">
                <a:latin typeface="Times New Roman"/>
                <a:cs typeface="Times New Roman"/>
              </a:rPr>
              <a:t>families</a:t>
            </a:r>
            <a:r>
              <a:rPr sz="2000" dirty="0" smtClean="0">
                <a:latin typeface="Times New Roman"/>
                <a:cs typeface="Times New Roman"/>
              </a:rPr>
              <a:t>, </a:t>
            </a:r>
            <a:r>
              <a:rPr sz="2000" dirty="0">
                <a:latin typeface="Times New Roman"/>
                <a:cs typeface="Times New Roman"/>
              </a:rPr>
              <a:t>advocacy</a:t>
            </a:r>
            <a:r>
              <a:rPr sz="2000" spc="-35" dirty="0">
                <a:latin typeface="Times New Roman"/>
                <a:cs typeface="Times New Roman"/>
              </a:rPr>
              <a:t> </a:t>
            </a:r>
            <a:r>
              <a:rPr sz="2000" dirty="0" smtClean="0">
                <a:latin typeface="Times New Roman"/>
                <a:cs typeface="Times New Roman"/>
              </a:rPr>
              <a:t>groups</a:t>
            </a:r>
            <a:r>
              <a:rPr lang="en-US" sz="2000" dirty="0" smtClean="0">
                <a:latin typeface="Times New Roman"/>
                <a:cs typeface="Times New Roman"/>
              </a:rPr>
              <a:t>, </a:t>
            </a:r>
            <a:r>
              <a:rPr sz="2000" dirty="0" smtClean="0">
                <a:latin typeface="Times New Roman"/>
                <a:cs typeface="Times New Roman"/>
              </a:rPr>
              <a:t>and</a:t>
            </a:r>
            <a:r>
              <a:rPr sz="2000" spc="-95" dirty="0" smtClean="0">
                <a:latin typeface="Times New Roman"/>
                <a:cs typeface="Times New Roman"/>
              </a:rPr>
              <a:t> </a:t>
            </a:r>
            <a:r>
              <a:rPr sz="2000" dirty="0">
                <a:latin typeface="Times New Roman"/>
                <a:cs typeface="Times New Roman"/>
              </a:rPr>
              <a:t>caregivers</a:t>
            </a:r>
          </a:p>
          <a:p>
            <a:pPr marL="756285" lvl="1" indent="-342900">
              <a:lnSpc>
                <a:spcPct val="113000"/>
              </a:lnSpc>
              <a:buChar char="−"/>
              <a:tabLst>
                <a:tab pos="756285" algn="l"/>
                <a:tab pos="756920" algn="l"/>
              </a:tabLst>
            </a:pPr>
            <a:r>
              <a:rPr sz="2000" dirty="0">
                <a:latin typeface="Times New Roman"/>
                <a:cs typeface="Times New Roman"/>
              </a:rPr>
              <a:t>Health</a:t>
            </a:r>
            <a:r>
              <a:rPr sz="2000" spc="-110" dirty="0">
                <a:latin typeface="Times New Roman"/>
                <a:cs typeface="Times New Roman"/>
              </a:rPr>
              <a:t> </a:t>
            </a:r>
            <a:r>
              <a:rPr sz="2000" dirty="0">
                <a:latin typeface="Times New Roman"/>
                <a:cs typeface="Times New Roman"/>
              </a:rPr>
              <a:t>Plans</a:t>
            </a:r>
          </a:p>
          <a:p>
            <a:pPr marL="756285" lvl="1" indent="-342900">
              <a:lnSpc>
                <a:spcPct val="113000"/>
              </a:lnSpc>
              <a:buChar char="−"/>
              <a:tabLst>
                <a:tab pos="756285" algn="l"/>
                <a:tab pos="756920" algn="l"/>
              </a:tabLst>
            </a:pPr>
            <a:r>
              <a:rPr sz="2000" dirty="0">
                <a:latin typeface="Times New Roman"/>
                <a:cs typeface="Times New Roman"/>
              </a:rPr>
              <a:t>The provider </a:t>
            </a:r>
            <a:r>
              <a:rPr sz="2000" spc="-5" dirty="0">
                <a:latin typeface="Times New Roman"/>
                <a:cs typeface="Times New Roman"/>
              </a:rPr>
              <a:t>community </a:t>
            </a:r>
            <a:r>
              <a:rPr sz="2000" dirty="0">
                <a:latin typeface="Times New Roman"/>
                <a:cs typeface="Times New Roman"/>
              </a:rPr>
              <a:t>(1.5M</a:t>
            </a:r>
            <a:r>
              <a:rPr sz="2000" spc="-114" dirty="0">
                <a:latin typeface="Times New Roman"/>
                <a:cs typeface="Times New Roman"/>
              </a:rPr>
              <a:t> </a:t>
            </a:r>
            <a:r>
              <a:rPr sz="2000" dirty="0">
                <a:latin typeface="Times New Roman"/>
                <a:cs typeface="Times New Roman"/>
              </a:rPr>
              <a:t>providers</a:t>
            </a:r>
            <a:r>
              <a:rPr sz="2000" dirty="0" smtClean="0">
                <a:latin typeface="Times New Roman"/>
                <a:cs typeface="Times New Roman"/>
              </a:rPr>
              <a:t>)</a:t>
            </a:r>
            <a:endParaRPr lang="en-US" sz="2000" dirty="0" smtClean="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All Provider Letter and Fact Sheet </a:t>
            </a:r>
            <a:endParaRPr lang="en-US" sz="2000" dirty="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Quarterly Open Door Forums</a:t>
            </a: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States </a:t>
            </a:r>
            <a:r>
              <a:rPr sz="2000" dirty="0">
                <a:latin typeface="Times New Roman"/>
                <a:cs typeface="Times New Roman"/>
              </a:rPr>
              <a:t>and</a:t>
            </a:r>
            <a:r>
              <a:rPr sz="2000" spc="-100" dirty="0">
                <a:latin typeface="Times New Roman"/>
                <a:cs typeface="Times New Roman"/>
              </a:rPr>
              <a:t> </a:t>
            </a:r>
            <a:r>
              <a:rPr sz="2000" spc="-15" dirty="0" smtClean="0">
                <a:latin typeface="Times New Roman"/>
                <a:cs typeface="Times New Roman"/>
              </a:rPr>
              <a:t>Territories</a:t>
            </a:r>
            <a:endParaRPr lang="en-US" sz="2000" dirty="0">
              <a:latin typeface="Times New Roman"/>
              <a:cs typeface="Times New Roman"/>
            </a:endParaRPr>
          </a:p>
          <a:p>
            <a:pPr marL="756285" lvl="1" indent="-342900">
              <a:lnSpc>
                <a:spcPct val="113000"/>
              </a:lnSpc>
              <a:buChar char="−"/>
              <a:tabLst>
                <a:tab pos="756285" algn="l"/>
                <a:tab pos="756920" algn="l"/>
              </a:tabLst>
            </a:pPr>
            <a:r>
              <a:rPr lang="en-US" sz="2000" dirty="0" smtClean="0">
                <a:latin typeface="Times New Roman"/>
                <a:cs typeface="Times New Roman"/>
              </a:rPr>
              <a:t>Other business partners, including vendors</a:t>
            </a:r>
          </a:p>
          <a:p>
            <a:pPr marL="756285" lvl="1" indent="-342900">
              <a:lnSpc>
                <a:spcPct val="113000"/>
              </a:lnSpc>
              <a:buChar char="−"/>
              <a:tabLst>
                <a:tab pos="756285" algn="l"/>
                <a:tab pos="756920" algn="l"/>
              </a:tabLst>
            </a:pPr>
            <a:endParaRPr sz="2000" dirty="0">
              <a:latin typeface="Times New Roman"/>
              <a:cs typeface="Times New Roman"/>
            </a:endParaRPr>
          </a:p>
          <a:p>
            <a:pPr marL="355600" marR="190500" indent="-342900">
              <a:lnSpc>
                <a:spcPct val="100000"/>
              </a:lnSpc>
              <a:buFont typeface="Arial"/>
              <a:buChar char="•"/>
              <a:tabLst>
                <a:tab pos="354965" algn="l"/>
                <a:tab pos="355600" algn="l"/>
              </a:tabLst>
            </a:pPr>
            <a:r>
              <a:rPr sz="2000" dirty="0">
                <a:latin typeface="Times New Roman"/>
                <a:cs typeface="Times New Roman"/>
              </a:rPr>
              <a:t>CMS will </a:t>
            </a:r>
            <a:r>
              <a:rPr sz="2000" dirty="0" smtClean="0">
                <a:latin typeface="Times New Roman"/>
                <a:cs typeface="Times New Roman"/>
              </a:rPr>
              <a:t>involve </a:t>
            </a:r>
            <a:r>
              <a:rPr sz="2000" spc="-5" dirty="0">
                <a:latin typeface="Times New Roman"/>
                <a:cs typeface="Times New Roman"/>
              </a:rPr>
              <a:t>all </a:t>
            </a:r>
            <a:r>
              <a:rPr lang="en-US" sz="2000" dirty="0" smtClean="0">
                <a:latin typeface="Times New Roman"/>
                <a:cs typeface="Times New Roman"/>
              </a:rPr>
              <a:t>business partners</a:t>
            </a:r>
            <a:r>
              <a:rPr sz="2000" dirty="0" smtClean="0">
                <a:latin typeface="Times New Roman"/>
                <a:cs typeface="Times New Roman"/>
              </a:rPr>
              <a:t> </a:t>
            </a:r>
            <a:r>
              <a:rPr sz="2000" dirty="0">
                <a:latin typeface="Times New Roman"/>
                <a:cs typeface="Times New Roman"/>
              </a:rPr>
              <a:t>in </a:t>
            </a:r>
            <a:r>
              <a:rPr sz="2000" spc="5" dirty="0">
                <a:latin typeface="Times New Roman"/>
                <a:cs typeface="Times New Roman"/>
              </a:rPr>
              <a:t>our </a:t>
            </a:r>
            <a:r>
              <a:rPr sz="2000" dirty="0">
                <a:latin typeface="Times New Roman"/>
                <a:cs typeface="Times New Roman"/>
              </a:rPr>
              <a:t>outreach </a:t>
            </a:r>
            <a:r>
              <a:rPr sz="2000" dirty="0" smtClean="0">
                <a:latin typeface="Times New Roman"/>
                <a:cs typeface="Times New Roman"/>
              </a:rPr>
              <a:t>and</a:t>
            </a:r>
            <a:r>
              <a:rPr lang="en-US" sz="2000" dirty="0" smtClean="0">
                <a:latin typeface="Times New Roman"/>
                <a:cs typeface="Times New Roman"/>
              </a:rPr>
              <a:t> </a:t>
            </a:r>
            <a:r>
              <a:rPr sz="2000" dirty="0" smtClean="0">
                <a:latin typeface="Times New Roman"/>
                <a:cs typeface="Times New Roman"/>
              </a:rPr>
              <a:t>education </a:t>
            </a:r>
            <a:r>
              <a:rPr sz="2000" spc="-5" dirty="0">
                <a:latin typeface="Times New Roman"/>
                <a:cs typeface="Times New Roman"/>
              </a:rPr>
              <a:t>efforts </a:t>
            </a:r>
            <a:r>
              <a:rPr sz="2000" dirty="0">
                <a:latin typeface="Times New Roman"/>
                <a:cs typeface="Times New Roman"/>
              </a:rPr>
              <a:t>through their existing vehicles </a:t>
            </a:r>
            <a:r>
              <a:rPr sz="2000" spc="5" dirty="0">
                <a:latin typeface="Times New Roman"/>
                <a:cs typeface="Times New Roman"/>
              </a:rPr>
              <a:t>for </a:t>
            </a:r>
            <a:r>
              <a:rPr sz="2000" spc="-5" dirty="0" smtClean="0">
                <a:latin typeface="Times New Roman"/>
                <a:cs typeface="Times New Roman"/>
              </a:rPr>
              <a:t>communication</a:t>
            </a:r>
            <a:r>
              <a:rPr lang="en-US" sz="2000" spc="-5" dirty="0" smtClean="0">
                <a:latin typeface="Times New Roman"/>
                <a:cs typeface="Times New Roman"/>
              </a:rPr>
              <a:t> </a:t>
            </a:r>
            <a:r>
              <a:rPr sz="2000" dirty="0" smtClean="0">
                <a:latin typeface="Times New Roman"/>
                <a:cs typeface="Times New Roman"/>
              </a:rPr>
              <a:t>(</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 </a:t>
            </a:r>
            <a:r>
              <a:rPr sz="2000" dirty="0" smtClean="0">
                <a:latin typeface="Times New Roman"/>
                <a:cs typeface="Times New Roman"/>
              </a:rPr>
              <a:t>Open </a:t>
            </a:r>
            <a:r>
              <a:rPr sz="2000" spc="5" dirty="0">
                <a:latin typeface="Times New Roman"/>
                <a:cs typeface="Times New Roman"/>
              </a:rPr>
              <a:t>Door </a:t>
            </a:r>
            <a:r>
              <a:rPr sz="2000" dirty="0">
                <a:latin typeface="Times New Roman"/>
                <a:cs typeface="Times New Roman"/>
              </a:rPr>
              <a:t>Forums, HPMS </a:t>
            </a:r>
            <a:r>
              <a:rPr sz="2000" dirty="0" smtClean="0">
                <a:latin typeface="Times New Roman"/>
                <a:cs typeface="Times New Roman"/>
              </a:rPr>
              <a:t>notices</a:t>
            </a:r>
            <a:r>
              <a:rPr lang="en-US" sz="2000" dirty="0" smtClean="0">
                <a:latin typeface="Times New Roman"/>
                <a:cs typeface="Times New Roman"/>
              </a:rPr>
              <a:t>, MLN Connects</a:t>
            </a:r>
            <a:r>
              <a:rPr sz="2000" spc="-5" dirty="0" smtClean="0">
                <a:latin typeface="Times New Roman"/>
                <a:cs typeface="Times New Roman"/>
              </a:rPr>
              <a:t>)</a:t>
            </a:r>
            <a:endParaRPr lang="en-US" sz="2000" spc="-5" dirty="0" smtClean="0">
              <a:latin typeface="Times New Roman"/>
              <a:cs typeface="Times New Roman"/>
            </a:endParaRPr>
          </a:p>
          <a:p>
            <a:pPr marL="355600" marR="190500" indent="-342900">
              <a:lnSpc>
                <a:spcPct val="100000"/>
              </a:lnSpc>
              <a:buFont typeface="Arial"/>
              <a:buChar char="•"/>
              <a:tabLst>
                <a:tab pos="354965" algn="l"/>
                <a:tab pos="355600" algn="l"/>
              </a:tabLst>
            </a:pPr>
            <a:endParaRPr lang="en-US" sz="2000" spc="-5" dirty="0" smtClean="0">
              <a:latin typeface="Times New Roman"/>
              <a:cs typeface="Times New Roman"/>
            </a:endParaRPr>
          </a:p>
          <a:p>
            <a:pPr marL="12700" marR="190500">
              <a:lnSpc>
                <a:spcPct val="100000"/>
              </a:lnSpc>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19</a:t>
            </a:fld>
            <a:endParaRPr lang="en-US" dirty="0">
              <a:solidFill>
                <a:prstClr val="black">
                  <a:tint val="75000"/>
                </a:prstClr>
              </a:solidFill>
            </a:endParaRPr>
          </a:p>
        </p:txBody>
      </p:sp>
    </p:spTree>
    <p:extLst>
      <p:ext uri="{BB962C8B-B14F-4D97-AF65-F5344CB8AC3E}">
        <p14:creationId xmlns:p14="http://schemas.microsoft.com/office/powerpoint/2010/main" val="12325719"/>
      </p:ext>
    </p:extLst>
  </p:cSld>
  <p:clrMapOvr>
    <a:masterClrMapping/>
  </p:clrMapOvr>
  <mc:AlternateContent xmlns:mc="http://schemas.openxmlformats.org/markup-compatibility/2006" xmlns:p14="http://schemas.microsoft.com/office/powerpoint/2010/main">
    <mc:Choice Requires="p14">
      <p:transition spd="slow" p14:dur="2000" advTm="35545"/>
    </mc:Choice>
    <mc:Fallback xmlns="">
      <p:transition spd="slow" advTm="3554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329928"/>
            <a:ext cx="8039100" cy="4308872"/>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spc="5" dirty="0">
                <a:latin typeface="Times New Roman"/>
                <a:cs typeface="Times New Roman"/>
              </a:rPr>
              <a:t>for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and health </a:t>
            </a:r>
            <a:r>
              <a:rPr sz="2000" dirty="0" smtClean="0">
                <a:latin typeface="Times New Roman"/>
                <a:cs typeface="Times New Roman"/>
              </a:rPr>
              <a:t>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sz="2000" spc="-5" dirty="0" smtClean="0">
                <a:latin typeface="Times New Roman"/>
                <a:cs typeface="Times New Roman"/>
              </a:rPr>
              <a:t>mandates </a:t>
            </a:r>
            <a:r>
              <a:rPr sz="2000" dirty="0">
                <a:latin typeface="Times New Roman"/>
                <a:cs typeface="Times New Roman"/>
              </a:rPr>
              <a:t>the removal 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sz="2000" dirty="0" smtClean="0">
                <a:latin typeface="Times New Roman"/>
                <a:cs typeface="Times New Roman"/>
              </a:rPr>
              <a:t>The </a:t>
            </a:r>
            <a:r>
              <a:rPr sz="2000" spc="-5" dirty="0">
                <a:latin typeface="Times New Roman"/>
                <a:cs typeface="Times New Roman"/>
              </a:rPr>
              <a:t>legislation </a:t>
            </a:r>
            <a:r>
              <a:rPr sz="2000" dirty="0">
                <a:latin typeface="Times New Roman"/>
                <a:cs typeface="Times New Roman"/>
              </a:rPr>
              <a:t>requires 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 </a:t>
            </a:r>
            <a:r>
              <a:rPr sz="2000" dirty="0">
                <a:latin typeface="Times New Roman"/>
                <a:cs typeface="Times New Roman"/>
              </a:rPr>
              <a:t>Beneficiary </a:t>
            </a:r>
            <a:r>
              <a:rPr sz="2000" spc="-5" dirty="0">
                <a:latin typeface="Times New Roman"/>
                <a:cs typeface="Times New Roman"/>
              </a:rPr>
              <a:t>Identifier </a:t>
            </a:r>
            <a:r>
              <a:rPr sz="2000" dirty="0">
                <a:latin typeface="Times New Roman"/>
                <a:cs typeface="Times New Roman"/>
              </a:rPr>
              <a:t>(MBI) by April</a:t>
            </a:r>
            <a:r>
              <a:rPr sz="2000" spc="-254" dirty="0">
                <a:latin typeface="Times New Roman"/>
                <a:cs typeface="Times New Roman"/>
              </a:rPr>
              <a:t> </a:t>
            </a:r>
            <a:r>
              <a:rPr lang="en-US" sz="2000" spc="-254" dirty="0" smtClean="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
        <p:nvSpPr>
          <p:cNvPr id="3" name="object 3"/>
          <p:cNvSpPr txBox="1">
            <a:spLocks noGrp="1"/>
          </p:cNvSpPr>
          <p:nvPr>
            <p:ph type="title"/>
          </p:nvPr>
        </p:nvSpPr>
        <p:spPr>
          <a:xfrm>
            <a:off x="3008756" y="256032"/>
            <a:ext cx="3126486" cy="430887"/>
          </a:xfrm>
        </p:spPr>
        <p:txBody>
          <a:bodyPr/>
          <a:lstStyle/>
          <a:p>
            <a:r>
              <a:rPr lang="en-US" sz="2800" dirty="0" smtClean="0"/>
              <a:t>Background</a:t>
            </a:r>
            <a:endParaRPr lang="en-US" sz="2800" dirty="0"/>
          </a:p>
        </p:txBody>
      </p:sp>
      <p:sp>
        <p:nvSpPr>
          <p:cNvPr id="12" name="Slide Number Placeholder 11"/>
          <p:cNvSpPr>
            <a:spLocks noGrp="1"/>
          </p:cNvSpPr>
          <p:nvPr>
            <p:ph type="sldNum" sz="quarter" idx="4294967295"/>
          </p:nvPr>
        </p:nvSpPr>
        <p:spPr>
          <a:xfrm>
            <a:off x="4968240" y="4800600"/>
            <a:ext cx="2133600" cy="365125"/>
          </a:xfr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a:t>
            </a:fld>
            <a:endParaRPr lang="en-US" dirty="0">
              <a:solidFill>
                <a:prstClr val="black">
                  <a:tint val="75000"/>
                </a:prstClr>
              </a:solidFill>
            </a:endParaRPr>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US" sz="2800" dirty="0" smtClean="0">
                <a:solidFill>
                  <a:prstClr val="white"/>
                </a:solidFill>
                <a:latin typeface="Times" panose="02020603050405020304" pitchFamily="18" charset="0"/>
                <a:cs typeface="Times" panose="02020603050405020304" pitchFamily="18" charset="0"/>
              </a:rPr>
              <a:t>New Medicare Cards</a:t>
            </a:r>
            <a:endParaRPr lang="en-US" dirty="0">
              <a:latin typeface="Times" panose="02020603050405020304" pitchFamily="18" charset="0"/>
              <a:cs typeface="Times" panose="02020603050405020304" pitchFamily="18" charset="0"/>
            </a:endParaRPr>
          </a:p>
        </p:txBody>
      </p:sp>
      <p:pic>
        <p:nvPicPr>
          <p:cNvPr id="7" name="Picture 6" descr="Image of the new Railroad Retirement Board Card. " title="New Railroad Retirement Board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187" y="2428827"/>
            <a:ext cx="3757623" cy="2366597"/>
          </a:xfrm>
          <a:prstGeom prst="rect">
            <a:avLst/>
          </a:prstGeom>
        </p:spPr>
      </p:pic>
      <p:sp>
        <p:nvSpPr>
          <p:cNvPr id="8"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20</a:t>
            </a:r>
            <a:endParaRPr lang="en-US" dirty="0">
              <a:solidFill>
                <a:prstClr val="black">
                  <a:tint val="75000"/>
                </a:prstClr>
              </a:solidFill>
            </a:endParaRPr>
          </a:p>
        </p:txBody>
      </p:sp>
      <p:sp>
        <p:nvSpPr>
          <p:cNvPr id="9" name="TextBox 8"/>
          <p:cNvSpPr txBox="1"/>
          <p:nvPr/>
        </p:nvSpPr>
        <p:spPr>
          <a:xfrm>
            <a:off x="181124" y="2061385"/>
            <a:ext cx="3766197" cy="400110"/>
          </a:xfrm>
          <a:prstGeom prst="rect">
            <a:avLst/>
          </a:prstGeom>
          <a:noFill/>
        </p:spPr>
        <p:txBody>
          <a:bodyPr wrap="square" rtlCol="0">
            <a:spAutoFit/>
          </a:bodyPr>
          <a:lstStyle/>
          <a:p>
            <a:pPr algn="ctr"/>
            <a:r>
              <a:rPr lang="en-US" sz="2000" b="1" dirty="0" smtClean="0">
                <a:latin typeface="Times" panose="02020603050405020304" pitchFamily="18" charset="0"/>
                <a:cs typeface="Times" panose="02020603050405020304" pitchFamily="18" charset="0"/>
              </a:rPr>
              <a:t>New CMS Medicare Card</a:t>
            </a:r>
            <a:endParaRPr lang="en-US" sz="2000" b="1" dirty="0">
              <a:latin typeface="Times" panose="02020603050405020304" pitchFamily="18" charset="0"/>
              <a:cs typeface="Times" panose="02020603050405020304" pitchFamily="18" charset="0"/>
            </a:endParaRPr>
          </a:p>
        </p:txBody>
      </p:sp>
      <p:sp>
        <p:nvSpPr>
          <p:cNvPr id="10" name="TextBox 9"/>
          <p:cNvSpPr txBox="1"/>
          <p:nvPr/>
        </p:nvSpPr>
        <p:spPr>
          <a:xfrm>
            <a:off x="4495801" y="2043415"/>
            <a:ext cx="3962400" cy="369332"/>
          </a:xfrm>
          <a:prstGeom prst="rect">
            <a:avLst/>
          </a:prstGeom>
          <a:noFill/>
        </p:spPr>
        <p:txBody>
          <a:bodyPr wrap="square" rtlCol="0">
            <a:spAutoFit/>
          </a:bodyPr>
          <a:lstStyle/>
          <a:p>
            <a:r>
              <a:rPr lang="en-US" b="1" dirty="0" smtClean="0">
                <a:latin typeface="Times" panose="02020603050405020304" pitchFamily="18" charset="0"/>
                <a:cs typeface="Times" panose="02020603050405020304" pitchFamily="18" charset="0"/>
              </a:rPr>
              <a:t>New Railroad Retirement Board Card</a:t>
            </a:r>
            <a:endParaRPr lang="en-US" b="1" dirty="0">
              <a:latin typeface="Times" panose="02020603050405020304" pitchFamily="18" charset="0"/>
              <a:cs typeface="Times" panose="02020603050405020304" pitchFamily="18" charset="0"/>
            </a:endParaRPr>
          </a:p>
        </p:txBody>
      </p:sp>
      <p:pic>
        <p:nvPicPr>
          <p:cNvPr id="11" name="Picture 10" descr="Image of the new Medicare card." title="New Medicare Card Image"/>
          <p:cNvPicPr>
            <a:picLocks noChangeAspect="1"/>
          </p:cNvPicPr>
          <p:nvPr/>
        </p:nvPicPr>
        <p:blipFill>
          <a:blip r:embed="rId4"/>
          <a:stretch>
            <a:fillRect/>
          </a:stretch>
        </p:blipFill>
        <p:spPr>
          <a:xfrm>
            <a:off x="181124" y="2401789"/>
            <a:ext cx="3914924" cy="2454434"/>
          </a:xfrm>
          <a:prstGeom prst="rect">
            <a:avLst/>
          </a:prstGeom>
        </p:spPr>
      </p:pic>
    </p:spTree>
    <p:extLst>
      <p:ext uri="{BB962C8B-B14F-4D97-AF65-F5344CB8AC3E}">
        <p14:creationId xmlns:p14="http://schemas.microsoft.com/office/powerpoint/2010/main" val="1148882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lnSpc>
                <a:spcPct val="100000"/>
              </a:lnSpc>
            </a:pPr>
            <a:r>
              <a:rPr lang="en-US" spc="-5" dirty="0" smtClean="0"/>
              <a:t>New </a:t>
            </a:r>
            <a:r>
              <a:rPr spc="-10" dirty="0" smtClean="0"/>
              <a:t>Card</a:t>
            </a:r>
            <a:r>
              <a:rPr spc="-15" dirty="0" smtClean="0"/>
              <a:t> </a:t>
            </a:r>
            <a:r>
              <a:rPr spc="-5" dirty="0" smtClean="0"/>
              <a:t>Issuance</a:t>
            </a:r>
            <a:r>
              <a:rPr lang="en-US" spc="-5" dirty="0" smtClean="0"/>
              <a:t> </a:t>
            </a:r>
            <a:endParaRPr spc="-5" dirty="0"/>
          </a:p>
        </p:txBody>
      </p:sp>
      <p:sp>
        <p:nvSpPr>
          <p:cNvPr id="3" name="object 3"/>
          <p:cNvSpPr txBox="1"/>
          <p:nvPr/>
        </p:nvSpPr>
        <p:spPr>
          <a:xfrm>
            <a:off x="459740" y="1180338"/>
            <a:ext cx="8136255" cy="3693319"/>
          </a:xfrm>
          <a:prstGeom prst="rect">
            <a:avLst/>
          </a:prstGeom>
        </p:spPr>
        <p:txBody>
          <a:bodyPr vert="horz" wrap="square" lIns="0" tIns="0" rIns="0" bIns="0" rtlCol="0">
            <a:spAutoFit/>
          </a:bodyPr>
          <a:lstStyle/>
          <a:p>
            <a:pPr marL="355600">
              <a:lnSpc>
                <a:spcPct val="100000"/>
              </a:lnSpc>
            </a:pPr>
            <a:endParaRPr lang="en-US" sz="2000" dirty="0">
              <a:latin typeface="Times New Roman"/>
              <a:cs typeface="Times New Roman"/>
            </a:endParaRPr>
          </a:p>
          <a:p>
            <a:pPr marL="356616" indent="-342900">
              <a:lnSpc>
                <a:spcPct val="100000"/>
              </a:lnSpc>
              <a:buFont typeface="Arial" panose="020B0604020202020204" pitchFamily="34" charset="0"/>
              <a:buChar char="•"/>
            </a:pPr>
            <a:r>
              <a:rPr lang="en-US" sz="2000" dirty="0" smtClean="0">
                <a:latin typeface="Times New Roman"/>
                <a:cs typeface="Times New Roman"/>
              </a:rPr>
              <a:t>CMS will begin mailing new cards in April 2018 and will meet the congressional deadline for replacing all Medicare cards by April 2019</a:t>
            </a:r>
            <a:endParaRPr sz="2000" dirty="0">
              <a:latin typeface="Times New Roman"/>
              <a:cs typeface="Times New Roman"/>
            </a:endParaRP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dirty="0">
                <a:latin typeface="Times New Roman"/>
                <a:cs typeface="Times New Roman"/>
              </a:rPr>
              <a:t>The gender and signature line will be removed from the new </a:t>
            </a:r>
            <a:r>
              <a:rPr sz="2000" spc="-5" dirty="0">
                <a:latin typeface="Times New Roman"/>
                <a:cs typeface="Times New Roman"/>
              </a:rPr>
              <a:t>Medicare</a:t>
            </a:r>
            <a:r>
              <a:rPr sz="2000" spc="-170" dirty="0">
                <a:latin typeface="Times New Roman"/>
                <a:cs typeface="Times New Roman"/>
              </a:rPr>
              <a:t> </a:t>
            </a:r>
            <a:r>
              <a:rPr sz="2000" dirty="0">
                <a:latin typeface="Times New Roman"/>
                <a:cs typeface="Times New Roman"/>
              </a:rPr>
              <a:t>cards</a:t>
            </a:r>
          </a:p>
          <a:p>
            <a:pPr>
              <a:lnSpc>
                <a:spcPct val="100000"/>
              </a:lnSpc>
              <a:buFont typeface="Arial"/>
              <a:buChar char="•"/>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5" dirty="0">
                <a:latin typeface="Times New Roman"/>
                <a:cs typeface="Times New Roman"/>
              </a:rPr>
              <a:t>The </a:t>
            </a:r>
            <a:r>
              <a:rPr sz="2000" dirty="0">
                <a:latin typeface="Times New Roman"/>
                <a:cs typeface="Times New Roman"/>
              </a:rPr>
              <a:t>Railroad </a:t>
            </a:r>
            <a:r>
              <a:rPr sz="2000" spc="-5" dirty="0">
                <a:latin typeface="Times New Roman"/>
                <a:cs typeface="Times New Roman"/>
              </a:rPr>
              <a:t>Retirement </a:t>
            </a:r>
            <a:r>
              <a:rPr sz="2000" dirty="0">
                <a:latin typeface="Times New Roman"/>
                <a:cs typeface="Times New Roman"/>
              </a:rPr>
              <a:t>Board </a:t>
            </a:r>
            <a:r>
              <a:rPr sz="2000" dirty="0" smtClean="0">
                <a:latin typeface="Times New Roman"/>
                <a:cs typeface="Times New Roman"/>
              </a:rPr>
              <a:t>will </a:t>
            </a:r>
            <a:r>
              <a:rPr sz="2000" dirty="0">
                <a:latin typeface="Times New Roman"/>
                <a:cs typeface="Times New Roman"/>
              </a:rPr>
              <a:t>issue their </a:t>
            </a:r>
            <a:r>
              <a:rPr sz="2000" spc="5" dirty="0">
                <a:latin typeface="Times New Roman"/>
                <a:cs typeface="Times New Roman"/>
              </a:rPr>
              <a:t>new </a:t>
            </a:r>
            <a:r>
              <a:rPr sz="2000" dirty="0">
                <a:latin typeface="Times New Roman"/>
                <a:cs typeface="Times New Roman"/>
              </a:rPr>
              <a:t>cards to</a:t>
            </a:r>
            <a:r>
              <a:rPr sz="2000" spc="-204" dirty="0">
                <a:latin typeface="Times New Roman"/>
                <a:cs typeface="Times New Roman"/>
              </a:rPr>
              <a:t> </a:t>
            </a:r>
            <a:r>
              <a:rPr sz="2000" dirty="0">
                <a:latin typeface="Times New Roman"/>
                <a:cs typeface="Times New Roman"/>
              </a:rPr>
              <a:t>RRB</a:t>
            </a:r>
          </a:p>
          <a:p>
            <a:pPr marL="355600">
              <a:lnSpc>
                <a:spcPct val="100000"/>
              </a:lnSpc>
            </a:pPr>
            <a:r>
              <a:rPr sz="2000" dirty="0">
                <a:latin typeface="Times New Roman"/>
                <a:cs typeface="Times New Roman"/>
              </a:rPr>
              <a:t>beneficiaries</a:t>
            </a: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70" dirty="0">
                <a:latin typeface="Times New Roman"/>
                <a:cs typeface="Times New Roman"/>
              </a:rPr>
              <a:t>We </a:t>
            </a:r>
            <a:r>
              <a:rPr sz="2000" dirty="0">
                <a:latin typeface="Times New Roman"/>
                <a:cs typeface="Times New Roman"/>
              </a:rPr>
              <a:t>will work with </a:t>
            </a:r>
            <a:r>
              <a:rPr sz="2000" spc="-5" dirty="0">
                <a:latin typeface="Times New Roman"/>
                <a:cs typeface="Times New Roman"/>
              </a:rPr>
              <a:t>states </a:t>
            </a:r>
            <a:r>
              <a:rPr sz="2000" dirty="0">
                <a:latin typeface="Times New Roman"/>
                <a:cs typeface="Times New Roman"/>
              </a:rPr>
              <a:t>that currently include the HICN on Medicaid</a:t>
            </a:r>
            <a:r>
              <a:rPr sz="2000" spc="-125" dirty="0">
                <a:latin typeface="Times New Roman"/>
                <a:cs typeface="Times New Roman"/>
              </a:rPr>
              <a:t> </a:t>
            </a:r>
            <a:r>
              <a:rPr sz="2000" dirty="0">
                <a:latin typeface="Times New Roman"/>
                <a:cs typeface="Times New Roman"/>
              </a:rPr>
              <a:t>cards</a:t>
            </a:r>
          </a:p>
          <a:p>
            <a:pPr marL="355600">
              <a:lnSpc>
                <a:spcPct val="100000"/>
              </a:lnSpc>
            </a:pPr>
            <a:r>
              <a:rPr sz="2000" dirty="0">
                <a:latin typeface="Times New Roman"/>
                <a:cs typeface="Times New Roman"/>
              </a:rPr>
              <a:t>to remove the Medicare ID </a:t>
            </a:r>
            <a:r>
              <a:rPr sz="2000" spc="5" dirty="0">
                <a:latin typeface="Times New Roman"/>
                <a:cs typeface="Times New Roman"/>
              </a:rPr>
              <a:t>or </a:t>
            </a:r>
            <a:r>
              <a:rPr sz="2000" dirty="0">
                <a:latin typeface="Times New Roman"/>
                <a:cs typeface="Times New Roman"/>
              </a:rPr>
              <a:t>replace it with </a:t>
            </a:r>
            <a:r>
              <a:rPr sz="2000" dirty="0" smtClean="0">
                <a:latin typeface="Times New Roman"/>
                <a:cs typeface="Times New Roman"/>
              </a:rPr>
              <a:t>a</a:t>
            </a:r>
            <a:r>
              <a:rPr lang="en-US" sz="2000" dirty="0" smtClean="0">
                <a:latin typeface="Times New Roman"/>
                <a:cs typeface="Times New Roman"/>
              </a:rPr>
              <a:t>n</a:t>
            </a:r>
            <a:r>
              <a:rPr lang="en-US" sz="2000" spc="-210" dirty="0" smtClean="0">
                <a:latin typeface="Times New Roman"/>
                <a:cs typeface="Times New Roman"/>
              </a:rPr>
              <a:t> </a:t>
            </a:r>
            <a:r>
              <a:rPr sz="2000" dirty="0" smtClean="0">
                <a:latin typeface="Times New Roman"/>
                <a:cs typeface="Times New Roman"/>
              </a:rPr>
              <a:t>MBI</a:t>
            </a:r>
          </a:p>
          <a:p>
            <a:pPr>
              <a:lnSpc>
                <a:spcPct val="100000"/>
              </a:lnSpc>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21</a:t>
            </a:fld>
            <a:endParaRPr lang="en-US" dirty="0">
              <a:solidFill>
                <a:prstClr val="black">
                  <a:tint val="75000"/>
                </a:prstClr>
              </a:solidFill>
            </a:endParaRPr>
          </a:p>
        </p:txBody>
      </p:sp>
    </p:spTree>
    <p:extLst>
      <p:ext uri="{BB962C8B-B14F-4D97-AF65-F5344CB8AC3E}">
        <p14:creationId xmlns:p14="http://schemas.microsoft.com/office/powerpoint/2010/main" val="2171133450"/>
      </p:ext>
    </p:extLst>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8902" y="256794"/>
            <a:ext cx="5386197" cy="430887"/>
          </a:xfrm>
          <a:prstGeom prst="rect">
            <a:avLst/>
          </a:prstGeom>
        </p:spPr>
        <p:txBody>
          <a:bodyPr vert="horz" wrap="square" lIns="0" tIns="0" rIns="0" bIns="0" rtlCol="0">
            <a:spAutoFit/>
          </a:bodyPr>
          <a:lstStyle/>
          <a:p>
            <a:pPr marL="12700">
              <a:lnSpc>
                <a:spcPct val="100000"/>
              </a:lnSpc>
            </a:pPr>
            <a:r>
              <a:rPr lang="en-US" spc="-5" dirty="0" smtClean="0"/>
              <a:t>Beneficiary </a:t>
            </a:r>
            <a:r>
              <a:rPr spc="-5" dirty="0" smtClean="0"/>
              <a:t>Outreach </a:t>
            </a:r>
            <a:r>
              <a:rPr spc="-5" dirty="0"/>
              <a:t>and</a:t>
            </a:r>
            <a:r>
              <a:rPr spc="-60" dirty="0"/>
              <a:t> </a:t>
            </a:r>
            <a:r>
              <a:rPr spc="-5" dirty="0"/>
              <a:t>Education</a:t>
            </a:r>
          </a:p>
        </p:txBody>
      </p:sp>
      <p:sp>
        <p:nvSpPr>
          <p:cNvPr id="3" name="object 3"/>
          <p:cNvSpPr txBox="1"/>
          <p:nvPr/>
        </p:nvSpPr>
        <p:spPr>
          <a:xfrm>
            <a:off x="459740" y="1104138"/>
            <a:ext cx="7917180" cy="492442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endParaRPr lang="en-US" sz="2000" dirty="0" smtClean="0">
              <a:latin typeface="Times New Roman"/>
              <a:cs typeface="Times New Roman"/>
            </a:endParaRPr>
          </a:p>
          <a:p>
            <a:pPr marL="355600" indent="-342900">
              <a:buFont typeface="Arial"/>
              <a:buChar char="•"/>
              <a:tabLst>
                <a:tab pos="354965" algn="l"/>
                <a:tab pos="355600" algn="l"/>
              </a:tabLst>
            </a:pPr>
            <a:r>
              <a:rPr lang="en-US" sz="2000" dirty="0">
                <a:latin typeface="Times New Roman"/>
                <a:cs typeface="Times New Roman"/>
              </a:rPr>
              <a:t>CMS will conduct intensive education and outreach to </a:t>
            </a:r>
            <a:r>
              <a:rPr lang="en-US" sz="2000" spc="-5" dirty="0">
                <a:latin typeface="Times New Roman"/>
                <a:cs typeface="Times New Roman"/>
              </a:rPr>
              <a:t>all</a:t>
            </a:r>
            <a:r>
              <a:rPr lang="en-US" sz="2000" spc="-204" dirty="0">
                <a:latin typeface="Times New Roman"/>
                <a:cs typeface="Times New Roman"/>
              </a:rPr>
              <a:t> </a:t>
            </a:r>
            <a:r>
              <a:rPr lang="en-US" sz="2000" dirty="0">
                <a:latin typeface="Times New Roman"/>
                <a:cs typeface="Times New Roman"/>
              </a:rPr>
              <a:t>Medicare beneficiaries, their families, caregivers, and advocates to help prepare for this</a:t>
            </a:r>
            <a:r>
              <a:rPr lang="en-US" sz="2000" spc="-204" dirty="0">
                <a:latin typeface="Times New Roman"/>
                <a:cs typeface="Times New Roman"/>
              </a:rPr>
              <a:t> </a:t>
            </a:r>
            <a:r>
              <a:rPr lang="en-US" sz="2000" dirty="0">
                <a:latin typeface="Times New Roman"/>
                <a:cs typeface="Times New Roman"/>
              </a:rPr>
              <a:t>change from September 2017 through April 2019</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Information about the new card is included in the 2018 Medicare &amp; You Handbook that was mailed to all beneficiaries in September 2017</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Once they receive their new cards, beneficiaries will be instructed to safely and securely destroy their old Medicare cards and keep the new Medicare number confidential</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90500"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CMS </a:t>
            </a:r>
            <a:r>
              <a:rPr lang="en-US" sz="2000" dirty="0">
                <a:latin typeface="Times New Roman" panose="02020603050405020304" pitchFamily="18" charset="0"/>
                <a:cs typeface="Times New Roman" panose="02020603050405020304" pitchFamily="18" charset="0"/>
              </a:rPr>
              <a:t>is also working to develop a secure </a:t>
            </a:r>
            <a:r>
              <a:rPr lang="en-US" sz="2000" dirty="0" smtClean="0">
                <a:latin typeface="Times New Roman" panose="02020603050405020304" pitchFamily="18" charset="0"/>
                <a:cs typeface="Times New Roman" panose="02020603050405020304" pitchFamily="18" charset="0"/>
              </a:rPr>
              <a:t>way for </a:t>
            </a:r>
            <a:r>
              <a:rPr lang="en-US" sz="2000" dirty="0">
                <a:latin typeface="Times New Roman" panose="02020603050405020304" pitchFamily="18" charset="0"/>
                <a:cs typeface="Times New Roman" panose="02020603050405020304" pitchFamily="18" charset="0"/>
              </a:rPr>
              <a:t>beneficiaries to be able to access their </a:t>
            </a:r>
            <a:r>
              <a:rPr lang="en-US" sz="2000" dirty="0" smtClean="0">
                <a:latin typeface="Times New Roman" panose="02020603050405020304" pitchFamily="18" charset="0"/>
                <a:cs typeface="Times New Roman" panose="02020603050405020304" pitchFamily="18" charset="0"/>
              </a:rPr>
              <a:t>new Medicare number when needed</a:t>
            </a:r>
            <a:endParaRPr lang="en-US" sz="2000" dirty="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lang="en-US" sz="2000" spc="-5" dirty="0" smtClean="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22</a:t>
            </a:fld>
            <a:endParaRPr lang="en-US" dirty="0">
              <a:solidFill>
                <a:prstClr val="black">
                  <a:tint val="75000"/>
                </a:prstClr>
              </a:solidFill>
            </a:endParaRPr>
          </a:p>
        </p:txBody>
      </p:sp>
    </p:spTree>
    <p:extLst>
      <p:ext uri="{BB962C8B-B14F-4D97-AF65-F5344CB8AC3E}">
        <p14:creationId xmlns:p14="http://schemas.microsoft.com/office/powerpoint/2010/main" val="2950397832"/>
      </p:ext>
    </p:extLst>
  </p:cSld>
  <p:clrMapOvr>
    <a:masterClrMapping/>
  </p:clrMapOvr>
  <mc:AlternateContent xmlns:mc="http://schemas.openxmlformats.org/markup-compatibility/2006" xmlns:p14="http://schemas.microsoft.com/office/powerpoint/2010/main">
    <mc:Choice Requires="p14">
      <p:transition spd="slow" p14:dur="2000" advTm="46806"/>
    </mc:Choice>
    <mc:Fallback xmlns="">
      <p:transition spd="slow" advTm="4680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7" y="228600"/>
            <a:ext cx="4535042" cy="445134"/>
          </a:xfrm>
        </p:spPr>
        <p:txBody>
          <a:bodyPr/>
          <a:lstStyle/>
          <a:p>
            <a:r>
              <a:rPr lang="en-US" dirty="0" smtClean="0"/>
              <a:t>Timeline for </a:t>
            </a:r>
            <a:r>
              <a:rPr lang="en-US" dirty="0"/>
              <a:t>Outreach</a:t>
            </a: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latin typeface="Times New Roman" panose="02020603050405020304" pitchFamily="18" charset="0"/>
                <a:cs typeface="Times New Roman" panose="02020603050405020304" pitchFamily="18" charset="0"/>
              </a:rPr>
              <a:pPr algn="r"/>
              <a:t>23</a:t>
            </a:fld>
            <a:endParaRPr lang="en-US" dirty="0">
              <a:latin typeface="Times New Roman" panose="02020603050405020304" pitchFamily="18" charset="0"/>
              <a:cs typeface="Times New Roman" panose="02020603050405020304" pitchFamily="18" charset="0"/>
            </a:endParaRPr>
          </a:p>
        </p:txBody>
      </p:sp>
      <p:pic>
        <p:nvPicPr>
          <p:cNvPr id="7" name="Picture 6" descr="March 2016 - Launch Medicare Card web content on cms.gov&#10;March through August 2016 - Held listing sessions with stakeholders&#10;June 2017 - CMS announces look up options for providers and people with Medicare. Basic informaion about new Medicare cards added to Medicare.gov&#10;Spetember 2017 - Unviel new Medicare Card. Medicare &amp; Your Handbook mailed with information about new Medicare card. Post additional Medicare.gov web content for people with Medicare.&#10;November 2017 - Education materials about the new card available for providers to order.&#10;January 2018 - Begin robust education &amp; outreach for people with Medicare. &#10;Before April 1 2018 - Udate your business and systems processes to be able to accept the MBI by April 1 2018. If you use vendors, work with them to update their practice management systems. &#10;April 2018 - Begin mailing new Medicare cards to people with Medicare. All systems &amp; processes able to accept MBI. Transition Period Starts: Can use either the HICN or MBI for data exchanges. Begin returning messages in HETS responses to show when new Medicare cards have been mailed to a specific patient and when a patient qualifies for Medicare through the RRB. &#10;June 2018 - Launch provider MBI lookup tool. &#10;October 2018 - Retunr MBI on Remittance Advice. &#10;April 16 2019 - Statutory deadline for issuing new Medicare cards. &#10;January 2020 - Transition Period Ends: Must use the MBI on data exchanges (some exceptions)." title="Timeline for Outreach"/>
          <p:cNvPicPr>
            <a:picLocks noChangeAspect="1"/>
          </p:cNvPicPr>
          <p:nvPr/>
        </p:nvPicPr>
        <p:blipFill>
          <a:blip r:embed="rId3"/>
          <a:stretch>
            <a:fillRect/>
          </a:stretch>
        </p:blipFill>
        <p:spPr>
          <a:xfrm>
            <a:off x="28510" y="1328231"/>
            <a:ext cx="9105900" cy="4715379"/>
          </a:xfrm>
          <a:prstGeom prst="rect">
            <a:avLst/>
          </a:prstGeom>
        </p:spPr>
      </p:pic>
    </p:spTree>
    <p:extLst>
      <p:ext uri="{BB962C8B-B14F-4D97-AF65-F5344CB8AC3E}">
        <p14:creationId xmlns:p14="http://schemas.microsoft.com/office/powerpoint/2010/main" val="3291450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0" y="228600"/>
            <a:ext cx="9105899" cy="457200"/>
          </a:xfrm>
        </p:spPr>
        <p:txBody>
          <a:bodyPr/>
          <a:lstStyle/>
          <a:p>
            <a:r>
              <a:rPr lang="en-US" dirty="0">
                <a:solidFill>
                  <a:prstClr val="white"/>
                </a:solidFill>
                <a:latin typeface="Times" panose="02020603050405020304" pitchFamily="18" charset="0"/>
                <a:cs typeface="Times" panose="02020603050405020304" pitchFamily="18" charset="0"/>
              </a:rPr>
              <a:t>Outreach and Education Resources</a:t>
            </a:r>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latin typeface="Times New Roman" panose="02020603050405020304" pitchFamily="18" charset="0"/>
                <a:cs typeface="Times New Roman" panose="02020603050405020304" pitchFamily="18" charset="0"/>
              </a:rPr>
              <a:pPr algn="r"/>
              <a:t>24</a:t>
            </a:fld>
            <a:endParaRPr lang="en-US" dirty="0">
              <a:latin typeface="Times New Roman" panose="02020603050405020304" pitchFamily="18" charset="0"/>
              <a:cs typeface="Times New Roman" panose="02020603050405020304" pitchFamily="18" charset="0"/>
            </a:endParaRPr>
          </a:p>
        </p:txBody>
      </p:sp>
      <p:pic>
        <p:nvPicPr>
          <p:cNvPr id="6" name="Content Placeholder 6" descr="Image of the old and new Medicare card. " title="A Poster for Providers’ Offices"/>
          <p:cNvPicPr>
            <a:picLocks noChangeAspect="1"/>
          </p:cNvPicPr>
          <p:nvPr/>
        </p:nvPicPr>
        <p:blipFill>
          <a:blip r:embed="rId3"/>
          <a:stretch>
            <a:fillRect/>
          </a:stretch>
        </p:blipFill>
        <p:spPr>
          <a:xfrm>
            <a:off x="5471393" y="2215502"/>
            <a:ext cx="2755804" cy="1783167"/>
          </a:xfrm>
          <a:prstGeom prst="rect">
            <a:avLst/>
          </a:prstGeom>
          <a:ln>
            <a:solidFill>
              <a:schemeClr val="bg1">
                <a:lumMod val="85000"/>
              </a:schemeClr>
            </a:solidFill>
          </a:ln>
        </p:spPr>
      </p:pic>
      <p:sp>
        <p:nvSpPr>
          <p:cNvPr id="8" name="Rectangle 7"/>
          <p:cNvSpPr/>
          <p:nvPr/>
        </p:nvSpPr>
        <p:spPr>
          <a:xfrm>
            <a:off x="914400" y="1829247"/>
            <a:ext cx="2794249"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flyer you can hand </a:t>
            </a:r>
            <a:r>
              <a:rPr lang="en-US" dirty="0" smtClean="0">
                <a:latin typeface="Times New Roman" panose="02020603050405020304" pitchFamily="18" charset="0"/>
                <a:cs typeface="Times New Roman" panose="02020603050405020304" pitchFamily="18" charset="0"/>
              </a:rPr>
              <a:t>out</a:t>
            </a:r>
            <a:endParaRPr lang="en-US" dirty="0">
              <a:latin typeface="Times New Roman" panose="02020603050405020304" pitchFamily="18" charset="0"/>
              <a:cs typeface="Times New Roman" panose="02020603050405020304" pitchFamily="18" charset="0"/>
            </a:endParaRPr>
          </a:p>
        </p:txBody>
      </p:sp>
      <p:pic>
        <p:nvPicPr>
          <p:cNvPr id="9" name="Picture 8" descr="Image of new card with information about the mailing timeline and how to update your mailing address" title="Tear-offs for Patients"/>
          <p:cNvPicPr>
            <a:picLocks noChangeAspect="1"/>
          </p:cNvPicPr>
          <p:nvPr/>
        </p:nvPicPr>
        <p:blipFill rotWithShape="1">
          <a:blip r:embed="rId4"/>
          <a:srcRect b="1468"/>
          <a:stretch/>
        </p:blipFill>
        <p:spPr>
          <a:xfrm>
            <a:off x="1098699" y="4964502"/>
            <a:ext cx="2351150" cy="1666354"/>
          </a:xfrm>
          <a:prstGeom prst="rect">
            <a:avLst/>
          </a:prstGeom>
          <a:ln>
            <a:solidFill>
              <a:schemeClr val="bg1">
                <a:lumMod val="85000"/>
              </a:schemeClr>
            </a:solidFill>
          </a:ln>
        </p:spPr>
      </p:pic>
      <p:sp>
        <p:nvSpPr>
          <p:cNvPr id="10" name="TextBox 9"/>
          <p:cNvSpPr txBox="1"/>
          <p:nvPr/>
        </p:nvSpPr>
        <p:spPr>
          <a:xfrm>
            <a:off x="394729" y="1126398"/>
            <a:ext cx="775867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Resources to help you communicate with people with Medicare are available on our website</a:t>
            </a:r>
            <a:r>
              <a:rPr lang="en-US" u="sng" dirty="0">
                <a:latin typeface="Times New Roman" panose="02020603050405020304" pitchFamily="18" charset="0"/>
                <a:cs typeface="Times New Roman" panose="02020603050405020304" pitchFamily="18" charset="0"/>
              </a:rPr>
              <a:t> https://www.cms.gov/newcard</a:t>
            </a:r>
            <a:r>
              <a:rPr lang="en-US" dirty="0" smtClean="0">
                <a:latin typeface="Times New Roman" panose="02020603050405020304" pitchFamily="18" charset="0"/>
                <a:cs typeface="Times New Roman" panose="02020603050405020304" pitchFamily="18" charset="0"/>
              </a:rPr>
              <a:t> to print and order</a:t>
            </a:r>
            <a:endParaRPr lang="en-US" dirty="0"/>
          </a:p>
        </p:txBody>
      </p:sp>
      <p:sp>
        <p:nvSpPr>
          <p:cNvPr id="11" name="TextBox 10"/>
          <p:cNvSpPr txBox="1"/>
          <p:nvPr/>
        </p:nvSpPr>
        <p:spPr>
          <a:xfrm>
            <a:off x="5331283" y="1833022"/>
            <a:ext cx="3036024"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 Poster for Providers’ Offices</a:t>
            </a:r>
            <a:endParaRPr lang="en-US" dirty="0"/>
          </a:p>
        </p:txBody>
      </p:sp>
      <p:pic>
        <p:nvPicPr>
          <p:cNvPr id="12" name="Picture 11" descr="Person with Medicare holding the new Medicare Card." title="A flyer you can hand out"/>
          <p:cNvPicPr>
            <a:picLocks noChangeAspect="1"/>
          </p:cNvPicPr>
          <p:nvPr/>
        </p:nvPicPr>
        <p:blipFill>
          <a:blip r:embed="rId5"/>
          <a:stretch>
            <a:fillRect/>
          </a:stretch>
        </p:blipFill>
        <p:spPr>
          <a:xfrm>
            <a:off x="1447800" y="2285875"/>
            <a:ext cx="1652949" cy="2077308"/>
          </a:xfrm>
          <a:prstGeom prst="rect">
            <a:avLst/>
          </a:prstGeom>
          <a:ln>
            <a:solidFill>
              <a:schemeClr val="bg1">
                <a:lumMod val="85000"/>
              </a:schemeClr>
            </a:solidFill>
          </a:ln>
        </p:spPr>
      </p:pic>
      <p:sp>
        <p:nvSpPr>
          <p:cNvPr id="13" name="TextBox 12"/>
          <p:cNvSpPr txBox="1"/>
          <p:nvPr/>
        </p:nvSpPr>
        <p:spPr>
          <a:xfrm>
            <a:off x="1210393" y="4534877"/>
            <a:ext cx="212776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Tear-offs for Patients</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146423" y="4534877"/>
            <a:ext cx="344838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Conference Cards for Beneficiaries</a:t>
            </a:r>
            <a:endParaRPr lang="en-US" dirty="0">
              <a:latin typeface="Times New Roman" panose="02020603050405020304" pitchFamily="18" charset="0"/>
              <a:cs typeface="Times New Roman" panose="02020603050405020304" pitchFamily="18" charset="0"/>
            </a:endParaRPr>
          </a:p>
        </p:txBody>
      </p:sp>
      <p:pic>
        <p:nvPicPr>
          <p:cNvPr id="15" name="Picture 14" descr="Information about the mailing timeline and how to update your mailing address" title="Conference Cards for Beneficiaries"/>
          <p:cNvPicPr>
            <a:picLocks noChangeAspect="1"/>
          </p:cNvPicPr>
          <p:nvPr/>
        </p:nvPicPr>
        <p:blipFill>
          <a:blip r:embed="rId6"/>
          <a:stretch>
            <a:fillRect/>
          </a:stretch>
        </p:blipFill>
        <p:spPr>
          <a:xfrm>
            <a:off x="5614431" y="4964502"/>
            <a:ext cx="2469727" cy="1666354"/>
          </a:xfrm>
          <a:prstGeom prst="rect">
            <a:avLst/>
          </a:prstGeom>
          <a:ln>
            <a:solidFill>
              <a:schemeClr val="bg1">
                <a:lumMod val="85000"/>
              </a:schemeClr>
            </a:solidFill>
          </a:ln>
        </p:spPr>
      </p:pic>
    </p:spTree>
    <p:extLst>
      <p:ext uri="{BB962C8B-B14F-4D97-AF65-F5344CB8AC3E}">
        <p14:creationId xmlns:p14="http://schemas.microsoft.com/office/powerpoint/2010/main" val="308475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486400" cy="861774"/>
          </a:xfrm>
        </p:spPr>
        <p:txBody>
          <a:bodyPr/>
          <a:lstStyle/>
          <a:p>
            <a:r>
              <a:rPr lang="en-US" dirty="0" smtClean="0">
                <a:solidFill>
                  <a:prstClr val="white"/>
                </a:solidFill>
              </a:rPr>
              <a:t>Key Points to Reinforce with Patients</a:t>
            </a:r>
            <a:endParaRPr lang="en-US" dirty="0"/>
          </a:p>
        </p:txBody>
      </p:sp>
      <p:sp>
        <p:nvSpPr>
          <p:cNvPr id="3" name="Content Placeholder 2"/>
          <p:cNvSpPr>
            <a:spLocks noGrp="1"/>
          </p:cNvSpPr>
          <p:nvPr>
            <p:ph idx="1"/>
          </p:nvPr>
        </p:nvSpPr>
        <p:spPr>
          <a:xfrm>
            <a:off x="628650" y="1287624"/>
            <a:ext cx="7886700" cy="3385542"/>
          </a:xfrm>
        </p:spPr>
        <p:txBody>
          <a:bodyPr/>
          <a:lstStyle/>
          <a:p>
            <a:pPr marL="457200" lvl="0" indent="-457200" defTabSz="914400">
              <a:buFont typeface="Arial" panose="020B0604020202020204" pitchFamily="34" charset="0"/>
              <a:buChar char="•"/>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solidFill>
                  <a:prstClr val="black"/>
                </a:solidFill>
                <a:latin typeface="Times New Roman" panose="02020603050405020304" pitchFamily="18" charset="0"/>
                <a:cs typeface="Times New Roman" panose="02020603050405020304" pitchFamily="18" charset="0"/>
              </a:rPr>
              <a:t>Understand </a:t>
            </a:r>
            <a:r>
              <a:rPr lang="en-US" sz="2000" kern="0" dirty="0">
                <a:solidFill>
                  <a:prstClr val="black"/>
                </a:solidFill>
                <a:latin typeface="Times New Roman" panose="02020603050405020304" pitchFamily="18" charset="0"/>
                <a:cs typeface="Times New Roman" panose="02020603050405020304" pitchFamily="18" charset="0"/>
              </a:rPr>
              <a:t>that mailing everyone a new card will take some time. Your card might arrive at a different time than your friend’s or neighbor’s</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Make sure your mailing address is </a:t>
            </a:r>
            <a:r>
              <a:rPr lang="en-US" sz="2000" kern="0" dirty="0" smtClean="0">
                <a:solidFill>
                  <a:prstClr val="black"/>
                </a:solidFill>
                <a:latin typeface="Times New Roman" panose="02020603050405020304" pitchFamily="18" charset="0"/>
                <a:cs typeface="Times New Roman" panose="02020603050405020304" pitchFamily="18" charset="0"/>
              </a:rPr>
              <a:t>up-to-date</a:t>
            </a:r>
            <a:r>
              <a:rPr lang="en-US" sz="2000" kern="0" dirty="0">
                <a:solidFill>
                  <a:prstClr val="black"/>
                </a:solidFill>
                <a:latin typeface="Times New Roman" panose="02020603050405020304" pitchFamily="18" charset="0"/>
                <a:cs typeface="Times New Roman" panose="02020603050405020304" pitchFamily="18" charset="0"/>
              </a:rPr>
              <a:t>. If your address needs to be corrected, contact Social Security at </a:t>
            </a:r>
            <a:r>
              <a:rPr lang="en-US" sz="2000" kern="0" dirty="0">
                <a:solidFill>
                  <a:prstClr val="black"/>
                </a:solidFill>
                <a:latin typeface="Times New Roman" panose="02020603050405020304" pitchFamily="18" charset="0"/>
                <a:cs typeface="Times New Roman" panose="02020603050405020304" pitchFamily="18" charset="0"/>
                <a:hlinkClick r:id="rId3"/>
              </a:rPr>
              <a:t>ssa.gov/</a:t>
            </a:r>
            <a:r>
              <a:rPr lang="en-US" sz="2000" kern="0" dirty="0" err="1">
                <a:solidFill>
                  <a:prstClr val="black"/>
                </a:solidFill>
                <a:latin typeface="Times New Roman" panose="02020603050405020304" pitchFamily="18" charset="0"/>
                <a:cs typeface="Times New Roman" panose="02020603050405020304" pitchFamily="18" charset="0"/>
                <a:hlinkClick r:id="rId3"/>
              </a:rPr>
              <a:t>myaccount</a:t>
            </a:r>
            <a:r>
              <a:rPr lang="en-US" sz="2000" kern="0" dirty="0">
                <a:solidFill>
                  <a:prstClr val="black"/>
                </a:solidFill>
                <a:latin typeface="Times New Roman" panose="02020603050405020304" pitchFamily="18" charset="0"/>
                <a:cs typeface="Times New Roman" panose="02020603050405020304" pitchFamily="18" charset="0"/>
              </a:rPr>
              <a:t> or 1-800-772-1213. TTY: 1-800-325-0778</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Beware of anyone who contacts you about your new Medicare card. We will never ask you to give us personal or private information to get your new Medicare number and card</a:t>
            </a:r>
            <a:r>
              <a:rPr lang="en-US" sz="2000" kern="0" dirty="0" smtClean="0">
                <a:solidFill>
                  <a:prstClr val="black"/>
                </a:solidFill>
                <a:latin typeface="Times New Roman" panose="02020603050405020304" pitchFamily="18" charset="0"/>
                <a:cs typeface="Times New Roman" panose="02020603050405020304" pitchFamily="18" charset="0"/>
              </a:rPr>
              <a:t>.</a:t>
            </a: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858000" y="6356351"/>
            <a:ext cx="2057400" cy="365125"/>
          </a:xfrm>
          <a:prstGeom prst="rect">
            <a:avLst/>
          </a:prstGeom>
        </p:spPr>
        <p:txBody>
          <a:bodyPr/>
          <a:lstStyle/>
          <a:p>
            <a:pPr algn="r"/>
            <a:fld id="{D3B75908-2BC4-4CCC-BE4B-63652A0FD379}" type="slidenum">
              <a:rPr lang="en-US" smtClean="0"/>
              <a:pPr algn="r"/>
              <a:t>25</a:t>
            </a:fld>
            <a:endParaRPr lang="en-US" dirty="0"/>
          </a:p>
        </p:txBody>
      </p:sp>
    </p:spTree>
    <p:extLst>
      <p:ext uri="{BB962C8B-B14F-4D97-AF65-F5344CB8AC3E}">
        <p14:creationId xmlns:p14="http://schemas.microsoft.com/office/powerpoint/2010/main" val="560361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dirty="0" smtClean="0">
                <a:solidFill>
                  <a:prstClr val="white"/>
                </a:solidFill>
              </a:rPr>
              <a:t>Key Points to Know</a:t>
            </a:r>
            <a:endParaRPr lang="en-US" dirty="0"/>
          </a:p>
        </p:txBody>
      </p:sp>
      <p:sp>
        <p:nvSpPr>
          <p:cNvPr id="3" name="Content Placeholder 2"/>
          <p:cNvSpPr>
            <a:spLocks noGrp="1"/>
          </p:cNvSpPr>
          <p:nvPr>
            <p:ph idx="1"/>
          </p:nvPr>
        </p:nvSpPr>
        <p:spPr>
          <a:xfrm>
            <a:off x="628650" y="1287624"/>
            <a:ext cx="7886700" cy="5232202"/>
          </a:xfrm>
        </p:spPr>
        <p:txBody>
          <a:bodyPr/>
          <a:lstStyle/>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need to be ready by April 1, 2018 (systems and business processes) </a:t>
            </a:r>
          </a:p>
          <a:p>
            <a:pPr marL="457200" lvl="0" indent="-457200" defTabSz="9144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kern="0" dirty="0" smtClean="0">
                <a:solidFill>
                  <a:prstClr val="black"/>
                </a:solidFill>
                <a:latin typeface="Times New Roman" panose="02020603050405020304" pitchFamily="18" charset="0"/>
                <a:cs typeface="Times New Roman" panose="02020603050405020304" pitchFamily="18" charset="0"/>
              </a:rPr>
              <a:t>There will be a 21- month transition period from April 1, 2018 – December 31, 2019</a:t>
            </a:r>
          </a:p>
          <a:p>
            <a:pPr marL="457200" lvl="0" indent="-457200" defTabSz="914400">
              <a:buFont typeface="+mj-lt"/>
              <a:buAutoNum type="arabicPeriod"/>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will have 3 ways to get the new MBI:</a:t>
            </a:r>
          </a:p>
          <a:p>
            <a:pPr marL="914400" lvl="1" indent="-457200">
              <a:buFont typeface="+mj-lt"/>
              <a:buAutoNum type="alphaLcPeriod"/>
            </a:pPr>
            <a:r>
              <a:rPr lang="en-US" sz="2000" kern="0" dirty="0" smtClean="0">
                <a:solidFill>
                  <a:prstClr val="black"/>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receives it through the remittance advice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obtains it through the a secure web portal with the MAC</a:t>
            </a:r>
          </a:p>
          <a:p>
            <a:pPr lvl="1"/>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have resources </a:t>
            </a:r>
            <a:r>
              <a:rPr lang="en-US" sz="2000" dirty="0">
                <a:solidFill>
                  <a:prstClr val="black"/>
                </a:solidFill>
                <a:latin typeface="Times New Roman" panose="02020603050405020304" pitchFamily="18" charset="0"/>
                <a:cs typeface="Times New Roman" panose="02020603050405020304" pitchFamily="18" charset="0"/>
              </a:rPr>
              <a:t>you can use when you talk to people with Medicare about the new Medicare cards: https://</a:t>
            </a:r>
            <a:r>
              <a:rPr lang="en-US" sz="2000" dirty="0" smtClean="0">
                <a:solidFill>
                  <a:prstClr val="black"/>
                </a:solidFill>
                <a:latin typeface="Times New Roman" panose="02020603050405020304" pitchFamily="18" charset="0"/>
                <a:cs typeface="Times New Roman" panose="02020603050405020304" pitchFamily="18" charset="0"/>
              </a:rPr>
              <a:t>www.cms.gov/Medicare/New-Medicare-Card/Partners-and-Employers/Partners-and-employers.html </a:t>
            </a: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pPr algn="r"/>
              <a:t>26</a:t>
            </a:fld>
            <a:endParaRPr lang="en-US" dirty="0"/>
          </a:p>
        </p:txBody>
      </p:sp>
    </p:spTree>
    <p:extLst>
      <p:ext uri="{BB962C8B-B14F-4D97-AF65-F5344CB8AC3E}">
        <p14:creationId xmlns:p14="http://schemas.microsoft.com/office/powerpoint/2010/main" val="165583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0053" y="256794"/>
            <a:ext cx="2181225" cy="445134"/>
          </a:xfrm>
          <a:prstGeom prst="rect">
            <a:avLst/>
          </a:prstGeom>
        </p:spPr>
        <p:txBody>
          <a:bodyPr vert="horz" wrap="square" lIns="0" tIns="0" rIns="0" bIns="0" rtlCol="0">
            <a:spAutoFit/>
          </a:bodyPr>
          <a:lstStyle/>
          <a:p>
            <a:pPr marL="12700">
              <a:lnSpc>
                <a:spcPct val="100000"/>
              </a:lnSpc>
            </a:pPr>
            <a:r>
              <a:rPr dirty="0"/>
              <a:t>Final</a:t>
            </a:r>
            <a:r>
              <a:rPr spc="-170" dirty="0"/>
              <a:t> </a:t>
            </a:r>
            <a:r>
              <a:rPr dirty="0" smtClean="0"/>
              <a:t>Thoughts</a:t>
            </a:r>
            <a:r>
              <a:rPr lang="en-US" dirty="0" smtClean="0"/>
              <a:t> </a:t>
            </a:r>
            <a:endParaRPr dirty="0"/>
          </a:p>
        </p:txBody>
      </p:sp>
      <p:sp>
        <p:nvSpPr>
          <p:cNvPr id="3" name="object 3"/>
          <p:cNvSpPr txBox="1"/>
          <p:nvPr/>
        </p:nvSpPr>
        <p:spPr>
          <a:xfrm>
            <a:off x="595376" y="1104138"/>
            <a:ext cx="7717155" cy="492442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Thank you for </a:t>
            </a:r>
            <a:r>
              <a:rPr sz="2000" spc="-5" dirty="0">
                <a:latin typeface="Times New Roman" panose="02020603050405020304" pitchFamily="18" charset="0"/>
                <a:cs typeface="Times New Roman" panose="02020603050405020304" pitchFamily="18" charset="0"/>
              </a:rPr>
              <a:t>participating </a:t>
            </a:r>
            <a:r>
              <a:rPr sz="2000" dirty="0">
                <a:latin typeface="Times New Roman" panose="02020603050405020304" pitchFamily="18" charset="0"/>
                <a:cs typeface="Times New Roman" panose="02020603050405020304" pitchFamily="18" charset="0"/>
              </a:rPr>
              <a:t>in this discussion</a:t>
            </a:r>
            <a:r>
              <a:rPr sz="2000" spc="-140" dirty="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today</a:t>
            </a:r>
            <a:r>
              <a:rPr lang="en-US" sz="2000" dirty="0" smtClean="0">
                <a:latin typeface="Times New Roman" panose="02020603050405020304" pitchFamily="18" charset="0"/>
                <a:cs typeface="Times New Roman" panose="02020603050405020304" pitchFamily="18" charset="0"/>
              </a:rPr>
              <a:t>, to learn more about the New Medicare Card you can:</a:t>
            </a:r>
          </a:p>
          <a:p>
            <a:pPr marL="12700">
              <a:lnSpc>
                <a:spcPct val="100000"/>
              </a:lnSpc>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lvl="1"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Participate in our Open Door </a:t>
            </a:r>
            <a:r>
              <a:rPr lang="en-US" sz="2000" dirty="0" smtClean="0">
                <a:latin typeface="Times New Roman" panose="02020603050405020304" pitchFamily="18" charset="0"/>
                <a:cs typeface="Times New Roman" panose="02020603050405020304" pitchFamily="18" charset="0"/>
              </a:rPr>
              <a:t>Forums. We </a:t>
            </a:r>
            <a:r>
              <a:rPr lang="en-US" sz="2000" dirty="0">
                <a:latin typeface="Times New Roman" panose="02020603050405020304" pitchFamily="18" charset="0"/>
                <a:cs typeface="Times New Roman" panose="02020603050405020304" pitchFamily="18" charset="0"/>
              </a:rPr>
              <a:t>will let you know when calls are scheduled in </a:t>
            </a:r>
            <a:r>
              <a:rPr lang="en-US" sz="2000" u="sng" dirty="0">
                <a:latin typeface="Times New Roman" panose="02020603050405020304" pitchFamily="18" charset="0"/>
                <a:cs typeface="Times New Roman" panose="02020603050405020304" pitchFamily="18" charset="0"/>
              </a:rPr>
              <a:t>MLN </a:t>
            </a:r>
            <a:r>
              <a:rPr lang="en-US" sz="2000" u="sng" dirty="0" smtClean="0">
                <a:latin typeface="Times New Roman" panose="02020603050405020304" pitchFamily="18" charset="0"/>
                <a:cs typeface="Times New Roman" panose="02020603050405020304" pitchFamily="18" charset="0"/>
              </a:rPr>
              <a:t>Connects (Providers)</a:t>
            </a:r>
            <a:endParaRPr lang="en-US" sz="2000" dirty="0" smtClean="0">
              <a:latin typeface="Times New Roman" panose="02020603050405020304" pitchFamily="18" charset="0"/>
              <a:cs typeface="Times New Roman" panose="02020603050405020304" pitchFamily="18" charset="0"/>
            </a:endParaRPr>
          </a:p>
          <a:p>
            <a:pPr marL="469900" lvl="1">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lvl="1"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Check </a:t>
            </a:r>
            <a:r>
              <a:rPr lang="en-US" sz="2000" dirty="0">
                <a:latin typeface="Times New Roman" panose="02020603050405020304" pitchFamily="18" charset="0"/>
                <a:cs typeface="Times New Roman" panose="02020603050405020304" pitchFamily="18" charset="0"/>
              </a:rPr>
              <a:t>our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lang="en-US" sz="2000" dirty="0" smtClean="0">
                <a:latin typeface="Times New Roman" panose="02020603050405020304" pitchFamily="18" charset="0"/>
                <a:cs typeface="Times New Roman" panose="02020603050405020304" pitchFamily="18" charset="0"/>
              </a:rPr>
              <a:t>website </a:t>
            </a:r>
            <a:r>
              <a:rPr lang="en-US" sz="2000" dirty="0">
                <a:latin typeface="Times New Roman" panose="02020603050405020304" pitchFamily="18" charset="0"/>
                <a:cs typeface="Times New Roman" panose="02020603050405020304" pitchFamily="18" charset="0"/>
              </a:rPr>
              <a:t>for other </a:t>
            </a:r>
            <a:r>
              <a:rPr lang="en-US" sz="2000" dirty="0" smtClean="0">
                <a:latin typeface="Times New Roman" panose="02020603050405020304" pitchFamily="18" charset="0"/>
                <a:cs typeface="Times New Roman" panose="02020603050405020304" pitchFamily="18" charset="0"/>
              </a:rPr>
              <a:t>information: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www.cms.gov/newcard</a:t>
            </a:r>
          </a:p>
          <a:p>
            <a:pPr marL="12700">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355600"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Here are resources you can use when you talk to people with Medicare about the new Medicare </a:t>
            </a:r>
            <a:r>
              <a:rPr lang="en-US" sz="2000" dirty="0" smtClean="0">
                <a:latin typeface="Times New Roman" panose="02020603050405020304" pitchFamily="18" charset="0"/>
                <a:cs typeface="Times New Roman" panose="02020603050405020304" pitchFamily="18" charset="0"/>
              </a:rPr>
              <a:t>cards: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www.cms.gov/Medicare/New-Medicare-Card/Partners-and-Employers/Partners-and-employers.html</a:t>
            </a:r>
            <a:endParaRPr lang="en-US" sz="2000" u="sng" dirty="0">
              <a:latin typeface="Times New Roman" panose="02020603050405020304" pitchFamily="18" charset="0"/>
              <a:cs typeface="Times New Roman" panose="02020603050405020304" pitchFamily="18" charset="0"/>
            </a:endParaRPr>
          </a:p>
          <a:p>
            <a:pPr>
              <a:lnSpc>
                <a:spcPct val="100000"/>
              </a:lnSpc>
            </a:pPr>
            <a:endParaRPr sz="2000"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Please </a:t>
            </a:r>
            <a:r>
              <a:rPr sz="2000" spc="-5" dirty="0">
                <a:latin typeface="Times New Roman" panose="02020603050405020304" pitchFamily="18" charset="0"/>
                <a:cs typeface="Times New Roman" panose="02020603050405020304" pitchFamily="18" charset="0"/>
              </a:rPr>
              <a:t>submit </a:t>
            </a:r>
            <a:r>
              <a:rPr sz="2000" dirty="0">
                <a:latin typeface="Times New Roman" panose="02020603050405020304" pitchFamily="18" charset="0"/>
                <a:cs typeface="Times New Roman" panose="02020603050405020304" pitchFamily="18" charset="0"/>
              </a:rPr>
              <a:t>any additional </a:t>
            </a:r>
            <a:r>
              <a:rPr lang="en-US" sz="2000" dirty="0" smtClean="0">
                <a:latin typeface="Times New Roman" panose="02020603050405020304" pitchFamily="18" charset="0"/>
                <a:cs typeface="Times New Roman" panose="02020603050405020304" pitchFamily="18" charset="0"/>
              </a:rPr>
              <a:t>comments or questions</a:t>
            </a:r>
            <a:r>
              <a:rPr sz="2000"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 the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sz="2000" dirty="0" smtClean="0">
                <a:latin typeface="Times New Roman" panose="02020603050405020304" pitchFamily="18" charset="0"/>
                <a:cs typeface="Times New Roman" panose="02020603050405020304" pitchFamily="18" charset="0"/>
              </a:rPr>
              <a:t>team </a:t>
            </a:r>
            <a:r>
              <a:rPr sz="2000" spc="-5" dirty="0" smtClean="0">
                <a:latin typeface="Times New Roman" panose="02020603050405020304" pitchFamily="18" charset="0"/>
                <a:cs typeface="Times New Roman" panose="02020603050405020304" pitchFamily="18" charset="0"/>
              </a:rPr>
              <a:t>mailbox:</a:t>
            </a:r>
            <a:r>
              <a:rPr lang="en-US" sz="2000" spc="-5" dirty="0">
                <a:latin typeface="Times New Roman" panose="02020603050405020304" pitchFamily="18" charset="0"/>
                <a:cs typeface="Times New Roman" panose="02020603050405020304" pitchFamily="18" charset="0"/>
              </a:rPr>
              <a:t> </a:t>
            </a:r>
            <a:r>
              <a:rPr lang="en-US" sz="2000" u="sng" spc="-5" dirty="0" smtClean="0">
                <a:solidFill>
                  <a:srgbClr val="0000FF"/>
                </a:solidFill>
                <a:latin typeface="Times New Roman" panose="02020603050405020304" pitchFamily="18" charset="0"/>
                <a:cs typeface="Times New Roman" panose="02020603050405020304" pitchFamily="18" charset="0"/>
              </a:rPr>
              <a:t>NewMedicareCardSSNRemoval@cms.hhs.gov</a:t>
            </a:r>
            <a:endParaRPr sz="20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27</a:t>
            </a:fld>
            <a:endParaRPr lang="en-US" dirty="0">
              <a:solidFill>
                <a:prstClr val="black">
                  <a:tint val="75000"/>
                </a:prstClr>
              </a:solidFill>
            </a:endParaRPr>
          </a:p>
        </p:txBody>
      </p:sp>
    </p:spTree>
    <p:extLst>
      <p:ext uri="{BB962C8B-B14F-4D97-AF65-F5344CB8AC3E}">
        <p14:creationId xmlns:p14="http://schemas.microsoft.com/office/powerpoint/2010/main" val="1873203705"/>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80338"/>
            <a:ext cx="7957184" cy="3385542"/>
          </a:xfrm>
          <a:prstGeom prst="rect">
            <a:avLst/>
          </a:prstGeom>
        </p:spPr>
        <p:txBody>
          <a:bodyPr vert="horz" wrap="square" lIns="0" tIns="0" rIns="0" bIns="0" rtlCol="0">
            <a:spAutoFit/>
          </a:bodyPr>
          <a:lstStyle/>
          <a:p>
            <a:pPr marL="12700" marR="5080">
              <a:lnSpc>
                <a:spcPct val="100000"/>
              </a:lnSpc>
              <a:tabLst>
                <a:tab pos="354965" algn="l"/>
                <a:tab pos="355600" algn="l"/>
              </a:tabLst>
            </a:pPr>
            <a:r>
              <a:rPr sz="2000" b="1" dirty="0">
                <a:latin typeface="Times New Roman"/>
                <a:cs typeface="Times New Roman"/>
              </a:rPr>
              <a:t>Primary </a:t>
            </a:r>
            <a:r>
              <a:rPr lang="en-US" sz="2000" b="1" dirty="0" smtClean="0">
                <a:latin typeface="Times New Roman"/>
                <a:cs typeface="Times New Roman"/>
              </a:rPr>
              <a:t>Operational G</a:t>
            </a:r>
            <a:r>
              <a:rPr sz="2000" b="1" dirty="0" smtClean="0">
                <a:latin typeface="Times New Roman"/>
                <a:cs typeface="Times New Roman"/>
              </a:rPr>
              <a:t>oal</a:t>
            </a:r>
            <a:r>
              <a:rPr sz="2000" b="1" dirty="0">
                <a:latin typeface="Times New Roman"/>
                <a:cs typeface="Times New Roman"/>
              </a:rPr>
              <a:t>: </a:t>
            </a:r>
            <a:r>
              <a:rPr sz="2000" spc="-75" dirty="0">
                <a:latin typeface="Times New Roman"/>
                <a:cs typeface="Times New Roman"/>
              </a:rPr>
              <a:t>To </a:t>
            </a:r>
            <a:r>
              <a:rPr sz="2000" dirty="0">
                <a:latin typeface="Times New Roman"/>
                <a:cs typeface="Times New Roman"/>
              </a:rPr>
              <a:t>decrease Medicare </a:t>
            </a:r>
            <a:r>
              <a:rPr sz="2000" spc="-5" dirty="0">
                <a:latin typeface="Times New Roman"/>
                <a:cs typeface="Times New Roman"/>
              </a:rPr>
              <a:t>Beneficiary </a:t>
            </a:r>
            <a:r>
              <a:rPr sz="2000" dirty="0">
                <a:latin typeface="Times New Roman"/>
                <a:cs typeface="Times New Roman"/>
              </a:rPr>
              <a:t>vulnerability to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 </a:t>
            </a:r>
            <a:r>
              <a:rPr sz="2000" spc="5" dirty="0">
                <a:latin typeface="Times New Roman"/>
                <a:cs typeface="Times New Roman"/>
              </a:rPr>
              <a:t>by </a:t>
            </a:r>
            <a:r>
              <a:rPr sz="2000" dirty="0">
                <a:latin typeface="Times New Roman"/>
                <a:cs typeface="Times New Roman"/>
              </a:rPr>
              <a:t>removing the SSN-based </a:t>
            </a:r>
            <a:r>
              <a:rPr lang="en-US" sz="2000" dirty="0" smtClean="0">
                <a:latin typeface="Times New Roman"/>
                <a:cs typeface="Times New Roman"/>
              </a:rPr>
              <a:t>number</a:t>
            </a:r>
            <a:r>
              <a:rPr sz="2000" dirty="0" smtClean="0">
                <a:latin typeface="Times New Roman"/>
                <a:cs typeface="Times New Roman"/>
              </a:rPr>
              <a:t> </a:t>
            </a:r>
            <a:r>
              <a:rPr sz="2000" dirty="0">
                <a:latin typeface="Times New Roman"/>
                <a:cs typeface="Times New Roman"/>
              </a:rPr>
              <a:t>from their Medicare</a:t>
            </a:r>
            <a:r>
              <a:rPr sz="2000" spc="-170" dirty="0">
                <a:latin typeface="Times New Roman"/>
                <a:cs typeface="Times New Roman"/>
              </a:rPr>
              <a:t> </a:t>
            </a:r>
            <a:r>
              <a:rPr sz="2000" spc="-5" dirty="0" smtClean="0">
                <a:latin typeface="Times New Roman"/>
                <a:cs typeface="Times New Roman"/>
              </a:rPr>
              <a:t>identification</a:t>
            </a:r>
            <a:r>
              <a:rPr lang="en-US" sz="2000" spc="-5" dirty="0" smtClean="0">
                <a:latin typeface="Times New Roman"/>
                <a:cs typeface="Times New Roman"/>
              </a:rPr>
              <a:t> </a:t>
            </a:r>
            <a:r>
              <a:rPr sz="2000" dirty="0" smtClean="0">
                <a:latin typeface="Times New Roman"/>
                <a:cs typeface="Times New Roman"/>
              </a:rPr>
              <a:t>cards </a:t>
            </a:r>
            <a:r>
              <a:rPr sz="2000" dirty="0">
                <a:latin typeface="Times New Roman"/>
                <a:cs typeface="Times New Roman"/>
              </a:rPr>
              <a:t>and </a:t>
            </a:r>
            <a:r>
              <a:rPr sz="2000" dirty="0" smtClean="0">
                <a:latin typeface="Times New Roman"/>
                <a:cs typeface="Times New Roman"/>
              </a:rPr>
              <a:t>replac</a:t>
            </a:r>
            <a:r>
              <a:rPr lang="en-US" sz="2000" dirty="0" smtClean="0">
                <a:latin typeface="Times New Roman"/>
                <a:cs typeface="Times New Roman"/>
              </a:rPr>
              <a:t>e w</a:t>
            </a:r>
            <a:r>
              <a:rPr sz="2000" dirty="0" smtClean="0">
                <a:latin typeface="Times New Roman"/>
                <a:cs typeface="Times New Roman"/>
              </a:rPr>
              <a:t>ith </a:t>
            </a:r>
            <a:r>
              <a:rPr sz="2000" dirty="0">
                <a:latin typeface="Times New Roman"/>
                <a:cs typeface="Times New Roman"/>
              </a:rPr>
              <a:t>a new </a:t>
            </a:r>
            <a:r>
              <a:rPr lang="en-US" sz="2000" dirty="0" smtClean="0">
                <a:latin typeface="Times New Roman"/>
                <a:cs typeface="Times New Roman"/>
              </a:rPr>
              <a:t>unique Medicare Number</a:t>
            </a:r>
          </a:p>
          <a:p>
            <a:pPr marL="12700" marR="5080">
              <a:lnSpc>
                <a:spcPct val="100000"/>
              </a:lnSpc>
              <a:tabLst>
                <a:tab pos="354965" algn="l"/>
                <a:tab pos="355600" algn="l"/>
              </a:tabLst>
            </a:pPr>
            <a:endParaRPr lang="en-US" sz="2000" dirty="0" smtClean="0">
              <a:latin typeface="Times New Roman"/>
              <a:cs typeface="Times New Roman"/>
            </a:endParaRPr>
          </a:p>
          <a:p>
            <a:pPr marL="355600" indent="-342900">
              <a:lnSpc>
                <a:spcPct val="100000"/>
              </a:lnSpc>
              <a:buFont typeface="Arial"/>
              <a:buChar char="•"/>
              <a:tabLst>
                <a:tab pos="354965" algn="l"/>
                <a:tab pos="355600" algn="l"/>
              </a:tabLst>
            </a:pPr>
            <a:r>
              <a:rPr sz="2000" dirty="0" smtClean="0">
                <a:latin typeface="Times New Roman"/>
                <a:cs typeface="Times New Roman"/>
              </a:rPr>
              <a:t>In </a:t>
            </a:r>
            <a:r>
              <a:rPr sz="2000" dirty="0">
                <a:latin typeface="Times New Roman"/>
                <a:cs typeface="Times New Roman"/>
              </a:rPr>
              <a:t>achieving this </a:t>
            </a:r>
            <a:r>
              <a:rPr sz="2000" spc="5" dirty="0">
                <a:latin typeface="Times New Roman"/>
                <a:cs typeface="Times New Roman"/>
              </a:rPr>
              <a:t>goal </a:t>
            </a:r>
            <a:r>
              <a:rPr sz="2000" dirty="0">
                <a:latin typeface="Times New Roman"/>
                <a:cs typeface="Times New Roman"/>
              </a:rPr>
              <a:t>CMS seeks</a:t>
            </a:r>
            <a:r>
              <a:rPr sz="2000" spc="-175" dirty="0">
                <a:latin typeface="Times New Roman"/>
                <a:cs typeface="Times New Roman"/>
              </a:rPr>
              <a:t> </a:t>
            </a:r>
            <a:r>
              <a:rPr sz="2000" dirty="0">
                <a:latin typeface="Times New Roman"/>
                <a:cs typeface="Times New Roman"/>
              </a:rPr>
              <a:t>to:</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5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110" dirty="0">
                <a:latin typeface="Times New Roman"/>
                <a:cs typeface="Times New Roman"/>
              </a:rPr>
              <a:t> </a:t>
            </a:r>
            <a:r>
              <a:rPr sz="2000" dirty="0">
                <a:latin typeface="Times New Roman"/>
                <a:cs typeface="Times New Roman"/>
              </a:rPr>
              <a:t>providers</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disruption to Medicare</a:t>
            </a:r>
            <a:r>
              <a:rPr sz="2000" spc="-125" dirty="0">
                <a:latin typeface="Times New Roman"/>
                <a:cs typeface="Times New Roman"/>
              </a:rPr>
              <a:t> </a:t>
            </a:r>
            <a:r>
              <a:rPr sz="2000" dirty="0">
                <a:latin typeface="Times New Roman"/>
                <a:cs typeface="Times New Roman"/>
              </a:rPr>
              <a:t>operations</a:t>
            </a:r>
          </a:p>
          <a:p>
            <a:pPr marL="756285" lvl="1" indent="-286385">
              <a:lnSpc>
                <a:spcPct val="100000"/>
              </a:lnSpc>
              <a:buChar char="−"/>
              <a:tabLst>
                <a:tab pos="756285" algn="l"/>
                <a:tab pos="756920" algn="l"/>
              </a:tabLst>
            </a:pPr>
            <a:r>
              <a:rPr sz="2000" dirty="0">
                <a:latin typeface="Times New Roman"/>
                <a:cs typeface="Times New Roman"/>
              </a:rPr>
              <a:t>Provide a solution to our business partners that allows usage </a:t>
            </a:r>
            <a:r>
              <a:rPr sz="2000" dirty="0" smtClean="0">
                <a:latin typeface="Times New Roman"/>
                <a:cs typeface="Times New Roman"/>
              </a:rPr>
              <a:t>of</a:t>
            </a:r>
            <a:r>
              <a:rPr lang="en-US" sz="2000" spc="-250" dirty="0">
                <a:latin typeface="Times New Roman"/>
                <a:cs typeface="Times New Roman"/>
              </a:rPr>
              <a:t> </a:t>
            </a:r>
            <a:r>
              <a:rPr sz="2000" dirty="0" smtClean="0">
                <a:latin typeface="Times New Roman"/>
                <a:cs typeface="Times New Roman"/>
              </a:rPr>
              <a:t>HICN</a:t>
            </a:r>
            <a:endParaRPr sz="2000" dirty="0">
              <a:latin typeface="Times New Roman"/>
              <a:cs typeface="Times New Roman"/>
            </a:endParaRPr>
          </a:p>
          <a:p>
            <a:pPr marL="756285">
              <a:lnSpc>
                <a:spcPct val="100000"/>
              </a:lnSpc>
            </a:pPr>
            <a:r>
              <a:rPr sz="2000" dirty="0">
                <a:latin typeface="Times New Roman"/>
                <a:cs typeface="Times New Roman"/>
              </a:rPr>
              <a:t>and/or </a:t>
            </a:r>
            <a:r>
              <a:rPr lang="en-US" sz="2000" dirty="0" smtClean="0">
                <a:latin typeface="Times New Roman"/>
                <a:cs typeface="Times New Roman"/>
              </a:rPr>
              <a:t>n</a:t>
            </a:r>
            <a:r>
              <a:rPr lang="en-US" sz="2000" spc="-5" dirty="0" smtClean="0">
                <a:latin typeface="Times New Roman"/>
                <a:cs typeface="Times New Roman"/>
              </a:rPr>
              <a:t>ew Medicare Number </a:t>
            </a:r>
            <a:r>
              <a:rPr sz="2000" dirty="0" smtClean="0">
                <a:latin typeface="Times New Roman"/>
                <a:cs typeface="Times New Roman"/>
              </a:rPr>
              <a:t>for </a:t>
            </a:r>
            <a:r>
              <a:rPr sz="2000" dirty="0">
                <a:latin typeface="Times New Roman"/>
                <a:cs typeface="Times New Roman"/>
              </a:rPr>
              <a:t>business </a:t>
            </a:r>
            <a:r>
              <a:rPr sz="2000" spc="-5" dirty="0">
                <a:latin typeface="Times New Roman"/>
                <a:cs typeface="Times New Roman"/>
              </a:rPr>
              <a:t>critical </a:t>
            </a:r>
            <a:r>
              <a:rPr sz="2000" dirty="0">
                <a:latin typeface="Times New Roman"/>
                <a:cs typeface="Times New Roman"/>
              </a:rPr>
              <a:t>data</a:t>
            </a:r>
            <a:r>
              <a:rPr sz="2000" spc="-120" dirty="0">
                <a:latin typeface="Times New Roman"/>
                <a:cs typeface="Times New Roman"/>
              </a:rPr>
              <a:t> </a:t>
            </a:r>
            <a:r>
              <a:rPr sz="2000" dirty="0">
                <a:latin typeface="Times New Roman"/>
                <a:cs typeface="Times New Roman"/>
              </a:rPr>
              <a:t>exchanges</a:t>
            </a:r>
          </a:p>
          <a:p>
            <a:pPr marL="756285" lvl="1" indent="-286385">
              <a:lnSpc>
                <a:spcPct val="100000"/>
              </a:lnSpc>
              <a:buChar char="−"/>
              <a:tabLst>
                <a:tab pos="756285" algn="l"/>
                <a:tab pos="756920" algn="l"/>
              </a:tabLst>
            </a:pPr>
            <a:r>
              <a:rPr sz="2000" dirty="0">
                <a:latin typeface="Times New Roman"/>
                <a:cs typeface="Times New Roman"/>
              </a:rPr>
              <a:t>Manage the cost, scope, and schedule for the</a:t>
            </a:r>
            <a:r>
              <a:rPr sz="2000" spc="-170" dirty="0">
                <a:latin typeface="Times New Roman"/>
                <a:cs typeface="Times New Roman"/>
              </a:rPr>
              <a:t> </a:t>
            </a:r>
            <a:r>
              <a:rPr sz="2000" dirty="0">
                <a:latin typeface="Times New Roman"/>
                <a:cs typeface="Times New Roman"/>
              </a:rPr>
              <a:t>project</a:t>
            </a:r>
          </a:p>
        </p:txBody>
      </p:sp>
      <p:sp>
        <p:nvSpPr>
          <p:cNvPr id="3" name="object 3"/>
          <p:cNvSpPr txBox="1">
            <a:spLocks noGrp="1"/>
          </p:cNvSpPr>
          <p:nvPr>
            <p:ph type="title"/>
          </p:nvPr>
        </p:nvSpPr>
        <p:spPr>
          <a:xfrm>
            <a:off x="2209800" y="256032"/>
            <a:ext cx="4419599" cy="430887"/>
          </a:xfrm>
          <a:prstGeom prst="rect">
            <a:avLst/>
          </a:prstGeom>
        </p:spPr>
        <p:txBody>
          <a:bodyPr vert="horz" wrap="square" lIns="0" tIns="0" rIns="0" bIns="0" rtlCol="0">
            <a:spAutoFit/>
          </a:bodyPr>
          <a:lstStyle/>
          <a:p>
            <a:pPr marL="12700">
              <a:lnSpc>
                <a:spcPct val="100000"/>
              </a:lnSpc>
            </a:pPr>
            <a:r>
              <a:rPr lang="en-US" spc="-5" dirty="0" smtClean="0"/>
              <a:t>Operational </a:t>
            </a:r>
            <a:r>
              <a:rPr spc="-5" dirty="0" smtClean="0"/>
              <a:t>Goal</a:t>
            </a:r>
            <a:r>
              <a:rPr lang="en-US" spc="-5" dirty="0" smtClean="0"/>
              <a:t>s</a:t>
            </a:r>
            <a:endParaRPr spc="-5" dirty="0">
              <a:solidFill>
                <a:srgbClr val="00B050"/>
              </a:solidFill>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3</a:t>
            </a:fld>
            <a:endParaRPr lang="en-US" dirty="0">
              <a:solidFill>
                <a:prstClr val="black">
                  <a:tint val="75000"/>
                </a:prstClr>
              </a:solidFill>
            </a:endParaRPr>
          </a:p>
        </p:txBody>
      </p:sp>
    </p:spTree>
    <p:extLst>
      <p:ext uri="{BB962C8B-B14F-4D97-AF65-F5344CB8AC3E}">
        <p14:creationId xmlns:p14="http://schemas.microsoft.com/office/powerpoint/2010/main" val="1753884580"/>
      </p:ext>
    </p:extLst>
  </p:cSld>
  <p:clrMapOvr>
    <a:masterClrMapping/>
  </p:clrMapOvr>
  <mc:AlternateContent xmlns:mc="http://schemas.openxmlformats.org/markup-compatibility/2006" xmlns:p14="http://schemas.microsoft.com/office/powerpoint/2010/main">
    <mc:Choice Requires="p14">
      <p:transition spd="slow" p14:dur="2000" advTm="35838"/>
    </mc:Choice>
    <mc:Fallback xmlns="">
      <p:transition spd="slow" advTm="3583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04138"/>
            <a:ext cx="8023225" cy="3676015"/>
          </a:xfrm>
          <a:prstGeom prst="rect">
            <a:avLst/>
          </a:prstGeom>
        </p:spPr>
        <p:txBody>
          <a:bodyPr vert="horz" wrap="square" lIns="0" tIns="0" rIns="0" bIns="0" rtlCol="0">
            <a:spAutoFit/>
          </a:bodyPr>
          <a:lstStyle/>
          <a:p>
            <a:pPr marL="355600" marR="236220" indent="-342900">
              <a:lnSpc>
                <a:spcPct val="100000"/>
              </a:lnSpc>
              <a:buFont typeface="Arial"/>
              <a:buChar char="•"/>
              <a:tabLst>
                <a:tab pos="354965" algn="l"/>
                <a:tab pos="355600" algn="l"/>
              </a:tabLst>
            </a:pPr>
            <a:r>
              <a:rPr sz="2000" spc="5" dirty="0">
                <a:latin typeface="Times New Roman"/>
                <a:cs typeface="Times New Roman"/>
              </a:rPr>
              <a:t>Along </a:t>
            </a:r>
            <a:r>
              <a:rPr sz="2000" dirty="0">
                <a:latin typeface="Times New Roman"/>
                <a:cs typeface="Times New Roman"/>
              </a:rPr>
              <a:t>with </a:t>
            </a:r>
            <a:r>
              <a:rPr sz="2000" spc="5" dirty="0">
                <a:latin typeface="Times New Roman"/>
                <a:cs typeface="Times New Roman"/>
              </a:rPr>
              <a:t>our </a:t>
            </a:r>
            <a:r>
              <a:rPr sz="2000" dirty="0">
                <a:latin typeface="Times New Roman"/>
                <a:cs typeface="Times New Roman"/>
              </a:rPr>
              <a:t>partners, CMS will address </a:t>
            </a:r>
            <a:r>
              <a:rPr sz="2000" spc="-5" dirty="0">
                <a:latin typeface="Times New Roman"/>
                <a:cs typeface="Times New Roman"/>
              </a:rPr>
              <a:t>complex systems </a:t>
            </a:r>
            <a:r>
              <a:rPr sz="2000" dirty="0">
                <a:latin typeface="Times New Roman"/>
                <a:cs typeface="Times New Roman"/>
              </a:rPr>
              <a:t>changes</a:t>
            </a:r>
            <a:r>
              <a:rPr sz="2000" spc="-180" dirty="0">
                <a:latin typeface="Times New Roman"/>
                <a:cs typeface="Times New Roman"/>
              </a:rPr>
              <a:t> </a:t>
            </a:r>
            <a:r>
              <a:rPr sz="2000" dirty="0">
                <a:latin typeface="Times New Roman"/>
                <a:cs typeface="Times New Roman"/>
              </a:rPr>
              <a:t>for  </a:t>
            </a:r>
            <a:r>
              <a:rPr sz="2000" spc="5" dirty="0">
                <a:latin typeface="Times New Roman"/>
                <a:cs typeface="Times New Roman"/>
              </a:rPr>
              <a:t>over 75 </a:t>
            </a:r>
            <a:r>
              <a:rPr sz="2000" spc="-5" dirty="0">
                <a:latin typeface="Times New Roman"/>
                <a:cs typeface="Times New Roman"/>
              </a:rPr>
              <a:t>systems, </a:t>
            </a:r>
            <a:r>
              <a:rPr sz="2000" spc="5" dirty="0">
                <a:latin typeface="Times New Roman"/>
                <a:cs typeface="Times New Roman"/>
              </a:rPr>
              <a:t>conduct </a:t>
            </a:r>
            <a:r>
              <a:rPr sz="2000" dirty="0">
                <a:latin typeface="Times New Roman"/>
                <a:cs typeface="Times New Roman"/>
              </a:rPr>
              <a:t>extensive outreach </a:t>
            </a:r>
            <a:r>
              <a:rPr sz="2000" spc="5" dirty="0">
                <a:latin typeface="Times New Roman"/>
                <a:cs typeface="Times New Roman"/>
              </a:rPr>
              <a:t>&amp; </a:t>
            </a:r>
            <a:r>
              <a:rPr sz="2000" dirty="0">
                <a:latin typeface="Times New Roman"/>
                <a:cs typeface="Times New Roman"/>
              </a:rPr>
              <a:t>education </a:t>
            </a:r>
            <a:r>
              <a:rPr sz="2000" spc="-5" dirty="0">
                <a:latin typeface="Times New Roman"/>
                <a:cs typeface="Times New Roman"/>
              </a:rPr>
              <a:t>activities </a:t>
            </a:r>
            <a:r>
              <a:rPr sz="2000" dirty="0">
                <a:latin typeface="Times New Roman"/>
                <a:cs typeface="Times New Roman"/>
              </a:rPr>
              <a:t>and  analyze the </a:t>
            </a:r>
            <a:r>
              <a:rPr sz="2000" spc="-5" dirty="0">
                <a:latin typeface="Times New Roman"/>
                <a:cs typeface="Times New Roman"/>
              </a:rPr>
              <a:t>many </a:t>
            </a:r>
            <a:r>
              <a:rPr sz="2000" dirty="0">
                <a:latin typeface="Times New Roman"/>
                <a:cs typeface="Times New Roman"/>
              </a:rPr>
              <a:t>changes that will be needed to </a:t>
            </a:r>
            <a:r>
              <a:rPr sz="2000" spc="-5" dirty="0">
                <a:latin typeface="Times New Roman"/>
                <a:cs typeface="Times New Roman"/>
              </a:rPr>
              <a:t>systems </a:t>
            </a:r>
            <a:r>
              <a:rPr sz="2000" dirty="0">
                <a:latin typeface="Times New Roman"/>
                <a:cs typeface="Times New Roman"/>
              </a:rPr>
              <a:t>and business  processes</a:t>
            </a:r>
          </a:p>
          <a:p>
            <a:pPr>
              <a:lnSpc>
                <a:spcPct val="100000"/>
              </a:lnSpc>
              <a:buFont typeface="Arial"/>
              <a:buChar char="•"/>
            </a:pPr>
            <a:endParaRPr sz="2000" dirty="0">
              <a:latin typeface="Times New Roman"/>
              <a:cs typeface="Times New Roman"/>
            </a:endParaRPr>
          </a:p>
          <a:p>
            <a:pPr marL="355600" indent="-342900">
              <a:lnSpc>
                <a:spcPct val="100000"/>
              </a:lnSpc>
              <a:buFont typeface="Arial"/>
              <a:buChar char="•"/>
              <a:tabLst>
                <a:tab pos="354965" algn="l"/>
                <a:tab pos="355600" algn="l"/>
              </a:tabLst>
            </a:pPr>
            <a:r>
              <a:rPr sz="2000" spc="-5" dirty="0">
                <a:latin typeface="Times New Roman"/>
                <a:cs typeface="Times New Roman"/>
              </a:rPr>
              <a:t>Affected </a:t>
            </a:r>
            <a:r>
              <a:rPr sz="2000" dirty="0">
                <a:latin typeface="Times New Roman"/>
                <a:cs typeface="Times New Roman"/>
              </a:rPr>
              <a:t>stakeholders</a:t>
            </a:r>
            <a:r>
              <a:rPr sz="2000" spc="-110" dirty="0">
                <a:latin typeface="Times New Roman"/>
                <a:cs typeface="Times New Roman"/>
              </a:rPr>
              <a:t> </a:t>
            </a:r>
            <a:r>
              <a:rPr sz="2000" dirty="0">
                <a:latin typeface="Times New Roman"/>
                <a:cs typeface="Times New Roman"/>
              </a:rPr>
              <a:t>include:</a:t>
            </a:r>
          </a:p>
          <a:p>
            <a:pPr marL="756285" lvl="1" indent="-286385">
              <a:lnSpc>
                <a:spcPct val="100000"/>
              </a:lnSpc>
              <a:buChar char="−"/>
              <a:tabLst>
                <a:tab pos="756285" algn="l"/>
                <a:tab pos="756920" algn="l"/>
              </a:tabLst>
            </a:pPr>
            <a:r>
              <a:rPr sz="2000" dirty="0">
                <a:latin typeface="Times New Roman"/>
                <a:cs typeface="Times New Roman"/>
              </a:rPr>
              <a:t>Federal partners, States, </a:t>
            </a:r>
            <a:r>
              <a:rPr sz="2000" spc="-5" dirty="0">
                <a:latin typeface="Times New Roman"/>
                <a:cs typeface="Times New Roman"/>
              </a:rPr>
              <a:t>Beneficiaries, </a:t>
            </a:r>
            <a:r>
              <a:rPr sz="2000" dirty="0">
                <a:latin typeface="Times New Roman"/>
                <a:cs typeface="Times New Roman"/>
              </a:rPr>
              <a:t>Providers, and</a:t>
            </a:r>
            <a:r>
              <a:rPr sz="2000" spc="-155" dirty="0">
                <a:latin typeface="Times New Roman"/>
                <a:cs typeface="Times New Roman"/>
              </a:rPr>
              <a:t> </a:t>
            </a:r>
            <a:r>
              <a:rPr sz="2000" dirty="0">
                <a:latin typeface="Times New Roman"/>
                <a:cs typeface="Times New Roman"/>
              </a:rPr>
              <a:t>Plans</a:t>
            </a:r>
          </a:p>
          <a:p>
            <a:pPr marL="756285" marR="5080" lvl="1" indent="-286385">
              <a:lnSpc>
                <a:spcPct val="100000"/>
              </a:lnSpc>
              <a:buChar char="−"/>
              <a:tabLst>
                <a:tab pos="756285" algn="l"/>
                <a:tab pos="756920" algn="l"/>
              </a:tabLst>
            </a:pPr>
            <a:r>
              <a:rPr sz="2000" dirty="0">
                <a:latin typeface="Times New Roman"/>
                <a:cs typeface="Times New Roman"/>
              </a:rPr>
              <a:t>Other key </a:t>
            </a:r>
            <a:r>
              <a:rPr sz="2000" spc="-5" dirty="0">
                <a:latin typeface="Times New Roman"/>
                <a:cs typeface="Times New Roman"/>
              </a:rPr>
              <a:t>stakeholders, </a:t>
            </a:r>
            <a:r>
              <a:rPr sz="2000" dirty="0">
                <a:latin typeface="Times New Roman"/>
                <a:cs typeface="Times New Roman"/>
              </a:rPr>
              <a:t>such as billing agencies, advocacy groups,</a:t>
            </a:r>
            <a:r>
              <a:rPr sz="2000" spc="-175" dirty="0">
                <a:latin typeface="Times New Roman"/>
                <a:cs typeface="Times New Roman"/>
              </a:rPr>
              <a:t> </a:t>
            </a:r>
            <a:r>
              <a:rPr sz="2000" dirty="0">
                <a:latin typeface="Times New Roman"/>
                <a:cs typeface="Times New Roman"/>
              </a:rPr>
              <a:t>data  warehouses,</a:t>
            </a:r>
            <a:r>
              <a:rPr sz="2000" spc="-120" dirty="0">
                <a:latin typeface="Times New Roman"/>
                <a:cs typeface="Times New Roman"/>
              </a:rPr>
              <a:t> </a:t>
            </a:r>
            <a:r>
              <a:rPr sz="2000" spc="-5" dirty="0">
                <a:latin typeface="Times New Roman"/>
                <a:cs typeface="Times New Roman"/>
              </a:rPr>
              <a:t>etc.</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067435" indent="-342900">
              <a:lnSpc>
                <a:spcPct val="100000"/>
              </a:lnSpc>
              <a:buFont typeface="Arial"/>
              <a:buChar char="•"/>
              <a:tabLst>
                <a:tab pos="354965" algn="l"/>
                <a:tab pos="355600" algn="l"/>
              </a:tabLst>
            </a:pPr>
            <a:r>
              <a:rPr sz="2000" dirty="0">
                <a:latin typeface="Times New Roman"/>
                <a:cs typeface="Times New Roman"/>
              </a:rPr>
              <a:t>CMS has been working </a:t>
            </a:r>
            <a:r>
              <a:rPr sz="2000" spc="-5" dirty="0">
                <a:latin typeface="Times New Roman"/>
                <a:cs typeface="Times New Roman"/>
              </a:rPr>
              <a:t>closely </a:t>
            </a:r>
            <a:r>
              <a:rPr sz="2000" dirty="0">
                <a:latin typeface="Times New Roman"/>
                <a:cs typeface="Times New Roman"/>
              </a:rPr>
              <a:t>with partners and stakeholders</a:t>
            </a:r>
            <a:r>
              <a:rPr sz="2000" spc="-160" dirty="0">
                <a:latin typeface="Times New Roman"/>
                <a:cs typeface="Times New Roman"/>
              </a:rPr>
              <a:t> </a:t>
            </a:r>
            <a:r>
              <a:rPr sz="2000" dirty="0">
                <a:latin typeface="Times New Roman"/>
                <a:cs typeface="Times New Roman"/>
              </a:rPr>
              <a:t>to  </a:t>
            </a:r>
            <a:r>
              <a:rPr sz="2000" spc="-5" dirty="0">
                <a:latin typeface="Times New Roman"/>
                <a:cs typeface="Times New Roman"/>
              </a:rPr>
              <a:t>implement </a:t>
            </a:r>
            <a:r>
              <a:rPr sz="2000" dirty="0">
                <a:latin typeface="Times New Roman"/>
                <a:cs typeface="Times New Roman"/>
              </a:rPr>
              <a:t>the </a:t>
            </a:r>
            <a:r>
              <a:rPr lang="en-US" sz="2000" dirty="0" smtClean="0">
                <a:latin typeface="Times New Roman"/>
                <a:cs typeface="Times New Roman"/>
              </a:rPr>
              <a:t>New Medicare Card </a:t>
            </a:r>
            <a:r>
              <a:rPr sz="2000" dirty="0" smtClean="0">
                <a:latin typeface="Times New Roman"/>
                <a:cs typeface="Times New Roman"/>
              </a:rPr>
              <a:t>Initiative</a:t>
            </a:r>
            <a:endParaRPr sz="2000" dirty="0">
              <a:latin typeface="Times New Roman"/>
              <a:cs typeface="Times New Roman"/>
            </a:endParaRPr>
          </a:p>
        </p:txBody>
      </p:sp>
      <p:sp>
        <p:nvSpPr>
          <p:cNvPr id="4" name="object 4"/>
          <p:cNvSpPr txBox="1">
            <a:spLocks noGrp="1"/>
          </p:cNvSpPr>
          <p:nvPr>
            <p:ph type="sldNum" sz="quarter" idx="4294967295"/>
          </p:nvPr>
        </p:nvSpPr>
        <p:spPr>
          <a:xfrm>
            <a:off x="8720581" y="6605117"/>
            <a:ext cx="128270" cy="177800"/>
          </a:xfrm>
          <a:prstGeom prst="rect">
            <a:avLst/>
          </a:prstGeom>
        </p:spPr>
        <p:txBody>
          <a:bodyPr vert="horz" wrap="square" lIns="0" tIns="0" rIns="0" bIns="0" rtlCol="0">
            <a:spAutoFit/>
          </a:bodyPr>
          <a:lstStyle/>
          <a:p>
            <a:pPr marL="25400">
              <a:lnSpc>
                <a:spcPts val="1240"/>
              </a:lnSpc>
            </a:pPr>
            <a:fld id="{81D60167-4931-47E6-BA6A-407CBD079E47}" type="slidenum">
              <a:rPr dirty="0"/>
              <a:t>4</a:t>
            </a:fld>
            <a:endParaRPr dirty="0"/>
          </a:p>
        </p:txBody>
      </p:sp>
      <p:sp>
        <p:nvSpPr>
          <p:cNvPr id="3" name="object 3"/>
          <p:cNvSpPr txBox="1">
            <a:spLocks noGrp="1"/>
          </p:cNvSpPr>
          <p:nvPr>
            <p:ph type="title"/>
          </p:nvPr>
        </p:nvSpPr>
        <p:spPr>
          <a:xfrm>
            <a:off x="1618869" y="43434"/>
            <a:ext cx="5904865" cy="871855"/>
          </a:xfrm>
          <a:prstGeom prst="rect">
            <a:avLst/>
          </a:prstGeom>
        </p:spPr>
        <p:txBody>
          <a:bodyPr vert="horz" wrap="square" lIns="0" tIns="0" rIns="0" bIns="0" rtlCol="0">
            <a:spAutoFit/>
          </a:bodyPr>
          <a:lstStyle/>
          <a:p>
            <a:pPr marL="1043940" marR="5080" indent="-1031875">
              <a:lnSpc>
                <a:spcPct val="100000"/>
              </a:lnSpc>
            </a:pPr>
            <a:r>
              <a:rPr spc="-5" dirty="0"/>
              <a:t>Complex IT Systems </a:t>
            </a:r>
            <a:r>
              <a:rPr spc="-10" dirty="0"/>
              <a:t>affecting </a:t>
            </a:r>
            <a:r>
              <a:rPr spc="-5" dirty="0"/>
              <a:t>Providers,  </a:t>
            </a:r>
            <a:r>
              <a:rPr dirty="0"/>
              <a:t>Partners, </a:t>
            </a:r>
            <a:r>
              <a:rPr spc="-5" dirty="0"/>
              <a:t>and</a:t>
            </a:r>
            <a:r>
              <a:rPr spc="-60" dirty="0"/>
              <a:t> </a:t>
            </a:r>
            <a:r>
              <a:rPr spc="-5" dirty="0"/>
              <a:t>Beneficiaries</a:t>
            </a:r>
          </a:p>
        </p:txBody>
      </p:sp>
    </p:spTree>
    <p:extLst>
      <p:ext uri="{BB962C8B-B14F-4D97-AF65-F5344CB8AC3E}">
        <p14:creationId xmlns:p14="http://schemas.microsoft.com/office/powerpoint/2010/main" val="111551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1620" y="3047872"/>
            <a:ext cx="4540885" cy="984885"/>
          </a:xfrm>
          <a:prstGeom prst="rect">
            <a:avLst/>
          </a:prstGeom>
        </p:spPr>
        <p:txBody>
          <a:bodyPr vert="horz" wrap="square" lIns="0" tIns="0" rIns="0" bIns="0" rtlCol="0">
            <a:spAutoFit/>
          </a:bodyPr>
          <a:lstStyle/>
          <a:p>
            <a:pPr marL="12700">
              <a:lnSpc>
                <a:spcPct val="100000"/>
              </a:lnSpc>
            </a:pPr>
            <a:r>
              <a:rPr sz="3200" b="1" dirty="0">
                <a:solidFill>
                  <a:srgbClr val="000000"/>
                </a:solidFill>
                <a:latin typeface="Times New Roman"/>
                <a:cs typeface="Times New Roman"/>
              </a:rPr>
              <a:t>Implementation of</a:t>
            </a:r>
            <a:r>
              <a:rPr sz="3200" b="1" spc="-114" dirty="0">
                <a:solidFill>
                  <a:srgbClr val="000000"/>
                </a:solidFill>
                <a:latin typeface="Times New Roman"/>
                <a:cs typeface="Times New Roman"/>
              </a:rPr>
              <a:t> </a:t>
            </a:r>
            <a:r>
              <a:rPr lang="en-US" sz="3200" b="1" dirty="0" smtClean="0">
                <a:solidFill>
                  <a:srgbClr val="000000"/>
                </a:solidFill>
                <a:latin typeface="Times New Roman"/>
                <a:cs typeface="Times New Roman"/>
              </a:rPr>
              <a:t>New Medicare Numbers</a:t>
            </a:r>
            <a:endParaRPr sz="3200" dirty="0">
              <a:latin typeface="Times New Roman"/>
              <a:cs typeface="Times New Roman"/>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824"/>
    </mc:Choice>
    <mc:Fallback xmlns="">
      <p:transition spd="slow" advTm="68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28" y="1104138"/>
            <a:ext cx="8522335" cy="5539978"/>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The </a:t>
            </a:r>
            <a:r>
              <a:rPr lang="en-US" sz="2000" dirty="0" smtClean="0">
                <a:latin typeface="Times New Roman"/>
                <a:cs typeface="Times New Roman"/>
              </a:rPr>
              <a:t>SSN Removal </a:t>
            </a:r>
            <a:r>
              <a:rPr sz="2000" dirty="0" smtClean="0">
                <a:latin typeface="Times New Roman"/>
                <a:cs typeface="Times New Roman"/>
              </a:rPr>
              <a:t>solution </a:t>
            </a:r>
            <a:r>
              <a:rPr sz="2000" spc="-5" dirty="0" smtClean="0">
                <a:latin typeface="Times New Roman"/>
                <a:cs typeface="Times New Roman"/>
              </a:rPr>
              <a:t>must </a:t>
            </a:r>
            <a:r>
              <a:rPr sz="2000" dirty="0">
                <a:latin typeface="Times New Roman"/>
                <a:cs typeface="Times New Roman"/>
              </a:rPr>
              <a:t>provide the following</a:t>
            </a:r>
            <a:r>
              <a:rPr sz="2000" spc="-140" dirty="0">
                <a:latin typeface="Times New Roman"/>
                <a:cs typeface="Times New Roman"/>
              </a:rPr>
              <a:t> </a:t>
            </a:r>
            <a:r>
              <a:rPr sz="2000" spc="-5" dirty="0">
                <a:latin typeface="Times New Roman"/>
                <a:cs typeface="Times New Roman"/>
              </a:rPr>
              <a:t>capabilities:</a:t>
            </a:r>
            <a:endParaRPr sz="2000" dirty="0">
              <a:latin typeface="Times New Roman"/>
              <a:cs typeface="Times New Roman"/>
            </a:endParaRPr>
          </a:p>
          <a:p>
            <a:pPr>
              <a:lnSpc>
                <a:spcPct val="100000"/>
              </a:lnSpc>
            </a:pPr>
            <a:endParaRPr sz="2000" dirty="0">
              <a:latin typeface="Times New Roman"/>
              <a:cs typeface="Times New Roman"/>
            </a:endParaRPr>
          </a:p>
          <a:p>
            <a:pPr marL="927100" marR="170815" indent="-457200">
              <a:lnSpc>
                <a:spcPct val="100000"/>
              </a:lnSpc>
              <a:buAutoNum type="arabicPeriod"/>
              <a:tabLst>
                <a:tab pos="927100" algn="l"/>
                <a:tab pos="927735" algn="l"/>
              </a:tabLst>
            </a:pPr>
            <a:r>
              <a:rPr sz="2000" b="1" dirty="0">
                <a:latin typeface="Times New Roman"/>
                <a:cs typeface="Times New Roman"/>
              </a:rPr>
              <a:t>Generate </a:t>
            </a:r>
            <a:r>
              <a:rPr lang="en-US" sz="2000" b="1" dirty="0" smtClean="0">
                <a:latin typeface="Times New Roman"/>
                <a:cs typeface="Times New Roman"/>
              </a:rPr>
              <a:t>Medicare Beneficiary Identifiers (</a:t>
            </a:r>
            <a:r>
              <a:rPr sz="2000" b="1" dirty="0" smtClean="0">
                <a:latin typeface="Times New Roman"/>
                <a:cs typeface="Times New Roman"/>
              </a:rPr>
              <a:t>MBI</a:t>
            </a:r>
            <a:r>
              <a:rPr lang="en-US" sz="2000" b="1" dirty="0" smtClean="0">
                <a:latin typeface="Times New Roman"/>
                <a:cs typeface="Times New Roman"/>
              </a:rPr>
              <a:t>)</a:t>
            </a:r>
            <a:r>
              <a:rPr sz="2000" b="1" dirty="0" smtClean="0">
                <a:latin typeface="Times New Roman"/>
                <a:cs typeface="Times New Roman"/>
              </a:rPr>
              <a:t> </a:t>
            </a:r>
            <a:r>
              <a:rPr sz="2000" b="1" dirty="0">
                <a:latin typeface="Times New Roman"/>
                <a:cs typeface="Times New Roman"/>
              </a:rPr>
              <a:t>for all beneficiaries: </a:t>
            </a:r>
            <a:r>
              <a:rPr sz="2000" dirty="0">
                <a:latin typeface="Times New Roman"/>
                <a:cs typeface="Times New Roman"/>
              </a:rPr>
              <a:t>Includes existing (currently</a:t>
            </a:r>
            <a:r>
              <a:rPr sz="2000" spc="-295" dirty="0">
                <a:latin typeface="Times New Roman"/>
                <a:cs typeface="Times New Roman"/>
              </a:rPr>
              <a:t> </a:t>
            </a:r>
            <a:r>
              <a:rPr sz="2000" dirty="0" smtClean="0">
                <a:latin typeface="Times New Roman"/>
                <a:cs typeface="Times New Roman"/>
              </a:rPr>
              <a:t>active</a:t>
            </a:r>
            <a:r>
              <a:rPr lang="en-US" sz="2000" dirty="0" smtClean="0">
                <a:latin typeface="Times New Roman"/>
                <a:cs typeface="Times New Roman"/>
              </a:rPr>
              <a:t>, </a:t>
            </a:r>
            <a:r>
              <a:rPr sz="2000" dirty="0" smtClean="0">
                <a:latin typeface="Times New Roman"/>
                <a:cs typeface="Times New Roman"/>
              </a:rPr>
              <a:t>deceased</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or archived) and new</a:t>
            </a:r>
            <a:r>
              <a:rPr sz="2000" spc="-90"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buFont typeface="Times New Roman"/>
              <a:buAutoNum type="arabicPeriod"/>
            </a:pPr>
            <a:endParaRPr sz="2000" dirty="0">
              <a:latin typeface="Times New Roman"/>
              <a:cs typeface="Times New Roman"/>
            </a:endParaRPr>
          </a:p>
          <a:p>
            <a:pPr marL="927100" indent="-457200">
              <a:lnSpc>
                <a:spcPct val="100000"/>
              </a:lnSpc>
              <a:buAutoNum type="arabicPeriod"/>
              <a:tabLst>
                <a:tab pos="927100" algn="l"/>
                <a:tab pos="927735" algn="l"/>
              </a:tabLst>
            </a:pPr>
            <a:r>
              <a:rPr sz="2000" b="1" dirty="0">
                <a:latin typeface="Times New Roman"/>
                <a:cs typeface="Times New Roman"/>
              </a:rPr>
              <a:t>Issue </a:t>
            </a:r>
            <a:r>
              <a:rPr sz="2000" b="1" spc="-30" dirty="0">
                <a:latin typeface="Times New Roman"/>
                <a:cs typeface="Times New Roman"/>
              </a:rPr>
              <a:t>new, </a:t>
            </a:r>
            <a:r>
              <a:rPr sz="2000" b="1" spc="-5" dirty="0">
                <a:latin typeface="Times New Roman"/>
                <a:cs typeface="Times New Roman"/>
              </a:rPr>
              <a:t>redesigned Medicare </a:t>
            </a:r>
            <a:r>
              <a:rPr sz="2000" b="1" dirty="0">
                <a:latin typeface="Times New Roman"/>
                <a:cs typeface="Times New Roman"/>
              </a:rPr>
              <a:t>cards: </a:t>
            </a:r>
            <a:r>
              <a:rPr sz="2000" dirty="0">
                <a:latin typeface="Times New Roman"/>
                <a:cs typeface="Times New Roman"/>
              </a:rPr>
              <a:t>New cards containing the</a:t>
            </a:r>
            <a:r>
              <a:rPr sz="2000" spc="-114"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marL="927100">
              <a:lnSpc>
                <a:spcPct val="100000"/>
              </a:lnSpc>
            </a:pPr>
            <a:r>
              <a:rPr sz="2000" dirty="0">
                <a:latin typeface="Times New Roman"/>
                <a:cs typeface="Times New Roman"/>
              </a:rPr>
              <a:t>to existing and new</a:t>
            </a:r>
            <a:r>
              <a:rPr sz="2000" spc="-7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pPr>
            <a:endParaRPr sz="2000" dirty="0">
              <a:latin typeface="Times New Roman"/>
              <a:cs typeface="Times New Roman"/>
            </a:endParaRPr>
          </a:p>
          <a:p>
            <a:pPr marL="927100" indent="-457200">
              <a:lnSpc>
                <a:spcPct val="100000"/>
              </a:lnSpc>
              <a:buAutoNum type="arabicPeriod" startAt="3"/>
              <a:tabLst>
                <a:tab pos="927100" algn="l"/>
                <a:tab pos="927735" algn="l"/>
              </a:tabLst>
            </a:pPr>
            <a:r>
              <a:rPr sz="2000" b="1" dirty="0">
                <a:latin typeface="Times New Roman"/>
                <a:cs typeface="Times New Roman"/>
              </a:rPr>
              <a:t>Modify systems and business </a:t>
            </a:r>
            <a:r>
              <a:rPr sz="2000" b="1" spc="-5" dirty="0">
                <a:latin typeface="Times New Roman"/>
                <a:cs typeface="Times New Roman"/>
              </a:rPr>
              <a:t>processes</a:t>
            </a:r>
            <a:r>
              <a:rPr sz="2000" spc="-5" dirty="0">
                <a:latin typeface="Times New Roman"/>
                <a:cs typeface="Times New Roman"/>
              </a:rPr>
              <a:t>: </a:t>
            </a:r>
            <a:r>
              <a:rPr sz="2000" dirty="0">
                <a:latin typeface="Times New Roman"/>
                <a:cs typeface="Times New Roman"/>
              </a:rPr>
              <a:t>Required updates</a:t>
            </a:r>
            <a:r>
              <a:rPr sz="2000" spc="-185" dirty="0">
                <a:latin typeface="Times New Roman"/>
                <a:cs typeface="Times New Roman"/>
              </a:rPr>
              <a:t> </a:t>
            </a:r>
            <a:r>
              <a:rPr sz="2000" dirty="0">
                <a:latin typeface="Times New Roman"/>
                <a:cs typeface="Times New Roman"/>
              </a:rPr>
              <a:t>to</a:t>
            </a:r>
          </a:p>
          <a:p>
            <a:pPr marL="927100">
              <a:lnSpc>
                <a:spcPct val="100000"/>
              </a:lnSpc>
            </a:pPr>
            <a:r>
              <a:rPr sz="2000" spc="-5" dirty="0">
                <a:latin typeface="Times New Roman"/>
                <a:cs typeface="Times New Roman"/>
              </a:rPr>
              <a:t>accommodate </a:t>
            </a:r>
            <a:r>
              <a:rPr sz="2000" dirty="0">
                <a:latin typeface="Times New Roman"/>
                <a:cs typeface="Times New Roman"/>
              </a:rPr>
              <a:t>receipt, </a:t>
            </a:r>
            <a:r>
              <a:rPr sz="2000" spc="-5" dirty="0">
                <a:latin typeface="Times New Roman"/>
                <a:cs typeface="Times New Roman"/>
              </a:rPr>
              <a:t>transmission, </a:t>
            </a:r>
            <a:r>
              <a:rPr sz="2000" spc="-20" dirty="0">
                <a:latin typeface="Times New Roman"/>
                <a:cs typeface="Times New Roman"/>
              </a:rPr>
              <a:t>display, </a:t>
            </a:r>
            <a:r>
              <a:rPr sz="2000" dirty="0">
                <a:latin typeface="Times New Roman"/>
                <a:cs typeface="Times New Roman"/>
              </a:rPr>
              <a:t>and processing of the</a:t>
            </a:r>
            <a:r>
              <a:rPr sz="2000" spc="-100"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a:lnSpc>
                <a:spcPct val="100000"/>
              </a:lnSpc>
            </a:pPr>
            <a:endParaRPr sz="2000" dirty="0">
              <a:latin typeface="Times New Roman"/>
              <a:cs typeface="Times New Roman"/>
            </a:endParaRPr>
          </a:p>
          <a:p>
            <a:pPr marL="469900">
              <a:lnSpc>
                <a:spcPct val="100000"/>
              </a:lnSpc>
            </a:pPr>
            <a:r>
              <a:rPr sz="2000" b="1" dirty="0">
                <a:latin typeface="Times New Roman"/>
                <a:cs typeface="Times New Roman"/>
              </a:rPr>
              <a:t>CMS </a:t>
            </a:r>
            <a:r>
              <a:rPr sz="2000" b="1" spc="-5" dirty="0">
                <a:latin typeface="Times New Roman"/>
                <a:cs typeface="Times New Roman"/>
              </a:rPr>
              <a:t>will </a:t>
            </a:r>
            <a:r>
              <a:rPr sz="2000" b="1" dirty="0">
                <a:latin typeface="Times New Roman"/>
                <a:cs typeface="Times New Roman"/>
              </a:rPr>
              <a:t>use </a:t>
            </a:r>
            <a:r>
              <a:rPr sz="2000" b="1" dirty="0" smtClean="0">
                <a:latin typeface="Times New Roman"/>
                <a:cs typeface="Times New Roman"/>
              </a:rPr>
              <a:t>a</a:t>
            </a:r>
            <a:r>
              <a:rPr lang="en-US" sz="2000" b="1" dirty="0" smtClean="0">
                <a:latin typeface="Times New Roman"/>
                <a:cs typeface="Times New Roman"/>
              </a:rPr>
              <a:t>n</a:t>
            </a:r>
            <a:r>
              <a:rPr sz="2000" b="1" dirty="0" smtClean="0">
                <a:latin typeface="Times New Roman"/>
                <a:cs typeface="Times New Roman"/>
              </a:rPr>
              <a:t> </a:t>
            </a:r>
            <a:r>
              <a:rPr sz="2000" b="1" dirty="0">
                <a:latin typeface="Times New Roman"/>
                <a:cs typeface="Times New Roman"/>
              </a:rPr>
              <a:t>MBI generator</a:t>
            </a:r>
            <a:r>
              <a:rPr sz="2000" b="1" spc="-145" dirty="0">
                <a:latin typeface="Times New Roman"/>
                <a:cs typeface="Times New Roman"/>
              </a:rPr>
              <a:t> </a:t>
            </a:r>
            <a:r>
              <a:rPr sz="2000" b="1" dirty="0">
                <a:latin typeface="Times New Roman"/>
                <a:cs typeface="Times New Roman"/>
              </a:rPr>
              <a:t>to:</a:t>
            </a:r>
            <a:endParaRPr sz="2000" dirty="0">
              <a:latin typeface="Times New Roman"/>
              <a:cs typeface="Times New Roman"/>
            </a:endParaRPr>
          </a:p>
          <a:p>
            <a:pPr marL="698500" marR="5080" indent="-228600">
              <a:lnSpc>
                <a:spcPct val="100000"/>
              </a:lnSpc>
              <a:buFont typeface="Arial"/>
              <a:buChar char="•"/>
              <a:tabLst>
                <a:tab pos="697865" algn="l"/>
                <a:tab pos="698500" algn="l"/>
              </a:tabLst>
            </a:pPr>
            <a:r>
              <a:rPr sz="2000" dirty="0">
                <a:latin typeface="Times New Roman"/>
                <a:cs typeface="Times New Roman"/>
              </a:rPr>
              <a:t>Assign </a:t>
            </a:r>
            <a:r>
              <a:rPr sz="2000" spc="5" dirty="0">
                <a:latin typeface="Times New Roman"/>
                <a:cs typeface="Times New Roman"/>
              </a:rPr>
              <a:t>150 </a:t>
            </a:r>
            <a:r>
              <a:rPr sz="2000" spc="-5" dirty="0">
                <a:latin typeface="Times New Roman"/>
                <a:cs typeface="Times New Roman"/>
              </a:rPr>
              <a:t>million MBIs in </a:t>
            </a:r>
            <a:r>
              <a:rPr sz="2000" dirty="0">
                <a:latin typeface="Times New Roman"/>
                <a:cs typeface="Times New Roman"/>
              </a:rPr>
              <a:t>the </a:t>
            </a:r>
            <a:r>
              <a:rPr sz="2000" spc="-5" dirty="0">
                <a:latin typeface="Times New Roman"/>
                <a:cs typeface="Times New Roman"/>
              </a:rPr>
              <a:t>initial enumeration </a:t>
            </a:r>
            <a:r>
              <a:rPr sz="2000" dirty="0">
                <a:latin typeface="Times New Roman"/>
                <a:cs typeface="Times New Roman"/>
              </a:rPr>
              <a:t>(60 </a:t>
            </a:r>
            <a:r>
              <a:rPr sz="2000" spc="-5" dirty="0">
                <a:latin typeface="Times New Roman"/>
                <a:cs typeface="Times New Roman"/>
              </a:rPr>
              <a:t>million </a:t>
            </a:r>
            <a:r>
              <a:rPr sz="2000" dirty="0">
                <a:latin typeface="Times New Roman"/>
                <a:cs typeface="Times New Roman"/>
              </a:rPr>
              <a:t>active and</a:t>
            </a:r>
            <a:r>
              <a:rPr sz="2000" spc="-120" dirty="0">
                <a:latin typeface="Times New Roman"/>
                <a:cs typeface="Times New Roman"/>
              </a:rPr>
              <a:t> </a:t>
            </a:r>
            <a:r>
              <a:rPr sz="2000" dirty="0" smtClean="0">
                <a:latin typeface="Times New Roman"/>
                <a:cs typeface="Times New Roman"/>
              </a:rPr>
              <a:t>90</a:t>
            </a:r>
            <a:r>
              <a:rPr lang="en-US" sz="2000" dirty="0" smtClean="0">
                <a:latin typeface="Times New Roman"/>
                <a:cs typeface="Times New Roman"/>
              </a:rPr>
              <a:t> </a:t>
            </a:r>
            <a:r>
              <a:rPr sz="2000" spc="-10" dirty="0" smtClean="0">
                <a:latin typeface="Times New Roman"/>
                <a:cs typeface="Times New Roman"/>
              </a:rPr>
              <a:t>million </a:t>
            </a:r>
            <a:r>
              <a:rPr sz="2000" dirty="0">
                <a:latin typeface="Times New Roman"/>
                <a:cs typeface="Times New Roman"/>
              </a:rPr>
              <a:t>deceased/archived) and generate a unique </a:t>
            </a:r>
            <a:r>
              <a:rPr sz="2000" spc="-5" dirty="0">
                <a:latin typeface="Times New Roman"/>
                <a:cs typeface="Times New Roman"/>
              </a:rPr>
              <a:t>MBI </a:t>
            </a:r>
            <a:r>
              <a:rPr sz="2000" dirty="0">
                <a:latin typeface="Times New Roman"/>
                <a:cs typeface="Times New Roman"/>
              </a:rPr>
              <a:t>for each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sz="2000" spc="-114" dirty="0" smtClean="0">
                <a:latin typeface="Times New Roman"/>
                <a:cs typeface="Times New Roman"/>
              </a:rPr>
              <a:t> </a:t>
            </a:r>
            <a:r>
              <a:rPr sz="2000" dirty="0">
                <a:latin typeface="Times New Roman"/>
                <a:cs typeface="Times New Roman"/>
              </a:rPr>
              <a:t>beneficiary</a:t>
            </a:r>
          </a:p>
          <a:p>
            <a:pPr marL="698500" marR="229235" indent="-228600">
              <a:lnSpc>
                <a:spcPct val="100000"/>
              </a:lnSpc>
              <a:buFont typeface="Arial"/>
              <a:buChar char="•"/>
              <a:tabLst>
                <a:tab pos="697865" algn="l"/>
                <a:tab pos="698500" algn="l"/>
              </a:tabLst>
            </a:pPr>
            <a:r>
              <a:rPr sz="2000" dirty="0">
                <a:latin typeface="Times New Roman"/>
                <a:cs typeface="Times New Roman"/>
              </a:rPr>
              <a:t>Generate a new unique </a:t>
            </a:r>
            <a:r>
              <a:rPr sz="2000" spc="-5" dirty="0">
                <a:latin typeface="Times New Roman"/>
                <a:cs typeface="Times New Roman"/>
              </a:rPr>
              <a:t>MBI </a:t>
            </a:r>
            <a:r>
              <a:rPr sz="2000" dirty="0">
                <a:latin typeface="Times New Roman"/>
                <a:cs typeface="Times New Roman"/>
              </a:rPr>
              <a:t>for a Medicare beneficiary whose identity</a:t>
            </a:r>
            <a:r>
              <a:rPr sz="2000" spc="-200" dirty="0">
                <a:latin typeface="Times New Roman"/>
                <a:cs typeface="Times New Roman"/>
              </a:rPr>
              <a:t> </a:t>
            </a:r>
            <a:r>
              <a:rPr sz="2000" dirty="0" smtClean="0">
                <a:latin typeface="Times New Roman"/>
                <a:cs typeface="Times New Roman"/>
              </a:rPr>
              <a:t>has</a:t>
            </a:r>
            <a:r>
              <a:rPr lang="en-US" sz="2000" dirty="0" smtClean="0">
                <a:latin typeface="Times New Roman"/>
                <a:cs typeface="Times New Roman"/>
              </a:rPr>
              <a:t> </a:t>
            </a:r>
            <a:r>
              <a:rPr sz="2000" dirty="0" smtClean="0">
                <a:latin typeface="Times New Roman"/>
                <a:cs typeface="Times New Roman"/>
              </a:rPr>
              <a:t>been</a:t>
            </a:r>
            <a:r>
              <a:rPr sz="2000" spc="-75" dirty="0" smtClean="0">
                <a:latin typeface="Times New Roman"/>
                <a:cs typeface="Times New Roman"/>
              </a:rPr>
              <a:t> </a:t>
            </a:r>
            <a:r>
              <a:rPr sz="2000" spc="-5" dirty="0" smtClean="0">
                <a:latin typeface="Times New Roman"/>
                <a:cs typeface="Times New Roman"/>
              </a:rPr>
              <a:t>compromise</a:t>
            </a:r>
            <a:r>
              <a:rPr lang="en-US" sz="2000" spc="-5" dirty="0" smtClean="0">
                <a:latin typeface="Times New Roman"/>
                <a:cs typeface="Times New Roman"/>
              </a:rPr>
              <a:t>d</a:t>
            </a:r>
            <a:endParaRPr sz="2000" dirty="0">
              <a:latin typeface="Times New Roman"/>
              <a:cs typeface="Times New Roman"/>
            </a:endParaRPr>
          </a:p>
        </p:txBody>
      </p:sp>
      <p:sp>
        <p:nvSpPr>
          <p:cNvPr id="3" name="object 3"/>
          <p:cNvSpPr txBox="1">
            <a:spLocks noGrp="1"/>
          </p:cNvSpPr>
          <p:nvPr>
            <p:ph type="title"/>
          </p:nvPr>
        </p:nvSpPr>
        <p:spPr>
          <a:xfrm>
            <a:off x="480161" y="256032"/>
            <a:ext cx="8185784" cy="445134"/>
          </a:xfrm>
          <a:prstGeom prst="rect">
            <a:avLst/>
          </a:prstGeom>
        </p:spPr>
        <p:txBody>
          <a:bodyPr vert="horz" wrap="square" lIns="0" tIns="0" rIns="0" bIns="0" rtlCol="0">
            <a:spAutoFit/>
          </a:bodyPr>
          <a:lstStyle/>
          <a:p>
            <a:pPr marL="12700">
              <a:lnSpc>
                <a:spcPct val="100000"/>
              </a:lnSpc>
            </a:pPr>
            <a:r>
              <a:rPr dirty="0"/>
              <a:t>Solution </a:t>
            </a:r>
            <a:r>
              <a:rPr spc="-5" dirty="0" smtClean="0"/>
              <a:t>Concept</a:t>
            </a:r>
            <a:r>
              <a:rPr lang="en-US" spc="-5" dirty="0"/>
              <a:t> </a:t>
            </a:r>
            <a:r>
              <a:rPr lang="en-US" spc="-5" dirty="0" smtClean="0"/>
              <a:t>for the New Medicare Cards</a:t>
            </a:r>
            <a:endParaRPr spc="-5"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6</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1170"/>
    </mc:Choice>
    <mc:Fallback xmlns="">
      <p:transition spd="slow" advTm="6117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7114" y="256032"/>
            <a:ext cx="3508375" cy="445770"/>
          </a:xfrm>
          <a:prstGeom prst="rect">
            <a:avLst/>
          </a:prstGeom>
        </p:spPr>
        <p:txBody>
          <a:bodyPr vert="horz" wrap="square" lIns="0" tIns="0" rIns="0" bIns="0" rtlCol="0">
            <a:spAutoFit/>
          </a:bodyPr>
          <a:lstStyle/>
          <a:p>
            <a:pPr marL="12700">
              <a:lnSpc>
                <a:spcPct val="100000"/>
              </a:lnSpc>
            </a:pPr>
            <a:r>
              <a:rPr spc="-5" dirty="0"/>
              <a:t>HICN and </a:t>
            </a:r>
            <a:r>
              <a:rPr spc="-10" dirty="0"/>
              <a:t>MBI</a:t>
            </a:r>
            <a:r>
              <a:rPr spc="-45" dirty="0"/>
              <a:t> </a:t>
            </a:r>
            <a:r>
              <a:rPr spc="-5" dirty="0"/>
              <a:t>Number</a:t>
            </a:r>
          </a:p>
        </p:txBody>
      </p:sp>
      <p:sp>
        <p:nvSpPr>
          <p:cNvPr id="3" name="object 3"/>
          <p:cNvSpPr txBox="1"/>
          <p:nvPr/>
        </p:nvSpPr>
        <p:spPr>
          <a:xfrm>
            <a:off x="439318" y="1218184"/>
            <a:ext cx="4491990" cy="184848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Health Insurance Claim Number</a:t>
            </a:r>
            <a:r>
              <a:rPr sz="2000" b="1" spc="-175" dirty="0">
                <a:latin typeface="Times New Roman"/>
                <a:cs typeface="Times New Roman"/>
              </a:rPr>
              <a:t> </a:t>
            </a:r>
            <a:r>
              <a:rPr sz="2000" b="1" dirty="0">
                <a:latin typeface="Times New Roman"/>
                <a:cs typeface="Times New Roman"/>
              </a:rPr>
              <a:t>(HICN)</a:t>
            </a:r>
            <a:endParaRPr sz="2000" dirty="0">
              <a:latin typeface="Times New Roman"/>
              <a:cs typeface="Times New Roman"/>
            </a:endParaRPr>
          </a:p>
          <a:p>
            <a:pPr marL="241300" marR="375285" indent="-228600">
              <a:lnSpc>
                <a:spcPct val="100000"/>
              </a:lnSpc>
              <a:buSzPct val="105000"/>
              <a:buFont typeface="Arial"/>
              <a:buChar char="•"/>
              <a:tabLst>
                <a:tab pos="240665" algn="l"/>
                <a:tab pos="241300" algn="l"/>
              </a:tabLst>
            </a:pPr>
            <a:r>
              <a:rPr sz="2000" spc="-5" dirty="0">
                <a:latin typeface="Times New Roman"/>
                <a:cs typeface="Times New Roman"/>
              </a:rPr>
              <a:t>Primary </a:t>
            </a:r>
            <a:r>
              <a:rPr sz="2000" dirty="0">
                <a:latin typeface="Times New Roman"/>
                <a:cs typeface="Times New Roman"/>
              </a:rPr>
              <a:t>Beneficiary Account </a:t>
            </a:r>
            <a:r>
              <a:rPr sz="2000" dirty="0" smtClean="0">
                <a:latin typeface="Times New Roman"/>
                <a:cs typeface="Times New Roman"/>
              </a:rPr>
              <a:t>Holder</a:t>
            </a:r>
            <a:r>
              <a:rPr lang="en-US" sz="2000" dirty="0" smtClean="0">
                <a:latin typeface="Times New Roman"/>
                <a:cs typeface="Times New Roman"/>
              </a:rPr>
              <a:t> </a:t>
            </a:r>
            <a:r>
              <a:rPr sz="2000" dirty="0" smtClean="0">
                <a:latin typeface="Times New Roman"/>
                <a:cs typeface="Times New Roman"/>
              </a:rPr>
              <a:t>Social </a:t>
            </a:r>
            <a:r>
              <a:rPr sz="2000" dirty="0">
                <a:latin typeface="Times New Roman"/>
                <a:cs typeface="Times New Roman"/>
              </a:rPr>
              <a:t>Security </a:t>
            </a:r>
            <a:r>
              <a:rPr sz="2000" spc="-5" dirty="0">
                <a:latin typeface="Times New Roman"/>
                <a:cs typeface="Times New Roman"/>
              </a:rPr>
              <a:t>Number </a:t>
            </a:r>
            <a:r>
              <a:rPr sz="2000" dirty="0">
                <a:latin typeface="Times New Roman"/>
                <a:cs typeface="Times New Roman"/>
              </a:rPr>
              <a:t>(SSN) </a:t>
            </a:r>
            <a:r>
              <a:rPr sz="2000" dirty="0" smtClean="0">
                <a:latin typeface="Times New Roman"/>
                <a:cs typeface="Times New Roman"/>
              </a:rPr>
              <a:t>plus</a:t>
            </a:r>
            <a:r>
              <a:rPr lang="en-US" sz="2000" dirty="0" smtClean="0">
                <a:latin typeface="Times New Roman"/>
                <a:cs typeface="Times New Roman"/>
              </a:rPr>
              <a:t> </a:t>
            </a:r>
            <a:r>
              <a:rPr sz="2000" spc="-5" dirty="0" smtClean="0">
                <a:latin typeface="Times New Roman"/>
                <a:cs typeface="Times New Roman"/>
              </a:rPr>
              <a:t>Beneficiary </a:t>
            </a:r>
            <a:r>
              <a:rPr sz="2000" spc="-5" dirty="0">
                <a:latin typeface="Times New Roman"/>
                <a:cs typeface="Times New Roman"/>
              </a:rPr>
              <a:t>Identification </a:t>
            </a:r>
            <a:r>
              <a:rPr sz="2000" dirty="0">
                <a:latin typeface="Times New Roman"/>
                <a:cs typeface="Times New Roman"/>
              </a:rPr>
              <a:t>Code</a:t>
            </a:r>
            <a:r>
              <a:rPr sz="2000" spc="-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9-byte SSN plus 1 or 2-byte</a:t>
            </a:r>
            <a:r>
              <a:rPr sz="2000" spc="-1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Key positions 1-9 are</a:t>
            </a:r>
            <a:r>
              <a:rPr sz="2000" spc="-140" dirty="0">
                <a:latin typeface="Times New Roman"/>
                <a:cs typeface="Times New Roman"/>
              </a:rPr>
              <a:t> </a:t>
            </a:r>
            <a:r>
              <a:rPr sz="2000" dirty="0">
                <a:latin typeface="Times New Roman"/>
                <a:cs typeface="Times New Roman"/>
              </a:rPr>
              <a:t>numeric</a:t>
            </a:r>
          </a:p>
        </p:txBody>
      </p:sp>
      <p:sp>
        <p:nvSpPr>
          <p:cNvPr id="4" name="object 4"/>
          <p:cNvSpPr txBox="1"/>
          <p:nvPr/>
        </p:nvSpPr>
        <p:spPr>
          <a:xfrm>
            <a:off x="439318" y="3352419"/>
            <a:ext cx="4566920" cy="1541780"/>
          </a:xfrm>
          <a:prstGeom prst="rect">
            <a:avLst/>
          </a:prstGeom>
        </p:spPr>
        <p:txBody>
          <a:bodyPr vert="horz" wrap="square" lIns="0" tIns="0" rIns="0" bIns="0" rtlCol="0">
            <a:spAutoFit/>
          </a:bodyPr>
          <a:lstStyle/>
          <a:p>
            <a:pPr marL="12700">
              <a:lnSpc>
                <a:spcPct val="100000"/>
              </a:lnSpc>
            </a:pPr>
            <a:r>
              <a:rPr sz="2000" b="1" spc="-5" dirty="0">
                <a:latin typeface="Times New Roman"/>
                <a:cs typeface="Times New Roman"/>
              </a:rPr>
              <a:t>Medicare </a:t>
            </a:r>
            <a:r>
              <a:rPr sz="2000" b="1" dirty="0">
                <a:latin typeface="Times New Roman"/>
                <a:cs typeface="Times New Roman"/>
              </a:rPr>
              <a:t>Beneficiary Identifier</a:t>
            </a:r>
            <a:r>
              <a:rPr sz="2000" b="1" spc="-175" dirty="0">
                <a:latin typeface="Times New Roman"/>
                <a:cs typeface="Times New Roman"/>
              </a:rPr>
              <a:t> </a:t>
            </a:r>
            <a:r>
              <a:rPr sz="2000" b="1" dirty="0">
                <a:latin typeface="Times New Roman"/>
                <a:cs typeface="Times New Roman"/>
              </a:rPr>
              <a:t>(MBI)</a:t>
            </a:r>
            <a:endParaRPr sz="2000" dirty="0">
              <a:latin typeface="Times New Roman"/>
              <a:cs typeface="Times New Roman"/>
            </a:endParaRPr>
          </a:p>
          <a:p>
            <a:pPr marL="241300" indent="-228600">
              <a:lnSpc>
                <a:spcPct val="100000"/>
              </a:lnSpc>
              <a:buSzPct val="105000"/>
              <a:buFont typeface="Arial"/>
              <a:buChar char="•"/>
              <a:tabLst>
                <a:tab pos="240665" algn="l"/>
                <a:tab pos="241300" algn="l"/>
              </a:tabLst>
            </a:pPr>
            <a:r>
              <a:rPr sz="2000" dirty="0">
                <a:latin typeface="Times New Roman"/>
                <a:cs typeface="Times New Roman"/>
              </a:rPr>
              <a:t>New Non-Intelligent </a:t>
            </a:r>
            <a:r>
              <a:rPr sz="2000" spc="5" dirty="0">
                <a:latin typeface="Times New Roman"/>
                <a:cs typeface="Times New Roman"/>
              </a:rPr>
              <a:t>Unique</a:t>
            </a:r>
            <a:r>
              <a:rPr sz="2000" spc="-160" dirty="0">
                <a:latin typeface="Times New Roman"/>
                <a:cs typeface="Times New Roman"/>
              </a:rPr>
              <a:t> </a:t>
            </a:r>
            <a:r>
              <a:rPr sz="2000" dirty="0">
                <a:latin typeface="Times New Roman"/>
                <a:cs typeface="Times New Roman"/>
              </a:rPr>
              <a:t>Identifier</a:t>
            </a:r>
          </a:p>
          <a:p>
            <a:pPr marL="241300" indent="-228600">
              <a:lnSpc>
                <a:spcPct val="100000"/>
              </a:lnSpc>
              <a:buSzPct val="105000"/>
              <a:buFont typeface="Arial"/>
              <a:buChar char="•"/>
              <a:tabLst>
                <a:tab pos="240665" algn="l"/>
                <a:tab pos="241300" algn="l"/>
              </a:tabLst>
            </a:pPr>
            <a:r>
              <a:rPr sz="2000" spc="-35" dirty="0">
                <a:latin typeface="Times New Roman"/>
                <a:cs typeface="Times New Roman"/>
              </a:rPr>
              <a:t>11</a:t>
            </a:r>
            <a:r>
              <a:rPr sz="2000" spc="-110" dirty="0">
                <a:latin typeface="Times New Roman"/>
                <a:cs typeface="Times New Roman"/>
              </a:rPr>
              <a:t> </a:t>
            </a:r>
            <a:r>
              <a:rPr sz="2000" dirty="0">
                <a:latin typeface="Times New Roman"/>
                <a:cs typeface="Times New Roman"/>
              </a:rPr>
              <a:t>bytes</a:t>
            </a:r>
          </a:p>
          <a:p>
            <a:pPr marL="241300" marR="5080" indent="-228600">
              <a:lnSpc>
                <a:spcPct val="100000"/>
              </a:lnSpc>
              <a:buSzPct val="105000"/>
              <a:buFont typeface="Arial"/>
              <a:buChar char="•"/>
              <a:tabLst>
                <a:tab pos="240665" algn="l"/>
                <a:tab pos="241300" algn="l"/>
              </a:tabLst>
            </a:pPr>
            <a:r>
              <a:rPr sz="2000" dirty="0">
                <a:latin typeface="Times New Roman"/>
                <a:cs typeface="Times New Roman"/>
              </a:rPr>
              <a:t>Key positions 2, 5, 8, and 9 </a:t>
            </a:r>
            <a:r>
              <a:rPr sz="2000" spc="-5" dirty="0">
                <a:latin typeface="Times New Roman"/>
                <a:cs typeface="Times New Roman"/>
              </a:rPr>
              <a:t>will </a:t>
            </a:r>
            <a:r>
              <a:rPr sz="2000" dirty="0">
                <a:latin typeface="Times New Roman"/>
                <a:cs typeface="Times New Roman"/>
              </a:rPr>
              <a:t>always</a:t>
            </a:r>
            <a:r>
              <a:rPr sz="2000" spc="-155" dirty="0">
                <a:latin typeface="Times New Roman"/>
                <a:cs typeface="Times New Roman"/>
              </a:rPr>
              <a:t> </a:t>
            </a:r>
            <a:r>
              <a:rPr sz="2000" dirty="0" smtClean="0">
                <a:latin typeface="Times New Roman"/>
                <a:cs typeface="Times New Roman"/>
              </a:rPr>
              <a:t>be</a:t>
            </a:r>
            <a:r>
              <a:rPr lang="en-US" sz="2000" dirty="0" smtClean="0">
                <a:latin typeface="Times New Roman"/>
                <a:cs typeface="Times New Roman"/>
              </a:rPr>
              <a:t> </a:t>
            </a:r>
            <a:r>
              <a:rPr sz="2000" dirty="0" smtClean="0">
                <a:latin typeface="Times New Roman"/>
                <a:cs typeface="Times New Roman"/>
              </a:rPr>
              <a:t>alphabetic</a:t>
            </a:r>
            <a:endParaRPr sz="2000" dirty="0">
              <a:latin typeface="Times New Roman"/>
              <a:cs typeface="Times New Roman"/>
            </a:endParaRPr>
          </a:p>
        </p:txBody>
      </p:sp>
      <p:sp>
        <p:nvSpPr>
          <p:cNvPr id="5" name="object 5" descr="The key displays an example of a HICN and MBI identifier. &#10;SSA HICN 123-45-6789-A1&#10;MBI 1EG4-TE5-MK73&#10;&#10;Note: Identifiers are fictitious and dashes for display purposes only; they are not stored in the database nor used in file formats&#10;" title="HICN and MBI Number Example"/>
          <p:cNvSpPr/>
          <p:nvPr/>
        </p:nvSpPr>
        <p:spPr>
          <a:xfrm>
            <a:off x="5334000" y="1863851"/>
            <a:ext cx="3413759" cy="1237488"/>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5434965" y="3165094"/>
            <a:ext cx="2950845" cy="563880"/>
          </a:xfrm>
          <a:prstGeom prst="rect">
            <a:avLst/>
          </a:prstGeom>
        </p:spPr>
        <p:txBody>
          <a:bodyPr vert="horz" wrap="square" lIns="0" tIns="0" rIns="0" bIns="0" rtlCol="0">
            <a:spAutoFit/>
          </a:bodyPr>
          <a:lstStyle/>
          <a:p>
            <a:pPr marL="12065" marR="5080" indent="635" algn="ctr">
              <a:lnSpc>
                <a:spcPct val="100000"/>
              </a:lnSpc>
            </a:pPr>
            <a:r>
              <a:rPr sz="1200" spc="-5" dirty="0">
                <a:latin typeface="Times New Roman"/>
                <a:cs typeface="Times New Roman"/>
              </a:rPr>
              <a:t>Note: Identifiers are fictitious and dashes </a:t>
            </a:r>
            <a:r>
              <a:rPr sz="1200" dirty="0" smtClean="0">
                <a:latin typeface="Times New Roman"/>
                <a:cs typeface="Times New Roman"/>
              </a:rPr>
              <a:t>for</a:t>
            </a:r>
            <a:r>
              <a:rPr lang="en-US" sz="1200" dirty="0" smtClean="0">
                <a:latin typeface="Times New Roman"/>
                <a:cs typeface="Times New Roman"/>
              </a:rPr>
              <a:t> </a:t>
            </a:r>
            <a:r>
              <a:rPr sz="1200" dirty="0" smtClean="0">
                <a:latin typeface="Times New Roman"/>
                <a:cs typeface="Times New Roman"/>
              </a:rPr>
              <a:t>display </a:t>
            </a:r>
            <a:r>
              <a:rPr sz="1200" spc="-5" dirty="0">
                <a:latin typeface="Times New Roman"/>
                <a:cs typeface="Times New Roman"/>
              </a:rPr>
              <a:t>purposes </a:t>
            </a:r>
            <a:r>
              <a:rPr sz="1200" spc="-10" dirty="0">
                <a:latin typeface="Times New Roman"/>
                <a:cs typeface="Times New Roman"/>
              </a:rPr>
              <a:t>only; </a:t>
            </a:r>
            <a:r>
              <a:rPr sz="1200" dirty="0">
                <a:latin typeface="Times New Roman"/>
                <a:cs typeface="Times New Roman"/>
              </a:rPr>
              <a:t>they </a:t>
            </a:r>
            <a:r>
              <a:rPr sz="1200" spc="-5" dirty="0">
                <a:latin typeface="Times New Roman"/>
                <a:cs typeface="Times New Roman"/>
              </a:rPr>
              <a:t>are </a:t>
            </a:r>
            <a:r>
              <a:rPr sz="1200" dirty="0">
                <a:latin typeface="Times New Roman"/>
                <a:cs typeface="Times New Roman"/>
              </a:rPr>
              <a:t>not </a:t>
            </a:r>
            <a:r>
              <a:rPr sz="1200" spc="-5" dirty="0">
                <a:latin typeface="Times New Roman"/>
                <a:cs typeface="Times New Roman"/>
              </a:rPr>
              <a:t>stored </a:t>
            </a:r>
            <a:r>
              <a:rPr sz="1200" dirty="0">
                <a:latin typeface="Times New Roman"/>
                <a:cs typeface="Times New Roman"/>
              </a:rPr>
              <a:t>in </a:t>
            </a:r>
            <a:r>
              <a:rPr sz="1200" dirty="0" smtClean="0">
                <a:latin typeface="Times New Roman"/>
                <a:cs typeface="Times New Roman"/>
              </a:rPr>
              <a:t>the</a:t>
            </a:r>
            <a:r>
              <a:rPr lang="en-US" sz="1200" dirty="0" smtClean="0">
                <a:latin typeface="Times New Roman"/>
                <a:cs typeface="Times New Roman"/>
              </a:rPr>
              <a:t> </a:t>
            </a:r>
            <a:r>
              <a:rPr sz="1200" spc="-5" dirty="0" smtClean="0">
                <a:latin typeface="Times New Roman"/>
                <a:cs typeface="Times New Roman"/>
              </a:rPr>
              <a:t>database </a:t>
            </a:r>
            <a:r>
              <a:rPr sz="1200" dirty="0">
                <a:latin typeface="Times New Roman"/>
                <a:cs typeface="Times New Roman"/>
              </a:rPr>
              <a:t>nor </a:t>
            </a:r>
            <a:r>
              <a:rPr sz="1200" spc="-5" dirty="0">
                <a:latin typeface="Times New Roman"/>
                <a:cs typeface="Times New Roman"/>
              </a:rPr>
              <a:t>used </a:t>
            </a:r>
            <a:r>
              <a:rPr sz="1200" dirty="0">
                <a:latin typeface="Times New Roman"/>
                <a:cs typeface="Times New Roman"/>
              </a:rPr>
              <a:t>in file</a:t>
            </a:r>
            <a:r>
              <a:rPr sz="1200" spc="10" dirty="0">
                <a:latin typeface="Times New Roman"/>
                <a:cs typeface="Times New Roman"/>
              </a:rPr>
              <a:t> </a:t>
            </a:r>
            <a:r>
              <a:rPr sz="1200" spc="-5" dirty="0">
                <a:latin typeface="Times New Roman"/>
                <a:cs typeface="Times New Roman"/>
              </a:rPr>
              <a:t>formats</a:t>
            </a:r>
            <a:endParaRPr sz="1200" dirty="0">
              <a:latin typeface="Times New Roman"/>
              <a:cs typeface="Times New Roman"/>
            </a:endParaRPr>
          </a:p>
        </p:txBody>
      </p:sp>
      <p:sp>
        <p:nvSpPr>
          <p:cNvPr id="8" name="Slide Number Placeholder 7"/>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7</a:t>
            </a:fld>
            <a:endParaRPr lang="en-US" dirty="0">
              <a:solidFill>
                <a:prstClr val="black">
                  <a:tint val="75000"/>
                </a:prstClr>
              </a:solidFill>
            </a:endParaRPr>
          </a:p>
        </p:txBody>
      </p:sp>
    </p:spTree>
    <p:extLst>
      <p:ext uri="{BB962C8B-B14F-4D97-AF65-F5344CB8AC3E}">
        <p14:creationId xmlns:p14="http://schemas.microsoft.com/office/powerpoint/2010/main" val="2384626637"/>
      </p:ext>
    </p:extLst>
  </p:cSld>
  <p:clrMapOvr>
    <a:masterClrMapping/>
  </p:clrMapOvr>
  <mc:AlternateContent xmlns:mc="http://schemas.openxmlformats.org/markup-compatibility/2006" xmlns:p14="http://schemas.microsoft.com/office/powerpoint/2010/main">
    <mc:Choice Requires="p14">
      <p:transition spd="slow" p14:dur="2000" advTm="41050"/>
    </mc:Choice>
    <mc:Fallback xmlns="">
      <p:transition spd="slow" advTm="4105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01479"/>
          </a:xfrm>
          <a:prstGeom prst="rect">
            <a:avLst/>
          </a:prstGeom>
        </p:spPr>
        <p:txBody>
          <a:bodyPr vert="horz" wrap="square" lIns="0" tIns="0" rIns="0" bIns="0" rtlCol="0">
            <a:spAutoFit/>
          </a:bodyPr>
          <a:lstStyle/>
          <a:p>
            <a:pPr marL="12700">
              <a:lnSpc>
                <a:spcPct val="100000"/>
              </a:lnSpc>
            </a:pPr>
            <a:r>
              <a:rPr sz="1900" spc="-5" dirty="0">
                <a:latin typeface="Times New Roman"/>
                <a:cs typeface="Times New Roman"/>
              </a:rPr>
              <a:t>The Medicare Beneficiary Identifier </a:t>
            </a:r>
            <a:r>
              <a:rPr lang="en-US" sz="1900" spc="-5" dirty="0" smtClean="0">
                <a:latin typeface="Times New Roman"/>
                <a:cs typeface="Times New Roman"/>
              </a:rPr>
              <a:t>(MBI) </a:t>
            </a:r>
            <a:r>
              <a:rPr sz="1900" spc="-5" dirty="0" smtClean="0">
                <a:latin typeface="Times New Roman"/>
                <a:cs typeface="Times New Roman"/>
              </a:rPr>
              <a:t>will </a:t>
            </a:r>
            <a:r>
              <a:rPr sz="1900" spc="-5" dirty="0">
                <a:latin typeface="Times New Roman"/>
                <a:cs typeface="Times New Roman"/>
              </a:rPr>
              <a:t>have the following</a:t>
            </a:r>
            <a:r>
              <a:rPr sz="1900" spc="110" dirty="0">
                <a:latin typeface="Times New Roman"/>
                <a:cs typeface="Times New Roman"/>
              </a:rPr>
              <a:t> </a:t>
            </a:r>
            <a:r>
              <a:rPr sz="1900" spc="-5" dirty="0">
                <a:latin typeface="Times New Roman"/>
                <a:cs typeface="Times New Roman"/>
              </a:rPr>
              <a:t>characteristics:</a:t>
            </a:r>
            <a:endParaRPr sz="1900" dirty="0">
              <a:latin typeface="Times New Roman"/>
              <a:cs typeface="Times New Roman"/>
            </a:endParaRPr>
          </a:p>
          <a:p>
            <a:pPr>
              <a:lnSpc>
                <a:spcPct val="100000"/>
              </a:lnSpc>
            </a:pPr>
            <a:endParaRPr sz="1900" dirty="0">
              <a:latin typeface="Times New Roman"/>
              <a:cs typeface="Times New Roman"/>
            </a:endParaRPr>
          </a:p>
          <a:p>
            <a:pPr marL="1041400" marR="112395" indent="-342900">
              <a:lnSpc>
                <a:spcPct val="100000"/>
              </a:lnSpc>
              <a:buFont typeface="Arial"/>
              <a:buChar char="•"/>
              <a:tabLst>
                <a:tab pos="1041400" algn="l"/>
                <a:tab pos="1042035" algn="l"/>
              </a:tabLst>
            </a:pPr>
            <a:r>
              <a:rPr sz="1900" spc="-5" dirty="0">
                <a:latin typeface="Times New Roman"/>
                <a:cs typeface="Times New Roman"/>
              </a:rPr>
              <a:t>The </a:t>
            </a:r>
            <a:r>
              <a:rPr sz="1900" spc="-15" dirty="0">
                <a:latin typeface="Times New Roman"/>
                <a:cs typeface="Times New Roman"/>
              </a:rPr>
              <a:t>same </a:t>
            </a:r>
            <a:r>
              <a:rPr sz="1900" spc="-10" dirty="0">
                <a:latin typeface="Times New Roman"/>
                <a:cs typeface="Times New Roman"/>
              </a:rPr>
              <a:t>number </a:t>
            </a:r>
            <a:r>
              <a:rPr sz="1900" spc="-5" dirty="0">
                <a:latin typeface="Times New Roman"/>
                <a:cs typeface="Times New Roman"/>
              </a:rPr>
              <a:t>of characters as the current HICN </a:t>
            </a:r>
            <a:r>
              <a:rPr sz="1900" spc="-20" dirty="0">
                <a:latin typeface="Times New Roman"/>
                <a:cs typeface="Times New Roman"/>
              </a:rPr>
              <a:t>(11), </a:t>
            </a:r>
            <a:r>
              <a:rPr sz="1900" spc="-5" dirty="0">
                <a:latin typeface="Times New Roman"/>
                <a:cs typeface="Times New Roman"/>
              </a:rPr>
              <a:t>but will be </a:t>
            </a:r>
            <a:r>
              <a:rPr sz="1900" spc="-5" dirty="0" smtClean="0">
                <a:latin typeface="Times New Roman"/>
                <a:cs typeface="Times New Roman"/>
              </a:rPr>
              <a:t>visibly</a:t>
            </a:r>
            <a:r>
              <a:rPr lang="en-US" sz="1900" spc="-5" dirty="0" smtClean="0">
                <a:latin typeface="Times New Roman"/>
                <a:cs typeface="Times New Roman"/>
              </a:rPr>
              <a:t> </a:t>
            </a:r>
            <a:r>
              <a:rPr sz="1900" spc="-5" dirty="0" smtClean="0">
                <a:latin typeface="Times New Roman"/>
                <a:cs typeface="Times New Roman"/>
              </a:rPr>
              <a:t>distinguishable </a:t>
            </a:r>
            <a:r>
              <a:rPr sz="1900" spc="-5" dirty="0">
                <a:latin typeface="Times New Roman"/>
                <a:cs typeface="Times New Roman"/>
              </a:rPr>
              <a:t>from the</a:t>
            </a:r>
            <a:r>
              <a:rPr sz="1900" spc="-25" dirty="0">
                <a:latin typeface="Times New Roman"/>
                <a:cs typeface="Times New Roman"/>
              </a:rPr>
              <a:t> </a:t>
            </a:r>
            <a:r>
              <a:rPr sz="1900" spc="-5" dirty="0">
                <a:latin typeface="Times New Roman"/>
                <a:cs typeface="Times New Roman"/>
              </a:rPr>
              <a:t>HICN</a:t>
            </a:r>
            <a:endParaRPr sz="1900" dirty="0">
              <a:latin typeface="Times New Roman"/>
              <a:cs typeface="Times New Roman"/>
            </a:endParaRPr>
          </a:p>
          <a:p>
            <a:pPr marL="1041400" marR="71120" indent="-342900">
              <a:lnSpc>
                <a:spcPct val="100000"/>
              </a:lnSpc>
              <a:buFont typeface="Arial"/>
              <a:buChar char="•"/>
              <a:tabLst>
                <a:tab pos="1041400" algn="l"/>
                <a:tab pos="1042035" algn="l"/>
              </a:tabLst>
            </a:pPr>
            <a:r>
              <a:rPr sz="1900" spc="-5" dirty="0">
                <a:latin typeface="Times New Roman"/>
                <a:cs typeface="Times New Roman"/>
              </a:rPr>
              <a:t>Contain uppercase alphabetic and numeric characters throughout the </a:t>
            </a:r>
            <a:r>
              <a:rPr sz="1900" spc="-40" dirty="0" smtClean="0">
                <a:latin typeface="Times New Roman"/>
                <a:cs typeface="Times New Roman"/>
              </a:rPr>
              <a:t>11</a:t>
            </a:r>
            <a:r>
              <a:rPr lang="en-US" sz="1900" spc="-40" dirty="0" smtClean="0">
                <a:latin typeface="Times New Roman"/>
                <a:cs typeface="Times New Roman"/>
              </a:rPr>
              <a:t>-</a:t>
            </a:r>
            <a:r>
              <a:rPr sz="1900" spc="-5" dirty="0" smtClean="0">
                <a:latin typeface="Times New Roman"/>
                <a:cs typeface="Times New Roman"/>
              </a:rPr>
              <a:t>digit</a:t>
            </a:r>
            <a:r>
              <a:rPr lang="en-US" sz="1900" spc="-5" dirty="0" smtClean="0">
                <a:latin typeface="Times New Roman"/>
                <a:cs typeface="Times New Roman"/>
              </a:rPr>
              <a:t> </a:t>
            </a:r>
            <a:r>
              <a:rPr sz="1900" spc="-5" dirty="0" smtClean="0">
                <a:latin typeface="Times New Roman"/>
                <a:cs typeface="Times New Roman"/>
              </a:rPr>
              <a:t>identifier</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Occupy the </a:t>
            </a:r>
            <a:r>
              <a:rPr sz="1900" spc="-10" dirty="0">
                <a:latin typeface="Times New Roman"/>
                <a:cs typeface="Times New Roman"/>
              </a:rPr>
              <a:t>same </a:t>
            </a:r>
            <a:r>
              <a:rPr sz="1900" spc="-5" dirty="0">
                <a:latin typeface="Times New Roman"/>
                <a:cs typeface="Times New Roman"/>
              </a:rPr>
              <a:t>field as the HICN on</a:t>
            </a:r>
            <a:r>
              <a:rPr sz="1900" spc="50" dirty="0">
                <a:latin typeface="Times New Roman"/>
                <a:cs typeface="Times New Roman"/>
              </a:rPr>
              <a:t> </a:t>
            </a:r>
            <a:r>
              <a:rPr sz="1900" spc="-5" dirty="0">
                <a:latin typeface="Times New Roman"/>
                <a:cs typeface="Times New Roman"/>
              </a:rPr>
              <a:t>transactions</a:t>
            </a:r>
            <a:endParaRPr sz="1900" dirty="0">
              <a:latin typeface="Times New Roman"/>
              <a:cs typeface="Times New Roman"/>
            </a:endParaRPr>
          </a:p>
          <a:p>
            <a:pPr marL="1041400" marR="415290" indent="-342900">
              <a:lnSpc>
                <a:spcPct val="100000"/>
              </a:lnSpc>
              <a:buFont typeface="Arial"/>
              <a:buChar char="•"/>
              <a:tabLst>
                <a:tab pos="1041400" algn="l"/>
                <a:tab pos="1042035" algn="l"/>
              </a:tabLst>
            </a:pPr>
            <a:r>
              <a:rPr sz="1900" spc="-5" dirty="0">
                <a:latin typeface="Times New Roman"/>
                <a:cs typeface="Times New Roman"/>
              </a:rPr>
              <a:t>Be unique to each beneficiary (e.g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sz="1900" spc="-5" dirty="0">
                <a:latin typeface="Times New Roman"/>
                <a:cs typeface="Times New Roman"/>
              </a:rPr>
              <a:t>husband and wife will have their </a:t>
            </a:r>
            <a:r>
              <a:rPr sz="1900" spc="-5" dirty="0" smtClean="0">
                <a:latin typeface="Times New Roman"/>
                <a:cs typeface="Times New Roman"/>
              </a:rPr>
              <a:t>own</a:t>
            </a:r>
            <a:r>
              <a:rPr lang="en-US" sz="1900" spc="-5" dirty="0" smtClean="0">
                <a:latin typeface="Times New Roman"/>
                <a:cs typeface="Times New Roman"/>
              </a:rPr>
              <a:t> </a:t>
            </a:r>
            <a:r>
              <a:rPr sz="1900" spc="-5" dirty="0" smtClean="0">
                <a:latin typeface="Times New Roman"/>
                <a:cs typeface="Times New Roman"/>
              </a:rPr>
              <a:t>MBI</a:t>
            </a:r>
            <a:r>
              <a:rPr sz="1900" spc="-5" dirty="0">
                <a:latin typeface="Times New Roman"/>
                <a:cs typeface="Times New Roman"/>
              </a:rPr>
              <a:t>)</a:t>
            </a:r>
            <a:endParaRPr sz="1900" dirty="0">
              <a:latin typeface="Times New Roman"/>
              <a:cs typeface="Times New Roman"/>
            </a:endParaRPr>
          </a:p>
          <a:p>
            <a:pPr marL="1041400" marR="173355" indent="-342900">
              <a:lnSpc>
                <a:spcPct val="100000"/>
              </a:lnSpc>
              <a:buFont typeface="Arial"/>
              <a:buChar char="•"/>
              <a:tabLst>
                <a:tab pos="1041400" algn="l"/>
                <a:tab pos="1042035" algn="l"/>
              </a:tabLst>
            </a:pPr>
            <a:r>
              <a:rPr sz="1900" spc="-5" dirty="0">
                <a:latin typeface="Times New Roman"/>
                <a:cs typeface="Times New Roman"/>
              </a:rPr>
              <a:t>Be easy to read </a:t>
            </a:r>
            <a:r>
              <a:rPr sz="1900" spc="-10" dirty="0">
                <a:latin typeface="Times New Roman"/>
                <a:cs typeface="Times New Roman"/>
              </a:rPr>
              <a:t>and limit </a:t>
            </a:r>
            <a:r>
              <a:rPr sz="1900" spc="-5" dirty="0">
                <a:latin typeface="Times New Roman"/>
                <a:cs typeface="Times New Roman"/>
              </a:rPr>
              <a:t>the possibility of letters being interpreted </a:t>
            </a:r>
            <a:r>
              <a:rPr sz="1900" spc="-5" dirty="0" smtClean="0">
                <a:latin typeface="Times New Roman"/>
                <a:cs typeface="Times New Roman"/>
              </a:rPr>
              <a:t>as</a:t>
            </a:r>
            <a:r>
              <a:rPr lang="en-US" sz="1900" spc="-5" dirty="0" smtClean="0">
                <a:latin typeface="Times New Roman"/>
                <a:cs typeface="Times New Roman"/>
              </a:rPr>
              <a:t> </a:t>
            </a:r>
            <a:r>
              <a:rPr sz="1900" spc="-5" dirty="0" smtClean="0">
                <a:latin typeface="Times New Roman"/>
                <a:cs typeface="Times New Roman"/>
              </a:rPr>
              <a:t>numbers </a:t>
            </a:r>
            <a:r>
              <a:rPr sz="1900" spc="-5" dirty="0">
                <a:latin typeface="Times New Roman"/>
                <a:cs typeface="Times New Roman"/>
              </a:rPr>
              <a:t>(e.g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lang="en-US" sz="1900" spc="-5" dirty="0" smtClean="0">
                <a:latin typeface="Times New Roman"/>
                <a:cs typeface="Times New Roman"/>
              </a:rPr>
              <a:t>a</a:t>
            </a:r>
            <a:r>
              <a:rPr sz="1900" spc="-5" dirty="0" smtClean="0">
                <a:latin typeface="Times New Roman"/>
                <a:cs typeface="Times New Roman"/>
              </a:rPr>
              <a:t>lphabetic </a:t>
            </a:r>
            <a:r>
              <a:rPr sz="1900" spc="-5" dirty="0">
                <a:latin typeface="Times New Roman"/>
                <a:cs typeface="Times New Roman"/>
              </a:rPr>
              <a:t>characters are upper </a:t>
            </a:r>
            <a:r>
              <a:rPr sz="1900" spc="-10" dirty="0">
                <a:latin typeface="Times New Roman"/>
                <a:cs typeface="Times New Roman"/>
              </a:rPr>
              <a:t>case </a:t>
            </a:r>
            <a:r>
              <a:rPr sz="1900" u="sng" spc="-5" dirty="0">
                <a:latin typeface="Times New Roman"/>
                <a:cs typeface="Times New Roman"/>
              </a:rPr>
              <a:t>only</a:t>
            </a:r>
            <a:r>
              <a:rPr sz="1900" spc="-5" dirty="0">
                <a:latin typeface="Times New Roman"/>
                <a:cs typeface="Times New Roman"/>
              </a:rPr>
              <a:t> and will </a:t>
            </a:r>
            <a:r>
              <a:rPr sz="1900" spc="-5" dirty="0" smtClean="0">
                <a:latin typeface="Times New Roman"/>
                <a:cs typeface="Times New Roman"/>
              </a:rPr>
              <a:t>exclude</a:t>
            </a:r>
            <a:r>
              <a:rPr lang="en-US" sz="1900" spc="-5" dirty="0" smtClean="0">
                <a:latin typeface="Times New Roman"/>
                <a:cs typeface="Times New Roman"/>
              </a:rPr>
              <a:t> </a:t>
            </a:r>
            <a:r>
              <a:rPr sz="1900" spc="-5" dirty="0" smtClean="0">
                <a:latin typeface="Times New Roman"/>
                <a:cs typeface="Times New Roman"/>
              </a:rPr>
              <a:t>S</a:t>
            </a:r>
            <a:r>
              <a:rPr sz="1900" spc="-5" dirty="0">
                <a:latin typeface="Times New Roman"/>
                <a:cs typeface="Times New Roman"/>
              </a:rPr>
              <a:t>, </a:t>
            </a:r>
            <a:r>
              <a:rPr sz="1900" spc="-5" dirty="0" smtClean="0">
                <a:latin typeface="Times New Roman"/>
                <a:cs typeface="Times New Roman"/>
              </a:rPr>
              <a:t>L</a:t>
            </a:r>
            <a:r>
              <a:rPr sz="1900" spc="-5" dirty="0">
                <a:latin typeface="Times New Roman"/>
                <a:cs typeface="Times New Roman"/>
              </a:rPr>
              <a:t>, O, I, B,</a:t>
            </a:r>
            <a:r>
              <a:rPr sz="1900" spc="-55" dirty="0">
                <a:latin typeface="Times New Roman"/>
                <a:cs typeface="Times New Roman"/>
              </a:rPr>
              <a:t> </a:t>
            </a:r>
            <a:r>
              <a:rPr sz="1900" spc="-5" dirty="0">
                <a:latin typeface="Times New Roman"/>
                <a:cs typeface="Times New Roman"/>
              </a:rPr>
              <a:t>Z)</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any </a:t>
            </a:r>
            <a:r>
              <a:rPr sz="1900" spc="-10" dirty="0">
                <a:latin typeface="Times New Roman"/>
                <a:cs typeface="Times New Roman"/>
              </a:rPr>
              <a:t>embedded </a:t>
            </a:r>
            <a:r>
              <a:rPr sz="1900" spc="-5" dirty="0">
                <a:latin typeface="Times New Roman"/>
                <a:cs typeface="Times New Roman"/>
              </a:rPr>
              <a:t>intelligence or special</a:t>
            </a:r>
            <a:r>
              <a:rPr sz="1900" spc="75" dirty="0">
                <a:latin typeface="Times New Roman"/>
                <a:cs typeface="Times New Roman"/>
              </a:rPr>
              <a:t> </a:t>
            </a:r>
            <a:r>
              <a:rPr sz="1900" spc="-5" dirty="0">
                <a:latin typeface="Times New Roman"/>
                <a:cs typeface="Times New Roman"/>
              </a:rPr>
              <a:t>characters</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inappropriate combinations of </a:t>
            </a:r>
            <a:r>
              <a:rPr sz="1900" spc="-10" dirty="0">
                <a:latin typeface="Times New Roman"/>
                <a:cs typeface="Times New Roman"/>
              </a:rPr>
              <a:t>numbers </a:t>
            </a:r>
            <a:r>
              <a:rPr sz="1900" spc="-5" dirty="0">
                <a:latin typeface="Times New Roman"/>
                <a:cs typeface="Times New Roman"/>
              </a:rPr>
              <a:t>or strings that </a:t>
            </a:r>
            <a:r>
              <a:rPr sz="1900" spc="-15" dirty="0">
                <a:latin typeface="Times New Roman"/>
                <a:cs typeface="Times New Roman"/>
              </a:rPr>
              <a:t>may</a:t>
            </a:r>
            <a:r>
              <a:rPr sz="1900" spc="180" dirty="0">
                <a:latin typeface="Times New Roman"/>
                <a:cs typeface="Times New Roman"/>
              </a:rPr>
              <a:t> </a:t>
            </a:r>
            <a:r>
              <a:rPr sz="1900" spc="-5" dirty="0">
                <a:latin typeface="Times New Roman"/>
                <a:cs typeface="Times New Roman"/>
              </a:rPr>
              <a:t>be</a:t>
            </a:r>
            <a:endParaRPr sz="1900" dirty="0">
              <a:latin typeface="Times New Roman"/>
              <a:cs typeface="Times New Roman"/>
            </a:endParaRPr>
          </a:p>
          <a:p>
            <a:pPr marL="1041400">
              <a:lnSpc>
                <a:spcPct val="100000"/>
              </a:lnSpc>
            </a:pPr>
            <a:r>
              <a:rPr sz="1900" spc="-10" dirty="0">
                <a:latin typeface="Times New Roman"/>
                <a:cs typeface="Times New Roman"/>
              </a:rPr>
              <a:t>offensive</a:t>
            </a:r>
            <a:endParaRPr sz="1900" dirty="0">
              <a:latin typeface="Times New Roman"/>
              <a:cs typeface="Times New Roman"/>
            </a:endParaRPr>
          </a:p>
          <a:p>
            <a:pPr>
              <a:lnSpc>
                <a:spcPct val="100000"/>
              </a:lnSpc>
            </a:pPr>
            <a:endParaRPr sz="1900" dirty="0">
              <a:latin typeface="Times New Roman"/>
              <a:cs typeface="Times New Roman"/>
            </a:endParaRPr>
          </a:p>
          <a:p>
            <a:pPr marL="240665" marR="5080">
              <a:lnSpc>
                <a:spcPct val="100000"/>
              </a:lnSpc>
            </a:pPr>
            <a:r>
              <a:rPr sz="1900" spc="-10" dirty="0">
                <a:latin typeface="Times New Roman"/>
                <a:cs typeface="Times New Roman"/>
              </a:rPr>
              <a:t>CMS </a:t>
            </a:r>
            <a:r>
              <a:rPr sz="1900" spc="-5" dirty="0">
                <a:latin typeface="Times New Roman"/>
                <a:cs typeface="Times New Roman"/>
              </a:rPr>
              <a:t>anticipates that the </a:t>
            </a:r>
            <a:r>
              <a:rPr sz="1900" spc="-10" dirty="0">
                <a:latin typeface="Times New Roman"/>
                <a:cs typeface="Times New Roman"/>
              </a:rPr>
              <a:t>MBI </a:t>
            </a:r>
            <a:r>
              <a:rPr sz="1900" spc="-5" dirty="0">
                <a:latin typeface="Times New Roman"/>
                <a:cs typeface="Times New Roman"/>
              </a:rPr>
              <a:t>will not be changed for an individual unless the </a:t>
            </a:r>
            <a:r>
              <a:rPr sz="1900" spc="-10" dirty="0">
                <a:latin typeface="Times New Roman"/>
                <a:cs typeface="Times New Roman"/>
              </a:rPr>
              <a:t>MBI </a:t>
            </a:r>
            <a:r>
              <a:rPr sz="1900" spc="-5" dirty="0" smtClean="0">
                <a:latin typeface="Times New Roman"/>
                <a:cs typeface="Times New Roman"/>
              </a:rPr>
              <a:t>is</a:t>
            </a:r>
            <a:r>
              <a:rPr lang="en-US" sz="1900" spc="-5" dirty="0" smtClean="0">
                <a:latin typeface="Times New Roman"/>
                <a:cs typeface="Times New Roman"/>
              </a:rPr>
              <a:t> </a:t>
            </a:r>
            <a:r>
              <a:rPr sz="1900" spc="-5" dirty="0" smtClean="0">
                <a:latin typeface="Times New Roman"/>
                <a:cs typeface="Times New Roman"/>
              </a:rPr>
              <a:t>compromised</a:t>
            </a:r>
            <a:endParaRPr sz="1900" dirty="0">
              <a:latin typeface="Times New Roman"/>
              <a:cs typeface="Times New Roman"/>
            </a:endParaRPr>
          </a:p>
        </p:txBody>
      </p:sp>
      <p:sp>
        <p:nvSpPr>
          <p:cNvPr id="3" name="object 3"/>
          <p:cNvSpPr txBox="1">
            <a:spLocks noGrp="1"/>
          </p:cNvSpPr>
          <p:nvPr>
            <p:ph type="title"/>
          </p:nvPr>
        </p:nvSpPr>
        <p:spPr>
          <a:xfrm>
            <a:off x="990600" y="256794"/>
            <a:ext cx="6705600" cy="430887"/>
          </a:xfrm>
          <a:prstGeom prst="rect">
            <a:avLst/>
          </a:prstGeom>
        </p:spPr>
        <p:txBody>
          <a:bodyPr vert="horz" wrap="square" lIns="0" tIns="0" rIns="0" bIns="0" rtlCol="0">
            <a:spAutoFit/>
          </a:bodyPr>
          <a:lstStyle/>
          <a:p>
            <a:pPr marL="12700">
              <a:lnSpc>
                <a:spcPct val="100000"/>
              </a:lnSpc>
            </a:pPr>
            <a:r>
              <a:rPr lang="en-US" spc="-5" dirty="0" smtClean="0"/>
              <a:t>New Medicare Number</a:t>
            </a:r>
            <a:r>
              <a:rPr spc="-55" dirty="0" smtClean="0"/>
              <a:t> </a:t>
            </a:r>
            <a:r>
              <a:rPr spc="-5" dirty="0"/>
              <a:t>Characteristics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8</a:t>
            </a:fld>
            <a:endParaRPr lang="en-US" dirty="0">
              <a:solidFill>
                <a:prstClr val="black">
                  <a:tint val="75000"/>
                </a:prstClr>
              </a:solidFill>
            </a:endParaRPr>
          </a:p>
        </p:txBody>
      </p:sp>
    </p:spTree>
    <p:extLst>
      <p:ext uri="{BB962C8B-B14F-4D97-AF65-F5344CB8AC3E}">
        <p14:creationId xmlns:p14="http://schemas.microsoft.com/office/powerpoint/2010/main" val="325905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a:spLocks noGrp="1"/>
          </p:cNvSpPr>
          <p:nvPr>
            <p:ph type="title"/>
          </p:nvPr>
        </p:nvSpPr>
        <p:spPr>
          <a:xfrm>
            <a:off x="0" y="256032"/>
            <a:ext cx="9144000" cy="430887"/>
          </a:xfrm>
          <a:prstGeom prst="rect">
            <a:avLst/>
          </a:prstGeom>
        </p:spPr>
        <p:txBody>
          <a:bodyPr vert="horz" wrap="square" lIns="0" tIns="0" rIns="0" bIns="0" rtlCol="0">
            <a:spAutoFit/>
          </a:bodyPr>
          <a:lstStyle/>
          <a:p>
            <a:pPr marL="250190" marR="5080" indent="-238125" algn="ctr">
              <a:lnSpc>
                <a:spcPct val="100000"/>
              </a:lnSpc>
            </a:pPr>
            <a:r>
              <a:rPr spc="-5" dirty="0" smtClean="0"/>
              <a:t>MBI Generation</a:t>
            </a:r>
            <a:r>
              <a:rPr spc="-50" dirty="0" smtClean="0"/>
              <a:t> </a:t>
            </a:r>
            <a:r>
              <a:rPr spc="-5" dirty="0" smtClean="0"/>
              <a:t>and</a:t>
            </a:r>
            <a:r>
              <a:rPr lang="en-US" spc="-5" dirty="0" smtClean="0"/>
              <a:t> </a:t>
            </a:r>
            <a:r>
              <a:rPr spc="-15" dirty="0" smtClean="0"/>
              <a:t>Transition</a:t>
            </a:r>
            <a:r>
              <a:rPr spc="-55" dirty="0" smtClean="0"/>
              <a:t> </a:t>
            </a:r>
            <a:r>
              <a:rPr spc="-5" dirty="0" smtClean="0"/>
              <a:t>Period</a:t>
            </a:r>
            <a:endParaRPr spc="-5" dirty="0"/>
          </a:p>
        </p:txBody>
      </p:sp>
      <p:pic>
        <p:nvPicPr>
          <p:cNvPr id="2" name="Picture 1" descr="The timeline shows when the MBI is activated (Jan 2018), when the MBI transition begins (Apr 2018), and when the MBI transition ends (Jan 2020). Throughout the transition period (Apr 2018 thru Dec 2019), both the HICN and MBI are available. By Jan 2020, HICNs are no longer exchanged with Beneficiaries, Providers, Plans, and other third parties; however, there are limited exceptions." title="MBI Generation and Transition Timeline"/>
          <p:cNvPicPr>
            <a:picLocks noChangeAspect="1"/>
          </p:cNvPicPr>
          <p:nvPr/>
        </p:nvPicPr>
        <p:blipFill>
          <a:blip r:embed="rId3"/>
          <a:stretch>
            <a:fillRect/>
          </a:stretch>
        </p:blipFill>
        <p:spPr>
          <a:xfrm>
            <a:off x="0" y="1524000"/>
            <a:ext cx="9144000" cy="3737172"/>
          </a:xfrm>
          <a:prstGeom prst="rect">
            <a:avLst/>
          </a:prstGeom>
        </p:spPr>
      </p:pic>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9</a:t>
            </a:fld>
            <a:endParaRPr lang="en-US" dirty="0">
              <a:solidFill>
                <a:prstClr val="black">
                  <a:tint val="75000"/>
                </a:prstClr>
              </a:solidFill>
            </a:endParaRPr>
          </a:p>
        </p:txBody>
      </p:sp>
    </p:spTree>
    <p:extLst>
      <p:ext uri="{BB962C8B-B14F-4D97-AF65-F5344CB8AC3E}">
        <p14:creationId xmlns:p14="http://schemas.microsoft.com/office/powerpoint/2010/main" val="2450040342"/>
      </p:ext>
    </p:extLst>
  </p:cSld>
  <p:clrMapOvr>
    <a:masterClrMapping/>
  </p:clrMapOvr>
  <mc:AlternateContent xmlns:mc="http://schemas.openxmlformats.org/markup-compatibility/2006" xmlns:p14="http://schemas.microsoft.com/office/powerpoint/2010/main">
    <mc:Choice Requires="p14">
      <p:transition spd="slow" p14:dur="2000" advTm="41266"/>
    </mc:Choice>
    <mc:Fallback xmlns="">
      <p:transition spd="slow" advTm="4126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DDFFE9258D374E974A99796588BA91" ma:contentTypeVersion="24" ma:contentTypeDescription="Create a new document." ma:contentTypeScope="" ma:versionID="72330ccb675111f7e46fda0062e4dede">
  <xsd:schema xmlns:xsd="http://www.w3.org/2001/XMLSchema" xmlns:xs="http://www.w3.org/2001/XMLSchema" xmlns:p="http://schemas.microsoft.com/office/2006/metadata/properties" xmlns:ns2="de1b9ef8-1a30-4743-8d75-92fa9b84b256" xmlns:ns3="b5ab38bf-2f09-4028-bd84-41f8815d2641" targetNamespace="http://schemas.microsoft.com/office/2006/metadata/properties" ma:root="true" ma:fieldsID="d4a8a649a51338d22b95017b9d4df570" ns2:_="" ns3:_="">
    <xsd:import namespace="de1b9ef8-1a30-4743-8d75-92fa9b84b256"/>
    <xsd:import namespace="b5ab38bf-2f09-4028-bd84-41f8815d2641"/>
    <xsd:element name="properties">
      <xsd:complexType>
        <xsd:sequence>
          <xsd:element name="documentManagement">
            <xsd:complexType>
              <xsd:all>
                <xsd:element ref="ns2:SSNRICategory"/>
                <xsd:element ref="ns2:SSNRITeam" minOccurs="0"/>
                <xsd:element ref="ns3:Important_x0020_Docs" minOccurs="0"/>
                <xsd:element ref="ns3:Meeting_x0020_Date" minOccurs="0"/>
                <xsd:element ref="ns3:Other_x0020_Tag" minOccurs="0"/>
                <xsd:element ref="ns2:SSNRI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b9ef8-1a30-4743-8d75-92fa9b84b256" elementFormDefault="qualified">
    <xsd:import namespace="http://schemas.microsoft.com/office/2006/documentManagement/types"/>
    <xsd:import namespace="http://schemas.microsoft.com/office/infopath/2007/PartnerControls"/>
    <xsd:element name="SSNRICategory" ma:index="1" ma:displayName="Category" ma:format="Dropdown" ma:internalName="SSNRICategory">
      <xsd:simpleType>
        <xsd:restriction base="dms:Choice">
          <xsd:enumeration value="Analysis"/>
          <xsd:enumeration value="Background Info"/>
          <xsd:enumeration value="Card"/>
          <xsd:enumeration value="Change Requests (CRs)"/>
          <xsd:enumeration value="Charters"/>
          <xsd:enumeration value="Conferences"/>
          <xsd:enumeration value="COO Monthly Reports"/>
          <xsd:enumeration value="Correspondence"/>
          <xsd:enumeration value="Correspondence Response"/>
          <xsd:enumeration value="Cost Workbooks"/>
          <xsd:enumeration value="Critical Success Factors (CSF)"/>
          <xsd:enumeration value="Diagrams"/>
          <xsd:enumeration value="Distribution Lists"/>
          <xsd:enumeration value="Evaluation"/>
          <xsd:enumeration value="FAQs"/>
          <xsd:enumeration value="Fraud"/>
          <xsd:enumeration value="Graphics"/>
          <xsd:enumeration value="Inquiries"/>
          <xsd:enumeration value="Legislation"/>
          <xsd:enumeration value="Listening Session"/>
          <xsd:enumeration value="MAPD Communications"/>
          <xsd:enumeration value="MBI Policy"/>
          <xsd:enumeration value="Meeting Agenda"/>
          <xsd:enumeration value="Meeting Materials"/>
          <xsd:enumeration value="Meeting Minutes"/>
          <xsd:enumeration value="Monthly Snapshot"/>
          <xsd:enumeration value="Operational Messaging"/>
          <xsd:enumeration value="O+E Messaging"/>
          <xsd:enumeration value="Plans"/>
          <xsd:enumeration value="PM Docs"/>
          <xsd:enumeration value="Presentations"/>
          <xsd:enumeration value="Press Release"/>
          <xsd:enumeration value="Program Change Management (PCM)"/>
          <xsd:enumeration value="Provider Communication"/>
          <xsd:enumeration value="Reports"/>
          <xsd:enumeration value="Requirements"/>
          <xsd:enumeration value="Resources"/>
          <xsd:enumeration value="Risks"/>
          <xsd:enumeration value="Schedule"/>
          <xsd:enumeration value="SSA"/>
          <xsd:enumeration value="SSNRI ESC Meeting"/>
          <xsd:enumeration value="SSNRI IPT Meeting"/>
          <xsd:enumeration value="SSNRI PMO Meeting"/>
          <xsd:enumeration value="Survey/Questionnaire"/>
          <xsd:enumeration value="System List"/>
          <xsd:enumeration value="Talking Points"/>
          <xsd:enumeration value="Timeline"/>
          <xsd:enumeration value="Tools"/>
          <xsd:enumeration value="Transcripts"/>
          <xsd:enumeration value="Use Cases"/>
          <xsd:enumeration value="Vulnerable Population"/>
          <xsd:enumeration value="Web Content"/>
          <xsd:enumeration value="Workbooks"/>
          <xsd:enumeration value="XLC"/>
        </xsd:restriction>
      </xsd:simpleType>
    </xsd:element>
    <xsd:element name="SSNRITeam" ma:index="2" nillable="true" ma:displayName="Team" ma:default="Communication" ma:internalName="SSNRITeam" ma:readOnly="false" ma:requiredMultiChoice="true">
      <xsd:complexType>
        <xsd:complexContent>
          <xsd:extension base="dms:MultiChoice">
            <xsd:sequence>
              <xsd:element name="Value" maxOccurs="unbounded" minOccurs="0" nillable="true">
                <xsd:simpleType>
                  <xsd:restriction base="dms:Choice">
                    <xsd:enumeration value="Communication"/>
                  </xsd:restriction>
                </xsd:simpleType>
              </xsd:element>
            </xsd:sequence>
          </xsd:extension>
        </xsd:complexContent>
      </xsd:complexType>
    </xsd:element>
    <xsd:element name="SSNRIArchive" ma:index="6" nillable="true" ma:displayName="Archive" ma:default="0" ma:description="If selected the document will only show in the Archived Document views" ma:internalName="SSNRIArch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5ab38bf-2f09-4028-bd84-41f8815d2641" elementFormDefault="qualified">
    <xsd:import namespace="http://schemas.microsoft.com/office/2006/documentManagement/types"/>
    <xsd:import namespace="http://schemas.microsoft.com/office/infopath/2007/PartnerControls"/>
    <xsd:element name="Important_x0020_Docs" ma:index="3" nillable="true" ma:displayName="Important Docs" ma:default="0" ma:internalName="Important_x0020_Docs0" ma:readOnly="false">
      <xsd:simpleType>
        <xsd:restriction base="dms:Boolean"/>
      </xsd:simpleType>
    </xsd:element>
    <xsd:element name="Meeting_x0020_Date" ma:index="4" nillable="true" ma:displayName="Meeting Date" ma:format="DateOnly" ma:internalName="Meeting_x0020_Date0">
      <xsd:simpleType>
        <xsd:restriction base="dms:DateTime"/>
      </xsd:simpleType>
    </xsd:element>
    <xsd:element name="Other_x0020_Tag" ma:index="5" nillable="true" ma:displayName="Other Tag" ma:internalName="Other_x0020_Tag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SNRITeam xmlns="de1b9ef8-1a30-4743-8d75-92fa9b84b256">
      <Value>Communication</Value>
    </SSNRITeam>
    <Other_x0020_Tag xmlns="b5ab38bf-2f09-4028-bd84-41f8815d2641">Approved Material</Other_x0020_Tag>
    <Important_x0020_Docs xmlns="b5ab38bf-2f09-4028-bd84-41f8815d2641">true</Important_x0020_Docs>
    <SSNRIArchive xmlns="de1b9ef8-1a30-4743-8d75-92fa9b84b256">false</SSNRIArchive>
    <SSNRICategory xmlns="de1b9ef8-1a30-4743-8d75-92fa9b84b256">Presentations</SSNRICategory>
    <Meeting_x0020_Date xmlns="b5ab38bf-2f09-4028-bd84-41f8815d2641">2017-10-20T04:00:00+00:00</Meeting_x0020_Date>
  </documentManagement>
</p:properties>
</file>

<file path=customXml/itemProps1.xml><?xml version="1.0" encoding="utf-8"?>
<ds:datastoreItem xmlns:ds="http://schemas.openxmlformats.org/officeDocument/2006/customXml" ds:itemID="{86D98F2C-4363-495D-9921-E463BFBB2C21}">
  <ds:schemaRefs>
    <ds:schemaRef ds:uri="http://schemas.microsoft.com/sharepoint/v3/contenttype/forms"/>
  </ds:schemaRefs>
</ds:datastoreItem>
</file>

<file path=customXml/itemProps2.xml><?xml version="1.0" encoding="utf-8"?>
<ds:datastoreItem xmlns:ds="http://schemas.openxmlformats.org/officeDocument/2006/customXml" ds:itemID="{900A0214-9D15-44EA-A11F-601B89622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b9ef8-1a30-4743-8d75-92fa9b84b256"/>
    <ds:schemaRef ds:uri="b5ab38bf-2f09-4028-bd84-41f8815d2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2FF032-5DAB-4D81-9C9B-A5FA73B169BA}">
  <ds:schemaRefs>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de1b9ef8-1a30-4743-8d75-92fa9b84b256"/>
    <ds:schemaRef ds:uri="b5ab38bf-2f09-4028-bd84-41f8815d264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6449</TotalTime>
  <Words>2337</Words>
  <Application>Microsoft Office PowerPoint</Application>
  <PresentationFormat>On-screen Show (4:3)</PresentationFormat>
  <Paragraphs>276</Paragraphs>
  <Slides>27</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MS PGothic</vt:lpstr>
      <vt:lpstr>Arial</vt:lpstr>
      <vt:lpstr>Calibri</vt:lpstr>
      <vt:lpstr>Times</vt:lpstr>
      <vt:lpstr>Times New Roman</vt:lpstr>
      <vt:lpstr>Wingdings</vt:lpstr>
      <vt:lpstr>Office Theme</vt:lpstr>
      <vt:lpstr>1_Office Theme</vt:lpstr>
      <vt:lpstr>New Medicare Card Project </vt:lpstr>
      <vt:lpstr>Background</vt:lpstr>
      <vt:lpstr>Operational Goals</vt:lpstr>
      <vt:lpstr>Complex IT Systems affecting Providers,  Partners, and Beneficiaries</vt:lpstr>
      <vt:lpstr>Implementation of New Medicare Numbers</vt:lpstr>
      <vt:lpstr>Solution Concept for the New Medicare Cards</vt:lpstr>
      <vt:lpstr>HICN and MBI Number</vt:lpstr>
      <vt:lpstr>New Medicare Number Characteristics</vt:lpstr>
      <vt:lpstr>MBI Generation and Transition Period</vt:lpstr>
      <vt:lpstr>Using the New Medicare Number – During Transition</vt:lpstr>
      <vt:lpstr>Using the New Medicare Number – During Transition (2)</vt:lpstr>
      <vt:lpstr>Using the New Medicare Number – During Transition (3)</vt:lpstr>
      <vt:lpstr>Using the New Medicare Number – During Transition (4)</vt:lpstr>
      <vt:lpstr>New Medicare Number Exceptions  After the Transition Period </vt:lpstr>
      <vt:lpstr>New Medicare Number Exceptions  After the Transition Period (continued)</vt:lpstr>
      <vt:lpstr>New Medicare Card Number Operational Milestones</vt:lpstr>
      <vt:lpstr>What Providers Need to Know to  Get Ready for the New MBI  </vt:lpstr>
      <vt:lpstr>What Providers Need to Know to  Get Ready for the New MBI (continued) </vt:lpstr>
      <vt:lpstr>Outreach and Education</vt:lpstr>
      <vt:lpstr>New Medicare Cards</vt:lpstr>
      <vt:lpstr>New Card Issuance </vt:lpstr>
      <vt:lpstr>Beneficiary Outreach and Education</vt:lpstr>
      <vt:lpstr>Timeline for Outreach</vt:lpstr>
      <vt:lpstr>Outreach and Education Resources</vt:lpstr>
      <vt:lpstr>Key Points to Reinforce with Patients</vt:lpstr>
      <vt:lpstr>Key Points to Know</vt:lpstr>
      <vt:lpstr>Final Thoughts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Wojnowski, Nicholas</cp:lastModifiedBy>
  <cp:revision>238</cp:revision>
  <cp:lastPrinted>2017-10-24T14:16:05Z</cp:lastPrinted>
  <dcterms:created xsi:type="dcterms:W3CDTF">2017-02-02T09:22:37Z</dcterms:created>
  <dcterms:modified xsi:type="dcterms:W3CDTF">2017-12-12T20:29:16Z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y fmtid="{D5CDD505-2E9C-101B-9397-08002B2CF9AE}" pid="11" name="ContentTypeId">
    <vt:lpwstr>0x01010057DDFFE9258D374E974A99796588BA91</vt:lpwstr>
  </property>
</Properties>
</file>