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6.xml" ContentType="application/vnd.openxmlformats-officedocument.theme+xml"/>
  <Override PartName="/ppt/tags/tag12.xml" ContentType="application/vnd.openxmlformats-officedocument.presentationml.tags+xml"/>
  <Override PartName="/ppt/theme/theme7.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63" r:id="rId7"/>
    <p:sldMasterId id="2147484065" r:id="rId8"/>
    <p:sldMasterId id="2147484159" r:id="rId9"/>
    <p:sldMasterId id="2147484288" r:id="rId10"/>
    <p:sldMasterId id="2147484296" r:id="rId11"/>
  </p:sldMasterIdLst>
  <p:notesMasterIdLst>
    <p:notesMasterId r:id="rId31"/>
  </p:notesMasterIdLst>
  <p:handoutMasterIdLst>
    <p:handoutMasterId r:id="rId32"/>
  </p:handoutMasterIdLst>
  <p:sldIdLst>
    <p:sldId id="1227" r:id="rId12"/>
    <p:sldId id="1697" r:id="rId13"/>
    <p:sldId id="1708" r:id="rId14"/>
    <p:sldId id="1699" r:id="rId15"/>
    <p:sldId id="1709" r:id="rId16"/>
    <p:sldId id="1710" r:id="rId17"/>
    <p:sldId id="1657" r:id="rId18"/>
    <p:sldId id="1690" r:id="rId19"/>
    <p:sldId id="1711" r:id="rId20"/>
    <p:sldId id="1712" r:id="rId21"/>
    <p:sldId id="1673" r:id="rId22"/>
    <p:sldId id="1703" r:id="rId23"/>
    <p:sldId id="1662" r:id="rId24"/>
    <p:sldId id="1705" r:id="rId25"/>
    <p:sldId id="1663" r:id="rId26"/>
    <p:sldId id="1677" r:id="rId27"/>
    <p:sldId id="1704" r:id="rId28"/>
    <p:sldId id="1666" r:id="rId29"/>
    <p:sldId id="1675" r:id="rId30"/>
  </p:sldIdLst>
  <p:sldSz cx="9144000" cy="6858000" type="screen4x3"/>
  <p:notesSz cx="7010400" cy="92964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lip Kendall" initials="PK" lastIdx="8" clrIdx="0"/>
  <p:cmAuthor id="1" name="Wysocki, Rich" initials="WR" lastIdx="1" clrIdx="1">
    <p:extLst/>
  </p:cmAuthor>
  <p:cmAuthor id="2" name="Wysocki, Rich" initials="WR [2]" lastIdx="1" clrIdx="2">
    <p:extLst/>
  </p:cmAuthor>
  <p:cmAuthor id="3" name="Wysocki, Rich" initials="WR [3]" lastIdx="1" clrIdx="3">
    <p:extLst/>
  </p:cmAuthor>
  <p:cmAuthor id="4" name="Julie Shadoan" initials="JS" lastIdx="1" clrIdx="4"/>
  <p:cmAuthor id="5" name="Keri Rantin" initials="KR" lastIdx="15" clrIdx="5">
    <p:extLst>
      <p:ext uri="{19B8F6BF-5375-455C-9EA6-DF929625EA0E}">
        <p15:presenceInfo xmlns:p15="http://schemas.microsoft.com/office/powerpoint/2012/main" userId="S-1-5-21-4095628063-3556742122-3606576086-9203" providerId="AD"/>
      </p:ext>
    </p:extLst>
  </p:cmAuthor>
  <p:cmAuthor id="6" name="Tony Calice" initials="TC" lastIdx="6" clrIdx="6">
    <p:extLst>
      <p:ext uri="{19B8F6BF-5375-455C-9EA6-DF929625EA0E}">
        <p15:presenceInfo xmlns:p15="http://schemas.microsoft.com/office/powerpoint/2012/main" userId="782e14ca48e0179a" providerId="Windows Live"/>
      </p:ext>
    </p:extLst>
  </p:cmAuthor>
  <p:cmAuthor id="7" name="William Sarmiento" initials="WS" lastIdx="1" clrIdx="7">
    <p:extLst>
      <p:ext uri="{19B8F6BF-5375-455C-9EA6-DF929625EA0E}">
        <p15:presenceInfo xmlns:p15="http://schemas.microsoft.com/office/powerpoint/2012/main" userId="William Sarmiento" providerId="None"/>
      </p:ext>
    </p:extLst>
  </p:cmAuthor>
  <p:cmAuthor id="8" name="Monica Kay" initials="MK" lastIdx="4" clrIdx="8">
    <p:extLst>
      <p:ext uri="{19B8F6BF-5375-455C-9EA6-DF929625EA0E}">
        <p15:presenceInfo xmlns:p15="http://schemas.microsoft.com/office/powerpoint/2012/main" userId="S-1-5-21-4095628063-3556742122-3606576086-9902" providerId="AD"/>
      </p:ext>
    </p:extLst>
  </p:cmAuthor>
  <p:cmAuthor id="9" name="Wheeler, Sharron" initials="WS" lastIdx="2" clrIdx="9">
    <p:extLst>
      <p:ext uri="{19B8F6BF-5375-455C-9EA6-DF929625EA0E}">
        <p15:presenceInfo xmlns:p15="http://schemas.microsoft.com/office/powerpoint/2012/main" userId="S-1-5-21-787266094-3808690464-1439387166-18808" providerId="AD"/>
      </p:ext>
    </p:extLst>
  </p:cmAuthor>
  <p:cmAuthor id="10" name="Lois Serio" initials="LS" lastIdx="33" clrIdx="10">
    <p:extLst>
      <p:ext uri="{19B8F6BF-5375-455C-9EA6-DF929625EA0E}">
        <p15:presenceInfo xmlns:p15="http://schemas.microsoft.com/office/powerpoint/2012/main" userId="S-1-5-21-4095628063-3556742122-3606576086-8657" providerId="AD"/>
      </p:ext>
    </p:extLst>
  </p:cmAuthor>
  <p:cmAuthor id="11" name="Tricia Rodgers" initials="TR" lastIdx="19" clrIdx="11">
    <p:extLst>
      <p:ext uri="{19B8F6BF-5375-455C-9EA6-DF929625EA0E}">
        <p15:presenceInfo xmlns:p15="http://schemas.microsoft.com/office/powerpoint/2012/main" userId="S-1-5-21-4095628063-3556742122-3606576086-6127" providerId="AD"/>
      </p:ext>
    </p:extLst>
  </p:cmAuthor>
  <p:cmAuthor id="12" name="Amy Miner" initials="AM" lastIdx="20" clrIdx="12">
    <p:extLst>
      <p:ext uri="{19B8F6BF-5375-455C-9EA6-DF929625EA0E}">
        <p15:presenceInfo xmlns:p15="http://schemas.microsoft.com/office/powerpoint/2012/main" userId="S-1-5-21-4095628063-3556742122-3606576086-8437" providerId="AD"/>
      </p:ext>
    </p:extLst>
  </p:cmAuthor>
  <p:cmAuthor id="13" name="Diana Rivi" initials="DR" lastIdx="18" clrIdx="13">
    <p:extLst>
      <p:ext uri="{19B8F6BF-5375-455C-9EA6-DF929625EA0E}">
        <p15:presenceInfo xmlns:p15="http://schemas.microsoft.com/office/powerpoint/2012/main" userId="S-1-5-21-4095628063-3556742122-3606576086-160969" providerId="AD"/>
      </p:ext>
    </p:extLst>
  </p:cmAuthor>
  <p:cmAuthor id="14" name="Melvin Sanders" initials="MS" lastIdx="8" clrIdx="14">
    <p:extLst>
      <p:ext uri="{19B8F6BF-5375-455C-9EA6-DF929625EA0E}">
        <p15:presenceInfo xmlns:p15="http://schemas.microsoft.com/office/powerpoint/2012/main" userId="S-1-5-21-4095628063-3556742122-3606576086-10273" providerId="AD"/>
      </p:ext>
    </p:extLst>
  </p:cmAuthor>
  <p:cmAuthor id="15" name="Diane Kovach" initials="DK" lastIdx="11" clrIdx="15">
    <p:extLst>
      <p:ext uri="{19B8F6BF-5375-455C-9EA6-DF929625EA0E}">
        <p15:presenceInfo xmlns:p15="http://schemas.microsoft.com/office/powerpoint/2012/main" userId="S-1-5-21-4095628063-3556742122-3606576086-8274" providerId="AD"/>
      </p:ext>
    </p:extLst>
  </p:cmAuthor>
  <p:cmAuthor id="16" name="Sofia Lauretti" initials="SL" lastIdx="5" clrIdx="16">
    <p:extLst>
      <p:ext uri="{19B8F6BF-5375-455C-9EA6-DF929625EA0E}">
        <p15:presenceInfo xmlns:p15="http://schemas.microsoft.com/office/powerpoint/2012/main" userId="S-1-5-21-953392452-500475491-1018750222-5111" providerId="AD"/>
      </p:ext>
    </p:extLst>
  </p:cmAuthor>
  <p:cmAuthor id="17" name="Brian Pabst" initials="BP" lastIdx="1" clrIdx="17">
    <p:extLst>
      <p:ext uri="{19B8F6BF-5375-455C-9EA6-DF929625EA0E}">
        <p15:presenceInfo xmlns:p15="http://schemas.microsoft.com/office/powerpoint/2012/main" userId="S-1-5-21-4095628063-3556742122-3606576086-8038" providerId="AD"/>
      </p:ext>
    </p:extLst>
  </p:cmAuthor>
  <p:cmAuthor id="18" name="Shelly Winston" initials="SW" lastIdx="5" clrIdx="18">
    <p:extLst>
      <p:ext uri="{19B8F6BF-5375-455C-9EA6-DF929625EA0E}">
        <p15:presenceInfo xmlns:p15="http://schemas.microsoft.com/office/powerpoint/2012/main" userId="Shelly Winston" providerId="None"/>
      </p:ext>
    </p:extLst>
  </p:cmAuthor>
  <p:cmAuthor id="19" name="Eugene Freund" initials="EF" lastIdx="4" clrIdx="19">
    <p:extLst>
      <p:ext uri="{19B8F6BF-5375-455C-9EA6-DF929625EA0E}">
        <p15:presenceInfo xmlns:p15="http://schemas.microsoft.com/office/powerpoint/2012/main" userId="S-1-5-21-4095628063-3556742122-3606576086-192705" providerId="AD"/>
      </p:ext>
    </p:extLst>
  </p:cmAuthor>
  <p:cmAuthor id="20" name="Tanis, Toya" initials="" lastIdx="0" clrIdx="20"/>
  <p:cmAuthor id="21" name="Tanis, Toya" initials="TT" lastIdx="7" clrIdx="21">
    <p:extLst>
      <p:ext uri="{19B8F6BF-5375-455C-9EA6-DF929625EA0E}">
        <p15:presenceInfo xmlns:p15="http://schemas.microsoft.com/office/powerpoint/2012/main" userId="S-1-5-21-787266094-3808690464-1439387166-53304" providerId="AD"/>
      </p:ext>
    </p:extLst>
  </p:cmAuthor>
  <p:cmAuthor id="22" name="Sofia Lauretti" initials="SL [2]" lastIdx="2" clrIdx="22">
    <p:extLst>
      <p:ext uri="{19B8F6BF-5375-455C-9EA6-DF929625EA0E}">
        <p15:presenceInfo xmlns:p15="http://schemas.microsoft.com/office/powerpoint/2012/main" userId="Sofia Lauret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0000FF"/>
    <a:srgbClr val="FFD004"/>
    <a:srgbClr val="FFEFBD"/>
    <a:srgbClr val="D2AA00"/>
    <a:srgbClr val="B3D4FB"/>
    <a:srgbClr val="DFE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8" autoAdjust="0"/>
    <p:restoredTop sz="81545" autoAdjust="0"/>
  </p:normalViewPr>
  <p:slideViewPr>
    <p:cSldViewPr snapToGrid="0">
      <p:cViewPr varScale="1">
        <p:scale>
          <a:sx n="56" d="100"/>
          <a:sy n="56" d="100"/>
        </p:scale>
        <p:origin x="1256" y="48"/>
      </p:cViewPr>
      <p:guideLst>
        <p:guide orient="horz" pos="2160"/>
        <p:guide pos="2880"/>
      </p:guideLst>
    </p:cSldViewPr>
  </p:slideViewPr>
  <p:outlineViewPr>
    <p:cViewPr>
      <p:scale>
        <a:sx n="33" d="100"/>
        <a:sy n="33" d="100"/>
      </p:scale>
      <p:origin x="0" y="-954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291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commentAuthors" Target="commentAuthors.xml"/><Relationship Id="rId7" Type="http://schemas.openxmlformats.org/officeDocument/2006/relationships/slideMaster" Target="slideMasters/slideMaster1.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4.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3.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2" cy="465774"/>
          </a:xfrm>
          <a:prstGeom prst="rect">
            <a:avLst/>
          </a:prstGeom>
        </p:spPr>
        <p:txBody>
          <a:bodyPr vert="horz" lIns="91650" tIns="45825" rIns="91650" bIns="45825" rtlCol="0"/>
          <a:lstStyle>
            <a:lvl1pPr algn="r">
              <a:defRPr sz="1200"/>
            </a:lvl1pPr>
          </a:lstStyle>
          <a:p>
            <a:fld id="{77A3B12A-B2AB-4296-876E-B23401F80E0F}" type="datetimeFigureOut">
              <a:rPr lang="en-US" smtClean="0"/>
              <a:t>9/11/2019</a:t>
            </a:fld>
            <a:endParaRPr lang="en-US" dirty="0"/>
          </a:p>
        </p:txBody>
      </p:sp>
      <p:sp>
        <p:nvSpPr>
          <p:cNvPr id="4" name="Footer Placeholder 3"/>
          <p:cNvSpPr>
            <a:spLocks noGrp="1"/>
          </p:cNvSpPr>
          <p:nvPr>
            <p:ph type="ftr" sz="quarter" idx="2"/>
            <p:custDataLst>
              <p:tags r:id="rId2"/>
            </p:custDataLst>
          </p:nvPr>
        </p:nvSpPr>
        <p:spPr>
          <a:xfrm>
            <a:off x="0" y="8830627"/>
            <a:ext cx="7010400" cy="465773"/>
          </a:xfrm>
          <a:prstGeom prst="rect">
            <a:avLst/>
          </a:prstGeom>
        </p:spPr>
        <p:txBody>
          <a:bodyPr vert="horz" lIns="91650" tIns="45825" rIns="91650" bIns="45825" rtlCol="0" anchor="b"/>
          <a:lstStyle>
            <a:lvl1pPr algn="l">
              <a:defRPr sz="1200"/>
            </a:lvl1pPr>
          </a:lstStyle>
          <a:p>
            <a:pPr algn="ctr"/>
            <a:r>
              <a:rPr lang="en-US" dirty="0" smtClean="0">
                <a:solidFill>
                  <a:srgbClr val="000000"/>
                </a:solidFill>
                <a:latin typeface="Times New Roman" panose="02020603050405020304" pitchFamily="18" charset="0"/>
              </a:rPr>
              <a:t>Authorized Use Only</a:t>
            </a:r>
            <a:endParaRPr lang="en-US" dirty="0">
              <a:solidFill>
                <a:srgbClr val="000000"/>
              </a:solidFill>
              <a:latin typeface="Times New Roman" panose="02020603050405020304" pitchFamily="18" charset="0"/>
            </a:endParaRPr>
          </a:p>
        </p:txBody>
      </p:sp>
      <p:sp>
        <p:nvSpPr>
          <p:cNvPr id="5" name="Slide Number Placeholder 4"/>
          <p:cNvSpPr>
            <a:spLocks noGrp="1"/>
          </p:cNvSpPr>
          <p:nvPr>
            <p:ph type="sldNum" sz="quarter" idx="3"/>
          </p:nvPr>
        </p:nvSpPr>
        <p:spPr>
          <a:xfrm>
            <a:off x="3970436" y="8830627"/>
            <a:ext cx="3038372" cy="465773"/>
          </a:xfrm>
          <a:prstGeom prst="rect">
            <a:avLst/>
          </a:prstGeom>
        </p:spPr>
        <p:txBody>
          <a:bodyPr vert="horz" lIns="91650" tIns="45825" rIns="91650" bIns="45825" rtlCol="0" anchor="b"/>
          <a:lstStyle>
            <a:lvl1pPr algn="r">
              <a:defRPr sz="1200"/>
            </a:lvl1pPr>
          </a:lstStyle>
          <a:p>
            <a:fld id="{96A2E62C-D037-4EA1-8275-F18DEDCFE9EA}" type="slidenum">
              <a:rPr lang="en-US" smtClean="0"/>
              <a:t>‹#›</a:t>
            </a:fld>
            <a:endParaRPr lang="en-US" dirty="0"/>
          </a:p>
        </p:txBody>
      </p:sp>
    </p:spTree>
    <p:extLst>
      <p:ext uri="{BB962C8B-B14F-4D97-AF65-F5344CB8AC3E}">
        <p14:creationId xmlns:p14="http://schemas.microsoft.com/office/powerpoint/2010/main" val="32250758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2.xml"/><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523" cy="464662"/>
          </a:xfrm>
          <a:prstGeom prst="rect">
            <a:avLst/>
          </a:prstGeom>
        </p:spPr>
        <p:txBody>
          <a:bodyPr vert="horz" lIns="93156" tIns="46578" rIns="93156" bIns="4657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293" y="0"/>
            <a:ext cx="3037523" cy="464662"/>
          </a:xfrm>
          <a:prstGeom prst="rect">
            <a:avLst/>
          </a:prstGeom>
        </p:spPr>
        <p:txBody>
          <a:bodyPr vert="horz" lIns="93156" tIns="46578" rIns="93156" bIns="46578" rtlCol="0"/>
          <a:lstStyle>
            <a:lvl1pPr algn="r" fontAlgn="auto">
              <a:spcBef>
                <a:spcPts val="0"/>
              </a:spcBef>
              <a:spcAft>
                <a:spcPts val="0"/>
              </a:spcAft>
              <a:defRPr sz="1200">
                <a:latin typeface="+mn-lt"/>
              </a:defRPr>
            </a:lvl1pPr>
          </a:lstStyle>
          <a:p>
            <a:pPr>
              <a:defRPr/>
            </a:pPr>
            <a:fld id="{085A4552-0DC5-49E3-8363-95B5F309C20D}" type="datetimeFigureOut">
              <a:rPr lang="en-US"/>
              <a:pPr>
                <a:defRPr/>
              </a:pPr>
              <a:t>9/11/2019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6" tIns="46578" rIns="93156" bIns="46578" rtlCol="0" anchor="ctr"/>
          <a:lstStyle/>
          <a:p>
            <a:pPr lvl="0"/>
            <a:endParaRPr lang="en-US" noProof="0" dirty="0"/>
          </a:p>
        </p:txBody>
      </p:sp>
      <p:sp>
        <p:nvSpPr>
          <p:cNvPr id="5" name="Notes Placeholder 4"/>
          <p:cNvSpPr>
            <a:spLocks noGrp="1"/>
          </p:cNvSpPr>
          <p:nvPr>
            <p:ph type="body" sz="quarter" idx="3"/>
          </p:nvPr>
        </p:nvSpPr>
        <p:spPr>
          <a:xfrm>
            <a:off x="700723" y="4415077"/>
            <a:ext cx="5608954" cy="4183539"/>
          </a:xfrm>
          <a:prstGeom prst="rect">
            <a:avLst/>
          </a:prstGeom>
        </p:spPr>
        <p:txBody>
          <a:bodyPr vert="horz" lIns="93156" tIns="46578" rIns="93156" bIns="4657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custDataLst>
              <p:tags r:id="rId2"/>
            </p:custDataLst>
          </p:nvPr>
        </p:nvSpPr>
        <p:spPr>
          <a:xfrm>
            <a:off x="0" y="8830154"/>
            <a:ext cx="7010400" cy="464662"/>
          </a:xfrm>
          <a:prstGeom prst="rect">
            <a:avLst/>
          </a:prstGeom>
        </p:spPr>
        <p:txBody>
          <a:bodyPr vert="horz" lIns="93156" tIns="46578" rIns="93156" bIns="46578" rtlCol="0" anchor="b"/>
          <a:lstStyle>
            <a:lvl1pPr algn="ctr" fontAlgn="auto">
              <a:spcBef>
                <a:spcPts val="0"/>
              </a:spcBef>
              <a:spcAft>
                <a:spcPts val="0"/>
              </a:spcAft>
              <a:defRPr lang="en-US" sz="1200" b="0" i="0" u="none">
                <a:solidFill>
                  <a:srgbClr val="000000"/>
                </a:solidFill>
                <a:latin typeface="Times New Roman" panose="02020603050405020304" pitchFamily="18" charset="0"/>
              </a:defRPr>
            </a:lvl1pPr>
          </a:lstStyle>
          <a:p>
            <a:pPr>
              <a:defRPr/>
            </a:pPr>
            <a:r>
              <a:rPr lang="en-US" dirty="0" smtClean="0"/>
              <a:t>Authorized Use Only</a:t>
            </a:r>
            <a:endParaRPr lang="en-US" dirty="0"/>
          </a:p>
        </p:txBody>
      </p:sp>
      <p:sp>
        <p:nvSpPr>
          <p:cNvPr id="7" name="Slide Number Placeholder 6"/>
          <p:cNvSpPr>
            <a:spLocks noGrp="1"/>
          </p:cNvSpPr>
          <p:nvPr>
            <p:ph type="sldNum" sz="quarter" idx="5"/>
          </p:nvPr>
        </p:nvSpPr>
        <p:spPr>
          <a:xfrm>
            <a:off x="3971293" y="8830154"/>
            <a:ext cx="3037523" cy="464662"/>
          </a:xfrm>
          <a:prstGeom prst="rect">
            <a:avLst/>
          </a:prstGeom>
        </p:spPr>
        <p:txBody>
          <a:bodyPr vert="horz" lIns="93156" tIns="46578" rIns="93156" bIns="46578" rtlCol="0" anchor="b"/>
          <a:lstStyle>
            <a:lvl1pPr algn="r" fontAlgn="auto">
              <a:spcBef>
                <a:spcPts val="0"/>
              </a:spcBef>
              <a:spcAft>
                <a:spcPts val="0"/>
              </a:spcAft>
              <a:defRPr sz="1200">
                <a:latin typeface="+mn-lt"/>
              </a:defRPr>
            </a:lvl1pPr>
          </a:lstStyle>
          <a:p>
            <a:pPr>
              <a:defRPr/>
            </a:pPr>
            <a:fld id="{37EF2547-B5D8-4CE2-9238-0F78AA3EE1B0}" type="slidenum">
              <a:rPr lang="en-US"/>
              <a:pPr>
                <a:defRPr/>
              </a:pPr>
              <a:t>‹#›</a:t>
            </a:fld>
            <a:endParaRPr lang="en-US" dirty="0"/>
          </a:p>
        </p:txBody>
      </p:sp>
    </p:spTree>
    <p:extLst>
      <p:ext uri="{BB962C8B-B14F-4D97-AF65-F5344CB8AC3E}">
        <p14:creationId xmlns:p14="http://schemas.microsoft.com/office/powerpoint/2010/main" val="89589107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1</a:t>
            </a:fld>
            <a:endParaRPr lang="en-US" dirty="0"/>
          </a:p>
        </p:txBody>
      </p:sp>
    </p:spTree>
    <p:extLst>
      <p:ext uri="{BB962C8B-B14F-4D97-AF65-F5344CB8AC3E}">
        <p14:creationId xmlns:p14="http://schemas.microsoft.com/office/powerpoint/2010/main" val="332904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10</a:t>
            </a:fld>
            <a:endParaRPr lang="en-US" dirty="0"/>
          </a:p>
        </p:txBody>
      </p:sp>
    </p:spTree>
    <p:extLst>
      <p:ext uri="{BB962C8B-B14F-4D97-AF65-F5344CB8AC3E}">
        <p14:creationId xmlns:p14="http://schemas.microsoft.com/office/powerpoint/2010/main" val="4815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213879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dirty="0"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616174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dirty="0"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48481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dirty="0" smtClean="0"/>
              <a:t>Authorized Use Only</a:t>
            </a:r>
            <a:endParaRPr lang="en-US" dirty="0"/>
          </a:p>
        </p:txBody>
      </p:sp>
      <p:sp>
        <p:nvSpPr>
          <p:cNvPr id="6" name="Slide Number Placeholder 5"/>
          <p:cNvSpPr>
            <a:spLocks noGrp="1"/>
          </p:cNvSpPr>
          <p:nvPr>
            <p:ph type="sldNum" sz="quarter" idx="12"/>
          </p:nvPr>
        </p:nvSpPr>
        <p:spPr/>
        <p:txBody>
          <a:bodyPr/>
          <a:lstStyle/>
          <a:p>
            <a:fld id="{F581A7BC-80BF-485E-8A31-03C126B9B4DD}" type="slidenum">
              <a:rPr lang="en-US" smtClean="0"/>
              <a:t>14</a:t>
            </a:fld>
            <a:endParaRPr lang="en-US" dirty="0"/>
          </a:p>
        </p:txBody>
      </p:sp>
    </p:spTree>
    <p:extLst>
      <p:ext uri="{BB962C8B-B14F-4D97-AF65-F5344CB8AC3E}">
        <p14:creationId xmlns:p14="http://schemas.microsoft.com/office/powerpoint/2010/main" val="379956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dirty="0"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5802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dirty="0"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6705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dirty="0"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3561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dirty="0"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3972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ctr" defTabSz="914400" rtl="0" eaLnBrk="0" fontAlgn="base" latinLnBrk="0" hangingPunct="0">
              <a:lnSpc>
                <a:spcPct val="100000"/>
              </a:lnSpc>
              <a:spcBef>
                <a:spcPct val="30000"/>
              </a:spcBef>
              <a:spcAft>
                <a:spcPct val="0"/>
              </a:spcAft>
              <a:buClrTx/>
              <a:buSzTx/>
              <a:buFontTx/>
              <a:buNone/>
              <a:tabLst/>
              <a:defRPr/>
            </a:pPr>
            <a:r>
              <a:rPr lang="en-US" sz="1200" b="1" dirty="0" smtClean="0">
                <a:latin typeface="Times New Roman"/>
                <a:cs typeface="Times New Roman"/>
              </a:rPr>
              <a:t>CMS is actively accepting and processing claims using the MBI.</a:t>
            </a:r>
          </a:p>
          <a:p>
            <a:pPr marL="457200" lvl="1" algn="ctr"/>
            <a:endParaRPr lang="en-US" sz="1200" b="1" dirty="0" smtClean="0">
              <a:latin typeface="Times New Roman" panose="02020603050405020304" pitchFamily="18" charset="0"/>
              <a:cs typeface="Times New Roman" panose="02020603050405020304" pitchFamily="18" charset="0"/>
            </a:endParaRPr>
          </a:p>
          <a:p>
            <a:pPr marL="457200" lvl="1" algn="ctr"/>
            <a:r>
              <a:rPr lang="en-US" sz="1200" b="1" dirty="0" smtClean="0">
                <a:latin typeface="Times New Roman" panose="02020603050405020304" pitchFamily="18" charset="0"/>
                <a:cs typeface="Times New Roman" panose="02020603050405020304" pitchFamily="18" charset="0"/>
              </a:rPr>
              <a:t>All Beneficiaries and Providers should use MBIs as soon as possible!</a:t>
            </a:r>
          </a:p>
          <a:p>
            <a:pPr marL="457200" lvl="1" algn="ctr"/>
            <a:r>
              <a:rPr lang="en-US" sz="1200" b="1" dirty="0" smtClean="0">
                <a:latin typeface="Times New Roman" panose="02020603050405020304" pitchFamily="18" charset="0"/>
                <a:cs typeface="Times New Roman" panose="02020603050405020304" pitchFamily="18" charset="0"/>
              </a:rPr>
              <a:t>Remember the transition ends December 31, 2019 </a:t>
            </a:r>
          </a:p>
          <a:p>
            <a:pPr marL="12700" marR="6350" algn="ctr" fontAlgn="auto">
              <a:spcBef>
                <a:spcPts val="0"/>
              </a:spcBef>
              <a:spcAft>
                <a:spcPts val="0"/>
              </a:spcAft>
              <a:buSzPct val="105000"/>
              <a:tabLst>
                <a:tab pos="354965" algn="l"/>
                <a:tab pos="355600" algn="l"/>
              </a:tabLst>
            </a:pPr>
            <a:endParaRPr lang="en-US" sz="1200" b="1" u="sng" dirty="0" smtClean="0">
              <a:latin typeface="Times New Roman"/>
              <a:cs typeface="Times New Roman"/>
            </a:endParaRPr>
          </a:p>
          <a:p>
            <a:pPr marL="12700" marR="6350" algn="ctr" fontAlgn="auto">
              <a:spcBef>
                <a:spcPts val="0"/>
              </a:spcBef>
              <a:spcAft>
                <a:spcPts val="0"/>
              </a:spcAft>
              <a:buSzPct val="105000"/>
              <a:tabLst>
                <a:tab pos="354965" algn="l"/>
                <a:tab pos="355600" algn="l"/>
              </a:tabLst>
            </a:pPr>
            <a:r>
              <a:rPr lang="en-US" sz="1200" b="1" u="sng" dirty="0" smtClean="0">
                <a:latin typeface="Times New Roman"/>
                <a:cs typeface="Times New Roman"/>
              </a:rPr>
              <a:t>Providers</a:t>
            </a:r>
            <a:r>
              <a:rPr lang="en-US" sz="1200" u="sng" dirty="0" smtClean="0">
                <a:latin typeface="Times New Roman"/>
                <a:cs typeface="Times New Roman"/>
              </a:rPr>
              <a:t> </a:t>
            </a:r>
            <a:r>
              <a:rPr lang="en-US" sz="1200" b="1" u="sng" dirty="0" smtClean="0">
                <a:latin typeface="Times New Roman"/>
                <a:cs typeface="Times New Roman"/>
              </a:rPr>
              <a:t>Should be Using the MBI Now!</a:t>
            </a:r>
          </a:p>
          <a:p>
            <a:pPr marL="12700" marR="6350" algn="ctr" fontAlgn="auto">
              <a:spcBef>
                <a:spcPts val="0"/>
              </a:spcBef>
              <a:spcAft>
                <a:spcPts val="0"/>
              </a:spcAft>
              <a:buSzPct val="105000"/>
              <a:tabLst>
                <a:tab pos="354965" algn="l"/>
                <a:tab pos="355600" algn="l"/>
              </a:tabLst>
            </a:pPr>
            <a:endParaRPr lang="en-US" sz="1200" b="1" u="sng" dirty="0" smtClean="0">
              <a:latin typeface="Times New Roman"/>
              <a:cs typeface="Times New Roman"/>
            </a:endParaRPr>
          </a:p>
          <a:p>
            <a:pPr marL="12700" marR="6350" algn="ctr" fontAlgn="auto">
              <a:spcBef>
                <a:spcPts val="0"/>
              </a:spcBef>
              <a:spcAft>
                <a:spcPts val="0"/>
              </a:spcAft>
              <a:buSzPct val="105000"/>
              <a:tabLst>
                <a:tab pos="354965" algn="l"/>
                <a:tab pos="355600" algn="l"/>
              </a:tabLst>
            </a:pPr>
            <a:endParaRPr lang="en-US" sz="1200" b="1" u="sng" dirty="0" smtClean="0">
              <a:latin typeface="Times New Roman"/>
              <a:cs typeface="Times New Roman"/>
            </a:endParaRPr>
          </a:p>
          <a:p>
            <a:pPr marL="342900" indent="-34290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endParaRPr lang="en-US" sz="1200"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dirty="0"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1043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198785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3</a:t>
            </a:fld>
            <a:endParaRPr lang="en-US" dirty="0"/>
          </a:p>
        </p:txBody>
      </p:sp>
    </p:spTree>
    <p:extLst>
      <p:ext uri="{BB962C8B-B14F-4D97-AF65-F5344CB8AC3E}">
        <p14:creationId xmlns:p14="http://schemas.microsoft.com/office/powerpoint/2010/main" val="340229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697280"/>
            <a:ext cx="7010400" cy="457669"/>
          </a:xfrm>
        </p:spPr>
        <p:txBody>
          <a:bodyPr/>
          <a:lstStyle/>
          <a:p>
            <a:pPr>
              <a:defRPr/>
            </a:pPr>
            <a:r>
              <a:rPr dirty="0" smtClean="0"/>
              <a:t>Authorized Use Only</a:t>
            </a:r>
            <a:endParaRPr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50370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21907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MyMedicare.gov</a:t>
            </a:r>
            <a:r>
              <a:rPr lang="en-US" baseline="0" dirty="0" smtClean="0"/>
              <a:t> was recently refreshed </a:t>
            </a:r>
          </a:p>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25061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30154"/>
            <a:ext cx="7010400" cy="464662"/>
          </a:xfrm>
        </p:spPr>
        <p:txBody>
          <a:bodyPr/>
          <a:lstStyle/>
          <a:p>
            <a:pPr>
              <a:defRPr/>
            </a:pPr>
            <a:r>
              <a:rPr lang="en-US" dirty="0" smtClean="0"/>
              <a:t>Authorized Use Only</a:t>
            </a:r>
            <a:endParaRPr lang="en-US" dirty="0"/>
          </a:p>
        </p:txBody>
      </p:sp>
      <p:sp>
        <p:nvSpPr>
          <p:cNvPr id="6" name="Slide Number Placeholder 5"/>
          <p:cNvSpPr>
            <a:spLocks noGrp="1"/>
          </p:cNvSpPr>
          <p:nvPr>
            <p:ph type="sldNum" sz="quarter" idx="12"/>
          </p:nvPr>
        </p:nvSpPr>
        <p:spPr/>
        <p:txBody>
          <a:bodyPr/>
          <a:lstStyle/>
          <a:p>
            <a:pPr>
              <a:defRPr/>
            </a:pPr>
            <a:fld id="{37EF2547-B5D8-4CE2-9238-0F78AA3EE1B0}" type="slidenum">
              <a:rPr lang="en-US" smtClean="0"/>
              <a:pPr>
                <a:defRPr/>
              </a:pPr>
              <a:t>7</a:t>
            </a:fld>
            <a:endParaRPr lang="en-US" dirty="0"/>
          </a:p>
        </p:txBody>
      </p:sp>
    </p:spTree>
    <p:extLst>
      <p:ext uri="{BB962C8B-B14F-4D97-AF65-F5344CB8AC3E}">
        <p14:creationId xmlns:p14="http://schemas.microsoft.com/office/powerpoint/2010/main" val="62470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dirty="0" smtClean="0"/>
              <a:t>Authorized Use Only</a:t>
            </a:r>
            <a:endParaRPr lang="en-US" dirty="0"/>
          </a:p>
        </p:txBody>
      </p:sp>
      <p:sp>
        <p:nvSpPr>
          <p:cNvPr id="6" name="Slide Number Placeholder 5"/>
          <p:cNvSpPr>
            <a:spLocks noGrp="1"/>
          </p:cNvSpPr>
          <p:nvPr>
            <p:ph type="sldNum" sz="quarter" idx="12"/>
          </p:nvPr>
        </p:nvSpPr>
        <p:spPr/>
        <p:txBody>
          <a:bodyPr/>
          <a:lstStyle/>
          <a:p>
            <a:fld id="{F581A7BC-80BF-485E-8A31-03C126B9B4DD}" type="slidenum">
              <a:rPr lang="en-US" smtClean="0"/>
              <a:t>8</a:t>
            </a:fld>
            <a:endParaRPr lang="en-US" dirty="0"/>
          </a:p>
        </p:txBody>
      </p:sp>
    </p:spTree>
    <p:extLst>
      <p:ext uri="{BB962C8B-B14F-4D97-AF65-F5344CB8AC3E}">
        <p14:creationId xmlns:p14="http://schemas.microsoft.com/office/powerpoint/2010/main" val="336193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custDataLst>
              <p:tags r:id="rId1"/>
            </p:custDataLst>
          </p:nvPr>
        </p:nvSpPr>
        <p:spPr>
          <a:xfrm>
            <a:off x="0" y="8841509"/>
            <a:ext cx="7010400" cy="467610"/>
          </a:xfrm>
        </p:spPr>
        <p:txBody>
          <a:bodyPr/>
          <a:lstStyle/>
          <a:p>
            <a:r>
              <a:rPr lang="en-US" dirty="0" smtClean="0"/>
              <a:t>Authorized Use Only</a:t>
            </a:r>
            <a:endParaRPr dirty="0"/>
          </a:p>
        </p:txBody>
      </p:sp>
      <p:sp>
        <p:nvSpPr>
          <p:cNvPr id="6" name="Slide Number Placeholder 5"/>
          <p:cNvSpPr>
            <a:spLocks noGrp="1"/>
          </p:cNvSpPr>
          <p:nvPr>
            <p:ph type="sldNum" sz="quarter" idx="12"/>
          </p:nvPr>
        </p:nvSpPr>
        <p:spPr/>
        <p:txBody>
          <a:bodyPr/>
          <a:lstStyle/>
          <a:p>
            <a:fld id="{F581A7BC-80BF-485E-8A31-03C126B9B4D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92418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24350" y="3181350"/>
            <a:ext cx="4419600"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fontAlgn="auto">
              <a:spcAft>
                <a:spcPts val="0"/>
              </a:spcAft>
              <a:defRPr/>
            </a:pPr>
            <a:endParaRPr lang="en-US" dirty="0">
              <a:solidFill>
                <a:prstClr val="white"/>
              </a:solidFill>
              <a:latin typeface="Calibri"/>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228600"/>
            <a:ext cx="2361806" cy="914400"/>
          </a:xfrm>
          <a:prstGeom prst="rect">
            <a:avLst/>
          </a:prstGeom>
        </p:spPr>
      </p:pic>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794" y="2933844"/>
            <a:ext cx="3568700" cy="22476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813446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3215"/>
            <a:ext cx="2057400" cy="485294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73215"/>
            <a:ext cx="6019800" cy="48529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EC6782D-6FA2-447D-80C3-52A94AC1F797}"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3392649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358D3F3C-DE36-4CA1-9A7C-72BB7E1704A0}" type="slidenum">
              <a:rPr>
                <a:solidFill>
                  <a:prstClr val="black">
                    <a:tint val="75000"/>
                  </a:prstClr>
                </a:solidFill>
              </a:rPr>
              <a:pPr>
                <a:defRPr/>
              </a:pPr>
              <a:t>‹#›</a:t>
            </a:fld>
            <a:endParaRPr dirty="0">
              <a:solidFill>
                <a:prstClr val="black">
                  <a:tint val="75000"/>
                </a:prstClr>
              </a:solidFill>
            </a:endParaRPr>
          </a:p>
        </p:txBody>
      </p:sp>
    </p:spTree>
    <p:extLst>
      <p:ext uri="{BB962C8B-B14F-4D97-AF65-F5344CB8AC3E}">
        <p14:creationId xmlns:p14="http://schemas.microsoft.com/office/powerpoint/2010/main" val="8612784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6356351"/>
            <a:ext cx="2133600" cy="365125"/>
          </a:xfrm>
          <a:prstGeom prst="rect">
            <a:avLst/>
          </a:prstGeom>
        </p:spPr>
        <p:txBody>
          <a:bodyPr/>
          <a:lstStyle>
            <a:lvl1pPr>
              <a:defRPr/>
            </a:lvl1pPr>
          </a:lstStyle>
          <a:p>
            <a:pPr>
              <a:defRPr/>
            </a:pPr>
            <a:r>
              <a:rPr lang="en-US" dirty="0">
                <a:solidFill>
                  <a:prstClr val="black">
                    <a:tint val="75000"/>
                  </a:prstClr>
                </a:solidFill>
              </a:rPr>
              <a:t>8/15/2016</a:t>
            </a:r>
          </a:p>
        </p:txBody>
      </p:sp>
      <p:sp>
        <p:nvSpPr>
          <p:cNvPr id="6" name="Slide Number Placeholder 5"/>
          <p:cNvSpPr>
            <a:spLocks noGrp="1"/>
          </p:cNvSpPr>
          <p:nvPr>
            <p:ph type="sldNum" sz="quarter" idx="12"/>
          </p:nvPr>
        </p:nvSpPr>
        <p:spPr/>
        <p:txBody>
          <a:bodyPr/>
          <a:lstStyle>
            <a:lvl1pPr>
              <a:defRPr/>
            </a:lvl1pPr>
          </a:lstStyle>
          <a:p>
            <a:pPr>
              <a:defRPr/>
            </a:pPr>
            <a:fld id="{630D362F-8D68-42BE-8FEA-E4472D3346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32973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492875"/>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4" name="Content Placeholder 2"/>
          <p:cNvSpPr>
            <a:spLocks noGrp="1"/>
          </p:cNvSpPr>
          <p:nvPr>
            <p:ph idx="1"/>
          </p:nvPr>
        </p:nvSpPr>
        <p:spPr>
          <a:xfrm>
            <a:off x="457200" y="1270000"/>
            <a:ext cx="8229600" cy="4856163"/>
          </a:xfrm>
        </p:spPr>
        <p:txBody>
          <a:bodyPr/>
          <a:lstStyle>
            <a:lvl1pPr marL="0" indent="0" algn="ctr">
              <a:buNone/>
              <a:defRPr sz="2000">
                <a:latin typeface="Times New Roman" panose="02020603050405020304" pitchFamily="18" charset="0"/>
                <a:cs typeface="Times New Roman" panose="02020603050405020304" pitchFamily="18" charset="0"/>
              </a:defRPr>
            </a:lvl1pPr>
            <a:lvl2pPr algn="ctr">
              <a:defRPr sz="1800">
                <a:latin typeface="Times New Roman" panose="02020603050405020304" pitchFamily="18" charset="0"/>
                <a:cs typeface="Times New Roman" panose="02020603050405020304" pitchFamily="18" charset="0"/>
              </a:defRPr>
            </a:lvl2pPr>
            <a:lvl3pPr algn="ctr">
              <a:defRPr sz="1800">
                <a:latin typeface="Times New Roman" panose="02020603050405020304" pitchFamily="18" charset="0"/>
                <a:cs typeface="Times New Roman" panose="02020603050405020304" pitchFamily="18" charset="0"/>
              </a:defRPr>
            </a:lvl3pPr>
            <a:lvl4pPr algn="ctr">
              <a:defRPr sz="1800">
                <a:latin typeface="Times New Roman" panose="02020603050405020304" pitchFamily="18" charset="0"/>
                <a:cs typeface="Times New Roman" panose="02020603050405020304" pitchFamily="18" charset="0"/>
              </a:defRPr>
            </a:lvl4pPr>
            <a:lvl5pPr algn="ctr">
              <a:defRPr sz="1800">
                <a:latin typeface="Times New Roman" panose="02020603050405020304" pitchFamily="18" charset="0"/>
                <a:cs typeface="Times New Roman" panose="02020603050405020304" pitchFamily="18" charset="0"/>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extLst>
      <p:ext uri="{BB962C8B-B14F-4D97-AF65-F5344CB8AC3E}">
        <p14:creationId xmlns:p14="http://schemas.microsoft.com/office/powerpoint/2010/main" val="12249471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with Title Only">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5"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911278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AFA206E-D31D-4C88-9D09-22E83E6D1E3A}"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39035012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09B980-BC8F-45D1-824D-30A5B7F0B69F}"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616668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4E5D47-8288-429D-92E6-147070370269}" type="slidenum">
              <a:rPr>
                <a:solidFill>
                  <a:prstClr val="black">
                    <a:tint val="75000"/>
                  </a:prstClr>
                </a:solidFill>
              </a:rPr>
              <a:pPr>
                <a:defRPr/>
              </a:pPr>
              <a:t>‹#›</a:t>
            </a:fld>
            <a:endParaRPr dirty="0">
              <a:solidFill>
                <a:prstClr val="black">
                  <a:tint val="75000"/>
                </a:prstClr>
              </a:solidFill>
            </a:endParaRPr>
          </a:p>
        </p:txBody>
      </p:sp>
      <p:sp>
        <p:nvSpPr>
          <p:cNvPr id="10"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11"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657802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89334"/>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132334"/>
            <a:ext cx="3008313" cy="3993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C57B50-417A-410B-956D-987AC1D152EE}"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30565460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776E47-03E2-442F-812B-8FDFD48AE40F}"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183399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6356351"/>
            <a:ext cx="2133600" cy="365125"/>
          </a:xfrm>
          <a:prstGeom prst="rect">
            <a:avLst/>
          </a:prstGeom>
        </p:spPr>
        <p:txBody>
          <a:bodyPr/>
          <a:lstStyle>
            <a:lvl1pPr>
              <a:defRPr/>
            </a:lvl1pPr>
          </a:lstStyle>
          <a:p>
            <a:pPr>
              <a:defRPr/>
            </a:pPr>
            <a:r>
              <a:rPr lang="en-US" dirty="0">
                <a:solidFill>
                  <a:prstClr val="black">
                    <a:tint val="75000"/>
                  </a:prstClr>
                </a:solidFill>
              </a:rPr>
              <a:t>8/15/2016</a:t>
            </a:r>
          </a:p>
        </p:txBody>
      </p:sp>
      <p:sp>
        <p:nvSpPr>
          <p:cNvPr id="6" name="Slide Number Placeholder 5"/>
          <p:cNvSpPr>
            <a:spLocks noGrp="1"/>
          </p:cNvSpPr>
          <p:nvPr>
            <p:ph type="sldNum" sz="quarter" idx="12"/>
          </p:nvPr>
        </p:nvSpPr>
        <p:spPr/>
        <p:txBody>
          <a:bodyPr/>
          <a:lstStyle>
            <a:lvl1pPr>
              <a:defRPr/>
            </a:lvl1pPr>
          </a:lstStyle>
          <a:p>
            <a:pPr>
              <a:defRPr/>
            </a:pPr>
            <a:fld id="{630D362F-8D68-42BE-8FEA-E4472D3346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87834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73215"/>
            <a:ext cx="2057400" cy="485294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73215"/>
            <a:ext cx="6019800" cy="48529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EC6782D-6FA2-447D-80C3-52A94AC1F797}"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66250635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MS content2">
    <p:spTree>
      <p:nvGrpSpPr>
        <p:cNvPr id="1" name=""/>
        <p:cNvGrpSpPr/>
        <p:nvPr/>
      </p:nvGrpSpPr>
      <p:grpSpPr>
        <a:xfrm>
          <a:off x="0" y="0"/>
          <a:ext cx="0" cy="0"/>
          <a:chOff x="0" y="0"/>
          <a:chExt cx="0" cy="0"/>
        </a:xfrm>
      </p:grpSpPr>
      <p:pic>
        <p:nvPicPr>
          <p:cNvPr id="4" name="Picture 6" descr="header.png"/>
          <p:cNvPicPr>
            <a:picLocks noChangeAspect="1"/>
          </p:cNvPicPr>
          <p:nvPr userDrawn="1"/>
        </p:nvPicPr>
        <p:blipFill>
          <a:blip r:embed="rId2">
            <a:extLst>
              <a:ext uri="{28A0092B-C50C-407E-A947-70E740481C1C}">
                <a14:useLocalDpi xmlns:a14="http://schemas.microsoft.com/office/drawing/2010/main" val="0"/>
              </a:ext>
            </a:extLst>
          </a:blip>
          <a:srcRect l="4855"/>
          <a:stretch>
            <a:fillRect/>
          </a:stretch>
        </p:blipFill>
        <p:spPr bwMode="auto">
          <a:xfrm>
            <a:off x="0" y="0"/>
            <a:ext cx="9169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362200"/>
            <a:ext cx="152400" cy="4495800"/>
          </a:xfrm>
          <a:prstGeom prst="rect">
            <a:avLst/>
          </a:prstGeom>
          <a:gradFill flip="none" rotWithShape="1">
            <a:gsLst>
              <a:gs pos="0">
                <a:schemeClr val="accent1">
                  <a:lumMod val="40000"/>
                  <a:lumOff val="6000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userDrawn="1"/>
        </p:nvSpPr>
        <p:spPr>
          <a:xfrm>
            <a:off x="8991600" y="2362200"/>
            <a:ext cx="152400" cy="4495800"/>
          </a:xfrm>
          <a:prstGeom prst="rect">
            <a:avLst/>
          </a:prstGeom>
          <a:gradFill flip="none" rotWithShape="1">
            <a:gsLst>
              <a:gs pos="0">
                <a:schemeClr val="accent1">
                  <a:lumMod val="40000"/>
                  <a:lumOff val="6000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Text Placeholder 2"/>
          <p:cNvSpPr>
            <a:spLocks noGrp="1"/>
          </p:cNvSpPr>
          <p:nvPr>
            <p:ph idx="1"/>
          </p:nvPr>
        </p:nvSpPr>
        <p:spPr>
          <a:xfrm>
            <a:off x="457200" y="1219200"/>
            <a:ext cx="8229600" cy="4906963"/>
          </a:xfrm>
          <a:prstGeom prst="rect">
            <a:avLst/>
          </a:prstGeom>
        </p:spPr>
        <p:txBody>
          <a:bodyPr rtlCol="0">
            <a:normAutofit/>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8"/>
          <p:cNvSpPr>
            <a:spLocks noGrp="1"/>
          </p:cNvSpPr>
          <p:nvPr>
            <p:ph type="title"/>
          </p:nvPr>
        </p:nvSpPr>
        <p:spPr>
          <a:xfrm>
            <a:off x="228600" y="0"/>
            <a:ext cx="8915400" cy="990600"/>
          </a:xfrm>
          <a:prstGeom prst="rect">
            <a:avLst/>
          </a:prstGeom>
          <a:noFill/>
          <a:effectLst/>
        </p:spPr>
        <p:txBody>
          <a:bodyPr rtlCol="0">
            <a:noAutofit/>
          </a:bodyPr>
          <a:lstStyle>
            <a:lvl1pPr>
              <a:defRPr sz="36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793478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851" y="787400"/>
            <a:ext cx="8763000" cy="1016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358D3F3C-DE36-4CA1-9A7C-72BB7E1704A0}" type="slidenum">
              <a:rPr lang="en-US">
                <a:solidFill>
                  <a:prstClr val="black">
                    <a:tint val="75000"/>
                  </a:prstClr>
                </a:solidFill>
              </a:rPr>
              <a:pPr>
                <a:defRPr/>
              </a:pPr>
              <a:t>‹#›</a:t>
            </a:fld>
            <a:endParaRPr lang="en-US" dirty="0">
              <a:solidFill>
                <a:prstClr val="black">
                  <a:tint val="75000"/>
                </a:prstClr>
              </a:solidFill>
            </a:endParaRP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2543373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6326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dirty="0" smtClean="0"/>
              <a:t>Authorized Use Only</a:t>
            </a: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7217313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5940206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3106808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dirty="0" smtClean="0"/>
              <a:t>Authorized Use Only</a:t>
            </a:r>
            <a:endParaRPr lang="en-US"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1174512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dirty="0" smtClean="0"/>
              <a:t>Authorized Use Only</a:t>
            </a:r>
            <a:endParaRPr lang="en-US"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610402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dirty="0" smtClean="0"/>
              <a:t>Authorized Use Only</a:t>
            </a:r>
            <a:endParaRPr lang="en-US"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954743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28600" y="6492875"/>
            <a:ext cx="21336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4" name="Content Placeholder 2"/>
          <p:cNvSpPr>
            <a:spLocks noGrp="1"/>
          </p:cNvSpPr>
          <p:nvPr>
            <p:ph idx="1"/>
          </p:nvPr>
        </p:nvSpPr>
        <p:spPr>
          <a:xfrm>
            <a:off x="457200" y="1270000"/>
            <a:ext cx="8229600" cy="4856163"/>
          </a:xfrm>
        </p:spPr>
        <p:txBody>
          <a:bodyPr/>
          <a:lstStyle>
            <a:lvl1pPr marL="0" indent="0" algn="ctr">
              <a:buNone/>
              <a:defRPr sz="2000">
                <a:latin typeface="Times New Roman" panose="02020603050405020304" pitchFamily="18" charset="0"/>
                <a:cs typeface="Times New Roman" panose="02020603050405020304" pitchFamily="18" charset="0"/>
              </a:defRPr>
            </a:lvl1pPr>
            <a:lvl2pPr algn="ctr">
              <a:defRPr sz="1800">
                <a:latin typeface="Times New Roman" panose="02020603050405020304" pitchFamily="18" charset="0"/>
                <a:cs typeface="Times New Roman" panose="02020603050405020304" pitchFamily="18" charset="0"/>
              </a:defRPr>
            </a:lvl2pPr>
            <a:lvl3pPr algn="ctr">
              <a:defRPr sz="1800">
                <a:latin typeface="Times New Roman" panose="02020603050405020304" pitchFamily="18" charset="0"/>
                <a:cs typeface="Times New Roman" panose="02020603050405020304" pitchFamily="18" charset="0"/>
              </a:defRPr>
            </a:lvl3pPr>
            <a:lvl4pPr algn="ctr">
              <a:defRPr sz="1800">
                <a:latin typeface="Times New Roman" panose="02020603050405020304" pitchFamily="18" charset="0"/>
                <a:cs typeface="Times New Roman" panose="02020603050405020304" pitchFamily="18" charset="0"/>
              </a:defRPr>
            </a:lvl4pPr>
            <a:lvl5pPr algn="ctr">
              <a:defRPr sz="1800">
                <a:latin typeface="Times New Roman" panose="02020603050405020304" pitchFamily="18" charset="0"/>
                <a:cs typeface="Times New Roman" panose="02020603050405020304" pitchFamily="18" charset="0"/>
              </a:defRPr>
            </a:lvl5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extLst>
      <p:ext uri="{BB962C8B-B14F-4D97-AF65-F5344CB8AC3E}">
        <p14:creationId xmlns:p14="http://schemas.microsoft.com/office/powerpoint/2010/main" val="201529137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dirty="0" smtClean="0"/>
              <a:t>Authorized Use Only</a:t>
            </a: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6285984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6496654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6661631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dirty="0" smtClean="0"/>
              <a:t>Authorized Use Only</a:t>
            </a:r>
            <a:endParaRPr lang="en-US"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80375666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dirty="0" smtClean="0"/>
              <a:t>Authorized Use Only</a:t>
            </a:r>
            <a:endParaRPr lang="en-US"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85644065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custDataLst>
              <p:tags r:id="rId1"/>
            </p:custDataLst>
          </p:nvPr>
        </p:nvSpPr>
        <p:spPr>
          <a:xfrm>
            <a:off x="0" y="6377940"/>
            <a:ext cx="9144000" cy="184666"/>
          </a:xfrm>
        </p:spPr>
        <p:txBody>
          <a:bodyPr lIns="0" tIns="0" rIns="0" bIns="0"/>
          <a:lstStyle>
            <a:lvl1pPr algn="ctr">
              <a:defRPr lang="en-US" sz="1200" b="0" i="0" u="none">
                <a:solidFill>
                  <a:srgbClr val="000000"/>
                </a:solidFill>
                <a:latin typeface="Times New Roman" panose="02020603050405020304" pitchFamily="18" charset="0"/>
              </a:defRPr>
            </a:lvl1pPr>
          </a:lstStyle>
          <a:p>
            <a:r>
              <a:rPr lang="en-US" dirty="0" smtClean="0"/>
              <a:t>Authorized Use Only</a:t>
            </a:r>
            <a:endParaRPr lang="en-US"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398987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with Title Only">
    <p:spTree>
      <p:nvGrpSpPr>
        <p:cNvPr id="1" name=""/>
        <p:cNvGrpSpPr/>
        <p:nvPr/>
      </p:nvGrpSpPr>
      <p:grpSpPr>
        <a:xfrm>
          <a:off x="0" y="0"/>
          <a:ext cx="0" cy="0"/>
          <a:chOff x="0" y="0"/>
          <a:chExt cx="0" cy="0"/>
        </a:xfrm>
      </p:grpSpPr>
      <p:sp>
        <p:nvSpPr>
          <p:cNvPr id="6" name="Slide Number Placeholder 2"/>
          <p:cNvSpPr>
            <a:spLocks noGrp="1"/>
          </p:cNvSpPr>
          <p:nvPr>
            <p:ph type="sldNum" sz="quarter" idx="11"/>
          </p:nvPr>
        </p:nvSpPr>
        <p:spPr>
          <a:xfrm>
            <a:off x="6781800" y="6496049"/>
            <a:ext cx="2133600" cy="365125"/>
          </a:xfrm>
          <a:prstGeom prst="rect">
            <a:avLst/>
          </a:prstGeom>
        </p:spPr>
        <p:txBody>
          <a:bodyPr/>
          <a:lstStyle>
            <a:lvl1pPr>
              <a:defRPr>
                <a:latin typeface="+mj-lt"/>
              </a:defRPr>
            </a:lvl1pPr>
          </a:lstStyle>
          <a:p>
            <a:fld id="{7022FF3C-310F-4809-A5BE-BC5BA8AA108D}" type="slidenum">
              <a:rPr smtClean="0">
                <a:solidFill>
                  <a:prstClr val="black">
                    <a:tint val="75000"/>
                  </a:prstClr>
                </a:solidFill>
              </a:rPr>
              <a:pPr/>
              <a:t>‹#›</a:t>
            </a:fld>
            <a:endParaRPr dirty="0">
              <a:solidFill>
                <a:prstClr val="black">
                  <a:tint val="75000"/>
                </a:prstClr>
              </a:solidFill>
            </a:endParaRPr>
          </a:p>
        </p:txBody>
      </p:sp>
      <p:sp>
        <p:nvSpPr>
          <p:cNvPr id="5"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472466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2999"/>
            <a:ext cx="5486400"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AFA206E-D31D-4C88-9D09-22E83E6D1E3A}"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29708230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109B980-BC8F-45D1-824D-30A5B7F0B69F}"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80106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4E5D47-8288-429D-92E6-147070370269}" type="slidenum">
              <a:rPr>
                <a:solidFill>
                  <a:prstClr val="black">
                    <a:tint val="75000"/>
                  </a:prstClr>
                </a:solidFill>
              </a:rPr>
              <a:pPr>
                <a:defRPr/>
              </a:pPr>
              <a:t>‹#›</a:t>
            </a:fld>
            <a:endParaRPr dirty="0">
              <a:solidFill>
                <a:prstClr val="black">
                  <a:tint val="75000"/>
                </a:prstClr>
              </a:solidFill>
            </a:endParaRPr>
          </a:p>
        </p:txBody>
      </p:sp>
      <p:sp>
        <p:nvSpPr>
          <p:cNvPr id="10"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11"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2540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89334"/>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132334"/>
            <a:ext cx="3008313" cy="3993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C57B50-417A-410B-956D-987AC1D152EE}" type="slidenum">
              <a:rPr>
                <a:solidFill>
                  <a:prstClr val="black">
                    <a:tint val="75000"/>
                  </a:prstClr>
                </a:solidFill>
              </a:rPr>
              <a:pPr>
                <a:defRPr/>
              </a:pPr>
              <a:t>‹#›</a:t>
            </a:fld>
            <a:endParaRPr dirty="0">
              <a:solidFill>
                <a:prstClr val="black">
                  <a:tint val="75000"/>
                </a:prstClr>
              </a:solidFill>
            </a:endParaRPr>
          </a:p>
        </p:txBody>
      </p:sp>
      <p:sp>
        <p:nvSpPr>
          <p:cNvPr id="8" name="Date Placeholder 3"/>
          <p:cNvSpPr>
            <a:spLocks noGrp="1"/>
          </p:cNvSpPr>
          <p:nvPr>
            <p:ph type="dt" sz="half" idx="13"/>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9" name="Title 9"/>
          <p:cNvSpPr txBox="1">
            <a:spLocks/>
          </p:cNvSpPr>
          <p:nvPr userDrawn="1"/>
        </p:nvSpPr>
        <p:spPr bwMode="auto">
          <a:xfrm>
            <a:off x="0" y="135467"/>
            <a:ext cx="9144000" cy="694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rPr>
              <a:t>Click to edit Master title style</a:t>
            </a:r>
          </a:p>
        </p:txBody>
      </p:sp>
    </p:spTree>
    <p:extLst>
      <p:ext uri="{BB962C8B-B14F-4D97-AF65-F5344CB8AC3E}">
        <p14:creationId xmlns:p14="http://schemas.microsoft.com/office/powerpoint/2010/main" val="15402515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8776E47-03E2-442F-812B-8FDFD48AE40F}" type="slidenum">
              <a:rPr>
                <a:solidFill>
                  <a:prstClr val="black">
                    <a:tint val="75000"/>
                  </a:prstClr>
                </a:solidFill>
              </a:rPr>
              <a:pPr>
                <a:defRPr/>
              </a:pPr>
              <a:t>‹#›</a:t>
            </a:fld>
            <a:endParaRPr dirty="0">
              <a:solidFill>
                <a:prstClr val="black">
                  <a:tint val="75000"/>
                </a:prstClr>
              </a:solidFill>
            </a:endParaRPr>
          </a:p>
        </p:txBody>
      </p:sp>
      <p:sp>
        <p:nvSpPr>
          <p:cNvPr id="7"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endParaRPr lang="en-US" dirty="0">
              <a:solidFill>
                <a:prstClr val="black">
                  <a:tint val="75000"/>
                </a:prstClr>
              </a:solidFill>
            </a:endParaRP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99898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15248"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10DCECF-8F64-4C3D-865C-D54D995246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0731774"/>
      </p:ext>
    </p:extLst>
  </p:cSld>
  <p:clrMap bg1="lt1" tx1="dk1" bg2="lt2" tx2="dk2" accent1="accent1" accent2="accent2" accent3="accent3" accent4="accent4" accent5="accent5" accent6="accent6" hlink="hlink" folHlink="folHlink"/>
  <p:sldLayoutIdLst>
    <p:sldLayoutId id="2147484064" r:id="rId1"/>
    <p:sldLayoutId id="2147484279" r:id="rId2"/>
  </p:sldLayoutIdLst>
  <p:timing>
    <p:tnLst>
      <p:par>
        <p:cTn id="1" dur="indefinite" restart="never" nodeType="tmRoot"/>
      </p:par>
    </p:tnLst>
  </p:timing>
  <p:hf hd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6933" y="1"/>
            <a:ext cx="9211733" cy="1015999"/>
            <a:chOff x="-16933" y="1"/>
            <a:chExt cx="9211733" cy="1015999"/>
          </a:xfrm>
        </p:grpSpPr>
        <p:sp>
          <p:nvSpPr>
            <p:cNvPr id="9" name="Rectangle 8"/>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10" name="Rectangle 9"/>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1026" name="Title Placeholder 1"/>
          <p:cNvSpPr>
            <a:spLocks noGrp="1"/>
          </p:cNvSpPr>
          <p:nvPr>
            <p:ph type="title"/>
          </p:nvPr>
        </p:nvSpPr>
        <p:spPr bwMode="auto">
          <a:xfrm>
            <a:off x="152400" y="0"/>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Slide Number Placeholder 2"/>
          <p:cNvSpPr>
            <a:spLocks noGrp="1"/>
          </p:cNvSpPr>
          <p:nvPr>
            <p:ph type="sldNum" sz="quarter" idx="4"/>
          </p:nvPr>
        </p:nvSpPr>
        <p:spPr>
          <a:xfrm>
            <a:off x="67818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75947652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280" r:id="rId10"/>
  </p:sldLayoutIdLst>
  <p:timing>
    <p:tnLst>
      <p:par>
        <p:cTn id="1" dur="indefinite" restart="never" nodeType="tmRoot"/>
      </p:par>
    </p:tnLst>
  </p:timing>
  <p:hf hdr="0" dt="0"/>
  <p:txStyles>
    <p:title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6933" y="1"/>
            <a:ext cx="9211733" cy="1015999"/>
            <a:chOff x="-16933" y="1"/>
            <a:chExt cx="9211733" cy="1015999"/>
          </a:xfrm>
        </p:grpSpPr>
        <p:sp>
          <p:nvSpPr>
            <p:cNvPr id="9" name="Rectangle 8"/>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10" name="Rectangle 9"/>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1026" name="Title Placeholder 1"/>
          <p:cNvSpPr>
            <a:spLocks noGrp="1"/>
          </p:cNvSpPr>
          <p:nvPr>
            <p:ph type="title"/>
          </p:nvPr>
        </p:nvSpPr>
        <p:spPr bwMode="auto">
          <a:xfrm>
            <a:off x="152400" y="0"/>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Slide Number Placeholder 2"/>
          <p:cNvSpPr>
            <a:spLocks noGrp="1"/>
          </p:cNvSpPr>
          <p:nvPr>
            <p:ph type="sldNum" sz="quarter" idx="4"/>
          </p:nvPr>
        </p:nvSpPr>
        <p:spPr>
          <a:xfrm>
            <a:off x="67818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611420539"/>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70" r:id="rId9"/>
    <p:sldLayoutId id="2147484241" r:id="rId10"/>
    <p:sldLayoutId id="2147484305" r:id="rId11"/>
  </p:sldLayoutIdLst>
  <p:timing>
    <p:tnLst>
      <p:par>
        <p:cTn id="1" dur="indefinite" restart="never" nodeType="tmRoot"/>
      </p:par>
    </p:tnLst>
  </p:timing>
  <p:hf hdr="0" dt="0"/>
  <p:txStyles>
    <p:titleStyle>
      <a:lvl1pPr algn="ctr" rtl="0" eaLnBrk="0" fontAlgn="base" hangingPunct="0">
        <a:spcBef>
          <a:spcPct val="0"/>
        </a:spcBef>
        <a:spcAft>
          <a:spcPct val="0"/>
        </a:spcAft>
        <a:defRPr sz="28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custDataLst>
              <p:tags r:id="rId8"/>
            </p:custDataLst>
          </p:nvPr>
        </p:nvSpPr>
        <p:spPr>
          <a:xfrm>
            <a:off x="0" y="6377940"/>
            <a:ext cx="9144000" cy="184666"/>
          </a:xfrm>
          <a:prstGeom prst="rect">
            <a:avLst/>
          </a:prstGeom>
        </p:spPr>
        <p:txBody>
          <a:bodyPr wrap="square" lIns="0" tIns="0" rIns="0" bIns="0">
            <a:spAutoFit/>
          </a:bodyPr>
          <a:lstStyle>
            <a:lvl1pPr algn="ctr">
              <a:defRPr lang="en-US" sz="1200" b="0" i="0" u="none">
                <a:solidFill>
                  <a:srgbClr val="000000"/>
                </a:solidFill>
                <a:latin typeface="Times New Roman" panose="02020603050405020304" pitchFamily="18" charset="0"/>
              </a:defRPr>
            </a:lvl1pPr>
          </a:lstStyle>
          <a:p>
            <a:pPr fontAlgn="auto">
              <a:spcBef>
                <a:spcPts val="0"/>
              </a:spcBef>
              <a:spcAft>
                <a:spcPts val="0"/>
              </a:spcAft>
            </a:pPr>
            <a:r>
              <a:rPr lang="en-US" dirty="0" smtClean="0"/>
              <a:t>Authorized Use Only</a:t>
            </a:r>
            <a:endParaRPr lang="en-US"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414183990"/>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Lst>
  <p:timing>
    <p:tnLst>
      <p:par>
        <p:cTn id="1" dur="indefinite" restart="never" nodeType="tmRoot"/>
      </p:par>
    </p:tnLst>
  </p:timing>
  <p:hf hd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custDataLst>
              <p:tags r:id="rId8"/>
            </p:custDataLst>
          </p:nvPr>
        </p:nvSpPr>
        <p:spPr>
          <a:xfrm>
            <a:off x="0" y="6377940"/>
            <a:ext cx="9144000" cy="184666"/>
          </a:xfrm>
          <a:prstGeom prst="rect">
            <a:avLst/>
          </a:prstGeom>
        </p:spPr>
        <p:txBody>
          <a:bodyPr wrap="square" lIns="0" tIns="0" rIns="0" bIns="0">
            <a:spAutoFit/>
          </a:bodyPr>
          <a:lstStyle>
            <a:lvl1pPr algn="ctr">
              <a:defRPr lang="en-US" sz="1200" b="0" i="0" u="none">
                <a:solidFill>
                  <a:srgbClr val="000000"/>
                </a:solidFill>
                <a:latin typeface="Times New Roman" panose="02020603050405020304" pitchFamily="18" charset="0"/>
              </a:defRPr>
            </a:lvl1pPr>
          </a:lstStyle>
          <a:p>
            <a:pPr fontAlgn="auto">
              <a:spcBef>
                <a:spcPts val="0"/>
              </a:spcBef>
              <a:spcAft>
                <a:spcPts val="0"/>
              </a:spcAft>
            </a:pPr>
            <a:r>
              <a:rPr lang="en-US" dirty="0" smtClean="0"/>
              <a:t>Authorized Use Only</a:t>
            </a:r>
            <a:endParaRPr lang="en-US"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1592756252"/>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Lst>
  <p:timing>
    <p:tnLst>
      <p:par>
        <p:cTn id="1" dur="indefinite" restart="never" nodeType="tmRoot"/>
      </p:par>
    </p:tnLst>
  </p:timing>
  <p:hf hd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Medicare/New-Medicare-Card/Providers/Providers-and-office-managers.html"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Medicare/New-Medicare-Card/Outreach-and-Education/Products-to-share-with-beneficiaries.html"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are.gov/forms-help-resources/your-medicare-card" TargetMode="External"/><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GetYourNewMedicareCard.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www.cms.gov/Outreach-and-Education/Medicare-Learning-Network-MLN/MLNProducts/Downloads/GetYourNewMedicareCardSpanish.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292818" y="3291712"/>
            <a:ext cx="4614698" cy="1564072"/>
          </a:xfrm>
        </p:spPr>
        <p:txBody>
          <a:bodyPr/>
          <a:lstStyle/>
          <a:p>
            <a:pPr>
              <a:spcBef>
                <a:spcPts val="0"/>
              </a:spcBef>
            </a:pPr>
            <a:r>
              <a:rPr lang="en-US" sz="2800" dirty="0" smtClean="0"/>
              <a:t>New Medicare Card Project Open Door Forum</a:t>
            </a:r>
          </a:p>
          <a:p>
            <a:pPr>
              <a:spcBef>
                <a:spcPts val="0"/>
              </a:spcBef>
            </a:pPr>
            <a:endParaRPr lang="en-US" sz="2800" dirty="0"/>
          </a:p>
          <a:p>
            <a:pPr>
              <a:spcBef>
                <a:spcPts val="0"/>
              </a:spcBef>
            </a:pPr>
            <a:r>
              <a:rPr lang="en-US" sz="2800" dirty="0" smtClean="0"/>
              <a:t>September 11, 2019</a:t>
            </a:r>
          </a:p>
          <a:p>
            <a:pPr>
              <a:spcBef>
                <a:spcPts val="0"/>
              </a:spcBef>
            </a:pPr>
            <a:endParaRPr lang="en-US" sz="2800" dirty="0"/>
          </a:p>
        </p:txBody>
      </p:sp>
      <p:sp>
        <p:nvSpPr>
          <p:cNvPr id="6" name="Title 5"/>
          <p:cNvSpPr>
            <a:spLocks noGrp="1"/>
          </p:cNvSpPr>
          <p:nvPr>
            <p:ph type="ctrTitle"/>
          </p:nvPr>
        </p:nvSpPr>
        <p:spPr/>
        <p:txBody>
          <a:bodyPr/>
          <a:lstStyle/>
          <a:p>
            <a:r>
              <a:rPr lang="en-US" dirty="0" smtClean="0">
                <a:solidFill>
                  <a:prstClr val="white"/>
                </a:solidFill>
              </a:rPr>
              <a:t>New Medicare Card Project</a:t>
            </a:r>
            <a:endParaRPr lang="en-US" dirty="0"/>
          </a:p>
        </p:txBody>
      </p:sp>
    </p:spTree>
    <p:extLst>
      <p:ext uri="{BB962C8B-B14F-4D97-AF65-F5344CB8AC3E}">
        <p14:creationId xmlns:p14="http://schemas.microsoft.com/office/powerpoint/2010/main" val="352986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7010400" y="6492875"/>
            <a:ext cx="2133600" cy="365125"/>
          </a:xfrm>
        </p:spPr>
        <p:txBody>
          <a:bodyPr vert="horz" lIns="91440" tIns="45720" rIns="91440" bIns="45720" rtlCol="0" anchor="ctr"/>
          <a:lstStyle/>
          <a:p>
            <a:fld id="{7022FF3C-310F-4809-A5BE-BC5BA8AA108D}" type="slidenum">
              <a:rPr lang="en-US">
                <a:solidFill>
                  <a:prstClr val="black">
                    <a:tint val="75000"/>
                  </a:prstClr>
                </a:solidFill>
              </a:rPr>
              <a:pPr/>
              <a:t>10</a:t>
            </a:fld>
            <a:endParaRPr lang="en-US" dirty="0">
              <a:solidFill>
                <a:prstClr val="black">
                  <a:tint val="75000"/>
                </a:prstClr>
              </a:solidFill>
            </a:endParaRPr>
          </a:p>
        </p:txBody>
      </p:sp>
      <p:sp>
        <p:nvSpPr>
          <p:cNvPr id="18" name="Title 3"/>
          <p:cNvSpPr>
            <a:spLocks noGrp="1"/>
          </p:cNvSpPr>
          <p:nvPr>
            <p:ph type="title"/>
          </p:nvPr>
        </p:nvSpPr>
        <p:spPr>
          <a:xfrm>
            <a:off x="0" y="113166"/>
            <a:ext cx="9144000" cy="695325"/>
          </a:xfrm>
        </p:spPr>
        <p:txBody>
          <a:bodyPr/>
          <a:lstStyle/>
          <a:p>
            <a:r>
              <a:rPr lang="en-US" b="1" dirty="0"/>
              <a:t>New Medicare Number </a:t>
            </a:r>
            <a:r>
              <a:rPr lang="en-US" b="1" dirty="0" smtClean="0"/>
              <a:t>HICN Exception Usage</a:t>
            </a:r>
            <a:br>
              <a:rPr lang="en-US" b="1" dirty="0" smtClean="0"/>
            </a:br>
            <a:r>
              <a:rPr lang="en-US" b="1" dirty="0" smtClean="0"/>
              <a:t>After </a:t>
            </a:r>
            <a:r>
              <a:rPr lang="en-US" b="1" dirty="0"/>
              <a:t>the Transition Period</a:t>
            </a:r>
          </a:p>
        </p:txBody>
      </p:sp>
      <p:sp>
        <p:nvSpPr>
          <p:cNvPr id="4" name="TextBox 3"/>
          <p:cNvSpPr txBox="1"/>
          <p:nvPr/>
        </p:nvSpPr>
        <p:spPr>
          <a:xfrm>
            <a:off x="203635" y="1056868"/>
            <a:ext cx="8775692" cy="261610"/>
          </a:xfrm>
          <a:prstGeom prst="rect">
            <a:avLst/>
          </a:prstGeom>
          <a:solidFill>
            <a:schemeClr val="accent1"/>
          </a:solidFill>
        </p:spPr>
        <p:txBody>
          <a:bodyPr wrap="square" rtlCol="0">
            <a:spAutoFit/>
          </a:bodyPr>
          <a:lstStyle/>
          <a:p>
            <a:r>
              <a:rPr lang="en-US" sz="1100" b="1" dirty="0">
                <a:solidFill>
                  <a:schemeClr val="bg1"/>
                </a:solidFill>
                <a:latin typeface="Times New Roman" panose="02020603050405020304" pitchFamily="18" charset="0"/>
                <a:cs typeface="Times New Roman" panose="02020603050405020304" pitchFamily="18" charset="0"/>
              </a:rPr>
              <a:t>Beginning January 1, 2020, CMS will only accept the MBI for external data </a:t>
            </a:r>
            <a:r>
              <a:rPr lang="en-US" sz="1100" b="1" dirty="0" smtClean="0">
                <a:solidFill>
                  <a:schemeClr val="bg1"/>
                </a:solidFill>
                <a:latin typeface="Times New Roman" panose="02020603050405020304" pitchFamily="18" charset="0"/>
                <a:cs typeface="Times New Roman" panose="02020603050405020304" pitchFamily="18" charset="0"/>
              </a:rPr>
              <a:t>exchanges except for the following:</a:t>
            </a:r>
            <a:endParaRPr lang="en-US" sz="11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5352" y="5982888"/>
            <a:ext cx="8763951" cy="261610"/>
          </a:xfrm>
          <a:prstGeom prst="rect">
            <a:avLst/>
          </a:prstGeom>
          <a:solidFill>
            <a:schemeClr val="accent1"/>
          </a:solidFill>
        </p:spPr>
        <p:txBody>
          <a:bodyPr wrap="square" rtlCol="0">
            <a:spAutoFit/>
          </a:bodyPr>
          <a:lstStyle/>
          <a:p>
            <a:pPr algn="ctr"/>
            <a:r>
              <a:rPr lang="en-US" sz="1100" b="1" dirty="0">
                <a:solidFill>
                  <a:schemeClr val="bg1"/>
                </a:solidFill>
                <a:latin typeface="Times New Roman" panose="02020603050405020304" pitchFamily="18" charset="0"/>
                <a:cs typeface="Times New Roman" panose="02020603050405020304" pitchFamily="18" charset="0"/>
              </a:rPr>
              <a:t>Note: CMS, Federal Partners and States will continue to use HICN for internal processing during and after the transition period</a:t>
            </a:r>
            <a:r>
              <a:rPr lang="en-US" sz="1100" b="1" dirty="0" smtClean="0">
                <a:solidFill>
                  <a:schemeClr val="bg1"/>
                </a:solidFill>
                <a:latin typeface="Times New Roman" panose="02020603050405020304" pitchFamily="18" charset="0"/>
                <a:cs typeface="Times New Roman" panose="02020603050405020304" pitchFamily="18" charset="0"/>
              </a:rPr>
              <a:t>.</a:t>
            </a:r>
            <a:endParaRPr lang="en-US" sz="11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5352" y="6319585"/>
            <a:ext cx="8763951" cy="261610"/>
          </a:xfrm>
          <a:prstGeom prst="rect">
            <a:avLst/>
          </a:prstGeom>
          <a:solidFill>
            <a:srgbClr val="00B050"/>
          </a:solidFill>
        </p:spPr>
        <p:txBody>
          <a:bodyPr wrap="square" rtlCol="0">
            <a:spAutoFit/>
          </a:bodyPr>
          <a:lstStyle/>
          <a:p>
            <a:pPr algn="ctr"/>
            <a:r>
              <a:rPr lang="en-US" sz="1100" b="1" dirty="0">
                <a:solidFill>
                  <a:schemeClr val="bg1"/>
                </a:solidFill>
                <a:latin typeface="Times New Roman" panose="02020603050405020304" pitchFamily="18" charset="0"/>
                <a:cs typeface="Times New Roman" panose="02020603050405020304" pitchFamily="18" charset="0"/>
              </a:rPr>
              <a:t>Note: </a:t>
            </a:r>
            <a:r>
              <a:rPr lang="en-US" sz="1100" b="1" dirty="0" smtClean="0">
                <a:solidFill>
                  <a:schemeClr val="bg1"/>
                </a:solidFill>
                <a:latin typeface="Times New Roman" panose="02020603050405020304" pitchFamily="18" charset="0"/>
                <a:cs typeface="Times New Roman" panose="02020603050405020304" pitchFamily="18" charset="0"/>
              </a:rPr>
              <a:t>Even in cases where there are exceptions, CMS will accept the MBI anywhere we used to accept HICNs</a:t>
            </a:r>
            <a:endParaRPr lang="en-US" sz="11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355" y="1339242"/>
            <a:ext cx="8685668" cy="4643646"/>
          </a:xfrm>
          <a:prstGeom prst="rect">
            <a:avLst/>
          </a:prstGeom>
        </p:spPr>
      </p:pic>
    </p:spTree>
    <p:extLst>
      <p:ext uri="{BB962C8B-B14F-4D97-AF65-F5344CB8AC3E}">
        <p14:creationId xmlns:p14="http://schemas.microsoft.com/office/powerpoint/2010/main" val="2383100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029200" cy="445134"/>
          </a:xfrm>
        </p:spPr>
        <p:txBody>
          <a:bodyPr/>
          <a:lstStyle/>
          <a:p>
            <a:r>
              <a:rPr lang="en-US" b="1" dirty="0" smtClean="0">
                <a:solidFill>
                  <a:prstClr val="white"/>
                </a:solidFill>
              </a:rPr>
              <a:t>Key Points for Providers</a:t>
            </a:r>
            <a:endParaRPr lang="en-US" b="1" dirty="0"/>
          </a:p>
        </p:txBody>
      </p:sp>
      <p:sp>
        <p:nvSpPr>
          <p:cNvPr id="3" name="Content Placeholder 2"/>
          <p:cNvSpPr>
            <a:spLocks noGrp="1"/>
          </p:cNvSpPr>
          <p:nvPr>
            <p:ph idx="1"/>
          </p:nvPr>
        </p:nvSpPr>
        <p:spPr>
          <a:xfrm>
            <a:off x="155275" y="1138686"/>
            <a:ext cx="8764438" cy="4924425"/>
          </a:xfrm>
        </p:spPr>
        <p:txBody>
          <a:bodyPr/>
          <a:lstStyle/>
          <a:p>
            <a:pPr marL="12700" marR="6350" algn="ctr" fontAlgn="auto">
              <a:spcBef>
                <a:spcPts val="0"/>
              </a:spcBef>
              <a:spcAft>
                <a:spcPts val="0"/>
              </a:spcAft>
              <a:buSzPct val="105000"/>
              <a:tabLst>
                <a:tab pos="354965" algn="l"/>
                <a:tab pos="355600" algn="l"/>
              </a:tabLst>
            </a:pPr>
            <a:r>
              <a:rPr lang="en-US" sz="2000" b="1" dirty="0" smtClean="0">
                <a:latin typeface="Times New Roman"/>
                <a:cs typeface="Times New Roman"/>
              </a:rPr>
              <a:t>Providers</a:t>
            </a:r>
            <a:r>
              <a:rPr lang="en-US" sz="2000" dirty="0" smtClean="0">
                <a:latin typeface="Times New Roman"/>
                <a:cs typeface="Times New Roman"/>
              </a:rPr>
              <a:t> </a:t>
            </a:r>
            <a:r>
              <a:rPr lang="en-US" sz="2000" b="1" dirty="0" smtClean="0">
                <a:latin typeface="Times New Roman"/>
                <a:cs typeface="Times New Roman"/>
              </a:rPr>
              <a:t>Should Use the MBI Now!</a:t>
            </a:r>
          </a:p>
          <a:p>
            <a:pPr marL="12700" marR="6350" fontAlgn="auto">
              <a:spcBef>
                <a:spcPts val="0"/>
              </a:spcBef>
              <a:spcAft>
                <a:spcPts val="0"/>
              </a:spcAft>
              <a:buSzPct val="105000"/>
              <a:tabLst>
                <a:tab pos="354965" algn="l"/>
                <a:tab pos="355600" algn="l"/>
              </a:tabLst>
            </a:pPr>
            <a:endParaRPr lang="en-US" sz="2000" b="1" dirty="0">
              <a:latin typeface="Times New Roman"/>
              <a:cs typeface="Times New Roman"/>
            </a:endParaRPr>
          </a:p>
          <a:p>
            <a:pPr marL="342900" lvl="0" indent="-342900" defTabSz="9144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Providers have 4 ways to get the new MBI:</a:t>
            </a:r>
          </a:p>
          <a:p>
            <a:pPr marL="914400" lvl="1" indent="-457200">
              <a:buFont typeface="+mj-lt"/>
              <a:buAutoNum type="arabicPeriod"/>
            </a:pPr>
            <a:r>
              <a:rPr lang="en-US" sz="2000" kern="0" dirty="0" smtClean="0">
                <a:solidFill>
                  <a:schemeClr val="tx1"/>
                </a:solidFill>
                <a:latin typeface="Times New Roman" panose="02020603050405020304" pitchFamily="18" charset="0"/>
                <a:cs typeface="Times New Roman" panose="02020603050405020304" pitchFamily="18" charset="0"/>
              </a:rPr>
              <a:t>Patient presents the card at time of service</a:t>
            </a:r>
          </a:p>
          <a:p>
            <a:pPr marL="914400" lvl="1" indent="-4572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Provider </a:t>
            </a:r>
            <a:r>
              <a:rPr lang="en-US" sz="2000" dirty="0" smtClean="0">
                <a:solidFill>
                  <a:schemeClr val="tx1"/>
                </a:solidFill>
                <a:latin typeface="Times New Roman" panose="02020603050405020304" pitchFamily="18" charset="0"/>
                <a:cs typeface="Times New Roman" panose="02020603050405020304" pitchFamily="18" charset="0"/>
              </a:rPr>
              <a:t>gets it </a:t>
            </a:r>
            <a:r>
              <a:rPr lang="en-US" sz="2000" dirty="0">
                <a:solidFill>
                  <a:schemeClr val="tx1"/>
                </a:solidFill>
                <a:latin typeface="Times New Roman" panose="02020603050405020304" pitchFamily="18" charset="0"/>
                <a:cs typeface="Times New Roman" panose="02020603050405020304" pitchFamily="18" charset="0"/>
              </a:rPr>
              <a:t>through the a secure web portal with the MAC</a:t>
            </a:r>
          </a:p>
          <a:p>
            <a:pPr marL="914400" lvl="1"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Provider gets it through the remittance advice (through the end of the transition period)</a:t>
            </a:r>
          </a:p>
          <a:p>
            <a:pPr marL="914400" lvl="1"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Pharmacies </a:t>
            </a:r>
            <a:r>
              <a:rPr lang="en-US" sz="2000" dirty="0">
                <a:solidFill>
                  <a:schemeClr val="tx1"/>
                </a:solidFill>
                <a:latin typeface="Times New Roman" panose="02020603050405020304" pitchFamily="18" charset="0"/>
                <a:cs typeface="Times New Roman" panose="02020603050405020304" pitchFamily="18" charset="0"/>
              </a:rPr>
              <a:t>get it through the E1 response (through the end of the transition period)</a:t>
            </a:r>
            <a:endParaRPr lang="en-US" sz="2000" dirty="0" smtClean="0">
              <a:solidFill>
                <a:schemeClr val="tx1"/>
              </a:solidFill>
              <a:latin typeface="Times New Roman" panose="02020603050405020304" pitchFamily="18" charset="0"/>
              <a:cs typeface="Times New Roman" panose="02020603050405020304" pitchFamily="18" charset="0"/>
            </a:endParaRPr>
          </a:p>
          <a:p>
            <a:pPr lvl="1"/>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u="sng" dirty="0" smtClean="0">
                <a:latin typeface="Times New Roman" panose="02020603050405020304" pitchFamily="18" charset="0"/>
                <a:cs typeface="Times New Roman" panose="02020603050405020304" pitchFamily="18" charset="0"/>
              </a:rPr>
              <a:t>79% </a:t>
            </a:r>
            <a:r>
              <a:rPr lang="en-US" sz="2000" u="sng" dirty="0" smtClean="0">
                <a:latin typeface="Times New Roman" panose="02020603050405020304" pitchFamily="18" charset="0"/>
                <a:cs typeface="Times New Roman" panose="02020603050405020304" pitchFamily="18" charset="0"/>
              </a:rPr>
              <a:t>of  Medicare fee-for-service claims </a:t>
            </a:r>
            <a:r>
              <a:rPr lang="en-US" sz="2000" u="sng" dirty="0">
                <a:latin typeface="Times New Roman" panose="02020603050405020304" pitchFamily="18" charset="0"/>
                <a:cs typeface="Times New Roman" panose="02020603050405020304" pitchFamily="18" charset="0"/>
              </a:rPr>
              <a:t>now include the MBI</a:t>
            </a:r>
            <a:r>
              <a:rPr lang="en-US" sz="2000" dirty="0">
                <a:latin typeface="Times New Roman" panose="02020603050405020304" pitchFamily="18" charset="0"/>
                <a:cs typeface="Times New Roman" panose="02020603050405020304" pitchFamily="18" charset="0"/>
              </a:rPr>
              <a:t>, demonstrating </a:t>
            </a:r>
            <a:r>
              <a:rPr lang="en-US" sz="2000" dirty="0" smtClean="0">
                <a:latin typeface="Times New Roman" panose="02020603050405020304" pitchFamily="18" charset="0"/>
                <a:cs typeface="Times New Roman" panose="02020603050405020304" pitchFamily="18" charset="0"/>
              </a:rPr>
              <a:t>that Medicare patients are successfully using their new cards in doctor’s offices and other health care facilities.</a:t>
            </a:r>
          </a:p>
          <a:p>
            <a:pPr marL="285750" indent="-285750">
              <a:buFont typeface="Arial" panose="020B0604020202020204" pitchFamily="34" charset="0"/>
              <a:buChar char="•"/>
            </a:pPr>
            <a:endParaRPr lang="en-US" sz="20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smtClean="0">
              <a:solidFill>
                <a:schemeClr val="tx1"/>
              </a:solidFill>
              <a:latin typeface="Times New Roman" panose="02020603050405020304" pitchFamily="18" charset="0"/>
              <a:cs typeface="Times New Roman" panose="02020603050405020304" pitchFamily="18" charset="0"/>
            </a:endParaRPr>
          </a:p>
          <a:p>
            <a:pPr algn="ctr"/>
            <a:r>
              <a:rPr lang="en-US" sz="2000" b="1" dirty="0" smtClean="0">
                <a:solidFill>
                  <a:schemeClr val="tx1"/>
                </a:solidFill>
                <a:latin typeface="Times New Roman" panose="02020603050405020304" pitchFamily="18" charset="0"/>
                <a:cs typeface="Times New Roman" panose="02020603050405020304" pitchFamily="18" charset="0"/>
              </a:rPr>
              <a:t>All </a:t>
            </a:r>
            <a:r>
              <a:rPr lang="en-US" sz="2000" b="1" dirty="0">
                <a:latin typeface="Times New Roman" panose="02020603050405020304" pitchFamily="18" charset="0"/>
                <a:cs typeface="Times New Roman" panose="02020603050405020304" pitchFamily="18" charset="0"/>
              </a:rPr>
              <a:t>b</a:t>
            </a:r>
            <a:r>
              <a:rPr lang="en-US" sz="2000" b="1" dirty="0" smtClean="0">
                <a:solidFill>
                  <a:schemeClr val="tx1"/>
                </a:solidFill>
                <a:latin typeface="Times New Roman" panose="02020603050405020304" pitchFamily="18" charset="0"/>
                <a:cs typeface="Times New Roman" panose="02020603050405020304" pitchFamily="18" charset="0"/>
              </a:rPr>
              <a:t>eneficiaries </a:t>
            </a:r>
            <a:r>
              <a:rPr lang="en-US" sz="2000" b="1" dirty="0">
                <a:solidFill>
                  <a:schemeClr val="tx1"/>
                </a:solidFill>
                <a:latin typeface="Times New Roman" panose="02020603050405020304" pitchFamily="18" charset="0"/>
                <a:cs typeface="Times New Roman" panose="02020603050405020304" pitchFamily="18" charset="0"/>
              </a:rPr>
              <a:t>and </a:t>
            </a:r>
            <a:r>
              <a:rPr lang="en-US" sz="2000" b="1" dirty="0" smtClean="0">
                <a:solidFill>
                  <a:schemeClr val="tx1"/>
                </a:solidFill>
                <a:latin typeface="Times New Roman" panose="02020603050405020304" pitchFamily="18" charset="0"/>
                <a:cs typeface="Times New Roman" panose="02020603050405020304" pitchFamily="18" charset="0"/>
              </a:rPr>
              <a:t>providers </a:t>
            </a:r>
            <a:r>
              <a:rPr lang="en-US" sz="2000" b="1" dirty="0">
                <a:solidFill>
                  <a:schemeClr val="tx1"/>
                </a:solidFill>
                <a:latin typeface="Times New Roman" panose="02020603050405020304" pitchFamily="18" charset="0"/>
                <a:cs typeface="Times New Roman" panose="02020603050405020304" pitchFamily="18" charset="0"/>
              </a:rPr>
              <a:t>should use MBIs as soon as possible</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7086600" y="6492875"/>
            <a:ext cx="2057400" cy="365125"/>
          </a:xfrm>
          <a:prstGeom prst="rect">
            <a:avLst/>
          </a:prstGeom>
        </p:spPr>
        <p:txBody>
          <a:bodyPr/>
          <a:lstStyle/>
          <a:p>
            <a:fld id="{D3B75908-2BC4-4CCC-BE4B-63652A0FD379}" type="slidenum">
              <a:rPr>
                <a:solidFill>
                  <a:prstClr val="black">
                    <a:tint val="75000"/>
                  </a:prstClr>
                </a:solidFill>
              </a:rPr>
              <a:pPr/>
              <a:t>11</a:t>
            </a:fld>
            <a:endParaRPr dirty="0">
              <a:solidFill>
                <a:prstClr val="black">
                  <a:tint val="75000"/>
                </a:prstClr>
              </a:solidFill>
            </a:endParaRPr>
          </a:p>
        </p:txBody>
      </p:sp>
    </p:spTree>
    <p:extLst>
      <p:ext uri="{BB962C8B-B14F-4D97-AF65-F5344CB8AC3E}">
        <p14:creationId xmlns:p14="http://schemas.microsoft.com/office/powerpoint/2010/main" val="3789873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092" y="1104646"/>
            <a:ext cx="8620223" cy="6001643"/>
          </a:xfrm>
          <a:prstGeom prst="rect">
            <a:avLst/>
          </a:prstGeom>
        </p:spPr>
        <p:txBody>
          <a:bodyPr vert="horz" wrap="square" lIns="0" tIns="0" rIns="0" bIns="0" rtlCol="0">
            <a:spAutoFit/>
          </a:bodyPr>
          <a:lstStyle/>
          <a:p>
            <a:pPr marL="12700" marR="6350" fontAlgn="auto">
              <a:spcBef>
                <a:spcPts val="0"/>
              </a:spcBef>
              <a:spcAft>
                <a:spcPts val="0"/>
              </a:spcAft>
              <a:buSzPct val="105000"/>
              <a:tabLst>
                <a:tab pos="354965" algn="l"/>
                <a:tab pos="355600" algn="l"/>
              </a:tabLst>
            </a:pPr>
            <a:endParaRPr lang="en-US" sz="2000" dirty="0" smtClean="0">
              <a:solidFill>
                <a:prstClr val="black"/>
              </a:solidFill>
              <a:latin typeface="Times New Roman"/>
              <a:cs typeface="Times New Roman"/>
            </a:endParaRPr>
          </a:p>
          <a:p>
            <a:pPr marL="800100" lvl="1"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Providers/Suppliers </a:t>
            </a:r>
            <a:r>
              <a:rPr lang="en-US" u="sng" dirty="0">
                <a:latin typeface="Times New Roman" panose="02020603050405020304" pitchFamily="18" charset="0"/>
                <a:cs typeface="Times New Roman" panose="02020603050405020304" pitchFamily="18" charset="0"/>
              </a:rPr>
              <a:t>can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use </a:t>
            </a:r>
            <a:r>
              <a:rPr lang="en-US" dirty="0">
                <a:latin typeface="Times New Roman" panose="02020603050405020304" pitchFamily="18" charset="0"/>
                <a:cs typeface="Times New Roman" panose="02020603050405020304" pitchFamily="18" charset="0"/>
              </a:rPr>
              <a:t>a MAC portal to look up </a:t>
            </a:r>
            <a:r>
              <a:rPr lang="en-US" u="sng" dirty="0">
                <a:latin typeface="Times New Roman" panose="02020603050405020304" pitchFamily="18" charset="0"/>
                <a:cs typeface="Times New Roman" panose="02020603050405020304" pitchFamily="18" charset="0"/>
              </a:rPr>
              <a:t>any</a:t>
            </a:r>
            <a:r>
              <a:rPr lang="en-US" dirty="0">
                <a:latin typeface="Times New Roman" panose="02020603050405020304" pitchFamily="18" charset="0"/>
                <a:cs typeface="Times New Roman" panose="02020603050405020304" pitchFamily="18" charset="0"/>
              </a:rPr>
              <a:t> beneficiary’s </a:t>
            </a:r>
            <a:r>
              <a:rPr lang="en-US" dirty="0" smtClean="0">
                <a:latin typeface="Times New Roman" panose="02020603050405020304" pitchFamily="18" charset="0"/>
                <a:cs typeface="Times New Roman" panose="02020603050405020304" pitchFamily="18" charset="0"/>
              </a:rPr>
              <a:t>MBI. </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Providers </a:t>
            </a:r>
            <a:r>
              <a:rPr lang="en-US" dirty="0" smtClean="0">
                <a:latin typeface="Times New Roman" panose="02020603050405020304" pitchFamily="18" charset="0"/>
                <a:cs typeface="Times New Roman" panose="02020603050405020304" pitchFamily="18" charset="0"/>
              </a:rPr>
              <a:t>must authenticate through their MAC portal with a </a:t>
            </a:r>
            <a:r>
              <a:rPr lang="en-US" dirty="0">
                <a:latin typeface="Times New Roman" panose="02020603050405020304" pitchFamily="18" charset="0"/>
                <a:cs typeface="Times New Roman" panose="02020603050405020304" pitchFamily="18" charset="0"/>
              </a:rPr>
              <a:t>valid user </a:t>
            </a:r>
            <a:r>
              <a:rPr lang="en-US" dirty="0" smtClean="0">
                <a:latin typeface="Times New Roman" panose="02020603050405020304" pitchFamily="18" charset="0"/>
                <a:cs typeface="Times New Roman" panose="02020603050405020304" pitchFamily="18" charset="0"/>
              </a:rPr>
              <a:t>ID, password and NPI </a:t>
            </a:r>
            <a:r>
              <a:rPr lang="en-US" dirty="0">
                <a:latin typeface="Times New Roman" panose="02020603050405020304" pitchFamily="18" charset="0"/>
                <a:cs typeface="Times New Roman" panose="02020603050405020304" pitchFamily="18" charset="0"/>
              </a:rPr>
              <a:t>to look up a beneficiary’s MBI via the Provider Lookup </a:t>
            </a:r>
            <a:r>
              <a:rPr lang="en-US" dirty="0" smtClean="0">
                <a:latin typeface="Times New Roman" panose="02020603050405020304" pitchFamily="18" charset="0"/>
                <a:cs typeface="Times New Roman" panose="02020603050405020304" pitchFamily="18" charset="0"/>
              </a:rPr>
              <a:t>Tool. </a:t>
            </a:r>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Providers must have the </a:t>
            </a:r>
            <a:r>
              <a:rPr lang="en-US" dirty="0">
                <a:latin typeface="Times New Roman" panose="02020603050405020304" pitchFamily="18" charset="0"/>
                <a:cs typeface="Times New Roman" panose="02020603050405020304" pitchFamily="18" charset="0"/>
              </a:rPr>
              <a:t>following beneficiary information to look-up </a:t>
            </a:r>
            <a:r>
              <a:rPr lang="en-US" dirty="0" smtClean="0">
                <a:latin typeface="Times New Roman" panose="02020603050405020304" pitchFamily="18" charset="0"/>
                <a:cs typeface="Times New Roman" panose="02020603050405020304" pitchFamily="18" charset="0"/>
              </a:rPr>
              <a:t>MBIs:</a:t>
            </a:r>
          </a:p>
          <a:p>
            <a:pPr marL="1257300" lvl="2"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Patient </a:t>
            </a:r>
            <a:r>
              <a:rPr lang="en-US" dirty="0">
                <a:latin typeface="Times New Roman" panose="02020603050405020304" pitchFamily="18" charset="0"/>
                <a:cs typeface="Times New Roman" panose="02020603050405020304" pitchFamily="18" charset="0"/>
              </a:rPr>
              <a:t>SSN, Last Name, First Name and Date of </a:t>
            </a:r>
            <a:r>
              <a:rPr lang="en-US" dirty="0" smtClean="0">
                <a:latin typeface="Times New Roman" panose="02020603050405020304" pitchFamily="18" charset="0"/>
                <a:cs typeface="Times New Roman" panose="02020603050405020304" pitchFamily="18" charset="0"/>
              </a:rPr>
              <a:t>Birth</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(Reminder </a:t>
            </a:r>
            <a:r>
              <a:rPr lang="en-US" dirty="0">
                <a:latin typeface="Times New Roman" panose="02020603050405020304" pitchFamily="18" charset="0"/>
                <a:cs typeface="Times New Roman" panose="02020603050405020304" pitchFamily="18" charset="0"/>
              </a:rPr>
              <a:t>- An individual’s HICN may not always be their own SSN if benefits are </a:t>
            </a:r>
            <a:r>
              <a:rPr lang="en-US" dirty="0" smtClean="0">
                <a:latin typeface="Times New Roman" panose="02020603050405020304" pitchFamily="18" charset="0"/>
                <a:cs typeface="Times New Roman" panose="02020603050405020304" pitchFamily="18" charset="0"/>
              </a:rPr>
              <a:t>	tied </a:t>
            </a:r>
            <a:r>
              <a:rPr lang="en-US" dirty="0">
                <a:latin typeface="Times New Roman" panose="02020603050405020304" pitchFamily="18" charset="0"/>
                <a:cs typeface="Times New Roman" panose="02020603050405020304" pitchFamily="18" charset="0"/>
              </a:rPr>
              <a:t>to a spouse. Thus, using the numerical part of a HICN will not always return a </a:t>
            </a:r>
            <a:r>
              <a:rPr lang="en-US" dirty="0" smtClean="0">
                <a:latin typeface="Times New Roman" panose="02020603050405020304" pitchFamily="18" charset="0"/>
                <a:cs typeface="Times New Roman" panose="02020603050405020304" pitchFamily="18" charset="0"/>
              </a:rPr>
              <a:t>	response </a:t>
            </a:r>
            <a:r>
              <a:rPr lang="en-US" dirty="0">
                <a:latin typeface="Times New Roman" panose="02020603050405020304" pitchFamily="18" charset="0"/>
                <a:cs typeface="Times New Roman" panose="02020603050405020304" pitchFamily="18" charset="0"/>
              </a:rPr>
              <a:t>in the MBI look-up tools. </a:t>
            </a:r>
            <a:r>
              <a:rPr lang="en-US" dirty="0" smtClean="0">
                <a:latin typeface="Times New Roman" panose="02020603050405020304" pitchFamily="18" charset="0"/>
                <a:cs typeface="Times New Roman" panose="02020603050405020304" pitchFamily="18" charset="0"/>
              </a:rPr>
              <a:t>Instead</a:t>
            </a:r>
            <a:r>
              <a:rPr lang="en-US" dirty="0">
                <a:latin typeface="Times New Roman" panose="02020603050405020304" pitchFamily="18" charset="0"/>
                <a:cs typeface="Times New Roman" panose="02020603050405020304" pitchFamily="18" charset="0"/>
              </a:rPr>
              <a:t>, use the individual’s specific </a:t>
            </a:r>
            <a:r>
              <a:rPr lang="en-US" dirty="0" smtClean="0">
                <a:latin typeface="Times New Roman" panose="02020603050405020304" pitchFamily="18" charset="0"/>
                <a:cs typeface="Times New Roman" panose="02020603050405020304" pitchFamily="18" charset="0"/>
              </a:rPr>
              <a:t>SSN.)</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Additional information can be found at: </a:t>
            </a:r>
            <a:r>
              <a:rPr lang="en-US" dirty="0">
                <a:latin typeface="Times New Roman" panose="02020603050405020304" pitchFamily="18" charset="0"/>
                <a:cs typeface="Times New Roman" panose="02020603050405020304" pitchFamily="18" charset="0"/>
                <a:hlinkClick r:id="rId3"/>
              </a:rPr>
              <a:t>https://www.cms.gov/Medicare/New-Medicare-Card/Providers/Providers-and-office-managers.html</a:t>
            </a:r>
            <a:r>
              <a:rPr lang="en-US" dirty="0">
                <a:latin typeface="Times New Roman" panose="02020603050405020304" pitchFamily="18" charset="0"/>
                <a:cs typeface="Times New Roman" panose="02020603050405020304" pitchFamily="18" charset="0"/>
              </a:rPr>
              <a:t> (providers can also reference the portal instructions sent in September 2017</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Providers </a:t>
            </a:r>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12</a:t>
            </a:fld>
            <a:endParaRPr dirty="0">
              <a:solidFill>
                <a:prstClr val="black">
                  <a:tint val="75000"/>
                </a:prstClr>
              </a:solidFill>
            </a:endParaRPr>
          </a:p>
        </p:txBody>
      </p:sp>
    </p:spTree>
    <p:extLst>
      <p:ext uri="{BB962C8B-B14F-4D97-AF65-F5344CB8AC3E}">
        <p14:creationId xmlns:p14="http://schemas.microsoft.com/office/powerpoint/2010/main" val="2530443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092" y="1104646"/>
            <a:ext cx="8620223" cy="6155531"/>
          </a:xfrm>
          <a:prstGeom prst="rect">
            <a:avLst/>
          </a:prstGeom>
        </p:spPr>
        <p:txBody>
          <a:bodyPr vert="horz" wrap="square" lIns="0" tIns="0" rIns="0" bIns="0" rtlCol="0">
            <a:spAutoFit/>
          </a:bodyPr>
          <a:lstStyle/>
          <a:p>
            <a:pPr marL="12700" marR="6350" fontAlgn="auto">
              <a:spcBef>
                <a:spcPts val="0"/>
              </a:spcBef>
              <a:spcAft>
                <a:spcPts val="0"/>
              </a:spcAft>
              <a:buSzPct val="105000"/>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latin typeface="Times New Roman" panose="02020603050405020304" pitchFamily="18" charset="0"/>
                <a:cs typeface="Times New Roman" panose="02020603050405020304" pitchFamily="18" charset="0"/>
              </a:rPr>
              <a:t>When a provider checks a beneficiary’s eligibility, the CMS HIPAA Eligibility Transaction System (HETS) returns a message on the response that says, </a:t>
            </a:r>
            <a:r>
              <a:rPr lang="en-US" sz="2000" dirty="0">
                <a:latin typeface="Times New Roman" panose="02020603050405020304" pitchFamily="18" charset="0"/>
                <a:cs typeface="Times New Roman" panose="02020603050405020304" pitchFamily="18" charset="0"/>
              </a:rPr>
              <a:t>"CMS mailed a Medicare card with a new Medicare Beneficiary Identifier (MBI) to this beneficiary. Medicare providers, please get the new MBI from your patient and save it in your system(s)." </a:t>
            </a:r>
            <a:endParaRPr lang="en-US" sz="2000" dirty="0" smtClean="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latin typeface="Times New Roman"/>
                <a:cs typeface="Times New Roman"/>
              </a:rPr>
              <a:t>Through </a:t>
            </a:r>
            <a:r>
              <a:rPr lang="en-US" sz="2000" dirty="0">
                <a:latin typeface="Times New Roman"/>
                <a:cs typeface="Times New Roman"/>
              </a:rPr>
              <a:t>the end of the transition period, </a:t>
            </a:r>
            <a:r>
              <a:rPr lang="en-US" sz="2000" dirty="0" smtClean="0">
                <a:latin typeface="Times New Roman"/>
                <a:cs typeface="Times New Roman"/>
              </a:rPr>
              <a:t>when </a:t>
            </a:r>
            <a:r>
              <a:rPr lang="en-US" sz="2000" dirty="0">
                <a:latin typeface="Times New Roman"/>
                <a:cs typeface="Times New Roman"/>
              </a:rPr>
              <a:t>a </a:t>
            </a:r>
            <a:r>
              <a:rPr lang="en-US" sz="2000" dirty="0" smtClean="0">
                <a:latin typeface="Times New Roman"/>
                <a:cs typeface="Times New Roman"/>
              </a:rPr>
              <a:t>provider submits a </a:t>
            </a:r>
            <a:r>
              <a:rPr lang="en-US" sz="2000" b="1" dirty="0" smtClean="0">
                <a:latin typeface="Times New Roman"/>
                <a:cs typeface="Times New Roman"/>
              </a:rPr>
              <a:t>valid </a:t>
            </a:r>
            <a:r>
              <a:rPr lang="en-US" sz="2000" b="1" dirty="0">
                <a:latin typeface="Times New Roman"/>
                <a:cs typeface="Times New Roman"/>
              </a:rPr>
              <a:t>and active </a:t>
            </a:r>
            <a:r>
              <a:rPr lang="en-US" sz="2000" dirty="0">
                <a:latin typeface="Times New Roman"/>
                <a:cs typeface="Times New Roman"/>
              </a:rPr>
              <a:t>HICN </a:t>
            </a:r>
            <a:r>
              <a:rPr lang="en-US" sz="2000" dirty="0" smtClean="0">
                <a:latin typeface="Times New Roman"/>
                <a:cs typeface="Times New Roman"/>
              </a:rPr>
              <a:t>on </a:t>
            </a:r>
            <a:r>
              <a:rPr lang="en-US" sz="2000" dirty="0">
                <a:latin typeface="Times New Roman"/>
                <a:cs typeface="Times New Roman"/>
              </a:rPr>
              <a:t>Medicare </a:t>
            </a:r>
            <a:r>
              <a:rPr lang="en-US" sz="2000" spc="-5" dirty="0">
                <a:latin typeface="Times New Roman"/>
                <a:cs typeface="Times New Roman"/>
              </a:rPr>
              <a:t>fee-for-service </a:t>
            </a:r>
            <a:r>
              <a:rPr lang="en-US" sz="2000" spc="-10" dirty="0" smtClean="0">
                <a:latin typeface="Times New Roman"/>
                <a:cs typeface="Times New Roman"/>
              </a:rPr>
              <a:t>claims, CMS will return</a:t>
            </a:r>
            <a:r>
              <a:rPr lang="en-US" sz="2000" spc="-90" dirty="0" smtClean="0">
                <a:latin typeface="Times New Roman"/>
                <a:cs typeface="Times New Roman"/>
              </a:rPr>
              <a:t> </a:t>
            </a:r>
            <a:r>
              <a:rPr lang="en-US" sz="2000" b="1" dirty="0">
                <a:latin typeface="Times New Roman"/>
                <a:cs typeface="Times New Roman"/>
              </a:rPr>
              <a:t>both the HICN and the MBI </a:t>
            </a:r>
            <a:r>
              <a:rPr lang="en-US" sz="2000" dirty="0" smtClean="0">
                <a:latin typeface="Times New Roman"/>
                <a:cs typeface="Times New Roman"/>
              </a:rPr>
              <a:t>on </a:t>
            </a:r>
            <a:r>
              <a:rPr lang="en-US" sz="2000" dirty="0">
                <a:latin typeface="Times New Roman"/>
                <a:cs typeface="Times New Roman"/>
              </a:rPr>
              <a:t>the </a:t>
            </a:r>
            <a:r>
              <a:rPr lang="en-US" sz="2000" spc="-5" dirty="0">
                <a:latin typeface="Times New Roman"/>
                <a:cs typeface="Times New Roman"/>
              </a:rPr>
              <a:t>remittance</a:t>
            </a:r>
            <a:r>
              <a:rPr lang="en-US" sz="2000" spc="-160" dirty="0">
                <a:latin typeface="Times New Roman"/>
                <a:cs typeface="Times New Roman"/>
              </a:rPr>
              <a:t> </a:t>
            </a:r>
            <a:r>
              <a:rPr lang="en-US" sz="2000" dirty="0" smtClean="0">
                <a:latin typeface="Times New Roman"/>
                <a:cs typeface="Times New Roman"/>
              </a:rPr>
              <a:t>advice. </a:t>
            </a:r>
          </a:p>
          <a:p>
            <a:pPr marL="812800" marR="6350" lvl="1" indent="-342900" fontAlgn="auto">
              <a:spcBef>
                <a:spcPts val="0"/>
              </a:spcBef>
              <a:spcAft>
                <a:spcPts val="0"/>
              </a:spcAft>
              <a:buSzPct val="105000"/>
              <a:buFont typeface="Arial"/>
              <a:buChar char="•"/>
              <a:tabLst>
                <a:tab pos="354965" algn="l"/>
                <a:tab pos="355600" algn="l"/>
              </a:tabLst>
            </a:pPr>
            <a:endParaRPr lang="en-US" sz="2000" dirty="0">
              <a:latin typeface="Times New Roman"/>
              <a:cs typeface="Times New Roman"/>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Providers have resources when they talk to people with Medicare about the new Medicare </a:t>
            </a:r>
            <a:r>
              <a:rPr lang="en-US" sz="2000" dirty="0">
                <a:solidFill>
                  <a:prstClr val="black"/>
                </a:solidFill>
                <a:latin typeface="Times New Roman" panose="02020603050405020304" pitchFamily="18" charset="0"/>
                <a:cs typeface="Times New Roman" panose="02020603050405020304" pitchFamily="18" charset="0"/>
              </a:rPr>
              <a:t>cards</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3"/>
              </a:rPr>
              <a:t>https://</a:t>
            </a:r>
            <a:r>
              <a:rPr lang="en-US" sz="2000" dirty="0" smtClean="0">
                <a:latin typeface="Times New Roman" panose="02020603050405020304" pitchFamily="18" charset="0"/>
                <a:cs typeface="Times New Roman" panose="02020603050405020304" pitchFamily="18" charset="0"/>
                <a:hlinkClick r:id="rId3"/>
              </a:rPr>
              <a:t>www.cms.gov/Medicare/New-Medicare-Card/Outreach-and-Education/Products-to-share-with-beneficiaries.html</a:t>
            </a:r>
            <a:endParaRPr lang="en-US" sz="2000" kern="0" dirty="0">
              <a:solidFill>
                <a:prstClr val="black"/>
              </a:solidFill>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a:t>
            </a:r>
            <a:r>
              <a:rPr lang="en-US" b="1" spc="-5" dirty="0" smtClean="0"/>
              <a:t>Number – Providers (2)</a:t>
            </a:r>
            <a:endParaRPr lang="en-US" b="1" spc="-5" dirty="0"/>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13</a:t>
            </a:fld>
            <a:endParaRPr dirty="0">
              <a:solidFill>
                <a:prstClr val="black">
                  <a:tint val="75000"/>
                </a:prstClr>
              </a:solidFill>
            </a:endParaRPr>
          </a:p>
        </p:txBody>
      </p:sp>
    </p:spTree>
    <p:extLst>
      <p:ext uri="{BB962C8B-B14F-4D97-AF65-F5344CB8AC3E}">
        <p14:creationId xmlns:p14="http://schemas.microsoft.com/office/powerpoint/2010/main" val="3624308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Providers </a:t>
            </a:r>
            <a:r>
              <a:rPr lang="en-US" b="1" spc="-5" dirty="0" smtClean="0"/>
              <a:t>(3)</a:t>
            </a:r>
            <a:endParaRPr lang="en-US" b="1" spc="-5" dirty="0"/>
          </a:p>
        </p:txBody>
      </p:sp>
      <p:sp>
        <p:nvSpPr>
          <p:cNvPr id="5" name="Slide Number Placeholder 4"/>
          <p:cNvSpPr>
            <a:spLocks noGrp="1"/>
          </p:cNvSpPr>
          <p:nvPr>
            <p:ph type="sldNum" sz="quarter" idx="4294967295"/>
          </p:nvPr>
        </p:nvSpPr>
        <p:spPr>
          <a:xfrm>
            <a:off x="7010400" y="6492875"/>
            <a:ext cx="2133600" cy="365125"/>
          </a:xfrm>
        </p:spPr>
        <p:txBody>
          <a:bodyPr vert="horz" lIns="91440" tIns="45720" rIns="91440" bIns="45720" rtlCol="0" anchor="ctr"/>
          <a:lstStyle/>
          <a:p>
            <a:pPr fontAlgn="auto">
              <a:spcBef>
                <a:spcPts val="0"/>
              </a:spcBef>
              <a:spcAft>
                <a:spcPts val="0"/>
              </a:spcAft>
            </a:pPr>
            <a:fld id="{7022FF3C-310F-4809-A5BE-BC5BA8AA108D}" type="slidenum">
              <a:rPr lang="en-US">
                <a:solidFill>
                  <a:prstClr val="black">
                    <a:tint val="75000"/>
                  </a:prstClr>
                </a:solidFill>
              </a:rPr>
              <a:pPr fontAlgn="auto">
                <a:spcBef>
                  <a:spcPts val="0"/>
                </a:spcBef>
                <a:spcAft>
                  <a:spcPts val="0"/>
                </a:spcAft>
              </a:pPr>
              <a:t>14</a:t>
            </a:fld>
            <a:endParaRPr lang="en-US" dirty="0">
              <a:solidFill>
                <a:prstClr val="black">
                  <a:tint val="75000"/>
                </a:prstClr>
              </a:solidFill>
            </a:endParaRPr>
          </a:p>
        </p:txBody>
      </p:sp>
      <p:sp>
        <p:nvSpPr>
          <p:cNvPr id="8" name="TextBox 7"/>
          <p:cNvSpPr txBox="1"/>
          <p:nvPr/>
        </p:nvSpPr>
        <p:spPr>
          <a:xfrm>
            <a:off x="0" y="1082311"/>
            <a:ext cx="9144000" cy="1077218"/>
          </a:xfrm>
          <a:prstGeom prst="rect">
            <a:avLst/>
          </a:prstGeom>
          <a:noFill/>
        </p:spPr>
        <p:txBody>
          <a:bodyPr wrap="square" rtlCol="0">
            <a:spAutoFit/>
          </a:bodyPr>
          <a:lstStyle/>
          <a:p>
            <a:pPr marL="457200" indent="-45720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To encourage providers to use the MBI now, CMS is periodically announcing the current national rate of FFS claims submitted with MBIs through Medicare Learning Network (MLN) Connects.</a:t>
            </a:r>
          </a:p>
          <a:p>
            <a:pPr marL="457200" indent="-45720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Providers and health care professionals can subscribe to MLN Connects on CMS.gov to get the weekly email newsletter. </a:t>
            </a:r>
            <a:endParaRPr lang="en-US" sz="1600" dirty="0">
              <a:latin typeface="Times New Roman" panose="02020603050405020304" pitchFamily="18" charset="0"/>
              <a:cs typeface="Times New Roman" panose="02020603050405020304" pitchFamily="18" charset="0"/>
            </a:endParaRPr>
          </a:p>
        </p:txBody>
      </p:sp>
      <p:grpSp>
        <p:nvGrpSpPr>
          <p:cNvPr id="2" name="Group 1" descr="April 1, 2018 - January 1, 2020&#10;April 1, 2018 - All Systems &amp; Processes able to accept MBI. Mailing new Medicare cards to newly eligible people with Medicare. Begin Transition Period. &#10;May 2018 - Continue mailing new Medicare cards with MBI to 60M beneficiaries. &#10;June 2018 - Launch of provider look-up tool. &#10;October 2018 - Retun MBI on remittance advice and MBI shared with downstream partners. &#10;April 16, 2019 - Deadline for issuance of new Medicare cards. &#10;January 1 2020 - End of tranistion period, Use the MBI on data exchanges. " title="Major Milestones"/>
          <p:cNvGrpSpPr/>
          <p:nvPr/>
        </p:nvGrpSpPr>
        <p:grpSpPr>
          <a:xfrm>
            <a:off x="1103882" y="1957954"/>
            <a:ext cx="7653608" cy="4023360"/>
            <a:chOff x="633215" y="2073345"/>
            <a:chExt cx="7129024" cy="3523874"/>
          </a:xfrm>
        </p:grpSpPr>
        <p:sp>
          <p:nvSpPr>
            <p:cNvPr id="105" name="Freeform 104"/>
            <p:cNvSpPr/>
            <p:nvPr/>
          </p:nvSpPr>
          <p:spPr>
            <a:xfrm>
              <a:off x="3393406" y="2073345"/>
              <a:ext cx="553039" cy="3523874"/>
            </a:xfrm>
            <a:custGeom>
              <a:avLst/>
              <a:gdLst>
                <a:gd name="connsiteX0" fmla="*/ 0 w 1039906"/>
                <a:gd name="connsiteY0" fmla="*/ 0 h 6131859"/>
                <a:gd name="connsiteX1" fmla="*/ 986117 w 1039906"/>
                <a:gd name="connsiteY1" fmla="*/ 1757083 h 6131859"/>
                <a:gd name="connsiteX2" fmla="*/ 26894 w 1039906"/>
                <a:gd name="connsiteY2" fmla="*/ 4043083 h 6131859"/>
                <a:gd name="connsiteX3" fmla="*/ 1039906 w 1039906"/>
                <a:gd name="connsiteY3" fmla="*/ 6131859 h 6131859"/>
                <a:gd name="connsiteX0" fmla="*/ 0 w 1143000"/>
                <a:gd name="connsiteY0" fmla="*/ 0 h 6131859"/>
                <a:gd name="connsiteX1" fmla="*/ 1089211 w 1143000"/>
                <a:gd name="connsiteY1" fmla="*/ 1757083 h 6131859"/>
                <a:gd name="connsiteX2" fmla="*/ 129988 w 1143000"/>
                <a:gd name="connsiteY2" fmla="*/ 4043083 h 6131859"/>
                <a:gd name="connsiteX3" fmla="*/ 1143000 w 1143000"/>
                <a:gd name="connsiteY3" fmla="*/ 6131859 h 6131859"/>
                <a:gd name="connsiteX0" fmla="*/ 31377 w 1021977"/>
                <a:gd name="connsiteY0" fmla="*/ 0 h 6131859"/>
                <a:gd name="connsiteX1" fmla="*/ 968188 w 1021977"/>
                <a:gd name="connsiteY1" fmla="*/ 1757083 h 6131859"/>
                <a:gd name="connsiteX2" fmla="*/ 8965 w 1021977"/>
                <a:gd name="connsiteY2" fmla="*/ 4043083 h 6131859"/>
                <a:gd name="connsiteX3" fmla="*/ 1021977 w 1021977"/>
                <a:gd name="connsiteY3" fmla="*/ 6131859 h 6131859"/>
                <a:gd name="connsiteX0" fmla="*/ 55532 w 1046132"/>
                <a:gd name="connsiteY0" fmla="*/ 0 h 6131859"/>
                <a:gd name="connsiteX1" fmla="*/ 847412 w 1046132"/>
                <a:gd name="connsiteY1" fmla="*/ 1745643 h 6131859"/>
                <a:gd name="connsiteX2" fmla="*/ 33120 w 1046132"/>
                <a:gd name="connsiteY2" fmla="*/ 4043083 h 6131859"/>
                <a:gd name="connsiteX3" fmla="*/ 1046132 w 1046132"/>
                <a:gd name="connsiteY3" fmla="*/ 6131859 h 6131859"/>
                <a:gd name="connsiteX0" fmla="*/ 22412 w 818027"/>
                <a:gd name="connsiteY0" fmla="*/ 0 h 6013732"/>
                <a:gd name="connsiteX1" fmla="*/ 814292 w 818027"/>
                <a:gd name="connsiteY1" fmla="*/ 1745643 h 6013732"/>
                <a:gd name="connsiteX2" fmla="*/ 0 w 818027"/>
                <a:gd name="connsiteY2" fmla="*/ 4043083 h 6013732"/>
                <a:gd name="connsiteX3" fmla="*/ 814292 w 818027"/>
                <a:gd name="connsiteY3" fmla="*/ 6013732 h 6013732"/>
                <a:gd name="connsiteX0" fmla="*/ 0 w 809560"/>
                <a:gd name="connsiteY0" fmla="*/ 0 h 6013732"/>
                <a:gd name="connsiteX1" fmla="*/ 791880 w 809560"/>
                <a:gd name="connsiteY1" fmla="*/ 1745643 h 6013732"/>
                <a:gd name="connsiteX2" fmla="*/ 106081 w 809560"/>
                <a:gd name="connsiteY2" fmla="*/ 3879243 h 6013732"/>
                <a:gd name="connsiteX3" fmla="*/ 791880 w 809560"/>
                <a:gd name="connsiteY3" fmla="*/ 6013732 h 6013732"/>
                <a:gd name="connsiteX0" fmla="*/ 0 w 791880"/>
                <a:gd name="connsiteY0" fmla="*/ 0 h 6013732"/>
                <a:gd name="connsiteX1" fmla="*/ 609600 w 791880"/>
                <a:gd name="connsiteY1" fmla="*/ 1593243 h 6013732"/>
                <a:gd name="connsiteX2" fmla="*/ 106081 w 791880"/>
                <a:gd name="connsiteY2" fmla="*/ 3879243 h 6013732"/>
                <a:gd name="connsiteX3" fmla="*/ 791880 w 791880"/>
                <a:gd name="connsiteY3" fmla="*/ 6013732 h 6013732"/>
                <a:gd name="connsiteX0" fmla="*/ 0 w 868825"/>
                <a:gd name="connsiteY0" fmla="*/ 0 h 6022562"/>
                <a:gd name="connsiteX1" fmla="*/ 609600 w 868825"/>
                <a:gd name="connsiteY1" fmla="*/ 1593243 h 6022562"/>
                <a:gd name="connsiteX2" fmla="*/ 106081 w 868825"/>
                <a:gd name="connsiteY2" fmla="*/ 3879243 h 6022562"/>
                <a:gd name="connsiteX3" fmla="*/ 868825 w 868825"/>
                <a:gd name="connsiteY3" fmla="*/ 6022562 h 6022562"/>
              </a:gdLst>
              <a:ahLst/>
              <a:cxnLst>
                <a:cxn ang="0">
                  <a:pos x="connsiteX0" y="connsiteY0"/>
                </a:cxn>
                <a:cxn ang="0">
                  <a:pos x="connsiteX1" y="connsiteY1"/>
                </a:cxn>
                <a:cxn ang="0">
                  <a:pos x="connsiteX2" y="connsiteY2"/>
                </a:cxn>
                <a:cxn ang="0">
                  <a:pos x="connsiteX3" y="connsiteY3"/>
                </a:cxn>
              </a:cxnLst>
              <a:rect l="l" t="t" r="r" b="b"/>
              <a:pathLst>
                <a:path w="868825" h="6022562">
                  <a:moveTo>
                    <a:pt x="0" y="0"/>
                  </a:moveTo>
                  <a:cubicBezTo>
                    <a:pt x="490817" y="541618"/>
                    <a:pt x="591920" y="946703"/>
                    <a:pt x="609600" y="1593243"/>
                  </a:cubicBezTo>
                  <a:cubicBezTo>
                    <a:pt x="627280" y="2239784"/>
                    <a:pt x="62877" y="3141023"/>
                    <a:pt x="106081" y="3879243"/>
                  </a:cubicBezTo>
                  <a:cubicBezTo>
                    <a:pt x="149285" y="4617463"/>
                    <a:pt x="366801" y="5342738"/>
                    <a:pt x="868825" y="6022562"/>
                  </a:cubicBezTo>
                </a:path>
              </a:pathLst>
            </a:custGeom>
            <a:noFill/>
            <a:ln w="28575"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1" name="Oval 110" descr="Launch of provider look-up tool&#10;" title="June"/>
            <p:cNvSpPr/>
            <p:nvPr/>
          </p:nvSpPr>
          <p:spPr bwMode="ltGray">
            <a:xfrm>
              <a:off x="3538184" y="3524591"/>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2" name="Oval 111" descr="Continue mailing new Medicare cards with MBI to 60M beneficiaries&#10;" title="May 2018"/>
            <p:cNvSpPr/>
            <p:nvPr/>
          </p:nvSpPr>
          <p:spPr bwMode="ltGray">
            <a:xfrm>
              <a:off x="3681587" y="3033633"/>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3" name="Oval 112" descr="All systems &amp; processes able to accept MBI. Mailing new Medicare cards to newly eligible people with Medicare. BEGIN TRANSITION PERIOD&#10;" title="April 1, 2018"/>
            <p:cNvSpPr/>
            <p:nvPr/>
          </p:nvSpPr>
          <p:spPr bwMode="ltGray">
            <a:xfrm>
              <a:off x="3601204" y="2339340"/>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114" name="Straight Connector 113"/>
            <p:cNvCxnSpPr/>
            <p:nvPr/>
          </p:nvCxnSpPr>
          <p:spPr>
            <a:xfrm flipV="1">
              <a:off x="3592613" y="4098531"/>
              <a:ext cx="2604663" cy="1"/>
            </a:xfrm>
            <a:prstGeom prst="line">
              <a:avLst/>
            </a:prstGeom>
            <a:noFill/>
            <a:ln w="9525" cap="flat" cmpd="sng" algn="ctr">
              <a:solidFill>
                <a:srgbClr val="084A9C"/>
              </a:solidFill>
              <a:prstDash val="sysDash"/>
            </a:ln>
            <a:effectLst/>
          </p:spPr>
        </p:cxnSp>
        <p:cxnSp>
          <p:nvCxnSpPr>
            <p:cNvPr id="115" name="Straight Connector 114"/>
            <p:cNvCxnSpPr/>
            <p:nvPr/>
          </p:nvCxnSpPr>
          <p:spPr>
            <a:xfrm>
              <a:off x="1446846" y="4769499"/>
              <a:ext cx="2102535" cy="0"/>
            </a:xfrm>
            <a:prstGeom prst="line">
              <a:avLst/>
            </a:prstGeom>
            <a:noFill/>
            <a:ln w="9525" cap="flat" cmpd="sng" algn="ctr">
              <a:solidFill>
                <a:srgbClr val="084A9C"/>
              </a:solidFill>
              <a:prstDash val="sysDash"/>
            </a:ln>
            <a:effectLst/>
          </p:spPr>
        </p:cxnSp>
        <p:sp>
          <p:nvSpPr>
            <p:cNvPr id="121" name="Rectangle 120"/>
            <p:cNvSpPr/>
            <p:nvPr/>
          </p:nvSpPr>
          <p:spPr>
            <a:xfrm>
              <a:off x="4081673" y="4941035"/>
              <a:ext cx="1571901" cy="247493"/>
            </a:xfrm>
            <a:prstGeom prst="rect">
              <a:avLst/>
            </a:prstGeom>
          </p:spPr>
          <p:txBody>
            <a:bodyPr wrap="square" lIns="0" tIns="0" rIns="0" bIns="36000">
              <a:spAutoFit/>
            </a:bodyPr>
            <a:lstStyle/>
            <a:p>
              <a:pPr defTabSz="1018824" fontAlgn="auto">
                <a:spcBef>
                  <a:spcPts val="0"/>
                </a:spcBef>
                <a:spcAft>
                  <a:spcPts val="0"/>
                </a:spcAft>
              </a:pPr>
              <a:r>
                <a:rPr lang="en-GB" sz="1600" b="1" i="1" dirty="0">
                  <a:latin typeface="Times New Roman" panose="02020603050405020304" pitchFamily="18" charset="0"/>
                  <a:cs typeface="Times New Roman" panose="02020603050405020304" pitchFamily="18" charset="0"/>
                </a:rPr>
                <a:t>August 15, 2019</a:t>
              </a:r>
              <a:endParaRPr lang="en-GB" sz="1600" dirty="0">
                <a:latin typeface="Times New Roman" panose="02020603050405020304" pitchFamily="18" charset="0"/>
                <a:cs typeface="Times New Roman" panose="02020603050405020304" pitchFamily="18" charset="0"/>
              </a:endParaRPr>
            </a:p>
          </p:txBody>
        </p:sp>
        <p:cxnSp>
          <p:nvCxnSpPr>
            <p:cNvPr id="122" name="Straight Connector 121"/>
            <p:cNvCxnSpPr/>
            <p:nvPr/>
          </p:nvCxnSpPr>
          <p:spPr>
            <a:xfrm flipV="1">
              <a:off x="3740303" y="5196523"/>
              <a:ext cx="1618280" cy="1"/>
            </a:xfrm>
            <a:prstGeom prst="line">
              <a:avLst/>
            </a:prstGeom>
            <a:noFill/>
            <a:ln w="9525" cap="flat" cmpd="sng" algn="ctr">
              <a:solidFill>
                <a:srgbClr val="084A9C"/>
              </a:solidFill>
              <a:prstDash val="sysDash"/>
            </a:ln>
            <a:effectLst/>
          </p:spPr>
        </p:cxnSp>
        <p:cxnSp>
          <p:nvCxnSpPr>
            <p:cNvPr id="123" name="Straight Connector 122"/>
            <p:cNvCxnSpPr/>
            <p:nvPr/>
          </p:nvCxnSpPr>
          <p:spPr>
            <a:xfrm flipH="1" flipV="1">
              <a:off x="1656186" y="2416825"/>
              <a:ext cx="2030190" cy="1252"/>
            </a:xfrm>
            <a:prstGeom prst="line">
              <a:avLst/>
            </a:prstGeom>
            <a:noFill/>
            <a:ln w="9525" cap="flat" cmpd="sng" algn="ctr">
              <a:solidFill>
                <a:srgbClr val="084A9C"/>
              </a:solidFill>
              <a:prstDash val="sysDash"/>
            </a:ln>
            <a:effectLst/>
          </p:spPr>
        </p:cxnSp>
        <p:sp>
          <p:nvSpPr>
            <p:cNvPr id="124" name="Rectangle 123"/>
            <p:cNvSpPr/>
            <p:nvPr/>
          </p:nvSpPr>
          <p:spPr>
            <a:xfrm>
              <a:off x="1341781" y="2441426"/>
              <a:ext cx="2331117" cy="557495"/>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smtClean="0">
                  <a:solidFill>
                    <a:srgbClr val="084A9C"/>
                  </a:solidFill>
                  <a:latin typeface="Times New Roman" panose="02020603050405020304" pitchFamily="18" charset="0"/>
                  <a:cs typeface="Times New Roman" panose="02020603050405020304" pitchFamily="18" charset="0"/>
                </a:rPr>
                <a:t>For the week ending 1/11/19, </a:t>
              </a:r>
              <a:r>
                <a:rPr lang="en-US" sz="1300" b="1" dirty="0" smtClean="0">
                  <a:solidFill>
                    <a:srgbClr val="084A9C"/>
                  </a:solidFill>
                  <a:latin typeface="Times New Roman" panose="02020603050405020304" pitchFamily="18" charset="0"/>
                  <a:cs typeface="Times New Roman" panose="02020603050405020304" pitchFamily="18" charset="0"/>
                </a:rPr>
                <a:t>58% of FFS claims were submitted with the MBI</a:t>
              </a:r>
              <a:r>
                <a:rPr lang="en-US" sz="1300" dirty="0" smtClean="0">
                  <a:solidFill>
                    <a:srgbClr val="084A9C"/>
                  </a:solidFill>
                  <a:latin typeface="Times New Roman" panose="02020603050405020304" pitchFamily="18" charset="0"/>
                  <a:cs typeface="Times New Roman" panose="02020603050405020304" pitchFamily="18" charset="0"/>
                </a:rPr>
                <a:t>.</a:t>
              </a:r>
              <a:r>
                <a:rPr lang="en-US" sz="1300" b="1" dirty="0" smtClean="0">
                  <a:solidFill>
                    <a:srgbClr val="084A9C"/>
                  </a:solidFill>
                  <a:latin typeface="Times New Roman" panose="02020603050405020304" pitchFamily="18" charset="0"/>
                  <a:cs typeface="Times New Roman" panose="02020603050405020304" pitchFamily="18" charset="0"/>
                </a:rPr>
                <a:t> </a:t>
              </a:r>
              <a:endParaRPr lang="en-US" sz="1300" b="1" dirty="0">
                <a:solidFill>
                  <a:srgbClr val="084A9C"/>
                </a:solidFill>
                <a:latin typeface="Times New Roman" panose="02020603050405020304" pitchFamily="18" charset="0"/>
                <a:cs typeface="Times New Roman" panose="02020603050405020304" pitchFamily="18" charset="0"/>
              </a:endParaRPr>
            </a:p>
          </p:txBody>
        </p:sp>
        <p:sp>
          <p:nvSpPr>
            <p:cNvPr id="125" name="Rectangle 124"/>
            <p:cNvSpPr/>
            <p:nvPr/>
          </p:nvSpPr>
          <p:spPr>
            <a:xfrm>
              <a:off x="1686276" y="2190221"/>
              <a:ext cx="2292443" cy="247493"/>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latin typeface="Times New Roman" panose="02020603050405020304" pitchFamily="18" charset="0"/>
                  <a:cs typeface="Times New Roman" panose="02020603050405020304" pitchFamily="18" charset="0"/>
                </a:rPr>
                <a:t>January 16, 2019</a:t>
              </a:r>
              <a:endParaRPr lang="en-GB" sz="1600" dirty="0">
                <a:latin typeface="Times New Roman" panose="02020603050405020304" pitchFamily="18" charset="0"/>
                <a:cs typeface="Times New Roman" panose="02020603050405020304" pitchFamily="18" charset="0"/>
              </a:endParaRPr>
            </a:p>
          </p:txBody>
        </p:sp>
        <p:sp>
          <p:nvSpPr>
            <p:cNvPr id="126" name="Rectangle 125"/>
            <p:cNvSpPr/>
            <p:nvPr/>
          </p:nvSpPr>
          <p:spPr>
            <a:xfrm>
              <a:off x="3859455" y="3135499"/>
              <a:ext cx="3902784" cy="597929"/>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smtClean="0">
                  <a:solidFill>
                    <a:srgbClr val="084A9C"/>
                  </a:solidFill>
                  <a:latin typeface="Times New Roman" panose="02020603050405020304" pitchFamily="18" charset="0"/>
                  <a:cs typeface="Times New Roman" panose="02020603050405020304" pitchFamily="18" charset="0"/>
                </a:rPr>
                <a:t>For </a:t>
              </a:r>
              <a:r>
                <a:rPr lang="en-US" sz="1300" dirty="0">
                  <a:solidFill>
                    <a:srgbClr val="084A9C"/>
                  </a:solidFill>
                  <a:latin typeface="Times New Roman" panose="02020603050405020304" pitchFamily="18" charset="0"/>
                  <a:cs typeface="Times New Roman" panose="02020603050405020304" pitchFamily="18" charset="0"/>
                </a:rPr>
                <a:t>the week ending </a:t>
              </a:r>
              <a:r>
                <a:rPr lang="en-US" sz="1300" dirty="0" smtClean="0">
                  <a:solidFill>
                    <a:srgbClr val="084A9C"/>
                  </a:solidFill>
                  <a:latin typeface="Times New Roman" panose="02020603050405020304" pitchFamily="18" charset="0"/>
                  <a:cs typeface="Times New Roman" panose="02020603050405020304" pitchFamily="18" charset="0"/>
                </a:rPr>
                <a:t>1/25/19</a:t>
              </a:r>
              <a:r>
                <a:rPr lang="en-US" sz="1300" dirty="0">
                  <a:solidFill>
                    <a:srgbClr val="084A9C"/>
                  </a:solidFill>
                  <a:latin typeface="Times New Roman" panose="02020603050405020304" pitchFamily="18" charset="0"/>
                  <a:cs typeface="Times New Roman" panose="02020603050405020304" pitchFamily="18" charset="0"/>
                </a:rPr>
                <a:t>, </a:t>
              </a:r>
              <a:r>
                <a:rPr lang="en-US" sz="1300" b="1" dirty="0" smtClean="0">
                  <a:solidFill>
                    <a:srgbClr val="084A9C"/>
                  </a:solidFill>
                  <a:latin typeface="Times New Roman" panose="02020603050405020304" pitchFamily="18" charset="0"/>
                  <a:cs typeface="Times New Roman" panose="02020603050405020304" pitchFamily="18" charset="0"/>
                </a:rPr>
                <a:t>62% </a:t>
              </a:r>
              <a:r>
                <a:rPr lang="en-US" sz="1300" b="1" dirty="0">
                  <a:solidFill>
                    <a:srgbClr val="084A9C"/>
                  </a:solidFill>
                  <a:latin typeface="Times New Roman" panose="02020603050405020304" pitchFamily="18" charset="0"/>
                  <a:cs typeface="Times New Roman" panose="02020603050405020304" pitchFamily="18" charset="0"/>
                </a:rPr>
                <a:t>of FFS claims were submitted with the </a:t>
              </a:r>
              <a:r>
                <a:rPr lang="en-US" sz="1300" b="1" dirty="0" smtClean="0">
                  <a:solidFill>
                    <a:srgbClr val="084A9C"/>
                  </a:solidFill>
                  <a:latin typeface="Times New Roman" panose="02020603050405020304" pitchFamily="18" charset="0"/>
                  <a:cs typeface="Times New Roman" panose="02020603050405020304" pitchFamily="18" charset="0"/>
                </a:rPr>
                <a:t>MBI</a:t>
              </a:r>
              <a:r>
                <a:rPr lang="en-US" sz="1300" dirty="0" smtClean="0">
                  <a:solidFill>
                    <a:srgbClr val="084A9C"/>
                  </a:solidFill>
                  <a:latin typeface="Times New Roman" panose="02020603050405020304" pitchFamily="18" charset="0"/>
                  <a:cs typeface="Times New Roman" panose="02020603050405020304" pitchFamily="18" charset="0"/>
                </a:rPr>
                <a:t>.</a:t>
              </a:r>
              <a:r>
                <a:rPr lang="en-US" sz="1300" b="1" dirty="0" smtClean="0">
                  <a:solidFill>
                    <a:srgbClr val="084A9C"/>
                  </a:solidFill>
                  <a:latin typeface="Times New Roman" panose="02020603050405020304" pitchFamily="18" charset="0"/>
                  <a:cs typeface="Times New Roman" panose="02020603050405020304" pitchFamily="18" charset="0"/>
                </a:rPr>
                <a:t>  </a:t>
              </a:r>
              <a:endParaRPr lang="en-US" sz="1300" b="1" dirty="0">
                <a:solidFill>
                  <a:srgbClr val="084A9C"/>
                </a:solidFill>
                <a:latin typeface="Times New Roman" panose="02020603050405020304" pitchFamily="18" charset="0"/>
                <a:cs typeface="Times New Roman" panose="02020603050405020304" pitchFamily="18" charset="0"/>
              </a:endParaRPr>
            </a:p>
            <a:p>
              <a:endParaRPr lang="en-US" sz="1600" dirty="0">
                <a:solidFill>
                  <a:srgbClr val="084A9C"/>
                </a:solidFill>
                <a:latin typeface="Times New Roman" panose="02020603050405020304" pitchFamily="18" charset="0"/>
                <a:cs typeface="Times New Roman" panose="02020603050405020304" pitchFamily="18" charset="0"/>
              </a:endParaRPr>
            </a:p>
          </p:txBody>
        </p:sp>
        <p:cxnSp>
          <p:nvCxnSpPr>
            <p:cNvPr id="127" name="Straight Connector 126"/>
            <p:cNvCxnSpPr/>
            <p:nvPr/>
          </p:nvCxnSpPr>
          <p:spPr>
            <a:xfrm flipH="1">
              <a:off x="3732758" y="3112369"/>
              <a:ext cx="2517750" cy="0"/>
            </a:xfrm>
            <a:prstGeom prst="line">
              <a:avLst/>
            </a:prstGeom>
            <a:noFill/>
            <a:ln w="9525" cap="flat" cmpd="sng" algn="ctr">
              <a:solidFill>
                <a:srgbClr val="084A9C"/>
              </a:solidFill>
              <a:prstDash val="sysDash"/>
            </a:ln>
            <a:effectLst/>
          </p:spPr>
        </p:cxnSp>
        <p:sp>
          <p:nvSpPr>
            <p:cNvPr id="128" name="Rectangle 127"/>
            <p:cNvSpPr/>
            <p:nvPr/>
          </p:nvSpPr>
          <p:spPr>
            <a:xfrm>
              <a:off x="4698819" y="2870463"/>
              <a:ext cx="1519746" cy="247492"/>
            </a:xfrm>
            <a:prstGeom prst="rect">
              <a:avLst/>
            </a:prstGeom>
          </p:spPr>
          <p:txBody>
            <a:bodyPr wrap="square" lIns="0" tIns="0" rIns="0" bIns="36000">
              <a:spAutoFit/>
            </a:bodyPr>
            <a:lstStyle/>
            <a:p>
              <a:pPr algn="r" defTabSz="1018824" fontAlgn="auto">
                <a:spcBef>
                  <a:spcPts val="0"/>
                </a:spcBef>
                <a:spcAft>
                  <a:spcPts val="0"/>
                </a:spcAft>
              </a:pPr>
              <a:r>
                <a:rPr lang="en-GB" sz="1600" b="1" i="1" dirty="0" smtClean="0">
                  <a:latin typeface="Times New Roman" panose="02020603050405020304" pitchFamily="18" charset="0"/>
                  <a:cs typeface="Times New Roman" panose="02020603050405020304" pitchFamily="18" charset="0"/>
                </a:rPr>
                <a:t>February 7, 2019</a:t>
              </a:r>
              <a:endParaRPr lang="en-GB" sz="1600" dirty="0">
                <a:latin typeface="Times New Roman" panose="02020603050405020304" pitchFamily="18" charset="0"/>
                <a:cs typeface="Times New Roman" panose="02020603050405020304" pitchFamily="18" charset="0"/>
              </a:endParaRPr>
            </a:p>
          </p:txBody>
        </p:sp>
        <p:sp>
          <p:nvSpPr>
            <p:cNvPr id="129" name="Rectangle 128"/>
            <p:cNvSpPr/>
            <p:nvPr/>
          </p:nvSpPr>
          <p:spPr>
            <a:xfrm>
              <a:off x="633215" y="3636642"/>
              <a:ext cx="2892989" cy="557495"/>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a:solidFill>
                    <a:srgbClr val="084A9C"/>
                  </a:solidFill>
                  <a:latin typeface="Times New Roman" panose="02020603050405020304" pitchFamily="18" charset="0"/>
                  <a:cs typeface="Times New Roman" panose="02020603050405020304" pitchFamily="18" charset="0"/>
                </a:rPr>
                <a:t>For the week ending 3/22/19, </a:t>
              </a:r>
              <a:r>
                <a:rPr lang="en-US" sz="1300" b="1" dirty="0">
                  <a:solidFill>
                    <a:srgbClr val="084A9C"/>
                  </a:solidFill>
                  <a:latin typeface="Times New Roman" panose="02020603050405020304" pitchFamily="18" charset="0"/>
                  <a:cs typeface="Times New Roman" panose="02020603050405020304" pitchFamily="18" charset="0"/>
                </a:rPr>
                <a:t>68% of FFS claims were submitted with the MBI</a:t>
              </a:r>
              <a:r>
                <a:rPr lang="en-US" sz="1300" dirty="0">
                  <a:solidFill>
                    <a:srgbClr val="084A9C"/>
                  </a:solidFill>
                  <a:latin typeface="Times New Roman" panose="02020603050405020304" pitchFamily="18" charset="0"/>
                  <a:cs typeface="Times New Roman" panose="02020603050405020304" pitchFamily="18" charset="0"/>
                </a:rPr>
                <a:t>.</a:t>
              </a:r>
              <a:r>
                <a:rPr lang="en-US" sz="1300" b="1" dirty="0">
                  <a:solidFill>
                    <a:srgbClr val="084A9C"/>
                  </a:solidFill>
                  <a:latin typeface="Times New Roman" panose="02020603050405020304" pitchFamily="18" charset="0"/>
                  <a:cs typeface="Times New Roman" panose="02020603050405020304" pitchFamily="18" charset="0"/>
                </a:rPr>
                <a:t>  </a:t>
              </a:r>
              <a:r>
                <a:rPr lang="en-US" sz="1300" b="1" dirty="0" smtClean="0">
                  <a:solidFill>
                    <a:srgbClr val="084A9C"/>
                  </a:solidFill>
                  <a:latin typeface="Times New Roman" panose="02020603050405020304" pitchFamily="18" charset="0"/>
                  <a:cs typeface="Times New Roman" panose="02020603050405020304" pitchFamily="18" charset="0"/>
                </a:rPr>
                <a:t>  </a:t>
              </a:r>
              <a:endParaRPr lang="en-US" sz="1300" b="1" dirty="0">
                <a:solidFill>
                  <a:srgbClr val="084A9C"/>
                </a:solidFill>
                <a:latin typeface="Times New Roman" panose="02020603050405020304" pitchFamily="18" charset="0"/>
                <a:cs typeface="Times New Roman" panose="02020603050405020304" pitchFamily="18" charset="0"/>
              </a:endParaRPr>
            </a:p>
          </p:txBody>
        </p:sp>
        <p:cxnSp>
          <p:nvCxnSpPr>
            <p:cNvPr id="130" name="Straight Connector 129"/>
            <p:cNvCxnSpPr/>
            <p:nvPr/>
          </p:nvCxnSpPr>
          <p:spPr>
            <a:xfrm flipV="1">
              <a:off x="633217" y="3613339"/>
              <a:ext cx="2904966" cy="1"/>
            </a:xfrm>
            <a:prstGeom prst="line">
              <a:avLst/>
            </a:prstGeom>
            <a:noFill/>
            <a:ln w="9525" cap="flat" cmpd="sng" algn="ctr">
              <a:solidFill>
                <a:srgbClr val="084A9C"/>
              </a:solidFill>
              <a:prstDash val="sysDash"/>
            </a:ln>
            <a:effectLst/>
          </p:spPr>
        </p:cxnSp>
        <p:sp>
          <p:nvSpPr>
            <p:cNvPr id="131" name="Rectangle 130"/>
            <p:cNvSpPr/>
            <p:nvPr/>
          </p:nvSpPr>
          <p:spPr>
            <a:xfrm>
              <a:off x="638033" y="3381444"/>
              <a:ext cx="1557566"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latin typeface="Times New Roman" panose="02020603050405020304" pitchFamily="18" charset="0"/>
                  <a:cs typeface="Times New Roman" panose="02020603050405020304" pitchFamily="18" charset="0"/>
                </a:rPr>
                <a:t>March 28, 2019</a:t>
              </a:r>
              <a:endParaRPr lang="en-GB" sz="1600" dirty="0">
                <a:latin typeface="Times New Roman" panose="02020603050405020304" pitchFamily="18" charset="0"/>
                <a:cs typeface="Times New Roman" panose="02020603050405020304" pitchFamily="18" charset="0"/>
              </a:endParaRPr>
            </a:p>
          </p:txBody>
        </p:sp>
        <p:sp>
          <p:nvSpPr>
            <p:cNvPr id="132" name="Rectangle 131"/>
            <p:cNvSpPr/>
            <p:nvPr/>
          </p:nvSpPr>
          <p:spPr>
            <a:xfrm>
              <a:off x="4733380" y="3847906"/>
              <a:ext cx="1374551" cy="247492"/>
            </a:xfrm>
            <a:prstGeom prst="rect">
              <a:avLst/>
            </a:prstGeom>
          </p:spPr>
          <p:txBody>
            <a:bodyPr wrap="square" lIns="0" tIns="0" rIns="0" bIns="36000">
              <a:spAutoFit/>
            </a:bodyPr>
            <a:lstStyle/>
            <a:p>
              <a:pPr defTabSz="1018824" fontAlgn="auto">
                <a:spcBef>
                  <a:spcPts val="0"/>
                </a:spcBef>
                <a:spcAft>
                  <a:spcPts val="0"/>
                </a:spcAft>
              </a:pPr>
              <a:r>
                <a:rPr lang="en-GB" sz="1600" b="1" i="1" dirty="0">
                  <a:latin typeface="Times New Roman" panose="02020603050405020304" pitchFamily="18" charset="0"/>
                  <a:cs typeface="Times New Roman" panose="02020603050405020304" pitchFamily="18" charset="0"/>
                </a:rPr>
                <a:t>June 20, 2019</a:t>
              </a:r>
              <a:endParaRPr lang="en-GB" sz="1600" dirty="0">
                <a:latin typeface="Times New Roman" panose="02020603050405020304" pitchFamily="18" charset="0"/>
                <a:cs typeface="Times New Roman" panose="02020603050405020304" pitchFamily="18" charset="0"/>
              </a:endParaRPr>
            </a:p>
          </p:txBody>
        </p:sp>
        <p:sp>
          <p:nvSpPr>
            <p:cNvPr id="133" name="Rectangle 132" title="Apr 16, 2019"/>
            <p:cNvSpPr/>
            <p:nvPr/>
          </p:nvSpPr>
          <p:spPr>
            <a:xfrm>
              <a:off x="1545233" y="4521621"/>
              <a:ext cx="1268491" cy="247492"/>
            </a:xfrm>
            <a:prstGeom prst="rect">
              <a:avLst/>
            </a:prstGeom>
          </p:spPr>
          <p:txBody>
            <a:bodyPr wrap="square" lIns="0" tIns="0" rIns="0" bIns="36000">
              <a:spAutoFit/>
            </a:bodyPr>
            <a:lstStyle/>
            <a:p>
              <a:pPr defTabSz="1018824" fontAlgn="auto">
                <a:spcBef>
                  <a:spcPts val="0"/>
                </a:spcBef>
                <a:spcAft>
                  <a:spcPts val="0"/>
                </a:spcAft>
              </a:pPr>
              <a:r>
                <a:rPr lang="en-GB" sz="1600" b="1" i="1" dirty="0">
                  <a:latin typeface="Times New Roman" panose="02020603050405020304" pitchFamily="18" charset="0"/>
                  <a:cs typeface="Times New Roman" panose="02020603050405020304" pitchFamily="18" charset="0"/>
                </a:rPr>
                <a:t>July 11, 2019</a:t>
              </a:r>
              <a:endParaRPr lang="en-GB" sz="1600" dirty="0">
                <a:latin typeface="Times New Roman" panose="02020603050405020304" pitchFamily="18" charset="0"/>
                <a:cs typeface="Times New Roman" panose="02020603050405020304" pitchFamily="18" charset="0"/>
              </a:endParaRPr>
            </a:p>
          </p:txBody>
        </p:sp>
      </p:grpSp>
      <p:sp>
        <p:nvSpPr>
          <p:cNvPr id="31" name="Oval 30" descr="- Return MBI on remittance advice &#10;- MBI shared with downstream partner" title="October 2018"/>
          <p:cNvSpPr/>
          <p:nvPr/>
        </p:nvSpPr>
        <p:spPr bwMode="ltGray">
          <a:xfrm>
            <a:off x="4068935" y="4169698"/>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2" name="Oval 31" descr="Deadline for issuance of new Medicare cards &#10;" title="April 16, 2019"/>
          <p:cNvSpPr/>
          <p:nvPr/>
        </p:nvSpPr>
        <p:spPr bwMode="ltGray">
          <a:xfrm>
            <a:off x="4103261" y="4927301"/>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5" name="Rectangle 34"/>
          <p:cNvSpPr/>
          <p:nvPr/>
        </p:nvSpPr>
        <p:spPr>
          <a:xfrm>
            <a:off x="4282593" y="4236906"/>
            <a:ext cx="4235638" cy="682682"/>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a:solidFill>
                  <a:srgbClr val="084A9C"/>
                </a:solidFill>
                <a:latin typeface="Times New Roman" panose="02020603050405020304" pitchFamily="18" charset="0"/>
                <a:cs typeface="Times New Roman" panose="02020603050405020304" pitchFamily="18" charset="0"/>
              </a:rPr>
              <a:t>For the week ending 6/14/19, </a:t>
            </a:r>
            <a:r>
              <a:rPr lang="en-US" sz="1300" b="1" dirty="0">
                <a:solidFill>
                  <a:srgbClr val="084A9C"/>
                </a:solidFill>
                <a:latin typeface="Times New Roman" panose="02020603050405020304" pitchFamily="18" charset="0"/>
                <a:cs typeface="Times New Roman" panose="02020603050405020304" pitchFamily="18" charset="0"/>
              </a:rPr>
              <a:t>75% of FFS claims were submitted with the MBI</a:t>
            </a:r>
            <a:r>
              <a:rPr lang="en-US" sz="1300" dirty="0">
                <a:solidFill>
                  <a:srgbClr val="084A9C"/>
                </a:solidFill>
                <a:latin typeface="Times New Roman" panose="02020603050405020304" pitchFamily="18" charset="0"/>
                <a:cs typeface="Times New Roman" panose="02020603050405020304" pitchFamily="18" charset="0"/>
              </a:rPr>
              <a:t>.</a:t>
            </a:r>
            <a:r>
              <a:rPr lang="en-US" sz="1300" b="1" dirty="0">
                <a:solidFill>
                  <a:srgbClr val="084A9C"/>
                </a:solidFill>
                <a:latin typeface="Times New Roman" panose="02020603050405020304" pitchFamily="18" charset="0"/>
                <a:cs typeface="Times New Roman" panose="02020603050405020304" pitchFamily="18" charset="0"/>
              </a:rPr>
              <a:t>  </a:t>
            </a:r>
          </a:p>
          <a:p>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1588309" y="5037442"/>
            <a:ext cx="2565613" cy="636516"/>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a:solidFill>
                  <a:srgbClr val="084A9C"/>
                </a:solidFill>
                <a:latin typeface="Times New Roman" panose="02020603050405020304" pitchFamily="18" charset="0"/>
                <a:cs typeface="Times New Roman" panose="02020603050405020304" pitchFamily="18" charset="0"/>
              </a:rPr>
              <a:t>For the week ending 7/5/19, </a:t>
            </a:r>
            <a:r>
              <a:rPr lang="en-US" sz="1300" b="1" dirty="0">
                <a:solidFill>
                  <a:srgbClr val="084A9C"/>
                </a:solidFill>
                <a:latin typeface="Times New Roman" panose="02020603050405020304" pitchFamily="18" charset="0"/>
                <a:cs typeface="Times New Roman" panose="02020603050405020304" pitchFamily="18" charset="0"/>
              </a:rPr>
              <a:t>76% of FFS claims were submitted with the MBI</a:t>
            </a:r>
            <a:r>
              <a:rPr lang="en-US" sz="1300" dirty="0">
                <a:solidFill>
                  <a:srgbClr val="084A9C"/>
                </a:solidFill>
                <a:latin typeface="Times New Roman" panose="02020603050405020304" pitchFamily="18" charset="0"/>
                <a:cs typeface="Times New Roman" panose="02020603050405020304" pitchFamily="18" charset="0"/>
              </a:rPr>
              <a:t>.</a:t>
            </a:r>
            <a:r>
              <a:rPr lang="en-US" sz="1300" b="1" dirty="0">
                <a:solidFill>
                  <a:srgbClr val="084A9C"/>
                </a:solidFill>
                <a:latin typeface="Times New Roman" panose="02020603050405020304" pitchFamily="18" charset="0"/>
                <a:cs typeface="Times New Roman" panose="02020603050405020304" pitchFamily="18" charset="0"/>
              </a:rPr>
              <a:t>  </a:t>
            </a:r>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39" name="Oval 38" descr="Deadline for issuance of new Medicare cards &#10;" title="April 16, 2019"/>
          <p:cNvSpPr/>
          <p:nvPr/>
        </p:nvSpPr>
        <p:spPr bwMode="ltGray">
          <a:xfrm>
            <a:off x="4261039" y="5407829"/>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41" name="Rectangle 40"/>
          <p:cNvSpPr/>
          <p:nvPr/>
        </p:nvSpPr>
        <p:spPr>
          <a:xfrm>
            <a:off x="4673071" y="5496351"/>
            <a:ext cx="3968641" cy="682682"/>
          </a:xfrm>
          <a:prstGeom prst="rect">
            <a:avLst/>
          </a:prstGeom>
        </p:spPr>
        <p:txBody>
          <a:bodyPr wrap="square" lIns="0" tIns="36000" rIns="0" bIns="0">
            <a:spAutoFit/>
          </a:bodyPr>
          <a:lstStyle/>
          <a:p>
            <a:pPr marL="285750" indent="-285750">
              <a:buFont typeface="Arial" panose="020B0604020202020204" pitchFamily="34" charset="0"/>
              <a:buChar char="•"/>
            </a:pPr>
            <a:r>
              <a:rPr lang="en-US" sz="1300" dirty="0">
                <a:solidFill>
                  <a:srgbClr val="084A9C"/>
                </a:solidFill>
                <a:latin typeface="Times New Roman" panose="02020603050405020304" pitchFamily="18" charset="0"/>
                <a:cs typeface="Times New Roman" panose="02020603050405020304" pitchFamily="18" charset="0"/>
              </a:rPr>
              <a:t>For the week ending 8/2/19, </a:t>
            </a:r>
            <a:r>
              <a:rPr lang="en-US" sz="1300" b="1" dirty="0">
                <a:solidFill>
                  <a:srgbClr val="084A9C"/>
                </a:solidFill>
                <a:latin typeface="Times New Roman" panose="02020603050405020304" pitchFamily="18" charset="0"/>
                <a:cs typeface="Times New Roman" panose="02020603050405020304" pitchFamily="18" charset="0"/>
              </a:rPr>
              <a:t>77% of FFS claims were submitted with the MBI</a:t>
            </a:r>
            <a:r>
              <a:rPr lang="en-US" sz="1300" dirty="0">
                <a:solidFill>
                  <a:srgbClr val="084A9C"/>
                </a:solidFill>
                <a:latin typeface="Times New Roman" panose="02020603050405020304" pitchFamily="18" charset="0"/>
                <a:cs typeface="Times New Roman" panose="02020603050405020304" pitchFamily="18" charset="0"/>
              </a:rPr>
              <a:t>.</a:t>
            </a:r>
            <a:r>
              <a:rPr lang="en-US" sz="1300" b="1" dirty="0">
                <a:solidFill>
                  <a:srgbClr val="084A9C"/>
                </a:solidFill>
                <a:latin typeface="Times New Roman" panose="02020603050405020304" pitchFamily="18" charset="0"/>
                <a:cs typeface="Times New Roman" panose="02020603050405020304" pitchFamily="18" charset="0"/>
              </a:rPr>
              <a:t>  </a:t>
            </a:r>
          </a:p>
          <a:p>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6719" y="6120491"/>
            <a:ext cx="9144000"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*Since </a:t>
            </a:r>
            <a:r>
              <a:rPr lang="en-US" sz="1600" dirty="0">
                <a:latin typeface="Times New Roman" panose="02020603050405020304" pitchFamily="18" charset="0"/>
                <a:cs typeface="Times New Roman" panose="02020603050405020304" pitchFamily="18" charset="0"/>
              </a:rPr>
              <a:t>the last MLN Connects announcement, the FFS claims submission </a:t>
            </a:r>
            <a:r>
              <a:rPr lang="en-US" sz="1600" dirty="0" smtClean="0">
                <a:latin typeface="Times New Roman" panose="02020603050405020304" pitchFamily="18" charset="0"/>
                <a:cs typeface="Times New Roman" panose="02020603050405020304" pitchFamily="18" charset="0"/>
              </a:rPr>
              <a:t>rate with the MBI </a:t>
            </a:r>
            <a:r>
              <a:rPr lang="en-US" sz="1600" dirty="0">
                <a:latin typeface="Times New Roman" panose="02020603050405020304" pitchFamily="18" charset="0"/>
                <a:cs typeface="Times New Roman" panose="02020603050405020304" pitchFamily="18" charset="0"/>
              </a:rPr>
              <a:t>has increased to </a:t>
            </a:r>
            <a:r>
              <a:rPr lang="en-US" sz="1600" b="1" dirty="0">
                <a:latin typeface="Times New Roman" panose="02020603050405020304" pitchFamily="18" charset="0"/>
                <a:cs typeface="Times New Roman" panose="02020603050405020304" pitchFamily="18" charset="0"/>
              </a:rPr>
              <a:t>79</a:t>
            </a:r>
            <a:r>
              <a:rPr lang="en-US" sz="1600" b="1"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for the week ending 8/23/19.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955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065736"/>
            <a:ext cx="8512175" cy="5955476"/>
          </a:xfrm>
          <a:prstGeom prst="rect">
            <a:avLst/>
          </a:prstGeom>
        </p:spPr>
        <p:txBody>
          <a:bodyPr vert="horz" wrap="square" lIns="0" tIns="0" rIns="0" bIns="0" rtlCol="0">
            <a:spAutoFit/>
          </a:bodyPr>
          <a:lstStyle/>
          <a:p>
            <a:pPr marL="12700" marR="6350" fontAlgn="auto">
              <a:spcBef>
                <a:spcPts val="0"/>
              </a:spcBef>
              <a:spcAft>
                <a:spcPts val="600"/>
              </a:spcAft>
              <a:buSzPct val="105000"/>
              <a:tabLst>
                <a:tab pos="354965" algn="l"/>
                <a:tab pos="355600" algn="l"/>
              </a:tabLst>
            </a:pPr>
            <a:r>
              <a:rPr lang="en-US" sz="2000" b="1" dirty="0" smtClean="0">
                <a:solidFill>
                  <a:prstClr val="black"/>
                </a:solidFill>
                <a:latin typeface="Times New Roman" panose="02020603050405020304" pitchFamily="18" charset="0"/>
                <a:cs typeface="Times New Roman" panose="02020603050405020304" pitchFamily="18" charset="0"/>
              </a:rPr>
              <a:t>Plans</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panose="02020603050405020304" pitchFamily="18" charset="0"/>
                <a:cs typeface="Times New Roman" panose="02020603050405020304" pitchFamily="18" charset="0"/>
              </a:rPr>
              <a:t>All Medicare Advantage and Prescription Drug Plans received a HICN to MBI crosswalk file prior to the start of the transition period (April 1, 2018). </a:t>
            </a: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a:cs typeface="Times New Roman"/>
              </a:rPr>
              <a:t>The </a:t>
            </a:r>
            <a:r>
              <a:rPr lang="en-US" sz="1600" dirty="0">
                <a:latin typeface="Times New Roman"/>
                <a:cs typeface="Times New Roman"/>
              </a:rPr>
              <a:t>MARx</a:t>
            </a:r>
            <a:r>
              <a:rPr lang="en-US" sz="1600" dirty="0">
                <a:latin typeface="Times New Roman"/>
                <a:cs typeface="Times New Roman"/>
              </a:rPr>
              <a:t> </a:t>
            </a:r>
            <a:r>
              <a:rPr lang="en-US" sz="1600" dirty="0" smtClean="0">
                <a:latin typeface="Times New Roman"/>
                <a:cs typeface="Times New Roman"/>
              </a:rPr>
              <a:t>User Interface (UI) is now showing </a:t>
            </a:r>
            <a:r>
              <a:rPr lang="en-US" sz="1600" dirty="0">
                <a:latin typeface="Times New Roman"/>
                <a:cs typeface="Times New Roman"/>
              </a:rPr>
              <a:t>both the HICN and the MBI during the transition, but only the MBI when the transition’s </a:t>
            </a:r>
            <a:r>
              <a:rPr lang="en-US" sz="1600" dirty="0" smtClean="0">
                <a:latin typeface="Times New Roman"/>
                <a:cs typeface="Times New Roman"/>
              </a:rPr>
              <a:t>over. </a:t>
            </a:r>
          </a:p>
          <a:p>
            <a:pPr marL="812800" marR="6350" lvl="1" indent="-342900" fontAlgn="auto">
              <a:spcBef>
                <a:spcPts val="0"/>
              </a:spcBef>
              <a:spcAft>
                <a:spcPts val="600"/>
              </a:spcAft>
              <a:buSzPct val="105000"/>
              <a:buFont typeface="Arial"/>
              <a:buChar char="•"/>
              <a:tabLst>
                <a:tab pos="354965" algn="l"/>
                <a:tab pos="355600" algn="l"/>
              </a:tabLst>
            </a:pPr>
            <a:r>
              <a:rPr lang="en-US" sz="1600" dirty="0">
                <a:latin typeface="Times New Roman" panose="02020603050405020304" pitchFamily="18" charset="0"/>
                <a:cs typeface="Times New Roman" panose="02020603050405020304" pitchFamily="18" charset="0"/>
              </a:rPr>
              <a:t>Medicare Advantage and Prescription Drug (Part D) Plans may submit either the Health Insurance Claim </a:t>
            </a:r>
            <a:r>
              <a:rPr lang="en-US" sz="1600" dirty="0" smtClean="0">
                <a:latin typeface="Times New Roman" panose="02020603050405020304" pitchFamily="18" charset="0"/>
                <a:cs typeface="Times New Roman" panose="02020603050405020304" pitchFamily="18" charset="0"/>
              </a:rPr>
              <a:t>Number </a:t>
            </a:r>
            <a:r>
              <a:rPr lang="en-US" sz="1600" dirty="0">
                <a:latin typeface="Times New Roman" panose="02020603050405020304" pitchFamily="18" charset="0"/>
                <a:cs typeface="Times New Roman" panose="02020603050405020304" pitchFamily="18" charset="0"/>
              </a:rPr>
              <a:t>(HICN) or </a:t>
            </a:r>
            <a:r>
              <a:rPr lang="en-US" sz="1600" dirty="0" smtClean="0">
                <a:latin typeface="Times New Roman" panose="02020603050405020304" pitchFamily="18" charset="0"/>
                <a:cs typeface="Times New Roman" panose="02020603050405020304" pitchFamily="18" charset="0"/>
              </a:rPr>
              <a:t>the Medicare </a:t>
            </a:r>
            <a:r>
              <a:rPr lang="en-US" sz="1600" dirty="0">
                <a:latin typeface="Times New Roman" panose="02020603050405020304" pitchFamily="18" charset="0"/>
                <a:cs typeface="Times New Roman" panose="02020603050405020304" pitchFamily="18" charset="0"/>
              </a:rPr>
              <a:t>Beneficiary </a:t>
            </a:r>
            <a:r>
              <a:rPr lang="en-US" sz="1600" dirty="0" smtClean="0">
                <a:latin typeface="Times New Roman" panose="02020603050405020304" pitchFamily="18" charset="0"/>
                <a:cs typeface="Times New Roman" panose="02020603050405020304" pitchFamily="18" charset="0"/>
              </a:rPr>
              <a:t>Identifier (MBI</a:t>
            </a:r>
            <a:r>
              <a:rPr lang="en-US" sz="1600" dirty="0">
                <a:latin typeface="Times New Roman" panose="02020603050405020304" pitchFamily="18" charset="0"/>
                <a:cs typeface="Times New Roman" panose="02020603050405020304" pitchFamily="18" charset="0"/>
              </a:rPr>
              <a:t>) both during and after the transition period for Prescription Drug Event (PDE) and Risk Adjustment Records (i.e., RAPS and Encounter Data). </a:t>
            </a:r>
            <a:endParaRPr lang="en-US" sz="1600" dirty="0" smtClean="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panose="02020603050405020304" pitchFamily="18" charset="0"/>
                <a:cs typeface="Times New Roman" panose="02020603050405020304" pitchFamily="18" charset="0"/>
              </a:rPr>
              <a:t>CMS </a:t>
            </a:r>
            <a:r>
              <a:rPr lang="en-US" sz="1600" dirty="0">
                <a:latin typeface="Times New Roman" panose="02020603050405020304" pitchFamily="18" charset="0"/>
                <a:cs typeface="Times New Roman" panose="02020603050405020304" pitchFamily="18" charset="0"/>
              </a:rPr>
              <a:t>has provided information regarding the systems changes via the Health Plan Management System (HPMS) memos that have been released for the systems </a:t>
            </a:r>
            <a:r>
              <a:rPr lang="en-US" sz="1600" dirty="0" smtClean="0">
                <a:latin typeface="Times New Roman" panose="02020603050405020304" pitchFamily="18" charset="0"/>
                <a:cs typeface="Times New Roman" panose="02020603050405020304" pitchFamily="18" charset="0"/>
              </a:rPr>
              <a:t>impacted. </a:t>
            </a:r>
          </a:p>
          <a:p>
            <a:pPr marL="812800" marR="6350" lvl="1" indent="-342900" fontAlgn="auto">
              <a:spcBef>
                <a:spcPts val="0"/>
              </a:spcBef>
              <a:spcAft>
                <a:spcPts val="600"/>
              </a:spcAft>
              <a:buSzPct val="105000"/>
              <a:buFont typeface="Arial"/>
              <a:buChar char="•"/>
              <a:tabLst>
                <a:tab pos="354965" algn="l"/>
                <a:tab pos="355600" algn="l"/>
              </a:tabLst>
            </a:pPr>
            <a:r>
              <a:rPr lang="en-US" sz="1600" dirty="0">
                <a:latin typeface="Times New Roman" panose="02020603050405020304" pitchFamily="18" charset="0"/>
                <a:cs typeface="Times New Roman" panose="02020603050405020304" pitchFamily="18" charset="0"/>
              </a:rPr>
              <a:t>For </a:t>
            </a:r>
            <a:r>
              <a:rPr lang="en-US" sz="1600" dirty="0" smtClean="0">
                <a:latin typeface="Times New Roman" panose="02020603050405020304" pitchFamily="18" charset="0"/>
                <a:cs typeface="Times New Roman" panose="02020603050405020304" pitchFamily="18" charset="0"/>
              </a:rPr>
              <a:t>beneficiaries </a:t>
            </a:r>
            <a:r>
              <a:rPr lang="en-US" sz="1600" dirty="0">
                <a:latin typeface="Times New Roman" panose="02020603050405020304" pitchFamily="18" charset="0"/>
                <a:cs typeface="Times New Roman" panose="02020603050405020304" pitchFamily="18" charset="0"/>
              </a:rPr>
              <a:t>enrolled in Medicare Advantage Plans</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they </a:t>
            </a:r>
            <a:r>
              <a:rPr lang="en-US" sz="1600" dirty="0" smtClean="0">
                <a:latin typeface="Times New Roman" panose="02020603050405020304" pitchFamily="18" charset="0"/>
                <a:cs typeface="Times New Roman" panose="02020603050405020304" pitchFamily="18" charset="0"/>
              </a:rPr>
              <a:t>should use their new card to </a:t>
            </a:r>
            <a:r>
              <a:rPr lang="en-US" sz="1600" dirty="0">
                <a:latin typeface="Times New Roman" panose="02020603050405020304" pitchFamily="18" charset="0"/>
                <a:cs typeface="Times New Roman" panose="02020603050405020304" pitchFamily="18" charset="0"/>
              </a:rPr>
              <a:t>enroll in a Medicare Advantage or Prescription Drug </a:t>
            </a:r>
            <a:r>
              <a:rPr lang="en-US" sz="1600" dirty="0" smtClean="0">
                <a:latin typeface="Times New Roman" panose="02020603050405020304" pitchFamily="18" charset="0"/>
                <a:cs typeface="Times New Roman" panose="02020603050405020304" pitchFamily="18" charset="0"/>
              </a:rPr>
              <a:t>Plan. </a:t>
            </a:r>
            <a:endParaRPr lang="en-US" sz="1600" dirty="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600"/>
              </a:spcAft>
              <a:buSzPct val="105000"/>
              <a:buFont typeface="Arial"/>
              <a:buChar char="•"/>
              <a:tabLst>
                <a:tab pos="354965" algn="l"/>
                <a:tab pos="355600" algn="l"/>
              </a:tabLst>
            </a:pPr>
            <a:r>
              <a:rPr lang="en-US" sz="1600" dirty="0" smtClean="0">
                <a:latin typeface="Times New Roman" panose="02020603050405020304" pitchFamily="18" charset="0"/>
                <a:cs typeface="Times New Roman" panose="02020603050405020304" pitchFamily="18" charset="0"/>
              </a:rPr>
              <a:t>All </a:t>
            </a:r>
            <a:r>
              <a:rPr lang="en-US" sz="1600" dirty="0">
                <a:latin typeface="Times New Roman" panose="02020603050405020304" pitchFamily="18" charset="0"/>
                <a:cs typeface="Times New Roman" panose="02020603050405020304" pitchFamily="18" charset="0"/>
              </a:rPr>
              <a:t>Medicare beneficiaries who are enrolled in a </a:t>
            </a:r>
            <a:r>
              <a:rPr lang="en-US" sz="1600" dirty="0" smtClean="0">
                <a:latin typeface="Times New Roman" panose="02020603050405020304" pitchFamily="18" charset="0"/>
                <a:cs typeface="Times New Roman" panose="02020603050405020304" pitchFamily="18" charset="0"/>
              </a:rPr>
              <a:t>Medicare </a:t>
            </a:r>
            <a:r>
              <a:rPr lang="en-US" sz="1600" dirty="0">
                <a:latin typeface="Times New Roman" panose="02020603050405020304" pitchFamily="18" charset="0"/>
                <a:cs typeface="Times New Roman" panose="02020603050405020304" pitchFamily="18" charset="0"/>
              </a:rPr>
              <a:t>Advantage and/or a Prescription Drug Plan will still receive an insurance card from their Plan that they must continue to use when obtaining services while enrolled in the </a:t>
            </a:r>
            <a:r>
              <a:rPr lang="en-US" sz="1600" dirty="0" smtClean="0">
                <a:latin typeface="Times New Roman" panose="02020603050405020304" pitchFamily="18" charset="0"/>
                <a:cs typeface="Times New Roman" panose="02020603050405020304" pitchFamily="18" charset="0"/>
              </a:rPr>
              <a:t>Plan. </a:t>
            </a:r>
          </a:p>
          <a:p>
            <a:pPr marL="469900" marR="6350" lvl="1" fontAlgn="auto">
              <a:spcBef>
                <a:spcPts val="0"/>
              </a:spcBef>
              <a:spcAft>
                <a:spcPts val="0"/>
              </a:spcAft>
              <a:buSzPct val="105000"/>
              <a:tabLst>
                <a:tab pos="354965" algn="l"/>
                <a:tab pos="355600" algn="l"/>
              </a:tabLst>
            </a:pPr>
            <a:endParaRPr lang="en-US" sz="1600" dirty="0">
              <a:solidFill>
                <a:prstClr val="black"/>
              </a:solidFill>
              <a:latin typeface="Times New Roman" panose="02020603050405020304" pitchFamily="18" charset="0"/>
              <a:cs typeface="Times New Roman" panose="02020603050405020304" pitchFamily="18" charset="0"/>
            </a:endParaRPr>
          </a:p>
          <a:p>
            <a:pPr lvl="0"/>
            <a:r>
              <a:rPr lang="en-US" sz="2000" b="1" dirty="0">
                <a:latin typeface="Times New Roman"/>
                <a:cs typeface="Times New Roman"/>
              </a:rPr>
              <a:t>E1 Transactions for Pharmacies</a:t>
            </a:r>
          </a:p>
          <a:p>
            <a:pPr marL="742950" lvl="1" indent="-285750">
              <a:buFont typeface="Arial" panose="020B0604020202020204" pitchFamily="34" charset="0"/>
              <a:buChar char="•"/>
            </a:pPr>
            <a:r>
              <a:rPr lang="en-US" sz="1600" dirty="0">
                <a:latin typeface="Times New Roman"/>
                <a:cs typeface="Times New Roman"/>
              </a:rPr>
              <a:t>Both the Part D and A/B E1 transactions will return the </a:t>
            </a:r>
            <a:r>
              <a:rPr lang="en-US" sz="1600" dirty="0" smtClean="0">
                <a:latin typeface="Times New Roman"/>
                <a:cs typeface="Times New Roman"/>
              </a:rPr>
              <a:t>MBI. </a:t>
            </a:r>
          </a:p>
          <a:p>
            <a:pPr marL="742950" lvl="1" indent="-285750">
              <a:buFont typeface="Arial" panose="020B0604020202020204" pitchFamily="34" charset="0"/>
              <a:buChar char="•"/>
            </a:pPr>
            <a:r>
              <a:rPr lang="en-US" sz="1600" dirty="0" smtClean="0">
                <a:latin typeface="Times New Roman"/>
                <a:cs typeface="Times New Roman"/>
              </a:rPr>
              <a:t>Pharmacies must submit the MBI after the end of the transition period. </a:t>
            </a:r>
            <a:endParaRPr lang="en-US" sz="1600" dirty="0">
              <a:latin typeface="Times New Roman"/>
              <a:cs typeface="Times New Roman"/>
            </a:endParaRPr>
          </a:p>
          <a:p>
            <a:pPr marL="812800" marR="6350" lvl="1" indent="-342900" fontAlgn="auto">
              <a:spcBef>
                <a:spcPts val="0"/>
              </a:spcBef>
              <a:spcAft>
                <a:spcPts val="600"/>
              </a:spcAft>
              <a:buSzPct val="105000"/>
              <a:buFont typeface="Arial"/>
              <a:buChar char="•"/>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a:t>
            </a:r>
            <a:r>
              <a:rPr lang="en-US" b="1" spc="-5" dirty="0" smtClean="0"/>
              <a:t>Plans / Pharmacies</a:t>
            </a:r>
            <a:endParaRPr lang="en-US" b="1" spc="-5" dirty="0"/>
          </a:p>
        </p:txBody>
      </p:sp>
      <p:sp>
        <p:nvSpPr>
          <p:cNvPr id="5" name="Slide Number Placeholder 4"/>
          <p:cNvSpPr>
            <a:spLocks noGrp="1"/>
          </p:cNvSpPr>
          <p:nvPr>
            <p:ph type="sldNum" sz="quarter" idx="4"/>
          </p:nvPr>
        </p:nvSpPr>
        <p:spPr>
          <a:xfrm>
            <a:off x="7010400" y="6492875"/>
            <a:ext cx="2133600" cy="365125"/>
          </a:xfrm>
        </p:spPr>
        <p:txBody>
          <a:bodyPr/>
          <a:lstStyle/>
          <a:p>
            <a:fld id="{7022FF3C-310F-4809-A5BE-BC5BA8AA108D}" type="slidenum">
              <a:rPr>
                <a:solidFill>
                  <a:prstClr val="black">
                    <a:tint val="75000"/>
                  </a:prstClr>
                </a:solidFill>
              </a:rPr>
              <a:pPr/>
              <a:t>15</a:t>
            </a:fld>
            <a:endParaRPr dirty="0">
              <a:solidFill>
                <a:prstClr val="black">
                  <a:tint val="75000"/>
                </a:prstClr>
              </a:solidFill>
            </a:endParaRPr>
          </a:p>
        </p:txBody>
      </p:sp>
    </p:spTree>
    <p:extLst>
      <p:ext uri="{BB962C8B-B14F-4D97-AF65-F5344CB8AC3E}">
        <p14:creationId xmlns:p14="http://schemas.microsoft.com/office/powerpoint/2010/main" val="3830664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6155531"/>
          </a:xfrm>
          <a:prstGeom prst="rect">
            <a:avLst/>
          </a:prstGeom>
        </p:spPr>
        <p:txBody>
          <a:bodyPr vert="horz" wrap="square" lIns="0" tIns="0" rIns="0" bIns="0" rtlCol="0">
            <a:spAutoFit/>
          </a:bodyPr>
          <a:lstStyle/>
          <a:p>
            <a:pPr marL="12700" marR="6350" fontAlgn="auto">
              <a:spcBef>
                <a:spcPts val="0"/>
              </a:spcBef>
              <a:spcAft>
                <a:spcPts val="600"/>
              </a:spcAft>
              <a:buSzPct val="105000"/>
              <a:tabLst>
                <a:tab pos="354965" algn="l"/>
                <a:tab pos="355600" algn="l"/>
              </a:tabLst>
            </a:pPr>
            <a:r>
              <a:rPr lang="en-US" sz="2000" b="1" dirty="0">
                <a:solidFill>
                  <a:prstClr val="black"/>
                </a:solidFill>
                <a:latin typeface="Times New Roman" panose="02020603050405020304" pitchFamily="18" charset="0"/>
                <a:cs typeface="Times New Roman" panose="02020603050405020304" pitchFamily="18" charset="0"/>
              </a:rPr>
              <a:t>Accountable Care Organizations (ACOs)</a:t>
            </a:r>
          </a:p>
          <a:p>
            <a:pPr marL="812800" marR="6350" lvl="1" indent="-342900" fontAlgn="auto">
              <a:spcBef>
                <a:spcPts val="0"/>
              </a:spcBef>
              <a:spcAft>
                <a:spcPts val="600"/>
              </a:spcAft>
              <a:buSzPct val="105000"/>
              <a:buFont typeface="Arial"/>
              <a:buChar char="•"/>
              <a:tabLst>
                <a:tab pos="354965" algn="l"/>
                <a:tab pos="355600" algn="l"/>
              </a:tabLst>
            </a:pPr>
            <a:r>
              <a:rPr lang="en-US" dirty="0">
                <a:latin typeface="Times New Roman" panose="02020603050405020304" pitchFamily="18" charset="0"/>
                <a:cs typeface="Times New Roman" panose="02020603050405020304" pitchFamily="18" charset="0"/>
              </a:rPr>
              <a:t>ACOs </a:t>
            </a:r>
            <a:r>
              <a:rPr lang="en-US" dirty="0" smtClean="0">
                <a:latin typeface="Times New Roman" panose="02020603050405020304" pitchFamily="18" charset="0"/>
                <a:cs typeface="Times New Roman" panose="02020603050405020304" pitchFamily="18" charset="0"/>
              </a:rPr>
              <a:t>get MBI information for their assigned Medicare beneficiary populations. </a:t>
            </a:r>
            <a:endParaRPr lang="en-US" dirty="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600"/>
              </a:spcAft>
              <a:buSzPct val="1050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CMS includes Both </a:t>
            </a:r>
            <a:r>
              <a:rPr lang="en-US" dirty="0">
                <a:latin typeface="Times New Roman" panose="02020603050405020304" pitchFamily="18" charset="0"/>
                <a:cs typeface="Times New Roman" panose="02020603050405020304" pitchFamily="18" charset="0"/>
              </a:rPr>
              <a:t>HICNs and MBIs </a:t>
            </a:r>
            <a:r>
              <a:rPr lang="en-US" dirty="0" smtClean="0">
                <a:latin typeface="Times New Roman" panose="02020603050405020304" pitchFamily="18" charset="0"/>
                <a:cs typeface="Times New Roman" panose="02020603050405020304" pitchFamily="18" charset="0"/>
              </a:rPr>
              <a:t>in the Claims and Claims Line Feed Files (CCLFs) until December 2019. </a:t>
            </a:r>
          </a:p>
          <a:p>
            <a:pPr marL="355600" marR="6350" indent="-342900" fontAlgn="auto">
              <a:spcBef>
                <a:spcPts val="0"/>
              </a:spcBef>
              <a:spcAft>
                <a:spcPts val="0"/>
              </a:spcAft>
              <a:buSzPct val="105000"/>
              <a:buFont typeface="Arial"/>
              <a:buChar char="•"/>
              <a:tabLst>
                <a:tab pos="354965" algn="l"/>
                <a:tab pos="355600" algn="l"/>
              </a:tabLst>
            </a:pPr>
            <a:endParaRPr lang="en-US" b="1" dirty="0" smtClean="0">
              <a:latin typeface="Times New Roman" panose="02020603050405020304" pitchFamily="18" charset="0"/>
              <a:cs typeface="Times New Roman" panose="02020603050405020304" pitchFamily="18" charset="0"/>
            </a:endParaRPr>
          </a:p>
          <a:p>
            <a:pPr marL="12700" marR="6350" fontAlgn="auto">
              <a:spcBef>
                <a:spcPts val="0"/>
              </a:spcBef>
              <a:spcAft>
                <a:spcPts val="600"/>
              </a:spcAft>
              <a:buSzPct val="105000"/>
              <a:tabLst>
                <a:tab pos="354965" algn="l"/>
                <a:tab pos="355600" algn="l"/>
              </a:tabLst>
            </a:pPr>
            <a:r>
              <a:rPr lang="en-US" sz="2000" b="1" dirty="0" smtClean="0">
                <a:latin typeface="Times New Roman" panose="02020603050405020304" pitchFamily="18" charset="0"/>
                <a:cs typeface="Times New Roman" panose="02020603050405020304" pitchFamily="18" charset="0"/>
              </a:rPr>
              <a:t>Crossover Claims Processing</a:t>
            </a:r>
            <a:endParaRPr lang="en-US" sz="2000" b="1" dirty="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600"/>
              </a:spcAft>
              <a:buSzPct val="1050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During </a:t>
            </a:r>
            <a:r>
              <a:rPr lang="en-US" dirty="0">
                <a:latin typeface="Times New Roman" panose="02020603050405020304" pitchFamily="18" charset="0"/>
                <a:cs typeface="Times New Roman" panose="02020603050405020304" pitchFamily="18" charset="0"/>
              </a:rPr>
              <a:t>the transition period, </a:t>
            </a:r>
            <a:r>
              <a:rPr lang="en-US" dirty="0" smtClean="0">
                <a:latin typeface="Times New Roman" panose="02020603050405020304" pitchFamily="18" charset="0"/>
                <a:cs typeface="Times New Roman" panose="02020603050405020304" pitchFamily="18" charset="0"/>
              </a:rPr>
              <a:t>CMS is processing and transmitting </a:t>
            </a:r>
            <a:r>
              <a:rPr lang="en-US" dirty="0">
                <a:latin typeface="Times New Roman" panose="02020603050405020304" pitchFamily="18" charset="0"/>
                <a:cs typeface="Times New Roman" panose="02020603050405020304" pitchFamily="18" charset="0"/>
              </a:rPr>
              <a:t>Medicare crossover claims </a:t>
            </a:r>
            <a:r>
              <a:rPr lang="en-US" dirty="0" smtClean="0">
                <a:latin typeface="Times New Roman" panose="02020603050405020304" pitchFamily="18" charset="0"/>
                <a:cs typeface="Times New Roman" panose="02020603050405020304" pitchFamily="18" charset="0"/>
              </a:rPr>
              <a:t>using either (HICN)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(MBI). </a:t>
            </a:r>
          </a:p>
          <a:p>
            <a:pPr marL="812800" marR="6350" lvl="1" indent="-342900" fontAlgn="auto">
              <a:spcBef>
                <a:spcPts val="0"/>
              </a:spcBef>
              <a:spcAft>
                <a:spcPts val="0"/>
              </a:spcAft>
              <a:buSzPct val="1050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After </a:t>
            </a:r>
            <a:r>
              <a:rPr lang="en-US" dirty="0">
                <a:latin typeface="Times New Roman" panose="02020603050405020304" pitchFamily="18" charset="0"/>
                <a:cs typeface="Times New Roman" panose="02020603050405020304" pitchFamily="18" charset="0"/>
              </a:rPr>
              <a:t>the transition period, CMS will continue to transmit Medicare crossover claims with either the HICN or MBI based upon what identifier was included on the incoming claim.  This will be a common occurrence for adjustment claims where the original claim contained a HICN.</a:t>
            </a: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endParaRPr lang="en-US" dirty="0" smtClean="0">
              <a:solidFill>
                <a:srgbClr val="FF0000"/>
              </a:solidFill>
              <a:latin typeface="Times New Roman" panose="02020603050405020304" pitchFamily="18" charset="0"/>
              <a:cs typeface="Times New Roman" panose="02020603050405020304" pitchFamily="18" charset="0"/>
            </a:endParaRPr>
          </a:p>
          <a:p>
            <a:pPr marL="12700" marR="6350" fontAlgn="auto">
              <a:spcBef>
                <a:spcPts val="0"/>
              </a:spcBef>
              <a:spcAft>
                <a:spcPts val="600"/>
              </a:spcAft>
              <a:buSzPct val="105000"/>
              <a:tabLst>
                <a:tab pos="354965" algn="l"/>
                <a:tab pos="355600" algn="l"/>
              </a:tabLst>
            </a:pPr>
            <a:r>
              <a:rPr lang="en-US" sz="2000" b="1" dirty="0" smtClean="0">
                <a:latin typeface="Times New Roman" panose="02020603050405020304" pitchFamily="18" charset="0"/>
                <a:cs typeface="Times New Roman" panose="02020603050405020304" pitchFamily="18" charset="0"/>
              </a:rPr>
              <a:t>Medicaid Agencies – Dual Eligible Medicare and Medicaid beneficiaries</a:t>
            </a:r>
          </a:p>
          <a:p>
            <a:pPr marL="812800" marR="6350" lvl="1" indent="-342900" fontAlgn="auto">
              <a:spcBef>
                <a:spcPts val="0"/>
              </a:spcBef>
              <a:spcAft>
                <a:spcPts val="600"/>
              </a:spcAft>
              <a:buSzPct val="1050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State Medicaid Agencies get both HICNs and MBIs in their system exchanges with CMS. </a:t>
            </a:r>
          </a:p>
          <a:p>
            <a:pPr marL="1270000" marR="6350" lvl="2" indent="-342900" fontAlgn="auto">
              <a:spcBef>
                <a:spcPts val="0"/>
              </a:spcBef>
              <a:spcAft>
                <a:spcPts val="600"/>
              </a:spcAft>
              <a:buSzPct val="105000"/>
              <a:buFont typeface="Arial"/>
              <a:buChar char="•"/>
              <a:tabLst>
                <a:tab pos="354965" algn="l"/>
                <a:tab pos="355600" algn="l"/>
              </a:tabLst>
            </a:pPr>
            <a:r>
              <a:rPr lang="en-US" dirty="0" smtClean="0">
                <a:latin typeface="Times New Roman" panose="02020603050405020304" pitchFamily="18" charset="0"/>
                <a:cs typeface="Times New Roman" panose="02020603050405020304" pitchFamily="18" charset="0"/>
              </a:rPr>
              <a:t>State Third Party Buy-In Dual Eligible beneficiaries will continue to use HICN now and post transition. </a:t>
            </a:r>
            <a:endParaRPr lang="en-US" dirty="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a:t>
            </a:r>
            <a:r>
              <a:rPr lang="en-US" b="1" spc="-5" dirty="0" smtClean="0"/>
              <a:t>Number – Other Stakeholders </a:t>
            </a:r>
            <a:endParaRPr lang="en-US" b="1" spc="-5" dirty="0"/>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16</a:t>
            </a:fld>
            <a:endParaRPr dirty="0">
              <a:solidFill>
                <a:prstClr val="black">
                  <a:tint val="75000"/>
                </a:prstClr>
              </a:solidFill>
            </a:endParaRPr>
          </a:p>
        </p:txBody>
      </p:sp>
    </p:spTree>
    <p:extLst>
      <p:ext uri="{BB962C8B-B14F-4D97-AF65-F5344CB8AC3E}">
        <p14:creationId xmlns:p14="http://schemas.microsoft.com/office/powerpoint/2010/main" val="3269426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4355038"/>
          </a:xfrm>
          <a:prstGeom prst="rect">
            <a:avLst/>
          </a:prstGeom>
        </p:spPr>
        <p:txBody>
          <a:bodyPr vert="horz" wrap="square" lIns="0" tIns="0" rIns="0" bIns="0" rtlCol="0">
            <a:spAutoFit/>
          </a:bodyPr>
          <a:lstStyle/>
          <a:p>
            <a:pPr marL="12700" marR="6350" fontAlgn="auto">
              <a:spcBef>
                <a:spcPts val="0"/>
              </a:spcBef>
              <a:spcAft>
                <a:spcPts val="600"/>
              </a:spcAft>
              <a:buSzPct val="105000"/>
              <a:tabLst>
                <a:tab pos="354965" algn="l"/>
                <a:tab pos="355600" algn="l"/>
              </a:tabLst>
            </a:pPr>
            <a:r>
              <a:rPr lang="en-US" sz="2000" b="1" dirty="0" smtClean="0">
                <a:solidFill>
                  <a:prstClr val="black"/>
                </a:solidFill>
                <a:latin typeface="Times New Roman" panose="02020603050405020304" pitchFamily="18" charset="0"/>
                <a:cs typeface="Times New Roman" panose="02020603050405020304" pitchFamily="18" charset="0"/>
              </a:rPr>
              <a:t>Private Payers</a:t>
            </a:r>
            <a:endParaRPr lang="en-US" sz="2000" b="1" dirty="0">
              <a:solidFill>
                <a:prstClr val="black"/>
              </a:solidFill>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600"/>
              </a:spcAft>
              <a:buSzPct val="105000"/>
              <a:buFont typeface="Arial" panose="020B0604020202020204" pitchFamily="34" charset="0"/>
              <a:buChar char="•"/>
              <a:tabLst>
                <a:tab pos="354965" algn="l"/>
                <a:tab pos="355600" algn="l"/>
              </a:tabLst>
            </a:pPr>
            <a:r>
              <a:rPr lang="en-US" dirty="0" smtClean="0">
                <a:solidFill>
                  <a:prstClr val="black"/>
                </a:solidFill>
                <a:latin typeface="Times New Roman" panose="02020603050405020304" pitchFamily="18" charset="0"/>
                <a:cs typeface="Times New Roman" panose="02020603050405020304" pitchFamily="18" charset="0"/>
              </a:rPr>
              <a:t>For </a:t>
            </a:r>
            <a:r>
              <a:rPr lang="en-US" dirty="0">
                <a:solidFill>
                  <a:prstClr val="black"/>
                </a:solidFill>
                <a:latin typeface="Times New Roman" panose="02020603050405020304" pitchFamily="18" charset="0"/>
                <a:cs typeface="Times New Roman" panose="02020603050405020304" pitchFamily="18" charset="0"/>
              </a:rPr>
              <a:t>non-Medicare business, private payers won’t have to use the MBI.</a:t>
            </a:r>
          </a:p>
          <a:p>
            <a:pPr marL="812800" marR="6350" lvl="1" indent="-342900" fontAlgn="auto">
              <a:spcBef>
                <a:spcPts val="0"/>
              </a:spcBef>
              <a:spcAft>
                <a:spcPts val="0"/>
              </a:spcAft>
              <a:buSzPct val="105000"/>
              <a:buFont typeface="Arial"/>
              <a:buChar char="•"/>
              <a:tabLst>
                <a:tab pos="354965" algn="l"/>
                <a:tab pos="355600" algn="l"/>
              </a:tabLst>
            </a:pPr>
            <a:r>
              <a:rPr lang="en-US" dirty="0">
                <a:solidFill>
                  <a:prstClr val="black"/>
                </a:solidFill>
                <a:latin typeface="Times New Roman" panose="02020603050405020304" pitchFamily="18" charset="0"/>
                <a:cs typeface="Times New Roman" panose="02020603050405020304" pitchFamily="18" charset="0"/>
              </a:rPr>
              <a:t>For Medicare, we’ll continue to use supplemental insurer’s unique numbers to identify customers, but after the transition period, supplemental insurers must use the MBI for any Medicare transactions where they would have used the HICN</a:t>
            </a:r>
            <a:r>
              <a:rPr lang="en-US" dirty="0" smtClean="0">
                <a:solidFill>
                  <a:prstClr val="black"/>
                </a:solidFill>
                <a:latin typeface="Times New Roman" panose="02020603050405020304" pitchFamily="18" charset="0"/>
                <a:cs typeface="Times New Roman" panose="02020603050405020304" pitchFamily="18" charset="0"/>
              </a:rPr>
              <a:t>.</a:t>
            </a:r>
          </a:p>
          <a:p>
            <a:pPr marL="469900" marR="6350" lvl="1" fontAlgn="auto">
              <a:spcBef>
                <a:spcPts val="0"/>
              </a:spcBef>
              <a:spcAft>
                <a:spcPts val="0"/>
              </a:spcAft>
              <a:buSzPct val="105000"/>
              <a:tabLst>
                <a:tab pos="354965" algn="l"/>
                <a:tab pos="355600" algn="l"/>
              </a:tabLst>
            </a:pPr>
            <a:endParaRPr lang="en-US" b="1" dirty="0" smtClean="0">
              <a:latin typeface="Times New Roman" panose="02020603050405020304" pitchFamily="18" charset="0"/>
              <a:cs typeface="Times New Roman" panose="02020603050405020304" pitchFamily="18" charset="0"/>
            </a:endParaRPr>
          </a:p>
          <a:p>
            <a:pPr marL="12700" marR="6350" fontAlgn="auto">
              <a:spcBef>
                <a:spcPts val="0"/>
              </a:spcBef>
              <a:spcAft>
                <a:spcPts val="600"/>
              </a:spcAft>
              <a:buSzPct val="105000"/>
              <a:tabLst>
                <a:tab pos="354965" algn="l"/>
                <a:tab pos="355600" algn="l"/>
              </a:tabLst>
            </a:pPr>
            <a:r>
              <a:rPr lang="en-US" sz="2000" b="1" dirty="0" smtClean="0">
                <a:latin typeface="Times New Roman" panose="02020603050405020304" pitchFamily="18" charset="0"/>
                <a:cs typeface="Times New Roman" panose="02020603050405020304" pitchFamily="18" charset="0"/>
              </a:rPr>
              <a:t>Third Party Group Payers </a:t>
            </a:r>
            <a:endParaRPr lang="en-US" sz="2000" b="1" dirty="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panose="020B0604020202020204" pitchFamily="34" charset="0"/>
              <a:buChar char="•"/>
              <a:tabLst>
                <a:tab pos="354965" algn="l"/>
                <a:tab pos="355600" algn="l"/>
              </a:tabLst>
            </a:pPr>
            <a:r>
              <a:rPr lang="en-US" dirty="0">
                <a:solidFill>
                  <a:prstClr val="black"/>
                </a:solidFill>
                <a:latin typeface="Times New Roman" panose="02020603050405020304" pitchFamily="18" charset="0"/>
                <a:cs typeface="Times New Roman" panose="02020603050405020304" pitchFamily="18" charset="0"/>
              </a:rPr>
              <a:t>Third </a:t>
            </a:r>
            <a:r>
              <a:rPr lang="en-US" dirty="0">
                <a:latin typeface="Times New Roman" panose="02020603050405020304" pitchFamily="18" charset="0"/>
                <a:cs typeface="Times New Roman" panose="02020603050405020304" pitchFamily="18" charset="0"/>
              </a:rPr>
              <a:t>Party Group (TPG) Payers systems accept either the MBI or the HICN throughout the transition </a:t>
            </a:r>
            <a:r>
              <a:rPr lang="en-US" dirty="0" smtClean="0">
                <a:latin typeface="Times New Roman" panose="02020603050405020304" pitchFamily="18" charset="0"/>
                <a:cs typeface="Times New Roman" panose="02020603050405020304" pitchFamily="18" charset="0"/>
              </a:rPr>
              <a:t>period. </a:t>
            </a:r>
            <a:endParaRPr lang="en-US" dirty="0">
              <a:solidFill>
                <a:prstClr val="black"/>
              </a:solidFill>
              <a:latin typeface="Times New Roman" panose="02020603050405020304" pitchFamily="18" charset="0"/>
              <a:cs typeface="Times New Roman" panose="02020603050405020304" pitchFamily="18" charset="0"/>
            </a:endParaRPr>
          </a:p>
          <a:p>
            <a:pPr marL="1270000" marR="6350" lvl="2" indent="-342900" fontAlgn="auto">
              <a:spcBef>
                <a:spcPts val="0"/>
              </a:spcBef>
              <a:spcAft>
                <a:spcPts val="0"/>
              </a:spcAft>
              <a:buSzPct val="105000"/>
              <a:buFont typeface="Arial"/>
              <a:buChar char="•"/>
              <a:tabLst>
                <a:tab pos="354965" algn="l"/>
                <a:tab pos="355600" algn="l"/>
              </a:tabLst>
            </a:pPr>
            <a:r>
              <a:rPr lang="en-US" dirty="0">
                <a:solidFill>
                  <a:prstClr val="black"/>
                </a:solidFill>
                <a:latin typeface="Times New Roman" panose="02020603050405020304" pitchFamily="18" charset="0"/>
                <a:cs typeface="Times New Roman" panose="02020603050405020304" pitchFamily="18" charset="0"/>
              </a:rPr>
              <a:t>However, after the transition period—as of January 1, 2020, TPG Payers must use the MBI for any Medicare transactions where they would have used the </a:t>
            </a:r>
            <a:r>
              <a:rPr lang="en-US" dirty="0" smtClean="0">
                <a:solidFill>
                  <a:prstClr val="black"/>
                </a:solidFill>
                <a:latin typeface="Times New Roman" panose="02020603050405020304" pitchFamily="18" charset="0"/>
                <a:cs typeface="Times New Roman" panose="02020603050405020304" pitchFamily="18" charset="0"/>
              </a:rPr>
              <a:t>HICN.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marL="812800" marR="6350" lvl="1" indent="-342900" fontAlgn="auto">
              <a:spcBef>
                <a:spcPts val="0"/>
              </a:spcBef>
              <a:spcAft>
                <a:spcPts val="0"/>
              </a:spcAft>
              <a:buSzPct val="105000"/>
              <a:buFont typeface="Arial"/>
              <a:buChar char="•"/>
              <a:tabLst>
                <a:tab pos="354965" algn="l"/>
                <a:tab pos="355600" algn="l"/>
              </a:tabLst>
            </a:pP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Other Stakeholders (2)</a:t>
            </a:r>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17</a:t>
            </a:fld>
            <a:endParaRPr dirty="0">
              <a:solidFill>
                <a:prstClr val="black">
                  <a:tint val="75000"/>
                </a:prstClr>
              </a:solidFill>
            </a:endParaRPr>
          </a:p>
        </p:txBody>
      </p:sp>
    </p:spTree>
    <p:extLst>
      <p:ext uri="{BB962C8B-B14F-4D97-AF65-F5344CB8AC3E}">
        <p14:creationId xmlns:p14="http://schemas.microsoft.com/office/powerpoint/2010/main" val="3664980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3662541"/>
          </a:xfrm>
          <a:prstGeom prst="rect">
            <a:avLst/>
          </a:prstGeom>
        </p:spPr>
        <p:txBody>
          <a:bodyPr vert="horz" wrap="square" lIns="0" tIns="0" rIns="0" bIns="0" rtlCol="0">
            <a:spAutoFit/>
          </a:bodyPr>
          <a:lstStyle/>
          <a:p>
            <a:pPr marL="12700" marR="6350" fontAlgn="auto">
              <a:spcBef>
                <a:spcPts val="0"/>
              </a:spcBef>
              <a:spcAft>
                <a:spcPts val="0"/>
              </a:spcAft>
              <a:buSzPct val="105000"/>
              <a:tabLst>
                <a:tab pos="354965" algn="l"/>
                <a:tab pos="355600" algn="l"/>
              </a:tabLst>
            </a:pPr>
            <a:endParaRPr lang="en-US"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solidFill>
                  <a:prstClr val="black"/>
                </a:solidFill>
                <a:latin typeface="Times New Roman"/>
                <a:cs typeface="Times New Roman"/>
              </a:rPr>
              <a:t>RRB mailed cards to </a:t>
            </a:r>
            <a:r>
              <a:rPr lang="en-US" sz="2000" dirty="0" smtClean="0">
                <a:latin typeface="Times New Roman"/>
                <a:cs typeface="Times New Roman"/>
              </a:rPr>
              <a:t>their beneficiaries </a:t>
            </a:r>
            <a:r>
              <a:rPr lang="en-US" sz="2000" dirty="0" smtClean="0">
                <a:solidFill>
                  <a:prstClr val="black"/>
                </a:solidFill>
                <a:latin typeface="Times New Roman"/>
                <a:cs typeface="Times New Roman"/>
              </a:rPr>
              <a:t>with </a:t>
            </a:r>
            <a:r>
              <a:rPr lang="en-US" sz="2000" dirty="0">
                <a:solidFill>
                  <a:prstClr val="black"/>
                </a:solidFill>
                <a:latin typeface="Times New Roman"/>
                <a:cs typeface="Times New Roman"/>
              </a:rPr>
              <a:t>the RRB logo, but you can’t tell from looking at the MBI if beneficiaries are eligible for Medicare because they’re railroad </a:t>
            </a:r>
            <a:r>
              <a:rPr lang="en-US" sz="2000" dirty="0" smtClean="0">
                <a:solidFill>
                  <a:prstClr val="black"/>
                </a:solidFill>
                <a:latin typeface="Times New Roman"/>
                <a:cs typeface="Times New Roman"/>
              </a:rPr>
              <a:t>retirees. </a:t>
            </a:r>
          </a:p>
          <a:p>
            <a:pPr marL="812800" marR="6350" lvl="1" indent="-342900" fontAlgn="auto">
              <a:spcBef>
                <a:spcPts val="0"/>
              </a:spcBef>
              <a:spcAft>
                <a:spcPts val="0"/>
              </a:spcAft>
              <a:buSzPct val="105000"/>
              <a:buFont typeface="Arial"/>
              <a:buChar char="•"/>
              <a:tabLst>
                <a:tab pos="354965" algn="l"/>
                <a:tab pos="355600" algn="l"/>
              </a:tabLst>
            </a:pPr>
            <a:endParaRPr lang="en-US" sz="2000" dirty="0" smtClean="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smtClean="0">
                <a:solidFill>
                  <a:prstClr val="black"/>
                </a:solidFill>
                <a:latin typeface="Times New Roman"/>
                <a:cs typeface="Times New Roman"/>
              </a:rPr>
              <a:t>We return </a:t>
            </a:r>
            <a:r>
              <a:rPr lang="en-US" sz="2000" dirty="0">
                <a:solidFill>
                  <a:prstClr val="black"/>
                </a:solidFill>
                <a:latin typeface="Times New Roman"/>
                <a:cs typeface="Times New Roman"/>
              </a:rPr>
              <a:t>a message on </a:t>
            </a:r>
            <a:r>
              <a:rPr lang="en-US" sz="2000" dirty="0" smtClean="0">
                <a:latin typeface="Times New Roman"/>
                <a:cs typeface="Times New Roman"/>
              </a:rPr>
              <a:t>the HETS eligibility </a:t>
            </a:r>
            <a:r>
              <a:rPr lang="en-US" sz="2000" dirty="0">
                <a:solidFill>
                  <a:prstClr val="black"/>
                </a:solidFill>
                <a:latin typeface="Times New Roman"/>
                <a:cs typeface="Times New Roman"/>
              </a:rPr>
              <a:t>transaction response </a:t>
            </a:r>
            <a:r>
              <a:rPr lang="en-US" sz="2000" dirty="0" smtClean="0">
                <a:solidFill>
                  <a:prstClr val="black"/>
                </a:solidFill>
                <a:latin typeface="Times New Roman"/>
                <a:cs typeface="Times New Roman"/>
              </a:rPr>
              <a:t>to alert the provider it’s an RRB patient. The </a:t>
            </a:r>
            <a:r>
              <a:rPr lang="en-US" sz="2000" dirty="0">
                <a:solidFill>
                  <a:prstClr val="black"/>
                </a:solidFill>
                <a:latin typeface="Times New Roman"/>
                <a:cs typeface="Times New Roman"/>
              </a:rPr>
              <a:t>message </a:t>
            </a:r>
            <a:r>
              <a:rPr lang="en-US" sz="2000" dirty="0" smtClean="0">
                <a:solidFill>
                  <a:prstClr val="black"/>
                </a:solidFill>
                <a:latin typeface="Times New Roman"/>
                <a:cs typeface="Times New Roman"/>
              </a:rPr>
              <a:t>says, </a:t>
            </a:r>
            <a:r>
              <a:rPr lang="en-US" sz="2000" dirty="0">
                <a:solidFill>
                  <a:prstClr val="black"/>
                </a:solidFill>
                <a:latin typeface="Times New Roman"/>
                <a:cs typeface="Times New Roman"/>
              </a:rPr>
              <a:t>"Railroad Retirement Medicare </a:t>
            </a:r>
            <a:r>
              <a:rPr lang="en-US" sz="2000" dirty="0" smtClean="0">
                <a:solidFill>
                  <a:prstClr val="black"/>
                </a:solidFill>
                <a:latin typeface="Times New Roman"/>
                <a:cs typeface="Times New Roman"/>
              </a:rPr>
              <a:t>Beneficiary.” </a:t>
            </a:r>
            <a:endParaRPr lang="en-US" sz="2000" dirty="0">
              <a:solidFill>
                <a:prstClr val="black"/>
              </a:solidFill>
              <a:latin typeface="Times New Roman"/>
              <a:cs typeface="Times New Roman"/>
            </a:endParaRPr>
          </a:p>
          <a:p>
            <a:pPr marL="469900" marR="6350" lvl="1" fontAlgn="auto">
              <a:spcBef>
                <a:spcPts val="0"/>
              </a:spcBef>
              <a:spcAft>
                <a:spcPts val="0"/>
              </a:spcAft>
              <a:buSzPct val="105000"/>
              <a:tabLst>
                <a:tab pos="354965" algn="l"/>
                <a:tab pos="355600" algn="l"/>
              </a:tabLst>
            </a:pPr>
            <a:endParaRPr lang="en-US" sz="2000" dirty="0">
              <a:solidFill>
                <a:prstClr val="black"/>
              </a:solidFill>
              <a:latin typeface="Times New Roman"/>
              <a:cs typeface="Times New Roman"/>
            </a:endParaRPr>
          </a:p>
          <a:p>
            <a:pPr marL="812800" marR="6350" lvl="1" indent="-342900" fontAlgn="auto">
              <a:spcBef>
                <a:spcPts val="0"/>
              </a:spcBef>
              <a:spcAft>
                <a:spcPts val="0"/>
              </a:spcAft>
              <a:buSzPct val="105000"/>
              <a:buFont typeface="Arial"/>
              <a:buChar char="•"/>
              <a:tabLst>
                <a:tab pos="354965" algn="l"/>
                <a:tab pos="355600" algn="l"/>
              </a:tabLst>
            </a:pPr>
            <a:r>
              <a:rPr lang="en-US" sz="2000" dirty="0">
                <a:solidFill>
                  <a:prstClr val="black"/>
                </a:solidFill>
                <a:latin typeface="Times New Roman"/>
                <a:cs typeface="Times New Roman"/>
              </a:rPr>
              <a:t>Medicare Providers </a:t>
            </a:r>
            <a:r>
              <a:rPr lang="en-US" sz="2000" dirty="0" smtClean="0">
                <a:solidFill>
                  <a:prstClr val="black"/>
                </a:solidFill>
                <a:latin typeface="Times New Roman"/>
                <a:cs typeface="Times New Roman"/>
              </a:rPr>
              <a:t>should have already programmed </a:t>
            </a:r>
            <a:r>
              <a:rPr lang="en-US" sz="2000" dirty="0">
                <a:solidFill>
                  <a:prstClr val="black"/>
                </a:solidFill>
                <a:latin typeface="Times New Roman"/>
                <a:cs typeface="Times New Roman"/>
              </a:rPr>
              <a:t>their systems to identify RRB beneficiaries so they know to send those claims to the Specialty Medicare Administrative Contractor (SMAC</a:t>
            </a:r>
            <a:r>
              <a:rPr lang="en-US" sz="2000" dirty="0" smtClean="0">
                <a:solidFill>
                  <a:prstClr val="black"/>
                </a:solidFill>
                <a:latin typeface="Times New Roman"/>
                <a:cs typeface="Times New Roman"/>
              </a:rPr>
              <a:t>). </a:t>
            </a:r>
            <a:endParaRPr lang="en-US" sz="2000" dirty="0">
              <a:solidFill>
                <a:prstClr val="black"/>
              </a:solidFill>
              <a:latin typeface="Times New Roman"/>
              <a:cs typeface="Times New Roman"/>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smtClean="0"/>
              <a:t>Railroad Retirement Board (RRB) Beneficiaries</a:t>
            </a:r>
            <a:endParaRPr lang="en-US" b="1" spc="-5" dirty="0"/>
          </a:p>
        </p:txBody>
      </p:sp>
      <p:sp>
        <p:nvSpPr>
          <p:cNvPr id="5" name="Slide Number Placeholder 4"/>
          <p:cNvSpPr>
            <a:spLocks noGrp="1"/>
          </p:cNvSpPr>
          <p:nvPr>
            <p:ph type="sldNum" sz="quarter" idx="4"/>
          </p:nvPr>
        </p:nvSpPr>
        <p:spPr/>
        <p:txBody>
          <a:bodyPr/>
          <a:lstStyle/>
          <a:p>
            <a:fld id="{7022FF3C-310F-4809-A5BE-BC5BA8AA108D}" type="slidenum">
              <a:rPr>
                <a:solidFill>
                  <a:prstClr val="black">
                    <a:tint val="75000"/>
                  </a:prstClr>
                </a:solidFill>
              </a:rPr>
              <a:pPr/>
              <a:t>18</a:t>
            </a:fld>
            <a:endParaRPr dirty="0">
              <a:solidFill>
                <a:prstClr val="black">
                  <a:tint val="75000"/>
                </a:prstClr>
              </a:solidFill>
            </a:endParaRPr>
          </a:p>
        </p:txBody>
      </p:sp>
    </p:spTree>
    <p:extLst>
      <p:ext uri="{BB962C8B-B14F-4D97-AF65-F5344CB8AC3E}">
        <p14:creationId xmlns:p14="http://schemas.microsoft.com/office/powerpoint/2010/main" val="4016158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56794"/>
            <a:ext cx="9143999" cy="430887"/>
          </a:xfrm>
          <a:prstGeom prst="rect">
            <a:avLst/>
          </a:prstGeom>
        </p:spPr>
        <p:txBody>
          <a:bodyPr vert="horz" wrap="square" lIns="0" tIns="0" rIns="0" bIns="0" rtlCol="0">
            <a:spAutoFit/>
          </a:bodyPr>
          <a:lstStyle/>
          <a:p>
            <a:pPr marL="12700">
              <a:lnSpc>
                <a:spcPct val="100000"/>
              </a:lnSpc>
            </a:pPr>
            <a:r>
              <a:rPr b="1" dirty="0"/>
              <a:t>Final</a:t>
            </a:r>
            <a:r>
              <a:rPr b="1" spc="-170" dirty="0"/>
              <a:t> </a:t>
            </a:r>
            <a:r>
              <a:rPr b="1" dirty="0" smtClean="0"/>
              <a:t>Thoughts</a:t>
            </a:r>
            <a:r>
              <a:rPr lang="en-US" b="1" dirty="0" smtClean="0"/>
              <a:t> </a:t>
            </a:r>
            <a:endParaRPr b="1" dirty="0"/>
          </a:p>
        </p:txBody>
      </p:sp>
      <p:sp>
        <p:nvSpPr>
          <p:cNvPr id="3" name="object 3"/>
          <p:cNvSpPr txBox="1"/>
          <p:nvPr/>
        </p:nvSpPr>
        <p:spPr>
          <a:xfrm>
            <a:off x="595376" y="1172718"/>
            <a:ext cx="7717155" cy="5232202"/>
          </a:xfrm>
          <a:prstGeom prst="rect">
            <a:avLst/>
          </a:prstGeom>
        </p:spPr>
        <p:txBody>
          <a:bodyPr vert="horz" wrap="square" lIns="0" tIns="0" rIns="0" bIns="0" rtlCol="0">
            <a:spAutoFit/>
          </a:bodyPr>
          <a:lstStyle/>
          <a:p>
            <a:pPr marL="355600" indent="-342900" fontAlgn="auto">
              <a:spcBef>
                <a:spcPts val="0"/>
              </a:spcBef>
              <a:spcAft>
                <a:spcPts val="0"/>
              </a:spcAft>
              <a:buFont typeface="Arial"/>
              <a:buChar char="•"/>
              <a:tabLst>
                <a:tab pos="354965" algn="l"/>
                <a:tab pos="355600" algn="l"/>
              </a:tabLst>
            </a:pPr>
            <a:r>
              <a:rPr sz="2000" dirty="0">
                <a:solidFill>
                  <a:prstClr val="black"/>
                </a:solidFill>
                <a:latin typeface="Times New Roman" panose="02020603050405020304" pitchFamily="18" charset="0"/>
                <a:cs typeface="Times New Roman" panose="02020603050405020304" pitchFamily="18" charset="0"/>
              </a:rPr>
              <a:t>Thank you for </a:t>
            </a:r>
            <a:r>
              <a:rPr sz="2000" spc="-5" dirty="0">
                <a:solidFill>
                  <a:prstClr val="black"/>
                </a:solidFill>
                <a:latin typeface="Times New Roman" panose="02020603050405020304" pitchFamily="18" charset="0"/>
                <a:cs typeface="Times New Roman" panose="02020603050405020304" pitchFamily="18" charset="0"/>
              </a:rPr>
              <a:t>participating </a:t>
            </a:r>
            <a:r>
              <a:rPr sz="2000" dirty="0">
                <a:solidFill>
                  <a:prstClr val="black"/>
                </a:solidFill>
                <a:latin typeface="Times New Roman" panose="02020603050405020304" pitchFamily="18" charset="0"/>
                <a:cs typeface="Times New Roman" panose="02020603050405020304" pitchFamily="18" charset="0"/>
              </a:rPr>
              <a:t>in this discussion</a:t>
            </a:r>
            <a:r>
              <a:rPr sz="2000" spc="-140" dirty="0">
                <a:solidFill>
                  <a:prstClr val="black"/>
                </a:solidFill>
                <a:latin typeface="Times New Roman" panose="02020603050405020304" pitchFamily="18" charset="0"/>
                <a:cs typeface="Times New Roman" panose="02020603050405020304" pitchFamily="18" charset="0"/>
              </a:rPr>
              <a:t> </a:t>
            </a:r>
            <a:r>
              <a:rPr sz="2000" dirty="0" smtClean="0">
                <a:solidFill>
                  <a:prstClr val="black"/>
                </a:solidFill>
                <a:latin typeface="Times New Roman" panose="02020603050405020304" pitchFamily="18" charset="0"/>
                <a:cs typeface="Times New Roman" panose="02020603050405020304" pitchFamily="18" charset="0"/>
              </a:rPr>
              <a:t>today</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There’s more information about the New Medicare Card on our websites</a:t>
            </a:r>
            <a:r>
              <a:rPr lang="en-US" sz="2000" dirty="0" smtClean="0">
                <a:solidFill>
                  <a:prstClr val="black"/>
                </a:solidFill>
                <a:latin typeface="Times New Roman" panose="02020603050405020304" pitchFamily="18" charset="0"/>
                <a:cs typeface="Times New Roman" panose="02020603050405020304" pitchFamily="18" charset="0"/>
              </a:rPr>
              <a:t>:</a:t>
            </a:r>
          </a:p>
          <a:p>
            <a:pPr marL="12700" fontAlgn="auto">
              <a:spcBef>
                <a:spcPts val="0"/>
              </a:spcBef>
              <a:spcAft>
                <a:spcPts val="0"/>
              </a:spcAft>
              <a:tabLst>
                <a:tab pos="354965" algn="l"/>
                <a:tab pos="355600" algn="l"/>
              </a:tabLst>
            </a:pPr>
            <a:endParaRPr lang="en-US" sz="2000" dirty="0">
              <a:solidFill>
                <a:prstClr val="black"/>
              </a:solidFill>
              <a:latin typeface="Times New Roman" panose="02020603050405020304" pitchFamily="18" charset="0"/>
              <a:cs typeface="Times New Roman" panose="02020603050405020304" pitchFamily="18" charset="0"/>
            </a:endParaRPr>
          </a:p>
          <a:p>
            <a:pPr marL="812800" lvl="1" indent="-342900" fontAlgn="auto">
              <a:spcBef>
                <a:spcPts val="0"/>
              </a:spcBef>
              <a:spcAft>
                <a:spcPts val="0"/>
              </a:spcAft>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For stakeholder/operational information go to: </a:t>
            </a:r>
            <a:r>
              <a:rPr lang="en-US" sz="2000" u="sng" dirty="0" smtClean="0">
                <a:solidFill>
                  <a:srgbClr val="0000FF"/>
                </a:solidFill>
                <a:latin typeface="Times New Roman" panose="02020603050405020304" pitchFamily="18" charset="0"/>
                <a:cs typeface="Times New Roman" panose="02020603050405020304" pitchFamily="18" charset="0"/>
              </a:rPr>
              <a:t>https</a:t>
            </a:r>
            <a:r>
              <a:rPr lang="en-US" sz="2000" u="sng" dirty="0">
                <a:solidFill>
                  <a:srgbClr val="0000FF"/>
                </a:solidFill>
                <a:latin typeface="Times New Roman" panose="02020603050405020304" pitchFamily="18" charset="0"/>
                <a:cs typeface="Times New Roman" panose="02020603050405020304" pitchFamily="18" charset="0"/>
              </a:rPr>
              <a:t>://</a:t>
            </a:r>
            <a:r>
              <a:rPr lang="en-US" sz="2000" u="sng" dirty="0" smtClean="0">
                <a:solidFill>
                  <a:srgbClr val="0000FF"/>
                </a:solidFill>
                <a:latin typeface="Times New Roman" panose="02020603050405020304" pitchFamily="18" charset="0"/>
                <a:cs typeface="Times New Roman" panose="02020603050405020304" pitchFamily="18" charset="0"/>
              </a:rPr>
              <a:t>www.cms.gov/newcard</a:t>
            </a:r>
          </a:p>
          <a:p>
            <a:pPr marL="469900" lvl="1" fontAlgn="auto">
              <a:spcBef>
                <a:spcPts val="0"/>
              </a:spcBef>
              <a:spcAft>
                <a:spcPts val="0"/>
              </a:spcAft>
              <a:tabLst>
                <a:tab pos="354965" algn="l"/>
                <a:tab pos="355600" algn="l"/>
              </a:tabLst>
            </a:pPr>
            <a:endParaRPr lang="en-US" sz="2000" u="sng" dirty="0" smtClean="0">
              <a:solidFill>
                <a:prstClr val="black"/>
              </a:solidFill>
              <a:latin typeface="Times New Roman" panose="02020603050405020304" pitchFamily="18" charset="0"/>
              <a:cs typeface="Times New Roman" panose="02020603050405020304" pitchFamily="18" charset="0"/>
            </a:endParaRPr>
          </a:p>
          <a:p>
            <a:pPr marL="812800" lvl="1" indent="-342900" fontAlgn="auto">
              <a:spcBef>
                <a:spcPts val="0"/>
              </a:spcBef>
              <a:spcAft>
                <a:spcPts val="0"/>
              </a:spcAft>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For beneficiary focused information go to: </a:t>
            </a:r>
            <a:r>
              <a:rPr lang="en-US" sz="2000" dirty="0">
                <a:latin typeface="Times New Roman" panose="02020603050405020304" pitchFamily="18" charset="0"/>
                <a:cs typeface="Times New Roman" panose="02020603050405020304" pitchFamily="18" charset="0"/>
                <a:hlinkClick r:id="rId3"/>
              </a:rPr>
              <a:t>https://www.medicare.gov/forms-help-resources/your-medicare-card</a:t>
            </a:r>
            <a:endParaRPr lang="en-US" sz="2000" dirty="0" smtClean="0">
              <a:solidFill>
                <a:srgbClr val="0000FF"/>
              </a:solidFill>
              <a:latin typeface="Times New Roman" panose="02020603050405020304" pitchFamily="18" charset="0"/>
              <a:cs typeface="Times New Roman" panose="02020603050405020304" pitchFamily="18" charset="0"/>
            </a:endParaRPr>
          </a:p>
          <a:p>
            <a:pPr marL="12700" fontAlgn="auto">
              <a:spcBef>
                <a:spcPts val="0"/>
              </a:spcBef>
              <a:spcAft>
                <a:spcPts val="0"/>
              </a:spcAft>
              <a:tabLst>
                <a:tab pos="354965" algn="l"/>
                <a:tab pos="355600" algn="l"/>
              </a:tabLst>
            </a:pPr>
            <a:endParaRPr lang="en-US" sz="2000" dirty="0" smtClean="0">
              <a:solidFill>
                <a:prstClr val="black"/>
              </a:solidFill>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Font typeface="Arial"/>
              <a:buChar char="•"/>
              <a:tabLst>
                <a:tab pos="354965" algn="l"/>
                <a:tab pos="355600" algn="l"/>
              </a:tabLst>
            </a:pPr>
            <a:r>
              <a:rPr lang="en-US" sz="2000" dirty="0" smtClean="0">
                <a:solidFill>
                  <a:prstClr val="black"/>
                </a:solidFill>
                <a:latin typeface="Times New Roman" panose="02020603050405020304" pitchFamily="18" charset="0"/>
                <a:cs typeface="Times New Roman" panose="02020603050405020304" pitchFamily="18" charset="0"/>
              </a:rPr>
              <a:t>For </a:t>
            </a:r>
            <a:r>
              <a:rPr lang="en-US" sz="2000" dirty="0">
                <a:solidFill>
                  <a:prstClr val="black"/>
                </a:solidFill>
                <a:latin typeface="Times New Roman" panose="02020603050405020304" pitchFamily="18" charset="0"/>
                <a:cs typeface="Times New Roman" panose="02020603050405020304" pitchFamily="18" charset="0"/>
              </a:rPr>
              <a:t>resources </a:t>
            </a:r>
            <a:r>
              <a:rPr lang="en-US" sz="2000" dirty="0" smtClean="0">
                <a:solidFill>
                  <a:prstClr val="black"/>
                </a:solidFill>
                <a:latin typeface="Times New Roman" panose="02020603050405020304" pitchFamily="18" charset="0"/>
                <a:cs typeface="Times New Roman" panose="02020603050405020304" pitchFamily="18" charset="0"/>
              </a:rPr>
              <a:t>to </a:t>
            </a:r>
            <a:r>
              <a:rPr lang="en-US" sz="2000" dirty="0">
                <a:solidFill>
                  <a:prstClr val="black"/>
                </a:solidFill>
                <a:latin typeface="Times New Roman" panose="02020603050405020304" pitchFamily="18" charset="0"/>
                <a:cs typeface="Times New Roman" panose="02020603050405020304" pitchFamily="18" charset="0"/>
              </a:rPr>
              <a:t>use when you talk to people with Medicare about the new Medicare </a:t>
            </a:r>
            <a:r>
              <a:rPr lang="en-US" sz="2000" dirty="0" smtClean="0">
                <a:solidFill>
                  <a:prstClr val="black"/>
                </a:solidFill>
                <a:latin typeface="Times New Roman" panose="02020603050405020304" pitchFamily="18" charset="0"/>
                <a:cs typeface="Times New Roman" panose="02020603050405020304" pitchFamily="18" charset="0"/>
              </a:rPr>
              <a:t>cards: </a:t>
            </a:r>
            <a:r>
              <a:rPr lang="en-US" sz="2000" u="sng" dirty="0" smtClean="0">
                <a:solidFill>
                  <a:srgbClr val="0000FF"/>
                </a:solidFill>
                <a:latin typeface="Times New Roman" panose="02020603050405020304" pitchFamily="18" charset="0"/>
                <a:cs typeface="Times New Roman" panose="02020603050405020304" pitchFamily="18" charset="0"/>
              </a:rPr>
              <a:t>https</a:t>
            </a:r>
            <a:r>
              <a:rPr lang="en-US" sz="2000" u="sng" dirty="0">
                <a:solidFill>
                  <a:srgbClr val="0000FF"/>
                </a:solidFill>
                <a:latin typeface="Times New Roman" panose="02020603050405020304" pitchFamily="18" charset="0"/>
                <a:cs typeface="Times New Roman" panose="02020603050405020304" pitchFamily="18" charset="0"/>
              </a:rPr>
              <a:t>://</a:t>
            </a:r>
            <a:r>
              <a:rPr lang="en-US" sz="2000" u="sng" dirty="0" smtClean="0">
                <a:solidFill>
                  <a:srgbClr val="0000FF"/>
                </a:solidFill>
                <a:latin typeface="Times New Roman" panose="02020603050405020304" pitchFamily="18" charset="0"/>
                <a:cs typeface="Times New Roman" panose="02020603050405020304" pitchFamily="18" charset="0"/>
              </a:rPr>
              <a:t>www.cms.gov/Medicare/New-Medicare-Card/Partners-and-Employers/Partners-and-employers.html</a:t>
            </a:r>
            <a:endParaRPr lang="en-US" sz="2000" u="sng" dirty="0">
              <a:solidFill>
                <a:srgbClr val="0000FF"/>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sz="2000" dirty="0">
              <a:solidFill>
                <a:prstClr val="black"/>
              </a:solidFill>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Font typeface="Arial"/>
              <a:buChar char="•"/>
              <a:tabLst>
                <a:tab pos="354965" algn="l"/>
                <a:tab pos="355600" algn="l"/>
              </a:tabLst>
            </a:pPr>
            <a:r>
              <a:rPr sz="2000" dirty="0">
                <a:solidFill>
                  <a:prstClr val="black"/>
                </a:solidFill>
                <a:latin typeface="Times New Roman" panose="02020603050405020304" pitchFamily="18" charset="0"/>
                <a:cs typeface="Times New Roman" panose="02020603050405020304" pitchFamily="18" charset="0"/>
              </a:rPr>
              <a:t>Please </a:t>
            </a:r>
            <a:r>
              <a:rPr sz="2000" spc="-5" dirty="0">
                <a:solidFill>
                  <a:prstClr val="black"/>
                </a:solidFill>
                <a:latin typeface="Times New Roman" panose="02020603050405020304" pitchFamily="18" charset="0"/>
                <a:cs typeface="Times New Roman" panose="02020603050405020304" pitchFamily="18" charset="0"/>
              </a:rPr>
              <a:t>submit </a:t>
            </a:r>
            <a:r>
              <a:rPr sz="2000" dirty="0">
                <a:solidFill>
                  <a:prstClr val="black"/>
                </a:solidFill>
                <a:latin typeface="Times New Roman" panose="02020603050405020304" pitchFamily="18" charset="0"/>
                <a:cs typeface="Times New Roman" panose="02020603050405020304" pitchFamily="18" charset="0"/>
              </a:rPr>
              <a:t>any additional </a:t>
            </a:r>
            <a:r>
              <a:rPr lang="en-US" sz="2000" dirty="0" smtClean="0">
                <a:solidFill>
                  <a:prstClr val="black"/>
                </a:solidFill>
                <a:latin typeface="Times New Roman" panose="02020603050405020304" pitchFamily="18" charset="0"/>
                <a:cs typeface="Times New Roman" panose="02020603050405020304" pitchFamily="18" charset="0"/>
              </a:rPr>
              <a:t>comments or questions</a:t>
            </a:r>
            <a:r>
              <a:rPr sz="2000" dirty="0" smtClean="0">
                <a:solidFill>
                  <a:prstClr val="black"/>
                </a:solidFill>
                <a:latin typeface="Times New Roman" panose="02020603050405020304" pitchFamily="18" charset="0"/>
                <a:cs typeface="Times New Roman" panose="02020603050405020304" pitchFamily="18" charset="0"/>
              </a:rPr>
              <a:t> </a:t>
            </a:r>
            <a:r>
              <a:rPr sz="2000" dirty="0">
                <a:solidFill>
                  <a:prstClr val="black"/>
                </a:solidFill>
                <a:latin typeface="Times New Roman" panose="02020603050405020304" pitchFamily="18" charset="0"/>
                <a:cs typeface="Times New Roman" panose="02020603050405020304" pitchFamily="18" charset="0"/>
              </a:rPr>
              <a:t>to the </a:t>
            </a:r>
            <a:r>
              <a:rPr lang="en-US" sz="2000" dirty="0" smtClean="0">
                <a:solidFill>
                  <a:prstClr val="black"/>
                </a:solidFill>
                <a:latin typeface="Times New Roman" panose="02020603050405020304" pitchFamily="18" charset="0"/>
                <a:cs typeface="Times New Roman" panose="02020603050405020304" pitchFamily="18" charset="0"/>
              </a:rPr>
              <a:t>New </a:t>
            </a:r>
            <a:r>
              <a:rPr lang="en-US" sz="2000" dirty="0">
                <a:solidFill>
                  <a:prstClr val="black"/>
                </a:solidFill>
                <a:latin typeface="Times New Roman" panose="02020603050405020304" pitchFamily="18" charset="0"/>
                <a:cs typeface="Times New Roman" panose="02020603050405020304" pitchFamily="18" charset="0"/>
              </a:rPr>
              <a:t>Medicare Card </a:t>
            </a:r>
            <a:r>
              <a:rPr sz="2000" dirty="0" smtClean="0">
                <a:solidFill>
                  <a:prstClr val="black"/>
                </a:solidFill>
                <a:latin typeface="Times New Roman" panose="02020603050405020304" pitchFamily="18" charset="0"/>
                <a:cs typeface="Times New Roman" panose="02020603050405020304" pitchFamily="18" charset="0"/>
              </a:rPr>
              <a:t>team </a:t>
            </a:r>
            <a:r>
              <a:rPr sz="2000" spc="-5" dirty="0" smtClean="0">
                <a:solidFill>
                  <a:prstClr val="black"/>
                </a:solidFill>
                <a:latin typeface="Times New Roman" panose="02020603050405020304" pitchFamily="18" charset="0"/>
                <a:cs typeface="Times New Roman" panose="02020603050405020304" pitchFamily="18" charset="0"/>
              </a:rPr>
              <a:t>mailbox:</a:t>
            </a:r>
            <a:r>
              <a:rPr lang="en-US" sz="2000" spc="-5" dirty="0">
                <a:solidFill>
                  <a:prstClr val="black"/>
                </a:solidFill>
                <a:latin typeface="Times New Roman" panose="02020603050405020304" pitchFamily="18" charset="0"/>
                <a:cs typeface="Times New Roman" panose="02020603050405020304" pitchFamily="18" charset="0"/>
              </a:rPr>
              <a:t> </a:t>
            </a:r>
            <a:r>
              <a:rPr lang="en-US" sz="2000" u="sng" spc="-5" dirty="0" smtClean="0">
                <a:solidFill>
                  <a:srgbClr val="0000FF"/>
                </a:solidFill>
                <a:latin typeface="Times New Roman" panose="02020603050405020304" pitchFamily="18" charset="0"/>
                <a:cs typeface="Times New Roman" panose="02020603050405020304" pitchFamily="18" charset="0"/>
              </a:rPr>
              <a:t>NewMedicareCardSSNRemoval@cms.hhs.gov</a:t>
            </a:r>
            <a:endParaRPr sz="2000" dirty="0">
              <a:solidFill>
                <a:prstClr val="black"/>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7022FF3C-310F-4809-A5BE-BC5BA8AA108D}" type="slidenum">
              <a:rPr>
                <a:solidFill>
                  <a:prstClr val="black">
                    <a:tint val="75000"/>
                  </a:prstClr>
                </a:solidFill>
              </a:rPr>
              <a:pPr/>
              <a:t>19</a:t>
            </a:fld>
            <a:endParaRPr dirty="0">
              <a:solidFill>
                <a:prstClr val="black">
                  <a:tint val="75000"/>
                </a:prstClr>
              </a:solidFill>
            </a:endParaRPr>
          </a:p>
        </p:txBody>
      </p:sp>
    </p:spTree>
    <p:extLst>
      <p:ext uri="{BB962C8B-B14F-4D97-AF65-F5344CB8AC3E}">
        <p14:creationId xmlns:p14="http://schemas.microsoft.com/office/powerpoint/2010/main" val="968383018"/>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
          <p:cNvSpPr>
            <a:spLocks noGrp="1"/>
          </p:cNvSpPr>
          <p:nvPr>
            <p:ph idx="4294967295"/>
          </p:nvPr>
        </p:nvSpPr>
        <p:spPr>
          <a:xfrm>
            <a:off x="353683" y="1036608"/>
            <a:ext cx="8077200" cy="5091476"/>
          </a:xfrm>
        </p:spPr>
        <p:txBody>
          <a:bodyPr/>
          <a:lstStyle/>
          <a:p>
            <a:pPr marL="0" indent="0">
              <a:buNone/>
            </a:pPr>
            <a:endParaRPr lang="en-US" sz="2200" dirty="0" smtClean="0"/>
          </a:p>
          <a:p>
            <a:pPr marL="0" indent="0" algn="ctr">
              <a:buNone/>
            </a:pPr>
            <a:r>
              <a:rPr lang="en-US" sz="2800" b="1" i="1" dirty="0" smtClean="0"/>
              <a:t>Just 16 weeks away from the end of the transition! </a:t>
            </a:r>
          </a:p>
          <a:p>
            <a:pPr marL="0" indent="0" algn="ctr">
              <a:buNone/>
            </a:pPr>
            <a:endParaRPr lang="en-US" sz="2200" dirty="0"/>
          </a:p>
          <a:p>
            <a:pPr>
              <a:spcAft>
                <a:spcPts val="1200"/>
              </a:spcAft>
            </a:pPr>
            <a:r>
              <a:rPr lang="en-US" sz="2200" dirty="0" smtClean="0"/>
              <a:t>Starting January 1, 2020, you must submit claims with the Medicare Beneficiary Identifier (MBI). CMS will reject claims submitted with the Health Insurance Claim Number (HICN), with limited exceptions. </a:t>
            </a:r>
          </a:p>
          <a:p>
            <a:r>
              <a:rPr lang="en-US" sz="2200" dirty="0" smtClean="0"/>
              <a:t>Starting January 1, 2020, you must submit all eligibility transactions with the MBI. CMS will reject all eligibility transactions submitted with the HICN. </a:t>
            </a:r>
          </a:p>
          <a:p>
            <a:pPr marL="0" indent="0">
              <a:buNone/>
            </a:pPr>
            <a:endParaRPr lang="en-US" sz="2200" dirty="0"/>
          </a:p>
          <a:p>
            <a:pPr marL="0" indent="0" algn="ctr">
              <a:buNone/>
            </a:pPr>
            <a:r>
              <a:rPr lang="en-US" sz="2800" b="1" i="1" dirty="0" smtClean="0"/>
              <a:t>Are you ready?</a:t>
            </a:r>
          </a:p>
          <a:p>
            <a:pPr marL="0" indent="0" algn="ctr">
              <a:buNone/>
            </a:pPr>
            <a:endParaRPr lang="en-US" sz="2800" b="1" i="1" dirty="0"/>
          </a:p>
          <a:p>
            <a:pPr marL="0" indent="0">
              <a:buNone/>
            </a:pPr>
            <a:endParaRPr lang="en-US" sz="2800" b="1" i="1" dirty="0" smtClean="0"/>
          </a:p>
        </p:txBody>
      </p:sp>
      <p:sp>
        <p:nvSpPr>
          <p:cNvPr id="4" name="H3"/>
          <p:cNvSpPr>
            <a:spLocks noGrp="1"/>
          </p:cNvSpPr>
          <p:nvPr>
            <p:ph type="title"/>
          </p:nvPr>
        </p:nvSpPr>
        <p:spPr>
          <a:xfrm>
            <a:off x="0" y="256794"/>
            <a:ext cx="9144000" cy="445134"/>
          </a:xfrm>
        </p:spPr>
        <p:txBody>
          <a:bodyPr/>
          <a:lstStyle/>
          <a:p>
            <a:r>
              <a:rPr lang="en-US" b="1" dirty="0" smtClean="0"/>
              <a:t>We Are Nearing the Finish Line!</a:t>
            </a:r>
            <a:endParaRPr lang="en-US" b="1" dirty="0"/>
          </a:p>
        </p:txBody>
      </p:sp>
    </p:spTree>
    <p:extLst>
      <p:ext uri="{BB962C8B-B14F-4D97-AF65-F5344CB8AC3E}">
        <p14:creationId xmlns:p14="http://schemas.microsoft.com/office/powerpoint/2010/main" val="744130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
          <p:cNvSpPr>
            <a:spLocks noGrp="1"/>
          </p:cNvSpPr>
          <p:nvPr>
            <p:ph idx="4294967295"/>
          </p:nvPr>
        </p:nvSpPr>
        <p:spPr>
          <a:xfrm>
            <a:off x="353683" y="1112808"/>
            <a:ext cx="8077200" cy="3897701"/>
          </a:xfrm>
        </p:spPr>
        <p:txBody>
          <a:bodyPr/>
          <a:lstStyle/>
          <a:p>
            <a:pPr marL="285750" indent="-285750">
              <a:buFont typeface="Arial" panose="020B0604020202020204" pitchFamily="34" charset="0"/>
              <a:buChar char="•"/>
            </a:pPr>
            <a:r>
              <a:rPr lang="en-US" sz="2200" dirty="0" smtClean="0"/>
              <a:t>We’ve finished mailing new cards to people with Medicare across all U.S. states and territories</a:t>
            </a:r>
            <a:r>
              <a:rPr lang="en-US" sz="2200" dirty="0"/>
              <a:t>.</a:t>
            </a:r>
            <a:endParaRPr lang="en-US" sz="2200" dirty="0" smtClean="0"/>
          </a:p>
          <a:p>
            <a:pPr marL="285750" indent="-285750">
              <a:buFont typeface="Arial" panose="020B0604020202020204" pitchFamily="34" charset="0"/>
              <a:buChar char="•"/>
            </a:pPr>
            <a:endParaRPr lang="en-US" sz="2200" dirty="0" smtClean="0"/>
          </a:p>
          <a:p>
            <a:pPr marL="285750" indent="-285750">
              <a:buFont typeface="Arial" panose="020B0604020202020204" pitchFamily="34" charset="0"/>
              <a:buChar char="•"/>
            </a:pPr>
            <a:r>
              <a:rPr lang="en-US" sz="2200" dirty="0" smtClean="0"/>
              <a:t>Over 61 million beneficiaries got new cards in the mail since April 2018.  </a:t>
            </a:r>
          </a:p>
          <a:p>
            <a:pPr marL="742950" lvl="1" indent="-285750">
              <a:buFont typeface="Arial" panose="020B0604020202020204" pitchFamily="34" charset="0"/>
              <a:buChar char="•"/>
            </a:pPr>
            <a:r>
              <a:rPr lang="en-US" sz="2200" dirty="0" smtClean="0"/>
              <a:t>Includes people new to Medicare and existing beneficiaries.</a:t>
            </a:r>
          </a:p>
          <a:p>
            <a:pPr marL="457200" lvl="1" indent="0">
              <a:buNone/>
            </a:pPr>
            <a:endParaRPr lang="en-US" sz="2200" dirty="0"/>
          </a:p>
          <a:p>
            <a:pPr marL="285750" indent="-285750">
              <a:buFont typeface="Arial" panose="020B0604020202020204" pitchFamily="34" charset="0"/>
              <a:buChar char="•"/>
            </a:pPr>
            <a:r>
              <a:rPr lang="en-US" sz="2200" dirty="0"/>
              <a:t>All </a:t>
            </a:r>
            <a:r>
              <a:rPr lang="en-US" sz="2200" dirty="0" smtClean="0"/>
              <a:t>beneficiaries </a:t>
            </a:r>
            <a:r>
              <a:rPr lang="en-US" sz="2200" dirty="0"/>
              <a:t>and </a:t>
            </a:r>
            <a:r>
              <a:rPr lang="en-US" sz="2200" dirty="0" smtClean="0"/>
              <a:t>providers </a:t>
            </a:r>
            <a:r>
              <a:rPr lang="en-US" sz="2200" dirty="0"/>
              <a:t>should use</a:t>
            </a:r>
            <a:r>
              <a:rPr lang="en-US" sz="2200" dirty="0" smtClean="0"/>
              <a:t> MBIs Now! </a:t>
            </a:r>
          </a:p>
        </p:txBody>
      </p:sp>
      <p:sp>
        <p:nvSpPr>
          <p:cNvPr id="4" name="H3"/>
          <p:cNvSpPr>
            <a:spLocks noGrp="1"/>
          </p:cNvSpPr>
          <p:nvPr>
            <p:ph type="title"/>
          </p:nvPr>
        </p:nvSpPr>
        <p:spPr>
          <a:xfrm>
            <a:off x="0" y="256794"/>
            <a:ext cx="9144000" cy="445134"/>
          </a:xfrm>
        </p:spPr>
        <p:txBody>
          <a:bodyPr/>
          <a:lstStyle/>
          <a:p>
            <a:r>
              <a:rPr lang="en-US" b="1" dirty="0" smtClean="0"/>
              <a:t>New Medicare Card Mailing Complete</a:t>
            </a:r>
            <a:endParaRPr lang="en-US" b="1" dirty="0"/>
          </a:p>
        </p:txBody>
      </p:sp>
      <p:pic>
        <p:nvPicPr>
          <p:cNvPr id="2" name="Picture 1" descr="All States and Terriorties on the New Medicare Card mailing map are green which means complete. " title="New Medicare Card Mailing Map"/>
          <p:cNvPicPr>
            <a:picLocks noChangeAspect="1"/>
          </p:cNvPicPr>
          <p:nvPr/>
        </p:nvPicPr>
        <p:blipFill rotWithShape="1">
          <a:blip r:embed="rId3"/>
          <a:srcRect l="13333" t="24981" r="45833" b="17164"/>
          <a:stretch/>
        </p:blipFill>
        <p:spPr>
          <a:xfrm>
            <a:off x="5955269" y="4567432"/>
            <a:ext cx="3033455" cy="2290568"/>
          </a:xfrm>
          <a:prstGeom prst="rect">
            <a:avLst/>
          </a:prstGeom>
        </p:spPr>
      </p:pic>
    </p:spTree>
    <p:extLst>
      <p:ext uri="{BB962C8B-B14F-4D97-AF65-F5344CB8AC3E}">
        <p14:creationId xmlns:p14="http://schemas.microsoft.com/office/powerpoint/2010/main" val="957721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  </a:t>
            </a:r>
            <a:br>
              <a:rPr lang="en-US" dirty="0"/>
            </a:br>
            <a:r>
              <a:rPr lang="en-US" sz="2800" b="1" dirty="0" smtClean="0"/>
              <a:t>Key Points to Reinforce with Beneficiaries</a:t>
            </a:r>
            <a:r>
              <a:rPr lang="en-US" b="1" dirty="0"/>
              <a:t/>
            </a:r>
            <a:br>
              <a:rPr lang="en-US" b="1" dirty="0"/>
            </a:br>
            <a:endParaRPr lang="en-US" b="1" dirty="0"/>
          </a:p>
        </p:txBody>
      </p:sp>
      <p:sp>
        <p:nvSpPr>
          <p:cNvPr id="5" name="Content Placeholder 1"/>
          <p:cNvSpPr>
            <a:spLocks noGrp="1"/>
          </p:cNvSpPr>
          <p:nvPr>
            <p:ph idx="1"/>
          </p:nvPr>
        </p:nvSpPr>
        <p:spPr>
          <a:xfrm>
            <a:off x="457200" y="1185703"/>
            <a:ext cx="8229600" cy="5151895"/>
          </a:xfrm>
        </p:spPr>
        <p:txBody>
          <a:bodyPr>
            <a:normAutofit/>
          </a:bodyPr>
          <a:lstStyle/>
          <a:p>
            <a:pPr marL="0" indent="0">
              <a:buNone/>
            </a:pPr>
            <a:r>
              <a:rPr lang="en-US" sz="2000" b="1" dirty="0" smtClean="0"/>
              <a:t>If someone with Medicare says they didn’t get a new card with a new number, they should:</a:t>
            </a:r>
          </a:p>
          <a:p>
            <a:pPr marL="0" indent="0">
              <a:buNone/>
            </a:pPr>
            <a:endParaRPr lang="en-US" sz="2000" strike="sngStrike" dirty="0" smtClean="0"/>
          </a:p>
          <a:p>
            <a:r>
              <a:rPr lang="en-US" sz="2000" dirty="0" smtClean="0"/>
              <a:t>Sign into MyMedicare.gov to see their Medicare number or print their official card. They must create an account if they don’t already have one</a:t>
            </a:r>
            <a:r>
              <a:rPr lang="en-US" sz="2000" dirty="0"/>
              <a:t>. </a:t>
            </a:r>
            <a:endParaRPr lang="en-US" sz="2000" dirty="0" smtClean="0"/>
          </a:p>
          <a:p>
            <a:pPr marL="0" indent="0">
              <a:buNone/>
            </a:pPr>
            <a:endParaRPr lang="en-US" sz="2000" dirty="0" smtClean="0"/>
          </a:p>
          <a:p>
            <a:r>
              <a:rPr lang="en-US" sz="2000" dirty="0" smtClean="0"/>
              <a:t>Call 1-800-MEDICARE </a:t>
            </a:r>
            <a:r>
              <a:rPr lang="en-US" sz="2000" dirty="0"/>
              <a:t>(1-800-633-4227) where we can verify their identity, check their address and help them get their new </a:t>
            </a:r>
            <a:r>
              <a:rPr lang="en-US" sz="2000" dirty="0" smtClean="0"/>
              <a:t>card. There </a:t>
            </a:r>
            <a:r>
              <a:rPr lang="en-US" sz="2000" dirty="0"/>
              <a:t>might be something that needs to be corrected, </a:t>
            </a:r>
            <a:r>
              <a:rPr lang="en-US" sz="2000" dirty="0" smtClean="0"/>
              <a:t>like </a:t>
            </a:r>
            <a:r>
              <a:rPr lang="en-US" sz="2000" dirty="0"/>
              <a:t>their mailing address.</a:t>
            </a:r>
          </a:p>
          <a:p>
            <a:pPr marL="0" indent="0">
              <a:buNone/>
            </a:pPr>
            <a:endParaRPr lang="en-US" sz="2000" dirty="0" smtClean="0"/>
          </a:p>
          <a:p>
            <a:r>
              <a:rPr lang="en-US" sz="2000" dirty="0" smtClean="0"/>
              <a:t>Use their current card to get health care services (until December 31, 2019) </a:t>
            </a:r>
            <a:r>
              <a:rPr lang="en-US" sz="2000" b="1" dirty="0" smtClean="0"/>
              <a:t>but</a:t>
            </a:r>
            <a:r>
              <a:rPr lang="en-US" sz="2000" dirty="0" smtClean="0"/>
              <a:t> remember to bring your card the next time. (</a:t>
            </a:r>
            <a:r>
              <a:rPr lang="en-US" sz="2000" u="sng" dirty="0" smtClean="0"/>
              <a:t>Providers</a:t>
            </a:r>
            <a:r>
              <a:rPr lang="en-US" sz="2000" dirty="0" smtClean="0"/>
              <a:t>: remember to get the MBI from the remittance advice and save it in your system to use the next time you submit a claim and give your patients </a:t>
            </a:r>
            <a:r>
              <a:rPr lang="en-US" sz="2000" dirty="0"/>
              <a:t>the Get Your New Medicare Card flyer in </a:t>
            </a:r>
            <a:r>
              <a:rPr lang="en-US" sz="2000" u="sng" dirty="0">
                <a:hlinkClick r:id="rId3"/>
              </a:rPr>
              <a:t>English</a:t>
            </a:r>
            <a:r>
              <a:rPr lang="en-US" sz="2000" dirty="0"/>
              <a:t> or </a:t>
            </a:r>
            <a:r>
              <a:rPr lang="en-US" sz="2000" u="sng" dirty="0" smtClean="0">
                <a:hlinkClick r:id="rId4"/>
              </a:rPr>
              <a:t>Spanish</a:t>
            </a:r>
            <a:r>
              <a:rPr lang="en-US" sz="2000" dirty="0" smtClean="0"/>
              <a:t>.)</a:t>
            </a:r>
            <a:endParaRPr lang="en-US" sz="2000" dirty="0"/>
          </a:p>
          <a:p>
            <a:pPr marL="457200" lvl="1" indent="0">
              <a:buNone/>
            </a:pPr>
            <a:endParaRPr lang="en-US" sz="2000" dirty="0"/>
          </a:p>
          <a:p>
            <a:pPr marL="457200" lvl="1" indent="0">
              <a:buNone/>
            </a:pPr>
            <a:endParaRPr lang="en-US" sz="2000" dirty="0"/>
          </a:p>
          <a:p>
            <a:pPr marL="0" indent="0">
              <a:buNone/>
            </a:pPr>
            <a:endParaRPr lang="en-US" sz="2400" dirty="0"/>
          </a:p>
        </p:txBody>
      </p:sp>
      <p:sp>
        <p:nvSpPr>
          <p:cNvPr id="4" name="Slide Number Placeholder 6"/>
          <p:cNvSpPr>
            <a:spLocks noGrp="1"/>
          </p:cNvSpPr>
          <p:nvPr>
            <p:ph type="sldNum" sz="quarter" idx="12"/>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smtClean="0">
                <a:solidFill>
                  <a:prstClr val="black">
                    <a:tint val="75000"/>
                  </a:prstClr>
                </a:solidFill>
              </a:rPr>
              <a:pPr/>
              <a:t>4</a:t>
            </a:fld>
            <a:endParaRPr dirty="0">
              <a:solidFill>
                <a:prstClr val="black">
                  <a:tint val="75000"/>
                </a:prstClr>
              </a:solidFill>
            </a:endParaRPr>
          </a:p>
        </p:txBody>
      </p:sp>
    </p:spTree>
    <p:extLst>
      <p:ext uri="{BB962C8B-B14F-4D97-AF65-F5344CB8AC3E}">
        <p14:creationId xmlns:p14="http://schemas.microsoft.com/office/powerpoint/2010/main" val="3439613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291643"/>
            <a:ext cx="7297152" cy="470357"/>
          </a:xfrm>
        </p:spPr>
        <p:txBody>
          <a:bodyPr anchor="ctr"/>
          <a:lstStyle/>
          <a:p>
            <a:r>
              <a:rPr lang="en-US" b="1" dirty="0" smtClean="0">
                <a:solidFill>
                  <a:prstClr val="white"/>
                </a:solidFill>
              </a:rPr>
              <a:t>Key Points to Reinforce with Beneficiaries</a:t>
            </a:r>
            <a:endParaRPr lang="en-US" b="1" dirty="0"/>
          </a:p>
        </p:txBody>
      </p:sp>
      <p:sp>
        <p:nvSpPr>
          <p:cNvPr id="3" name="Content Placeholder 2"/>
          <p:cNvSpPr>
            <a:spLocks noGrp="1"/>
          </p:cNvSpPr>
          <p:nvPr>
            <p:ph idx="1"/>
          </p:nvPr>
        </p:nvSpPr>
        <p:spPr>
          <a:xfrm>
            <a:off x="559637" y="1191472"/>
            <a:ext cx="8071015" cy="5177244"/>
          </a:xfrm>
        </p:spPr>
        <p:txBody>
          <a:bodyPr/>
          <a:lstStyle/>
          <a:p>
            <a:pPr marL="457200" lvl="0" indent="-457200" defTabSz="914400">
              <a:buFont typeface="Arial" panose="020B0604020202020204" pitchFamily="34" charset="0"/>
              <a:buChar char="•"/>
            </a:pPr>
            <a:r>
              <a:rPr lang="en-US" sz="2000" kern="0" dirty="0" smtClean="0">
                <a:latin typeface="Times New Roman" panose="02020603050405020304" pitchFamily="18" charset="0"/>
                <a:cs typeface="Times New Roman" panose="02020603050405020304" pitchFamily="18" charset="0"/>
              </a:rPr>
              <a:t>Beneficiaries should: </a:t>
            </a:r>
          </a:p>
          <a:p>
            <a:pPr marL="914400" lvl="1" indent="-457200">
              <a:buFont typeface="Arial" panose="020B0604020202020204" pitchFamily="34" charset="0"/>
              <a:buChar char="•"/>
            </a:pPr>
            <a:r>
              <a:rPr lang="en-US" sz="2000" dirty="0"/>
              <a:t>Use </a:t>
            </a:r>
            <a:r>
              <a:rPr lang="en-US" sz="2000" kern="0" dirty="0"/>
              <a:t>their new </a:t>
            </a:r>
            <a:r>
              <a:rPr lang="en-US" sz="2000" dirty="0"/>
              <a:t>Medicare card </a:t>
            </a:r>
            <a:r>
              <a:rPr lang="en-US" sz="2000" strike="sngStrike" dirty="0" smtClean="0"/>
              <a:t> </a:t>
            </a:r>
          </a:p>
          <a:p>
            <a:pPr marL="914400" lvl="1" indent="-457200">
              <a:buFont typeface="Arial" panose="020B0604020202020204" pitchFamily="34" charset="0"/>
              <a:buChar char="•"/>
            </a:pPr>
            <a:r>
              <a:rPr lang="en-US" sz="2000" b="1" dirty="0" smtClean="0"/>
              <a:t>Make sure to bring their new card with them when they get health care services – Very Important!!</a:t>
            </a:r>
            <a:endParaRPr lang="en-US" sz="2000" dirty="0" smtClean="0"/>
          </a:p>
          <a:p>
            <a:pPr marL="914400" lvl="1"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Continue to protect their new Medicare number</a:t>
            </a:r>
            <a:endParaRPr lang="en-US" sz="2000" kern="0" dirty="0" smtClean="0">
              <a:latin typeface="Times New Roman" panose="02020603050405020304" pitchFamily="18" charset="0"/>
              <a:cs typeface="Times New Roman" panose="02020603050405020304" pitchFamily="18" charset="0"/>
            </a:endParaRPr>
          </a:p>
          <a:p>
            <a:pPr marL="0" lvl="0" indent="0" defTabSz="914400">
              <a:buNone/>
            </a:pPr>
            <a:endParaRPr lang="en-US" sz="2000" kern="0" dirty="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smtClean="0">
                <a:latin typeface="Times New Roman" panose="02020603050405020304" pitchFamily="18" charset="0"/>
                <a:cs typeface="Times New Roman" panose="02020603050405020304" pitchFamily="18" charset="0"/>
              </a:rPr>
              <a:t>CMS will never call beneficiaries uninvited for their Medicare number or other personal information. Beneficiaries who think their number is compromised should call 1-800-MEDICARE.</a:t>
            </a:r>
            <a:endParaRPr lang="en-US" sz="2000" strike="sngStrike" kern="0" dirty="0" smtClean="0">
              <a:latin typeface="Times New Roman" panose="02020603050405020304" pitchFamily="18" charset="0"/>
              <a:cs typeface="Times New Roman" panose="02020603050405020304" pitchFamily="18" charset="0"/>
            </a:endParaRPr>
          </a:p>
          <a:p>
            <a:pPr lvl="0" defTabSz="914400"/>
            <a:endParaRPr lang="en-US" sz="2000" kern="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a:t>MBIs use numbers 0-9 and all uppercase letters </a:t>
            </a:r>
            <a:r>
              <a:rPr lang="en-US" sz="2000" b="1" u="sng" dirty="0"/>
              <a:t>except</a:t>
            </a:r>
            <a:r>
              <a:rPr lang="en-US" sz="2000" dirty="0"/>
              <a:t> for S, L, O, I, B, and Z.</a:t>
            </a:r>
          </a:p>
          <a:p>
            <a:pPr marL="857250" lvl="1" indent="-457200">
              <a:buFont typeface="Arial" panose="020B0604020202020204" pitchFamily="34" charset="0"/>
              <a:buChar char="•"/>
            </a:pPr>
            <a:r>
              <a:rPr lang="en-US" sz="2000" dirty="0"/>
              <a:t> Don’t get confused between “0” and “O” when signing up for or logging into MyMedicare.gov. </a:t>
            </a:r>
            <a:endParaRPr lang="en-US" sz="2000" kern="0" dirty="0"/>
          </a:p>
        </p:txBody>
      </p:sp>
      <p:sp>
        <p:nvSpPr>
          <p:cNvPr id="5" name="Slide Number Placeholder 4"/>
          <p:cNvSpPr>
            <a:spLocks noGrp="1"/>
          </p:cNvSpPr>
          <p:nvPr>
            <p:ph type="sldNum" sz="quarter" idx="4294967295"/>
          </p:nvPr>
        </p:nvSpPr>
        <p:spPr>
          <a:xfrm>
            <a:off x="7086600" y="6492875"/>
            <a:ext cx="2057400" cy="365125"/>
          </a:xfrm>
          <a:prstGeom prst="rect">
            <a:avLst/>
          </a:prstGeom>
        </p:spPr>
        <p:txBody>
          <a:bodyPr/>
          <a:lstStyle/>
          <a:p>
            <a:fld id="{D3B75908-2BC4-4CCC-BE4B-63652A0FD379}" type="slidenum">
              <a:rPr>
                <a:solidFill>
                  <a:prstClr val="black">
                    <a:tint val="75000"/>
                  </a:prstClr>
                </a:solidFill>
              </a:rPr>
              <a:pPr/>
              <a:t>5</a:t>
            </a:fld>
            <a:endParaRPr dirty="0">
              <a:solidFill>
                <a:prstClr val="black">
                  <a:tint val="75000"/>
                </a:prstClr>
              </a:solidFill>
            </a:endParaRPr>
          </a:p>
        </p:txBody>
      </p:sp>
    </p:spTree>
    <p:extLst>
      <p:ext uri="{BB962C8B-B14F-4D97-AF65-F5344CB8AC3E}">
        <p14:creationId xmlns:p14="http://schemas.microsoft.com/office/powerpoint/2010/main" val="190753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31" y="1271238"/>
            <a:ext cx="6514328" cy="4854927"/>
          </a:xfrm>
          <a:prstGeom prst="rect">
            <a:avLst/>
          </a:prstGeom>
        </p:spPr>
      </p:pic>
      <p:sp>
        <p:nvSpPr>
          <p:cNvPr id="2" name="Title 1"/>
          <p:cNvSpPr>
            <a:spLocks noGrp="1"/>
          </p:cNvSpPr>
          <p:nvPr>
            <p:ph type="title"/>
          </p:nvPr>
        </p:nvSpPr>
        <p:spPr>
          <a:xfrm>
            <a:off x="233775" y="256794"/>
            <a:ext cx="8453025" cy="445134"/>
          </a:xfrm>
        </p:spPr>
        <p:txBody>
          <a:bodyPr/>
          <a:lstStyle/>
          <a:p>
            <a:r>
              <a:rPr lang="en-US" sz="2800" b="1" dirty="0" smtClean="0"/>
              <a:t>MyMedicare.gov - View </a:t>
            </a:r>
            <a:r>
              <a:rPr lang="en-US" sz="2800" b="1" dirty="0"/>
              <a:t>or Print </a:t>
            </a:r>
            <a:r>
              <a:rPr lang="en-US" sz="2800" b="1" dirty="0" smtClean="0"/>
              <a:t>new Medicare card</a:t>
            </a:r>
            <a:endParaRPr lang="en-US" sz="2800" b="1" dirty="0"/>
          </a:p>
        </p:txBody>
      </p:sp>
      <p:sp>
        <p:nvSpPr>
          <p:cNvPr id="6" name="Text Placeholder 2"/>
          <p:cNvSpPr>
            <a:spLocks noGrp="1"/>
          </p:cNvSpPr>
          <p:nvPr>
            <p:ph idx="1"/>
          </p:nvPr>
        </p:nvSpPr>
        <p:spPr>
          <a:xfrm>
            <a:off x="6651558" y="1637372"/>
            <a:ext cx="2492441" cy="4678364"/>
          </a:xfrm>
          <a:prstGeom prst="rect">
            <a:avLst/>
          </a:prstGeom>
        </p:spPr>
        <p:txBody>
          <a:bodyPr>
            <a:normAutofit/>
          </a:bodyPr>
          <a:lstStyle/>
          <a:p>
            <a:pPr marL="214313" indent="-214313" defTabSz="685800" fontAlgn="auto">
              <a:spcAft>
                <a:spcPts val="1200"/>
              </a:spcAft>
              <a:buFont typeface="Arial" panose="020B0604020202020204" pitchFamily="34" charset="0"/>
              <a:buChar char="•"/>
              <a:defRPr/>
            </a:pPr>
            <a:r>
              <a:rPr lang="en-US" dirty="0" smtClean="0"/>
              <a:t>Log into </a:t>
            </a:r>
            <a:r>
              <a:rPr lang="en-US" dirty="0"/>
              <a:t>or sign up for </a:t>
            </a:r>
            <a:r>
              <a:rPr lang="en-US" dirty="0" smtClean="0"/>
              <a:t>MyMedicare.gov.  Accounts are password-protected and secure. </a:t>
            </a:r>
          </a:p>
          <a:p>
            <a:pPr marL="214313" indent="-214313" defTabSz="685800" fontAlgn="auto">
              <a:spcAft>
                <a:spcPts val="1200"/>
              </a:spcAft>
              <a:buFont typeface="Arial" panose="020B0604020202020204" pitchFamily="34" charset="0"/>
              <a:buChar char="•"/>
              <a:defRPr/>
            </a:pPr>
            <a:r>
              <a:rPr lang="en-US" dirty="0" smtClean="0"/>
              <a:t>Beneficiaries can view Medicare numbers/print a card</a:t>
            </a:r>
            <a:r>
              <a:rPr lang="en-US" dirty="0"/>
              <a:t>.</a:t>
            </a:r>
            <a:endParaRPr lang="en-US" strike="sngStrike" dirty="0" smtClean="0"/>
          </a:p>
          <a:p>
            <a:pPr marL="214313" indent="-214313" defTabSz="685800">
              <a:spcAft>
                <a:spcPts val="1200"/>
              </a:spcAft>
              <a:buFont typeface="Arial" panose="020B0604020202020204" pitchFamily="34" charset="0"/>
              <a:buChar char="•"/>
              <a:defRPr/>
            </a:pPr>
            <a:r>
              <a:rPr lang="en-US" dirty="0" smtClean="0"/>
              <a:t>This page is available to view on smaller devices like cell phones.</a:t>
            </a:r>
            <a:endParaRPr lang="en-US" dirty="0"/>
          </a:p>
        </p:txBody>
      </p:sp>
      <p:sp>
        <p:nvSpPr>
          <p:cNvPr id="3" name="Slide Number Placeholder 2"/>
          <p:cNvSpPr>
            <a:spLocks noGrp="1"/>
          </p:cNvSpPr>
          <p:nvPr>
            <p:ph type="sldNum" sz="quarter" idx="4294967295"/>
          </p:nvPr>
        </p:nvSpPr>
        <p:spPr>
          <a:xfrm>
            <a:off x="7010400" y="6492875"/>
            <a:ext cx="2133600" cy="365125"/>
          </a:xfrm>
        </p:spPr>
        <p:txBody>
          <a:bodyPr/>
          <a:lstStyle/>
          <a:p>
            <a:pPr>
              <a:defRPr/>
            </a:pPr>
            <a:fld id="{358D3F3C-DE36-4CA1-9A7C-72BB7E1704A0}" type="slidenum">
              <a:rPr>
                <a:solidFill>
                  <a:prstClr val="black">
                    <a:tint val="75000"/>
                  </a:prstClr>
                </a:solidFill>
              </a:rPr>
              <a:pPr>
                <a:defRPr/>
              </a:pPr>
              <a:t>6</a:t>
            </a:fld>
            <a:endParaRPr dirty="0">
              <a:solidFill>
                <a:prstClr val="black">
                  <a:tint val="75000"/>
                </a:prstClr>
              </a:solidFill>
            </a:endParaRPr>
          </a:p>
        </p:txBody>
      </p:sp>
    </p:spTree>
    <p:extLst>
      <p:ext uri="{BB962C8B-B14F-4D97-AF65-F5344CB8AC3E}">
        <p14:creationId xmlns:p14="http://schemas.microsoft.com/office/powerpoint/2010/main" val="235295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6"/>
          <p:cNvSpPr txBox="1">
            <a:spLocks/>
          </p:cNvSpPr>
          <p:nvPr/>
        </p:nvSpPr>
        <p:spPr bwMode="auto">
          <a:xfrm>
            <a:off x="1725464" y="2162437"/>
            <a:ext cx="5983355" cy="1564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196" indent="0" algn="l" rtl="0" eaLnBrk="0" fontAlgn="base" hangingPunct="0">
              <a:spcBef>
                <a:spcPct val="20000"/>
              </a:spcBef>
              <a:spcAft>
                <a:spcPct val="0"/>
              </a:spcAft>
              <a:buFont typeface="Arial" charset="0"/>
              <a:buNone/>
              <a:defRPr sz="1800" b="0" i="0" u="none"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391" indent="0" algn="l" rtl="0" eaLnBrk="0" fontAlgn="base" hangingPunct="0">
              <a:spcBef>
                <a:spcPct val="20000"/>
              </a:spcBef>
              <a:spcAft>
                <a:spcPct val="0"/>
              </a:spcAft>
              <a:buFont typeface="Arial" charset="0"/>
              <a:buNone/>
              <a:defRPr sz="16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587" indent="0" algn="l" rtl="0" eaLnBrk="0" fontAlgn="base" hangingPunct="0">
              <a:spcBef>
                <a:spcPct val="20000"/>
              </a:spcBef>
              <a:spcAft>
                <a:spcPct val="0"/>
              </a:spcAft>
              <a:buFont typeface="Arial" charset="0"/>
              <a:buNone/>
              <a:defRPr sz="14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783" indent="0" algn="l" rtl="0" eaLnBrk="0" fontAlgn="base" hangingPunct="0">
              <a:spcBef>
                <a:spcPct val="20000"/>
              </a:spcBef>
              <a:spcAft>
                <a:spcPct val="0"/>
              </a:spcAft>
              <a:buFont typeface="Arial" charset="0"/>
              <a:buNone/>
              <a:defRPr sz="14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5978"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174"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370"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565" indent="0" algn="l" defTabSz="914391"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spcBef>
                <a:spcPts val="0"/>
              </a:spcBef>
            </a:pPr>
            <a:r>
              <a:rPr lang="en-US" sz="2400" b="1" dirty="0" smtClean="0">
                <a:solidFill>
                  <a:srgbClr val="084A9C"/>
                </a:solidFill>
              </a:rPr>
              <a:t>Transition Period (ALMOST OVER)</a:t>
            </a:r>
            <a:r>
              <a:rPr lang="en-US" sz="2400" b="1" dirty="0">
                <a:solidFill>
                  <a:srgbClr val="084A9C"/>
                </a:solidFill>
              </a:rPr>
              <a:t/>
            </a:r>
            <a:br>
              <a:rPr lang="en-US" sz="2400" b="1" dirty="0">
                <a:solidFill>
                  <a:srgbClr val="084A9C"/>
                </a:solidFill>
              </a:rPr>
            </a:br>
            <a:r>
              <a:rPr lang="en-US" sz="2400" b="1" dirty="0">
                <a:solidFill>
                  <a:srgbClr val="084A9C"/>
                </a:solidFill>
              </a:rPr>
              <a:t>April 1, 2018 – December 31, 2019 </a:t>
            </a:r>
          </a:p>
        </p:txBody>
      </p:sp>
      <p:sp>
        <p:nvSpPr>
          <p:cNvPr id="3" name="Title 2" hidden="1"/>
          <p:cNvSpPr>
            <a:spLocks noGrp="1"/>
          </p:cNvSpPr>
          <p:nvPr>
            <p:ph type="title"/>
          </p:nvPr>
        </p:nvSpPr>
        <p:spPr>
          <a:xfrm>
            <a:off x="0" y="1"/>
            <a:ext cx="9144000" cy="933450"/>
          </a:xfrm>
        </p:spPr>
        <p:txBody>
          <a:bodyPr/>
          <a:lstStyle/>
          <a:p>
            <a:pPr algn="ctr"/>
            <a:r>
              <a:rPr lang="en-US" sz="2800" dirty="0"/>
              <a:t>Transition Period (OCCURING NOW)</a:t>
            </a:r>
            <a:br>
              <a:rPr lang="en-US" sz="2800" dirty="0"/>
            </a:br>
            <a:r>
              <a:rPr lang="en-US" sz="2800" dirty="0"/>
              <a:t>April 1, 2018 – December 31, 2019 </a:t>
            </a:r>
            <a:endParaRPr lang="en-US" dirty="0"/>
          </a:p>
        </p:txBody>
      </p:sp>
    </p:spTree>
    <p:extLst>
      <p:ext uri="{BB962C8B-B14F-4D97-AF65-F5344CB8AC3E}">
        <p14:creationId xmlns:p14="http://schemas.microsoft.com/office/powerpoint/2010/main" val="346252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smtClean="0"/>
              <a:t>Transition Period Milestones</a:t>
            </a:r>
            <a:endParaRPr lang="en-US" b="1" spc="-5" dirty="0">
              <a:solidFill>
                <a:srgbClr val="FFD004"/>
              </a:solidFill>
            </a:endParaRPr>
          </a:p>
        </p:txBody>
      </p:sp>
      <p:sp>
        <p:nvSpPr>
          <p:cNvPr id="5" name="Slide Number Placeholder 4"/>
          <p:cNvSpPr>
            <a:spLocks noGrp="1"/>
          </p:cNvSpPr>
          <p:nvPr>
            <p:ph type="sldNum" sz="quarter" idx="4294967295"/>
          </p:nvPr>
        </p:nvSpPr>
        <p:spPr>
          <a:xfrm>
            <a:off x="7010400" y="6492875"/>
            <a:ext cx="2133600" cy="365125"/>
          </a:xfrm>
        </p:spPr>
        <p:txBody>
          <a:bodyPr vert="horz" lIns="91440" tIns="45720" rIns="91440" bIns="45720" rtlCol="0" anchor="ctr"/>
          <a:lstStyle/>
          <a:p>
            <a:pPr fontAlgn="auto">
              <a:spcBef>
                <a:spcPts val="0"/>
              </a:spcBef>
              <a:spcAft>
                <a:spcPts val="0"/>
              </a:spcAft>
            </a:pPr>
            <a:fld id="{7022FF3C-310F-4809-A5BE-BC5BA8AA108D}" type="slidenum">
              <a:rPr lang="en-US">
                <a:solidFill>
                  <a:prstClr val="black">
                    <a:tint val="75000"/>
                  </a:prstClr>
                </a:solidFill>
              </a:rPr>
              <a:pPr fontAlgn="auto">
                <a:spcBef>
                  <a:spcPts val="0"/>
                </a:spcBef>
                <a:spcAft>
                  <a:spcPts val="0"/>
                </a:spcAft>
              </a:pPr>
              <a:t>8</a:t>
            </a:fld>
            <a:endParaRPr lang="en-US" dirty="0">
              <a:solidFill>
                <a:prstClr val="black">
                  <a:tint val="75000"/>
                </a:prstClr>
              </a:solidFill>
            </a:endParaRPr>
          </a:p>
        </p:txBody>
      </p:sp>
      <p:sp>
        <p:nvSpPr>
          <p:cNvPr id="8" name="TextBox 7"/>
          <p:cNvSpPr txBox="1"/>
          <p:nvPr/>
        </p:nvSpPr>
        <p:spPr>
          <a:xfrm>
            <a:off x="0" y="990871"/>
            <a:ext cx="9144000" cy="492443"/>
          </a:xfrm>
          <a:prstGeom prst="rect">
            <a:avLst/>
          </a:prstGeom>
          <a:noFill/>
        </p:spPr>
        <p:txBody>
          <a:bodyPr wrap="square" rtlCol="0">
            <a:spAutoFit/>
          </a:bodyPr>
          <a:lstStyle/>
          <a:p>
            <a:pPr algn="ctr"/>
            <a:r>
              <a:rPr lang="en-US" sz="2600" dirty="0" smtClean="0">
                <a:solidFill>
                  <a:srgbClr val="084A9C"/>
                </a:solidFill>
                <a:latin typeface="Times New Roman" panose="02020603050405020304" pitchFamily="18" charset="0"/>
                <a:cs typeface="Times New Roman" panose="02020603050405020304" pitchFamily="18" charset="0"/>
              </a:rPr>
              <a:t>April 1, 2018- January 1, 2020</a:t>
            </a:r>
            <a:endParaRPr lang="en-US" sz="2600" dirty="0">
              <a:solidFill>
                <a:srgbClr val="084A9C"/>
              </a:solidFill>
              <a:latin typeface="Times New Roman" panose="02020603050405020304" pitchFamily="18" charset="0"/>
              <a:cs typeface="Times New Roman" panose="02020603050405020304" pitchFamily="18" charset="0"/>
            </a:endParaRPr>
          </a:p>
        </p:txBody>
      </p:sp>
      <p:grpSp>
        <p:nvGrpSpPr>
          <p:cNvPr id="2" name="Group 1" descr="April 1, 2018 - January 1, 2020&#10;April 1, 2018 - All Systems &amp; Processes able to accept MBI. Mailing new Medicare cards to newly eligible people with Medicare. Begin Transition Period. &#10;May 2018 - Continue mailing new Medicare cards with MBI to 60M beneficiaries. &#10;June 2018 - Launch of provider look-up tool. &#10;October 2018 - Retun MBI on remittance advice and MBI shared with downstream partners. &#10;April 16, 2019 - Deadline for issuance of new Medicare cards. &#10;January 1 2020 - End of tranistion period, Use the MBI on data exchanges. " title="Major Milestones"/>
          <p:cNvGrpSpPr/>
          <p:nvPr/>
        </p:nvGrpSpPr>
        <p:grpSpPr>
          <a:xfrm>
            <a:off x="353522" y="1676666"/>
            <a:ext cx="8561878" cy="4552524"/>
            <a:chOff x="142264" y="2063334"/>
            <a:chExt cx="7975041" cy="3987343"/>
          </a:xfrm>
        </p:grpSpPr>
        <p:sp>
          <p:nvSpPr>
            <p:cNvPr id="105" name="Freeform 104"/>
            <p:cNvSpPr/>
            <p:nvPr/>
          </p:nvSpPr>
          <p:spPr>
            <a:xfrm>
              <a:off x="3510517" y="2063334"/>
              <a:ext cx="372206" cy="3524197"/>
            </a:xfrm>
            <a:custGeom>
              <a:avLst/>
              <a:gdLst>
                <a:gd name="connsiteX0" fmla="*/ 0 w 1039906"/>
                <a:gd name="connsiteY0" fmla="*/ 0 h 6131859"/>
                <a:gd name="connsiteX1" fmla="*/ 986117 w 1039906"/>
                <a:gd name="connsiteY1" fmla="*/ 1757083 h 6131859"/>
                <a:gd name="connsiteX2" fmla="*/ 26894 w 1039906"/>
                <a:gd name="connsiteY2" fmla="*/ 4043083 h 6131859"/>
                <a:gd name="connsiteX3" fmla="*/ 1039906 w 1039906"/>
                <a:gd name="connsiteY3" fmla="*/ 6131859 h 6131859"/>
                <a:gd name="connsiteX0" fmla="*/ 0 w 1143000"/>
                <a:gd name="connsiteY0" fmla="*/ 0 h 6131859"/>
                <a:gd name="connsiteX1" fmla="*/ 1089211 w 1143000"/>
                <a:gd name="connsiteY1" fmla="*/ 1757083 h 6131859"/>
                <a:gd name="connsiteX2" fmla="*/ 129988 w 1143000"/>
                <a:gd name="connsiteY2" fmla="*/ 4043083 h 6131859"/>
                <a:gd name="connsiteX3" fmla="*/ 1143000 w 1143000"/>
                <a:gd name="connsiteY3" fmla="*/ 6131859 h 6131859"/>
                <a:gd name="connsiteX0" fmla="*/ 31377 w 1021977"/>
                <a:gd name="connsiteY0" fmla="*/ 0 h 6131859"/>
                <a:gd name="connsiteX1" fmla="*/ 968188 w 1021977"/>
                <a:gd name="connsiteY1" fmla="*/ 1757083 h 6131859"/>
                <a:gd name="connsiteX2" fmla="*/ 8965 w 1021977"/>
                <a:gd name="connsiteY2" fmla="*/ 4043083 h 6131859"/>
                <a:gd name="connsiteX3" fmla="*/ 1021977 w 1021977"/>
                <a:gd name="connsiteY3" fmla="*/ 6131859 h 6131859"/>
                <a:gd name="connsiteX0" fmla="*/ 55532 w 1046132"/>
                <a:gd name="connsiteY0" fmla="*/ 0 h 6131859"/>
                <a:gd name="connsiteX1" fmla="*/ 847412 w 1046132"/>
                <a:gd name="connsiteY1" fmla="*/ 1745643 h 6131859"/>
                <a:gd name="connsiteX2" fmla="*/ 33120 w 1046132"/>
                <a:gd name="connsiteY2" fmla="*/ 4043083 h 6131859"/>
                <a:gd name="connsiteX3" fmla="*/ 1046132 w 1046132"/>
                <a:gd name="connsiteY3" fmla="*/ 6131859 h 6131859"/>
                <a:gd name="connsiteX0" fmla="*/ 22412 w 818027"/>
                <a:gd name="connsiteY0" fmla="*/ 0 h 6013732"/>
                <a:gd name="connsiteX1" fmla="*/ 814292 w 818027"/>
                <a:gd name="connsiteY1" fmla="*/ 1745643 h 6013732"/>
                <a:gd name="connsiteX2" fmla="*/ 0 w 818027"/>
                <a:gd name="connsiteY2" fmla="*/ 4043083 h 6013732"/>
                <a:gd name="connsiteX3" fmla="*/ 814292 w 818027"/>
                <a:gd name="connsiteY3" fmla="*/ 6013732 h 6013732"/>
                <a:gd name="connsiteX0" fmla="*/ 0 w 809560"/>
                <a:gd name="connsiteY0" fmla="*/ 0 h 6013732"/>
                <a:gd name="connsiteX1" fmla="*/ 791880 w 809560"/>
                <a:gd name="connsiteY1" fmla="*/ 1745643 h 6013732"/>
                <a:gd name="connsiteX2" fmla="*/ 106081 w 809560"/>
                <a:gd name="connsiteY2" fmla="*/ 3879243 h 6013732"/>
                <a:gd name="connsiteX3" fmla="*/ 791880 w 809560"/>
                <a:gd name="connsiteY3" fmla="*/ 6013732 h 6013732"/>
                <a:gd name="connsiteX0" fmla="*/ 0 w 791880"/>
                <a:gd name="connsiteY0" fmla="*/ 0 h 6013732"/>
                <a:gd name="connsiteX1" fmla="*/ 609600 w 791880"/>
                <a:gd name="connsiteY1" fmla="*/ 1593243 h 6013732"/>
                <a:gd name="connsiteX2" fmla="*/ 106081 w 791880"/>
                <a:gd name="connsiteY2" fmla="*/ 3879243 h 6013732"/>
                <a:gd name="connsiteX3" fmla="*/ 791880 w 791880"/>
                <a:gd name="connsiteY3" fmla="*/ 6013732 h 6013732"/>
                <a:gd name="connsiteX0" fmla="*/ 0 w 868825"/>
                <a:gd name="connsiteY0" fmla="*/ 0 h 6022562"/>
                <a:gd name="connsiteX1" fmla="*/ 609600 w 868825"/>
                <a:gd name="connsiteY1" fmla="*/ 1593243 h 6022562"/>
                <a:gd name="connsiteX2" fmla="*/ 106081 w 868825"/>
                <a:gd name="connsiteY2" fmla="*/ 3879243 h 6022562"/>
                <a:gd name="connsiteX3" fmla="*/ 868825 w 868825"/>
                <a:gd name="connsiteY3" fmla="*/ 6022562 h 6022562"/>
              </a:gdLst>
              <a:ahLst/>
              <a:cxnLst>
                <a:cxn ang="0">
                  <a:pos x="connsiteX0" y="connsiteY0"/>
                </a:cxn>
                <a:cxn ang="0">
                  <a:pos x="connsiteX1" y="connsiteY1"/>
                </a:cxn>
                <a:cxn ang="0">
                  <a:pos x="connsiteX2" y="connsiteY2"/>
                </a:cxn>
                <a:cxn ang="0">
                  <a:pos x="connsiteX3" y="connsiteY3"/>
                </a:cxn>
              </a:cxnLst>
              <a:rect l="l" t="t" r="r" b="b"/>
              <a:pathLst>
                <a:path w="868825" h="6022562">
                  <a:moveTo>
                    <a:pt x="0" y="0"/>
                  </a:moveTo>
                  <a:cubicBezTo>
                    <a:pt x="490817" y="541618"/>
                    <a:pt x="591920" y="946703"/>
                    <a:pt x="609600" y="1593243"/>
                  </a:cubicBezTo>
                  <a:cubicBezTo>
                    <a:pt x="627280" y="2239784"/>
                    <a:pt x="62877" y="3141023"/>
                    <a:pt x="106081" y="3879243"/>
                  </a:cubicBezTo>
                  <a:cubicBezTo>
                    <a:pt x="149285" y="4617463"/>
                    <a:pt x="366801" y="5342738"/>
                    <a:pt x="868825" y="6022562"/>
                  </a:cubicBezTo>
                </a:path>
              </a:pathLst>
            </a:custGeom>
            <a:noFill/>
            <a:ln w="28575"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6" name="Oval 105" descr="END OF TRANSITION PERIOD. Use the MBI on data exchanges&#10;" title="January 1, 2020"/>
            <p:cNvSpPr/>
            <p:nvPr/>
          </p:nvSpPr>
          <p:spPr bwMode="ltGray">
            <a:xfrm>
              <a:off x="3786257" y="5484155"/>
              <a:ext cx="189578" cy="177495"/>
            </a:xfrm>
            <a:prstGeom prst="ellipse">
              <a:avLst/>
            </a:prstGeom>
            <a:solidFill>
              <a:schemeClr val="bg1"/>
            </a:solidFill>
            <a:ln w="3175"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7" name="Rectangle 106"/>
            <p:cNvSpPr/>
            <p:nvPr/>
          </p:nvSpPr>
          <p:spPr>
            <a:xfrm>
              <a:off x="1694285" y="5107009"/>
              <a:ext cx="1816231" cy="678799"/>
            </a:xfrm>
            <a:prstGeom prst="rect">
              <a:avLst/>
            </a:prstGeom>
          </p:spPr>
          <p:txBody>
            <a:bodyPr wrap="square" lIns="0" tIns="36000" rIns="0" bIns="0">
              <a:spAutoFit/>
            </a:bodyPr>
            <a:lstStyle/>
            <a:p>
              <a:r>
                <a:rPr lang="en-US" sz="1600" dirty="0">
                  <a:solidFill>
                    <a:srgbClr val="084A9C"/>
                  </a:solidFill>
                  <a:latin typeface="Times New Roman" panose="02020603050405020304" pitchFamily="18" charset="0"/>
                  <a:cs typeface="Times New Roman" panose="02020603050405020304" pitchFamily="18" charset="0"/>
                </a:rPr>
                <a:t>Deadline for issuance of new Medicare </a:t>
              </a:r>
              <a:r>
                <a:rPr lang="en-US" sz="1600" dirty="0" smtClean="0">
                  <a:solidFill>
                    <a:srgbClr val="084A9C"/>
                  </a:solidFill>
                  <a:latin typeface="Times New Roman" panose="02020603050405020304" pitchFamily="18" charset="0"/>
                  <a:cs typeface="Times New Roman" panose="02020603050405020304" pitchFamily="18" charset="0"/>
                </a:rPr>
                <a:t>cards </a:t>
              </a:r>
            </a:p>
            <a:p>
              <a:r>
                <a:rPr lang="en-US" sz="1600" dirty="0">
                  <a:solidFill>
                    <a:srgbClr val="084A9C"/>
                  </a:solidFill>
                  <a:latin typeface="Times New Roman" panose="02020603050405020304" pitchFamily="18" charset="0"/>
                  <a:cs typeface="Times New Roman" panose="02020603050405020304" pitchFamily="18" charset="0"/>
                </a:rPr>
                <a:t> </a:t>
              </a:r>
              <a:r>
                <a:rPr lang="en-US" sz="1600" dirty="0" smtClean="0">
                  <a:solidFill>
                    <a:srgbClr val="084A9C"/>
                  </a:solidFill>
                  <a:latin typeface="Times New Roman" panose="02020603050405020304" pitchFamily="18" charset="0"/>
                  <a:cs typeface="Times New Roman" panose="02020603050405020304" pitchFamily="18" charset="0"/>
                </a:rPr>
                <a:t>                    </a:t>
              </a:r>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108" name="Rectangle 107"/>
            <p:cNvSpPr/>
            <p:nvPr/>
          </p:nvSpPr>
          <p:spPr>
            <a:xfrm>
              <a:off x="3825459" y="4563902"/>
              <a:ext cx="3040450" cy="463146"/>
            </a:xfrm>
            <a:prstGeom prst="rect">
              <a:avLst/>
            </a:prstGeom>
          </p:spPr>
          <p:txBody>
            <a:bodyPr wrap="square" lIns="0" tIns="36000" rIns="0" bIns="0">
              <a:spAutoFit/>
            </a:bodyPr>
            <a:lstStyle/>
            <a:p>
              <a:r>
                <a:rPr lang="en-US" sz="1600" dirty="0">
                  <a:solidFill>
                    <a:srgbClr val="084A9C"/>
                  </a:solidFill>
                  <a:latin typeface="Times New Roman" panose="02020603050405020304" pitchFamily="18" charset="0"/>
                  <a:cs typeface="Times New Roman" panose="02020603050405020304" pitchFamily="18" charset="0"/>
                </a:rPr>
                <a:t>Return MBI on remittance advice </a:t>
              </a:r>
              <a:endParaRPr lang="en-US" sz="1600" dirty="0" smtClean="0">
                <a:solidFill>
                  <a:srgbClr val="084A9C"/>
                </a:solidFill>
                <a:latin typeface="Times New Roman" panose="02020603050405020304" pitchFamily="18" charset="0"/>
                <a:cs typeface="Times New Roman" panose="02020603050405020304" pitchFamily="18" charset="0"/>
              </a:endParaRPr>
            </a:p>
            <a:p>
              <a:r>
                <a:rPr lang="en-US" sz="1600" dirty="0" smtClean="0">
                  <a:solidFill>
                    <a:srgbClr val="084A9C"/>
                  </a:solidFill>
                  <a:latin typeface="Times New Roman" panose="02020603050405020304" pitchFamily="18" charset="0"/>
                  <a:cs typeface="Times New Roman" panose="02020603050405020304" pitchFamily="18" charset="0"/>
                </a:rPr>
                <a:t>MBI shared with downstream partners</a:t>
              </a:r>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111" name="Oval 110" descr="Launch of provider look-up tool&#10;" title="June"/>
            <p:cNvSpPr/>
            <p:nvPr/>
          </p:nvSpPr>
          <p:spPr bwMode="ltGray">
            <a:xfrm>
              <a:off x="3497841" y="3913088"/>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2" name="Oval 111" descr="Continue mailing new Medicare cards with MBI to 60M beneficiaries&#10;" title="May 2018"/>
            <p:cNvSpPr/>
            <p:nvPr/>
          </p:nvSpPr>
          <p:spPr bwMode="ltGray">
            <a:xfrm>
              <a:off x="3573066" y="3452162"/>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3" name="Oval 112" descr="All systems &amp; processes able to accept MBI. Mailing new Medicare cards to newly eligible people with Medicare. BEGIN TRANSITION PERIOD&#10;" title="April 1, 2018"/>
            <p:cNvSpPr/>
            <p:nvPr/>
          </p:nvSpPr>
          <p:spPr bwMode="ltGray">
            <a:xfrm>
              <a:off x="3686376" y="2563621"/>
              <a:ext cx="189578" cy="177495"/>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cxnSp>
          <p:nvCxnSpPr>
            <p:cNvPr id="114" name="Straight Connector 113"/>
            <p:cNvCxnSpPr/>
            <p:nvPr/>
          </p:nvCxnSpPr>
          <p:spPr>
            <a:xfrm flipV="1">
              <a:off x="3686376" y="4541803"/>
              <a:ext cx="1763877" cy="1252"/>
            </a:xfrm>
            <a:prstGeom prst="line">
              <a:avLst/>
            </a:prstGeom>
            <a:noFill/>
            <a:ln w="9525" cap="flat" cmpd="sng" algn="ctr">
              <a:solidFill>
                <a:srgbClr val="084A9C"/>
              </a:solidFill>
              <a:prstDash val="sysDash"/>
            </a:ln>
            <a:effectLst/>
          </p:spPr>
        </p:cxnSp>
        <p:cxnSp>
          <p:nvCxnSpPr>
            <p:cNvPr id="115" name="Straight Connector 114"/>
            <p:cNvCxnSpPr/>
            <p:nvPr/>
          </p:nvCxnSpPr>
          <p:spPr>
            <a:xfrm>
              <a:off x="1694286" y="5102649"/>
              <a:ext cx="1908330" cy="1252"/>
            </a:xfrm>
            <a:prstGeom prst="line">
              <a:avLst/>
            </a:prstGeom>
            <a:noFill/>
            <a:ln w="9525" cap="flat" cmpd="sng" algn="ctr">
              <a:solidFill>
                <a:srgbClr val="084A9C"/>
              </a:solidFill>
              <a:prstDash val="sysDash"/>
            </a:ln>
            <a:effectLst/>
          </p:spPr>
        </p:cxnSp>
        <p:sp>
          <p:nvSpPr>
            <p:cNvPr id="120" name="Rectangle 119"/>
            <p:cNvSpPr/>
            <p:nvPr/>
          </p:nvSpPr>
          <p:spPr>
            <a:xfrm>
              <a:off x="3993579" y="5587531"/>
              <a:ext cx="3292545" cy="463146"/>
            </a:xfrm>
            <a:prstGeom prst="rect">
              <a:avLst/>
            </a:prstGeom>
          </p:spPr>
          <p:txBody>
            <a:bodyPr wrap="square" lIns="0" tIns="36000" rIns="0" bIns="0">
              <a:spAutoFit/>
            </a:bodyPr>
            <a:lstStyle/>
            <a:p>
              <a:pPr indent="-274320" defTabSz="1018824"/>
              <a:r>
                <a:rPr lang="en-US" sz="1600" b="1" dirty="0" smtClean="0">
                  <a:solidFill>
                    <a:srgbClr val="084A9C"/>
                  </a:solidFill>
                  <a:latin typeface="Times New Roman" panose="02020603050405020304" pitchFamily="18" charset="0"/>
                  <a:cs typeface="Times New Roman" panose="02020603050405020304" pitchFamily="18" charset="0"/>
                </a:rPr>
                <a:t>END OF TRANSITION PERIOD</a:t>
              </a:r>
              <a:r>
                <a:rPr lang="en-US" sz="1600" dirty="0" smtClean="0">
                  <a:solidFill>
                    <a:srgbClr val="084A9C"/>
                  </a:solidFill>
                  <a:latin typeface="Times New Roman" panose="02020603050405020304" pitchFamily="18" charset="0"/>
                  <a:cs typeface="Times New Roman" panose="02020603050405020304" pitchFamily="18" charset="0"/>
                </a:rPr>
                <a:t>. Use the MBI on data exchanges</a:t>
              </a:r>
              <a:endParaRPr lang="en-US" sz="1600" dirty="0">
                <a:solidFill>
                  <a:srgbClr val="084A9C"/>
                </a:solidFill>
                <a:latin typeface="Times New Roman" panose="02020603050405020304" pitchFamily="18" charset="0"/>
                <a:cs typeface="Times New Roman" panose="02020603050405020304" pitchFamily="18" charset="0"/>
              </a:endParaRPr>
            </a:p>
          </p:txBody>
        </p:sp>
        <p:sp>
          <p:nvSpPr>
            <p:cNvPr id="121" name="Rectangle 120"/>
            <p:cNvSpPr/>
            <p:nvPr/>
          </p:nvSpPr>
          <p:spPr>
            <a:xfrm>
              <a:off x="4104436" y="5383171"/>
              <a:ext cx="1907212"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084A9C"/>
                  </a:solidFill>
                  <a:latin typeface="Times New Roman" panose="02020603050405020304" pitchFamily="18" charset="0"/>
                  <a:cs typeface="Times New Roman" panose="02020603050405020304" pitchFamily="18" charset="0"/>
                </a:rPr>
                <a:t>December 31, 2019</a:t>
              </a:r>
              <a:endParaRPr lang="en-GB" sz="1600" dirty="0">
                <a:solidFill>
                  <a:srgbClr val="084A9C"/>
                </a:solidFill>
                <a:latin typeface="Times New Roman" panose="02020603050405020304" pitchFamily="18" charset="0"/>
                <a:cs typeface="Times New Roman" panose="02020603050405020304" pitchFamily="18" charset="0"/>
              </a:endParaRPr>
            </a:p>
          </p:txBody>
        </p:sp>
        <p:cxnSp>
          <p:nvCxnSpPr>
            <p:cNvPr id="122" name="Straight Connector 121"/>
            <p:cNvCxnSpPr>
              <a:stCxn id="106" idx="6"/>
            </p:cNvCxnSpPr>
            <p:nvPr/>
          </p:nvCxnSpPr>
          <p:spPr>
            <a:xfrm flipV="1">
              <a:off x="3975835" y="5572902"/>
              <a:ext cx="1465158" cy="1"/>
            </a:xfrm>
            <a:prstGeom prst="line">
              <a:avLst/>
            </a:prstGeom>
            <a:noFill/>
            <a:ln w="9525" cap="flat" cmpd="sng" algn="ctr">
              <a:solidFill>
                <a:srgbClr val="084A9C"/>
              </a:solidFill>
              <a:prstDash val="sysDash"/>
            </a:ln>
            <a:effectLst/>
          </p:spPr>
        </p:cxnSp>
        <p:cxnSp>
          <p:nvCxnSpPr>
            <p:cNvPr id="123" name="Straight Connector 122"/>
            <p:cNvCxnSpPr>
              <a:stCxn id="113" idx="2"/>
            </p:cNvCxnSpPr>
            <p:nvPr/>
          </p:nvCxnSpPr>
          <p:spPr>
            <a:xfrm flipH="1" flipV="1">
              <a:off x="1656186" y="2651117"/>
              <a:ext cx="2030190" cy="1252"/>
            </a:xfrm>
            <a:prstGeom prst="line">
              <a:avLst/>
            </a:prstGeom>
            <a:noFill/>
            <a:ln w="9525" cap="flat" cmpd="sng" algn="ctr">
              <a:solidFill>
                <a:srgbClr val="084A9C"/>
              </a:solidFill>
              <a:prstDash val="sysDash"/>
            </a:ln>
            <a:effectLst/>
          </p:spPr>
        </p:cxnSp>
        <p:sp>
          <p:nvSpPr>
            <p:cNvPr id="124" name="Rectangle 123"/>
            <p:cNvSpPr/>
            <p:nvPr/>
          </p:nvSpPr>
          <p:spPr>
            <a:xfrm>
              <a:off x="142264" y="2655477"/>
              <a:ext cx="3521303" cy="894454"/>
            </a:xfrm>
            <a:prstGeom prst="rect">
              <a:avLst/>
            </a:prstGeom>
          </p:spPr>
          <p:txBody>
            <a:bodyPr wrap="square" lIns="0" tIns="36000" rIns="0" bIns="0">
              <a:spAutoFit/>
            </a:bodyPr>
            <a:lstStyle/>
            <a:p>
              <a:r>
                <a:rPr lang="en-US" sz="1600" dirty="0">
                  <a:solidFill>
                    <a:srgbClr val="084A9C"/>
                  </a:solidFill>
                  <a:latin typeface="Times New Roman" panose="02020603050405020304" pitchFamily="18" charset="0"/>
                  <a:cs typeface="Times New Roman" panose="02020603050405020304" pitchFamily="18" charset="0"/>
                </a:rPr>
                <a:t>All systems &amp; processes able to accept </a:t>
              </a:r>
              <a:r>
                <a:rPr lang="en-US" sz="1600" dirty="0" smtClean="0">
                  <a:solidFill>
                    <a:srgbClr val="084A9C"/>
                  </a:solidFill>
                  <a:latin typeface="Times New Roman" panose="02020603050405020304" pitchFamily="18" charset="0"/>
                  <a:cs typeface="Times New Roman" panose="02020603050405020304" pitchFamily="18" charset="0"/>
                </a:rPr>
                <a:t>MBI. Mailing </a:t>
              </a:r>
              <a:r>
                <a:rPr lang="en-US" sz="1600" dirty="0">
                  <a:solidFill>
                    <a:srgbClr val="084A9C"/>
                  </a:solidFill>
                  <a:latin typeface="Times New Roman" panose="02020603050405020304" pitchFamily="18" charset="0"/>
                  <a:cs typeface="Times New Roman" panose="02020603050405020304" pitchFamily="18" charset="0"/>
                </a:rPr>
                <a:t>new Medicare </a:t>
              </a:r>
              <a:r>
                <a:rPr lang="en-US" sz="1600" dirty="0" smtClean="0">
                  <a:solidFill>
                    <a:srgbClr val="084A9C"/>
                  </a:solidFill>
                  <a:latin typeface="Times New Roman" panose="02020603050405020304" pitchFamily="18" charset="0"/>
                  <a:cs typeface="Times New Roman" panose="02020603050405020304" pitchFamily="18" charset="0"/>
                </a:rPr>
                <a:t>cards </a:t>
              </a:r>
              <a:r>
                <a:rPr lang="en-US" sz="1600" dirty="0">
                  <a:solidFill>
                    <a:srgbClr val="084A9C"/>
                  </a:solidFill>
                  <a:latin typeface="Times New Roman" panose="02020603050405020304" pitchFamily="18" charset="0"/>
                  <a:cs typeface="Times New Roman" panose="02020603050405020304" pitchFamily="18" charset="0"/>
                </a:rPr>
                <a:t>to </a:t>
              </a:r>
              <a:r>
                <a:rPr lang="en-US" sz="1600" dirty="0" smtClean="0">
                  <a:solidFill>
                    <a:srgbClr val="084A9C"/>
                  </a:solidFill>
                  <a:latin typeface="Times New Roman" panose="02020603050405020304" pitchFamily="18" charset="0"/>
                  <a:cs typeface="Times New Roman" panose="02020603050405020304" pitchFamily="18" charset="0"/>
                </a:rPr>
                <a:t>newly eligible people </a:t>
              </a:r>
              <a:r>
                <a:rPr lang="en-US" sz="1600" dirty="0">
                  <a:solidFill>
                    <a:srgbClr val="084A9C"/>
                  </a:solidFill>
                  <a:latin typeface="Times New Roman" panose="02020603050405020304" pitchFamily="18" charset="0"/>
                  <a:cs typeface="Times New Roman" panose="02020603050405020304" pitchFamily="18" charset="0"/>
                </a:rPr>
                <a:t>with </a:t>
              </a:r>
              <a:r>
                <a:rPr lang="en-US" sz="1600" dirty="0" smtClean="0">
                  <a:solidFill>
                    <a:srgbClr val="084A9C"/>
                  </a:solidFill>
                  <a:latin typeface="Times New Roman" panose="02020603050405020304" pitchFamily="18" charset="0"/>
                  <a:cs typeface="Times New Roman" panose="02020603050405020304" pitchFamily="18" charset="0"/>
                </a:rPr>
                <a:t>Medicare. </a:t>
              </a:r>
              <a:r>
                <a:rPr lang="en-US" sz="1600" b="1" dirty="0" smtClean="0">
                  <a:solidFill>
                    <a:srgbClr val="084A9C"/>
                  </a:solidFill>
                  <a:latin typeface="Times New Roman" panose="02020603050405020304" pitchFamily="18" charset="0"/>
                  <a:cs typeface="Times New Roman" panose="02020603050405020304" pitchFamily="18" charset="0"/>
                </a:rPr>
                <a:t>BEGIN TRANSITION PERIOD</a:t>
              </a:r>
              <a:endParaRPr lang="en-US" sz="1600" b="1" dirty="0">
                <a:solidFill>
                  <a:srgbClr val="084A9C"/>
                </a:solidFill>
                <a:latin typeface="Times New Roman" panose="02020603050405020304" pitchFamily="18" charset="0"/>
                <a:cs typeface="Times New Roman" panose="02020603050405020304" pitchFamily="18" charset="0"/>
              </a:endParaRPr>
            </a:p>
          </p:txBody>
        </p:sp>
        <p:sp>
          <p:nvSpPr>
            <p:cNvPr id="125" name="Rectangle 124"/>
            <p:cNvSpPr/>
            <p:nvPr/>
          </p:nvSpPr>
          <p:spPr>
            <a:xfrm>
              <a:off x="1694285" y="2440496"/>
              <a:ext cx="2028914"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FF0000"/>
                  </a:solidFill>
                  <a:latin typeface="Times New Roman" panose="02020603050405020304" pitchFamily="18" charset="0"/>
                  <a:cs typeface="Times New Roman" panose="02020603050405020304" pitchFamily="18" charset="0"/>
                </a:rPr>
                <a:t> </a:t>
              </a:r>
              <a:r>
                <a:rPr lang="en-GB" sz="1600" b="1" i="1" dirty="0" smtClean="0">
                  <a:solidFill>
                    <a:srgbClr val="084A9C"/>
                  </a:solidFill>
                  <a:latin typeface="Times New Roman" panose="02020603050405020304" pitchFamily="18" charset="0"/>
                  <a:cs typeface="Times New Roman" panose="02020603050405020304" pitchFamily="18" charset="0"/>
                </a:rPr>
                <a:t>April 1,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26" name="Rectangle 125"/>
            <p:cNvSpPr/>
            <p:nvPr/>
          </p:nvSpPr>
          <p:spPr>
            <a:xfrm>
              <a:off x="3825459" y="3544018"/>
              <a:ext cx="4291846" cy="463146"/>
            </a:xfrm>
            <a:prstGeom prst="rect">
              <a:avLst/>
            </a:prstGeom>
          </p:spPr>
          <p:txBody>
            <a:bodyPr wrap="square" lIns="0" tIns="36000" rIns="0" bIns="0">
              <a:spAutoFit/>
            </a:bodyPr>
            <a:lstStyle/>
            <a:p>
              <a:r>
                <a:rPr lang="en-US" sz="1600" dirty="0" smtClean="0">
                  <a:solidFill>
                    <a:srgbClr val="084A9C"/>
                  </a:solidFill>
                  <a:latin typeface="Times New Roman" panose="02020603050405020304" pitchFamily="18" charset="0"/>
                  <a:cs typeface="Times New Roman" panose="02020603050405020304" pitchFamily="18" charset="0"/>
                </a:rPr>
                <a:t>Continue mailing </a:t>
              </a:r>
              <a:r>
                <a:rPr lang="en-US" sz="1600" dirty="0">
                  <a:solidFill>
                    <a:srgbClr val="084A9C"/>
                  </a:solidFill>
                  <a:latin typeface="Times New Roman" panose="02020603050405020304" pitchFamily="18" charset="0"/>
                  <a:cs typeface="Times New Roman" panose="02020603050405020304" pitchFamily="18" charset="0"/>
                </a:rPr>
                <a:t>new Medicare cards with MBI to 60M beneficiaries</a:t>
              </a:r>
            </a:p>
          </p:txBody>
        </p:sp>
        <p:cxnSp>
          <p:nvCxnSpPr>
            <p:cNvPr id="127" name="Straight Connector 126"/>
            <p:cNvCxnSpPr>
              <a:endCxn id="112" idx="6"/>
            </p:cNvCxnSpPr>
            <p:nvPr/>
          </p:nvCxnSpPr>
          <p:spPr>
            <a:xfrm flipH="1">
              <a:off x="3762644" y="3540910"/>
              <a:ext cx="1703998" cy="0"/>
            </a:xfrm>
            <a:prstGeom prst="line">
              <a:avLst/>
            </a:prstGeom>
            <a:noFill/>
            <a:ln w="9525" cap="flat" cmpd="sng" algn="ctr">
              <a:solidFill>
                <a:srgbClr val="084A9C"/>
              </a:solidFill>
              <a:prstDash val="sysDash"/>
            </a:ln>
            <a:effectLst/>
          </p:spPr>
        </p:cxnSp>
        <p:sp>
          <p:nvSpPr>
            <p:cNvPr id="128" name="Rectangle 127"/>
            <p:cNvSpPr/>
            <p:nvPr/>
          </p:nvSpPr>
          <p:spPr>
            <a:xfrm>
              <a:off x="4462544" y="3329037"/>
              <a:ext cx="964011" cy="247492"/>
            </a:xfrm>
            <a:prstGeom prst="rect">
              <a:avLst/>
            </a:prstGeom>
          </p:spPr>
          <p:txBody>
            <a:bodyPr wrap="square" lIns="0" tIns="0" rIns="0" bIns="36000">
              <a:spAutoFit/>
            </a:bodyPr>
            <a:lstStyle/>
            <a:p>
              <a:pPr algn="r" defTabSz="1018824" fontAlgn="auto">
                <a:spcBef>
                  <a:spcPts val="0"/>
                </a:spcBef>
                <a:spcAft>
                  <a:spcPts val="0"/>
                </a:spcAft>
              </a:pPr>
              <a:r>
                <a:rPr lang="en-GB" sz="1600" b="1" i="1" dirty="0" smtClean="0">
                  <a:solidFill>
                    <a:srgbClr val="084A9C"/>
                  </a:solidFill>
                  <a:latin typeface="Times New Roman" panose="02020603050405020304" pitchFamily="18" charset="0"/>
                  <a:cs typeface="Times New Roman" panose="02020603050405020304" pitchFamily="18" charset="0"/>
                </a:rPr>
                <a:t>May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29" name="Rectangle 128"/>
            <p:cNvSpPr/>
            <p:nvPr/>
          </p:nvSpPr>
          <p:spPr>
            <a:xfrm>
              <a:off x="1718217" y="4003017"/>
              <a:ext cx="1905839" cy="723727"/>
            </a:xfrm>
            <a:prstGeom prst="rect">
              <a:avLst/>
            </a:prstGeom>
          </p:spPr>
          <p:txBody>
            <a:bodyPr wrap="square" lIns="0" tIns="36000" rIns="0" bIns="0">
              <a:spAutoFit/>
            </a:bodyPr>
            <a:lstStyle/>
            <a:p>
              <a:pPr indent="-274320" defTabSz="1018824" fontAlgn="auto">
                <a:spcBef>
                  <a:spcPts val="0"/>
                </a:spcBef>
                <a:spcAft>
                  <a:spcPts val="150"/>
                </a:spcAft>
              </a:pPr>
              <a:r>
                <a:rPr lang="en-US" sz="1600" dirty="0" smtClean="0">
                  <a:solidFill>
                    <a:srgbClr val="084A9C"/>
                  </a:solidFill>
                  <a:latin typeface="Times New Roman" panose="02020603050405020304" pitchFamily="18" charset="0"/>
                  <a:cs typeface="Times New Roman" panose="02020603050405020304" pitchFamily="18" charset="0"/>
                </a:rPr>
                <a:t>Launch </a:t>
              </a:r>
              <a:r>
                <a:rPr lang="en-US" sz="1600" dirty="0">
                  <a:solidFill>
                    <a:srgbClr val="084A9C"/>
                  </a:solidFill>
                  <a:latin typeface="Times New Roman" panose="02020603050405020304" pitchFamily="18" charset="0"/>
                  <a:cs typeface="Times New Roman" panose="02020603050405020304" pitchFamily="18" charset="0"/>
                </a:rPr>
                <a:t>of </a:t>
              </a:r>
              <a:r>
                <a:rPr lang="en-US" sz="1600" dirty="0" smtClean="0">
                  <a:solidFill>
                    <a:srgbClr val="084A9C"/>
                  </a:solidFill>
                  <a:latin typeface="Times New Roman" panose="02020603050405020304" pitchFamily="18" charset="0"/>
                  <a:cs typeface="Times New Roman" panose="02020603050405020304" pitchFamily="18" charset="0"/>
                </a:rPr>
                <a:t>provider</a:t>
              </a:r>
            </a:p>
            <a:p>
              <a:pPr indent="-274320" defTabSz="1018824" fontAlgn="auto">
                <a:spcBef>
                  <a:spcPts val="0"/>
                </a:spcBef>
                <a:spcAft>
                  <a:spcPts val="150"/>
                </a:spcAft>
              </a:pPr>
              <a:r>
                <a:rPr lang="en-US" sz="1600" dirty="0" smtClean="0">
                  <a:solidFill>
                    <a:srgbClr val="084A9C"/>
                  </a:solidFill>
                  <a:latin typeface="Times New Roman" panose="02020603050405020304" pitchFamily="18" charset="0"/>
                  <a:cs typeface="Times New Roman" panose="02020603050405020304" pitchFamily="18" charset="0"/>
                </a:rPr>
                <a:t>look-up </a:t>
              </a:r>
              <a:r>
                <a:rPr lang="en-US" sz="1600" dirty="0">
                  <a:solidFill>
                    <a:srgbClr val="084A9C"/>
                  </a:solidFill>
                  <a:latin typeface="Times New Roman" panose="02020603050405020304" pitchFamily="18" charset="0"/>
                  <a:cs typeface="Times New Roman" panose="02020603050405020304" pitchFamily="18" charset="0"/>
                </a:rPr>
                <a:t>tool</a:t>
              </a:r>
            </a:p>
            <a:p>
              <a:pPr indent="-274320" defTabSz="1018824" fontAlgn="auto">
                <a:spcBef>
                  <a:spcPts val="0"/>
                </a:spcBef>
                <a:spcAft>
                  <a:spcPts val="150"/>
                </a:spcAft>
              </a:pPr>
              <a:endParaRPr lang="en-GB" sz="1600" dirty="0" smtClean="0">
                <a:solidFill>
                  <a:srgbClr val="084A9C"/>
                </a:solidFill>
                <a:latin typeface="Times New Roman" panose="02020603050405020304" pitchFamily="18" charset="0"/>
                <a:cs typeface="Times New Roman" panose="02020603050405020304" pitchFamily="18" charset="0"/>
              </a:endParaRPr>
            </a:p>
          </p:txBody>
        </p:sp>
        <p:cxnSp>
          <p:nvCxnSpPr>
            <p:cNvPr id="130" name="Straight Connector 129"/>
            <p:cNvCxnSpPr>
              <a:endCxn id="111" idx="2"/>
            </p:cNvCxnSpPr>
            <p:nvPr/>
          </p:nvCxnSpPr>
          <p:spPr>
            <a:xfrm>
              <a:off x="1694286" y="4000584"/>
              <a:ext cx="1803555" cy="1252"/>
            </a:xfrm>
            <a:prstGeom prst="line">
              <a:avLst/>
            </a:prstGeom>
            <a:noFill/>
            <a:ln w="9525" cap="flat" cmpd="sng" algn="ctr">
              <a:solidFill>
                <a:srgbClr val="084A9C"/>
              </a:solidFill>
              <a:prstDash val="sysDash"/>
            </a:ln>
            <a:effectLst/>
          </p:spPr>
        </p:cxnSp>
        <p:sp>
          <p:nvSpPr>
            <p:cNvPr id="131" name="Rectangle 130"/>
            <p:cNvSpPr/>
            <p:nvPr/>
          </p:nvSpPr>
          <p:spPr>
            <a:xfrm>
              <a:off x="1694285" y="3789963"/>
              <a:ext cx="1008033"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084A9C"/>
                  </a:solidFill>
                  <a:latin typeface="Times New Roman" panose="02020603050405020304" pitchFamily="18" charset="0"/>
                  <a:cs typeface="Times New Roman" panose="02020603050405020304" pitchFamily="18" charset="0"/>
                </a:rPr>
                <a:t>June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32" name="Rectangle 131"/>
            <p:cNvSpPr/>
            <p:nvPr/>
          </p:nvSpPr>
          <p:spPr>
            <a:xfrm>
              <a:off x="4210525" y="4332473"/>
              <a:ext cx="1248150" cy="247492"/>
            </a:xfrm>
            <a:prstGeom prst="rect">
              <a:avLst/>
            </a:prstGeom>
          </p:spPr>
          <p:txBody>
            <a:bodyPr wrap="square" lIns="0" tIns="0" rIns="0" bIns="36000">
              <a:spAutoFit/>
            </a:bodyPr>
            <a:lstStyle/>
            <a:p>
              <a:pPr algn="r" defTabSz="1018824" fontAlgn="auto">
                <a:spcBef>
                  <a:spcPts val="0"/>
                </a:spcBef>
                <a:spcAft>
                  <a:spcPts val="0"/>
                </a:spcAft>
              </a:pPr>
              <a:r>
                <a:rPr lang="en-GB" sz="1600" b="1" i="1" dirty="0" smtClean="0">
                  <a:solidFill>
                    <a:srgbClr val="084A9C"/>
                  </a:solidFill>
                  <a:latin typeface="Times New Roman" panose="02020603050405020304" pitchFamily="18" charset="0"/>
                  <a:cs typeface="Times New Roman" panose="02020603050405020304" pitchFamily="18" charset="0"/>
                </a:rPr>
                <a:t>October 2018</a:t>
              </a:r>
              <a:endParaRPr lang="en-GB" sz="1600" dirty="0">
                <a:solidFill>
                  <a:srgbClr val="084A9C"/>
                </a:solidFill>
                <a:latin typeface="Times New Roman" panose="02020603050405020304" pitchFamily="18" charset="0"/>
                <a:cs typeface="Times New Roman" panose="02020603050405020304" pitchFamily="18" charset="0"/>
              </a:endParaRPr>
            </a:p>
          </p:txBody>
        </p:sp>
        <p:sp>
          <p:nvSpPr>
            <p:cNvPr id="133" name="Rectangle 132" title="Apr 16, 2019"/>
            <p:cNvSpPr/>
            <p:nvPr/>
          </p:nvSpPr>
          <p:spPr>
            <a:xfrm>
              <a:off x="1694285" y="4892028"/>
              <a:ext cx="1268491" cy="247492"/>
            </a:xfrm>
            <a:prstGeom prst="rect">
              <a:avLst/>
            </a:prstGeom>
          </p:spPr>
          <p:txBody>
            <a:bodyPr wrap="square" lIns="0" tIns="0" rIns="0" bIns="36000">
              <a:spAutoFit/>
            </a:bodyPr>
            <a:lstStyle/>
            <a:p>
              <a:pPr defTabSz="1018824" fontAlgn="auto">
                <a:spcBef>
                  <a:spcPts val="0"/>
                </a:spcBef>
                <a:spcAft>
                  <a:spcPts val="0"/>
                </a:spcAft>
              </a:pPr>
              <a:r>
                <a:rPr lang="en-GB" sz="1600" b="1" i="1" dirty="0" smtClean="0">
                  <a:solidFill>
                    <a:srgbClr val="084A9C"/>
                  </a:solidFill>
                  <a:latin typeface="Times New Roman" panose="02020603050405020304" pitchFamily="18" charset="0"/>
                  <a:cs typeface="Times New Roman" panose="02020603050405020304" pitchFamily="18" charset="0"/>
                </a:rPr>
                <a:t>Apr 16, 2019</a:t>
              </a:r>
              <a:endParaRPr lang="en-GB" sz="1600" dirty="0">
                <a:solidFill>
                  <a:srgbClr val="084A9C"/>
                </a:solidFill>
                <a:latin typeface="Times New Roman" panose="02020603050405020304" pitchFamily="18" charset="0"/>
                <a:cs typeface="Times New Roman" panose="02020603050405020304" pitchFamily="18" charset="0"/>
              </a:endParaRPr>
            </a:p>
          </p:txBody>
        </p:sp>
      </p:grpSp>
      <p:sp>
        <p:nvSpPr>
          <p:cNvPr id="31" name="Oval 30" descr="- Return MBI on remittance advice &#10;- MBI shared with downstream partner" title="October 2018"/>
          <p:cNvSpPr/>
          <p:nvPr/>
        </p:nvSpPr>
        <p:spPr bwMode="ltGray">
          <a:xfrm>
            <a:off x="3929569" y="4405116"/>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2" name="Oval 31" descr="Deadline for issuance of new Medicare cards &#10;" title="April 16, 2019"/>
          <p:cNvSpPr/>
          <p:nvPr/>
        </p:nvSpPr>
        <p:spPr bwMode="ltGray">
          <a:xfrm>
            <a:off x="4046111" y="5041601"/>
            <a:ext cx="203528" cy="202654"/>
          </a:xfrm>
          <a:prstGeom prst="ellipse">
            <a:avLst/>
          </a:prstGeom>
          <a:solidFill>
            <a:srgbClr val="084A9C"/>
          </a:solidFill>
          <a:ln w="19050" cap="flat" cmpd="sng" algn="ctr">
            <a:solidFill>
              <a:srgbClr val="084A9C"/>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200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16868"/>
          </a:xfrm>
          <a:prstGeom prst="rect">
            <a:avLst/>
          </a:prstGeom>
        </p:spPr>
        <p:txBody>
          <a:bodyPr vert="horz" wrap="square" lIns="0" tIns="0" rIns="0" bIns="0" rtlCol="0">
            <a:spAutoFit/>
          </a:bodyPr>
          <a:lstStyle/>
          <a:p>
            <a:pPr marL="355600" indent="-342900" fontAlgn="auto">
              <a:spcBef>
                <a:spcPts val="0"/>
              </a:spcBef>
              <a:spcAft>
                <a:spcPts val="0"/>
              </a:spcAft>
              <a:buSzPct val="105000"/>
              <a:buFont typeface="Arial"/>
              <a:buChar char="•"/>
              <a:tabLst>
                <a:tab pos="354965" algn="l"/>
                <a:tab pos="355600" algn="l"/>
              </a:tabLst>
            </a:pPr>
            <a:r>
              <a:rPr lang="en-US" sz="2200" dirty="0">
                <a:latin typeface="Times New Roman"/>
                <a:cs typeface="Times New Roman"/>
              </a:rPr>
              <a:t>The transition period </a:t>
            </a:r>
            <a:r>
              <a:rPr lang="en-US" sz="2200" dirty="0" smtClean="0">
                <a:latin typeface="Times New Roman"/>
                <a:cs typeface="Times New Roman"/>
              </a:rPr>
              <a:t>continues </a:t>
            </a:r>
            <a:r>
              <a:rPr lang="en-US" sz="2200" b="1" dirty="0" smtClean="0">
                <a:latin typeface="Times New Roman"/>
                <a:cs typeface="Times New Roman"/>
              </a:rPr>
              <a:t>through </a:t>
            </a:r>
            <a:r>
              <a:rPr lang="en-US" sz="2200" b="1" spc="-5" dirty="0">
                <a:latin typeface="Times New Roman"/>
                <a:cs typeface="Times New Roman"/>
              </a:rPr>
              <a:t>December </a:t>
            </a:r>
            <a:r>
              <a:rPr lang="en-US" sz="2200" b="1" spc="5" dirty="0">
                <a:latin typeface="Times New Roman"/>
                <a:cs typeface="Times New Roman"/>
              </a:rPr>
              <a:t>31,</a:t>
            </a:r>
            <a:r>
              <a:rPr lang="en-US" sz="2200" b="1" spc="-340" dirty="0">
                <a:latin typeface="Times New Roman"/>
                <a:cs typeface="Times New Roman"/>
              </a:rPr>
              <a:t>  </a:t>
            </a:r>
            <a:r>
              <a:rPr lang="en-US" sz="2200" b="1" spc="5" dirty="0" smtClean="0">
                <a:latin typeface="Times New Roman"/>
                <a:cs typeface="Times New Roman"/>
              </a:rPr>
              <a:t>2019. </a:t>
            </a:r>
            <a:endParaRPr lang="en-US" sz="2200" b="1" spc="5" dirty="0">
              <a:latin typeface="Times New Roman"/>
              <a:cs typeface="Times New Roman"/>
            </a:endParaRPr>
          </a:p>
          <a:p>
            <a:pPr marL="12700" fontAlgn="auto">
              <a:spcBef>
                <a:spcPts val="0"/>
              </a:spcBef>
              <a:spcAft>
                <a:spcPts val="0"/>
              </a:spcAft>
              <a:buSzPct val="105000"/>
              <a:tabLst>
                <a:tab pos="354965" algn="l"/>
                <a:tab pos="355600" algn="l"/>
              </a:tabLst>
            </a:pPr>
            <a:endParaRPr lang="en-US" sz="2200" b="1" dirty="0">
              <a:latin typeface="Times New Roman"/>
              <a:cs typeface="Times New Roman"/>
            </a:endParaRPr>
          </a:p>
          <a:p>
            <a:pPr marL="355600" indent="-342900" fontAlgn="auto">
              <a:spcBef>
                <a:spcPts val="0"/>
              </a:spcBef>
              <a:spcAft>
                <a:spcPts val="0"/>
              </a:spcAft>
              <a:buSzPct val="105000"/>
              <a:buFont typeface="Arial"/>
              <a:buChar char="•"/>
              <a:tabLst>
                <a:tab pos="354965" algn="l"/>
                <a:tab pos="355600" algn="l"/>
              </a:tabLst>
            </a:pPr>
            <a:r>
              <a:rPr lang="en-US" sz="2200" dirty="0">
                <a:latin typeface="Times New Roman" panose="02020603050405020304" pitchFamily="18" charset="0"/>
                <a:cs typeface="Times New Roman" panose="02020603050405020304" pitchFamily="18" charset="0"/>
              </a:rPr>
              <a:t>CMS </a:t>
            </a:r>
            <a:r>
              <a:rPr lang="en-US" sz="2200" dirty="0" smtClean="0">
                <a:latin typeface="Times New Roman" panose="02020603050405020304" pitchFamily="18" charset="0"/>
                <a:cs typeface="Times New Roman" panose="02020603050405020304" pitchFamily="18" charset="0"/>
              </a:rPr>
              <a:t>is accepting, using </a:t>
            </a:r>
            <a:r>
              <a:rPr lang="en-US" sz="2200" dirty="0">
                <a:latin typeface="Times New Roman" panose="02020603050405020304" pitchFamily="18" charset="0"/>
                <a:cs typeface="Times New Roman" panose="02020603050405020304" pitchFamily="18" charset="0"/>
              </a:rPr>
              <a:t>for processing, and </a:t>
            </a:r>
            <a:r>
              <a:rPr lang="en-US" sz="2200" dirty="0" smtClean="0">
                <a:latin typeface="Times New Roman" panose="02020603050405020304" pitchFamily="18" charset="0"/>
                <a:cs typeface="Times New Roman" panose="02020603050405020304" pitchFamily="18" charset="0"/>
              </a:rPr>
              <a:t>returning </a:t>
            </a:r>
            <a:r>
              <a:rPr lang="en-US" sz="2200" dirty="0">
                <a:latin typeface="Times New Roman" panose="02020603050405020304" pitchFamily="18" charset="0"/>
                <a:cs typeface="Times New Roman" panose="02020603050405020304" pitchFamily="18" charset="0"/>
              </a:rPr>
              <a:t>to stakeholders </a:t>
            </a:r>
            <a:r>
              <a:rPr lang="en-US" sz="2200" spc="-5" dirty="0">
                <a:latin typeface="Times New Roman" panose="02020603050405020304" pitchFamily="18" charset="0"/>
                <a:cs typeface="Times New Roman" panose="02020603050405020304" pitchFamily="18" charset="0"/>
              </a:rPr>
              <a:t>either</a:t>
            </a:r>
            <a:r>
              <a:rPr lang="en-US" sz="2200" spc="-195"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the MBI </a:t>
            </a:r>
            <a:r>
              <a:rPr lang="en-US" sz="2200" dirty="0">
                <a:latin typeface="Times New Roman" panose="02020603050405020304" pitchFamily="18" charset="0"/>
                <a:cs typeface="Times New Roman" panose="02020603050405020304" pitchFamily="18" charset="0"/>
              </a:rPr>
              <a:t>or HICN, whichever is </a:t>
            </a:r>
            <a:r>
              <a:rPr lang="en-US" sz="2200" spc="-5" dirty="0">
                <a:latin typeface="Times New Roman" panose="02020603050405020304" pitchFamily="18" charset="0"/>
                <a:cs typeface="Times New Roman" panose="02020603050405020304" pitchFamily="18" charset="0"/>
              </a:rPr>
              <a:t>submitted on the claim, </a:t>
            </a:r>
            <a:r>
              <a:rPr lang="en-US" sz="2200" dirty="0">
                <a:latin typeface="Times New Roman" panose="02020603050405020304" pitchFamily="18" charset="0"/>
                <a:cs typeface="Times New Roman" panose="02020603050405020304" pitchFamily="18" charset="0"/>
              </a:rPr>
              <a:t>during the transition</a:t>
            </a:r>
            <a:r>
              <a:rPr lang="en-US" sz="2200" spc="-145"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period.</a:t>
            </a:r>
            <a:endParaRPr lang="en-US" sz="2200" dirty="0">
              <a:latin typeface="Times New Roman" panose="02020603050405020304" pitchFamily="18" charset="0"/>
              <a:cs typeface="Times New Roman" panose="02020603050405020304" pitchFamily="18" charset="0"/>
            </a:endParaRPr>
          </a:p>
          <a:p>
            <a:pPr marL="12700" fontAlgn="auto">
              <a:spcBef>
                <a:spcPts val="0"/>
              </a:spcBef>
              <a:spcAft>
                <a:spcPts val="0"/>
              </a:spcAft>
              <a:buSzPct val="105000"/>
              <a:tabLst>
                <a:tab pos="354965" algn="l"/>
                <a:tab pos="355600" algn="l"/>
              </a:tabLst>
            </a:pPr>
            <a:endParaRPr lang="en-US" sz="2200" dirty="0">
              <a:latin typeface="Times New Roman"/>
              <a:cs typeface="Times New Roman"/>
            </a:endParaRPr>
          </a:p>
          <a:p>
            <a:pPr marL="355600" marR="5080" indent="-342900" fontAlgn="auto">
              <a:spcBef>
                <a:spcPts val="0"/>
              </a:spcBef>
              <a:spcAft>
                <a:spcPts val="0"/>
              </a:spcAft>
              <a:buSzPct val="105000"/>
              <a:buFont typeface="Arial"/>
              <a:buChar char="•"/>
              <a:tabLst>
                <a:tab pos="354965" algn="l"/>
                <a:tab pos="355600" algn="l"/>
              </a:tabLst>
            </a:pPr>
            <a:r>
              <a:rPr lang="en-US" sz="2200" b="1" dirty="0">
                <a:latin typeface="Times New Roman"/>
                <a:cs typeface="Times New Roman"/>
              </a:rPr>
              <a:t>We encourage all stakeholders </a:t>
            </a:r>
            <a:r>
              <a:rPr lang="en-US" sz="2200" b="1" spc="5" dirty="0">
                <a:latin typeface="Times New Roman"/>
                <a:cs typeface="Times New Roman"/>
              </a:rPr>
              <a:t>who </a:t>
            </a:r>
            <a:r>
              <a:rPr lang="en-US" sz="2200" b="1" dirty="0">
                <a:latin typeface="Times New Roman"/>
                <a:cs typeface="Times New Roman"/>
              </a:rPr>
              <a:t>submit or receive transactions with the HICN to start submitting or exchanging the MBI now.  </a:t>
            </a:r>
          </a:p>
          <a:p>
            <a:pPr marL="12700" marR="5080" fontAlgn="auto">
              <a:spcBef>
                <a:spcPts val="0"/>
              </a:spcBef>
              <a:spcAft>
                <a:spcPts val="0"/>
              </a:spcAft>
              <a:buSzPct val="105000"/>
              <a:tabLst>
                <a:tab pos="354965" algn="l"/>
                <a:tab pos="355600" algn="l"/>
              </a:tabLst>
            </a:pPr>
            <a:endParaRPr lang="en-US" sz="2200" dirty="0">
              <a:latin typeface="Times New Roman"/>
              <a:cs typeface="Times New Roman"/>
            </a:endParaRPr>
          </a:p>
          <a:p>
            <a:pPr marL="355600" marR="5080" indent="-342900" fontAlgn="auto">
              <a:spcBef>
                <a:spcPts val="0"/>
              </a:spcBef>
              <a:spcAft>
                <a:spcPts val="0"/>
              </a:spcAft>
              <a:buSzPct val="105000"/>
              <a:buFont typeface="Arial"/>
              <a:buChar char="•"/>
              <a:tabLst>
                <a:tab pos="354965" algn="l"/>
                <a:tab pos="355600" algn="l"/>
              </a:tabLst>
            </a:pPr>
            <a:r>
              <a:rPr lang="en-US" sz="2200" dirty="0">
                <a:latin typeface="Times New Roman" panose="02020603050405020304" pitchFamily="18" charset="0"/>
                <a:cs typeface="Times New Roman" panose="02020603050405020304" pitchFamily="18" charset="0"/>
              </a:rPr>
              <a:t>CMS is actively monitoring the use of  HICNs and MBIs </a:t>
            </a:r>
            <a:r>
              <a:rPr lang="en-US" sz="2200" dirty="0" smtClean="0">
                <a:latin typeface="Times New Roman" panose="02020603050405020304" pitchFamily="18" charset="0"/>
                <a:cs typeface="Times New Roman" panose="02020603050405020304" pitchFamily="18" charset="0"/>
              </a:rPr>
              <a:t>to </a:t>
            </a:r>
            <a:r>
              <a:rPr lang="en-US" sz="2200" dirty="0">
                <a:latin typeface="Times New Roman" panose="02020603050405020304" pitchFamily="18" charset="0"/>
                <a:cs typeface="Times New Roman" panose="02020603050405020304" pitchFamily="18" charset="0"/>
              </a:rPr>
              <a:t>ensure that everyone is ready to use MBIs only by January 1, </a:t>
            </a:r>
            <a:r>
              <a:rPr lang="en-US" sz="2200" dirty="0" smtClean="0">
                <a:latin typeface="Times New Roman" panose="02020603050405020304" pitchFamily="18" charset="0"/>
                <a:cs typeface="Times New Roman" panose="02020603050405020304" pitchFamily="18" charset="0"/>
              </a:rPr>
              <a:t>2020. </a:t>
            </a:r>
            <a:endParaRPr lang="en-US" sz="2200" dirty="0">
              <a:latin typeface="Times New Roman" panose="02020603050405020304" pitchFamily="18" charset="0"/>
              <a:cs typeface="Times New Roman" panose="02020603050405020304" pitchFamily="18" charset="0"/>
            </a:endParaRPr>
          </a:p>
          <a:p>
            <a:pPr marL="355600" marR="5080" indent="-342900" fontAlgn="auto">
              <a:spcBef>
                <a:spcPts val="0"/>
              </a:spcBef>
              <a:spcAft>
                <a:spcPts val="0"/>
              </a:spcAft>
              <a:buSzPct val="105000"/>
              <a:buFont typeface="Arial"/>
              <a:buChar char="•"/>
              <a:tabLst>
                <a:tab pos="354965" algn="l"/>
                <a:tab pos="355600" algn="l"/>
              </a:tabLst>
            </a:pPr>
            <a:endParaRPr lang="en-US" sz="2200" dirty="0" smtClean="0">
              <a:latin typeface="Times New Roman"/>
              <a:cs typeface="Times New Roman"/>
            </a:endParaRPr>
          </a:p>
          <a:p>
            <a:pPr marL="12700" marR="5080" algn="ctr" fontAlgn="auto">
              <a:spcBef>
                <a:spcPts val="0"/>
              </a:spcBef>
              <a:spcAft>
                <a:spcPts val="0"/>
              </a:spcAft>
              <a:buSzPct val="105000"/>
              <a:tabLst>
                <a:tab pos="354965" algn="l"/>
                <a:tab pos="355600" algn="l"/>
              </a:tabLst>
            </a:pPr>
            <a:r>
              <a:rPr lang="en-US" sz="2200" b="1" u="sng" dirty="0">
                <a:latin typeface="Times New Roman" panose="02020603050405020304" pitchFamily="18" charset="0"/>
                <a:cs typeface="Times New Roman" panose="02020603050405020304" pitchFamily="18" charset="0"/>
              </a:rPr>
              <a:t>79%</a:t>
            </a:r>
            <a:r>
              <a:rPr lang="en-US" sz="2200" b="1" u="sng" dirty="0" smtClean="0">
                <a:latin typeface="Times New Roman" panose="02020603050405020304" pitchFamily="18" charset="0"/>
                <a:cs typeface="Times New Roman" panose="02020603050405020304" pitchFamily="18" charset="0"/>
              </a:rPr>
              <a:t> </a:t>
            </a:r>
            <a:r>
              <a:rPr lang="en-US" sz="2200" b="1" u="sng" dirty="0">
                <a:latin typeface="Times New Roman" panose="02020603050405020304" pitchFamily="18" charset="0"/>
                <a:cs typeface="Times New Roman" panose="02020603050405020304" pitchFamily="18" charset="0"/>
              </a:rPr>
              <a:t>of  Medicare fee-for-service claims now include the MBI!</a:t>
            </a:r>
            <a:endParaRPr lang="en-US" sz="2200" b="1" dirty="0">
              <a:latin typeface="Times New Roman" panose="02020603050405020304" pitchFamily="18" charset="0"/>
              <a:cs typeface="Times New Roman" panose="02020603050405020304" pitchFamily="18" charset="0"/>
            </a:endParaRPr>
          </a:p>
          <a:p>
            <a:pPr marL="12700" marR="5080" fontAlgn="auto">
              <a:spcBef>
                <a:spcPts val="0"/>
              </a:spcBef>
              <a:spcAft>
                <a:spcPts val="0"/>
              </a:spcAft>
              <a:buSzPct val="105000"/>
              <a:tabLst>
                <a:tab pos="354965" algn="l"/>
                <a:tab pos="355600" algn="l"/>
              </a:tabLst>
            </a:pPr>
            <a:endParaRPr lang="en-US" sz="2200" b="1" dirty="0">
              <a:latin typeface="Times New Roman" panose="02020603050405020304" pitchFamily="18" charset="0"/>
              <a:cs typeface="Times New Roman" panose="02020603050405020304" pitchFamily="18" charset="0"/>
            </a:endParaRPr>
          </a:p>
          <a:p>
            <a:pPr marL="355600" indent="-342900" fontAlgn="auto">
              <a:spcBef>
                <a:spcPts val="0"/>
              </a:spcBef>
              <a:spcAft>
                <a:spcPts val="0"/>
              </a:spcAft>
              <a:buSzPct val="105000"/>
              <a:buFont typeface="Arial"/>
              <a:buChar char="•"/>
              <a:tabLst>
                <a:tab pos="354965" algn="l"/>
                <a:tab pos="355600" algn="l"/>
              </a:tabLst>
            </a:pPr>
            <a:endParaRPr lang="en-US" sz="2200" dirty="0" smtClean="0">
              <a:latin typeface="Times New Roman" panose="02020603050405020304" pitchFamily="18" charset="0"/>
              <a:cs typeface="Times New Roman" panose="02020603050405020304" pitchFamily="18" charset="0"/>
            </a:endParaRPr>
          </a:p>
          <a:p>
            <a:pPr marL="12700" fontAlgn="auto">
              <a:spcBef>
                <a:spcPts val="0"/>
              </a:spcBef>
              <a:spcAft>
                <a:spcPts val="0"/>
              </a:spcAft>
              <a:buSzPct val="105000"/>
              <a:tabLst>
                <a:tab pos="354965" algn="l"/>
                <a:tab pos="355600" algn="l"/>
              </a:tabLst>
            </a:pPr>
            <a:endParaRPr lang="en-US" sz="2200" dirty="0" smtClean="0">
              <a:solidFill>
                <a:prstClr val="black"/>
              </a:solidFill>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0" y="256794"/>
            <a:ext cx="9144000" cy="430887"/>
          </a:xfrm>
          <a:prstGeom prst="rect">
            <a:avLst/>
          </a:prstGeom>
        </p:spPr>
        <p:txBody>
          <a:bodyPr vert="horz" wrap="square" lIns="0" tIns="0" rIns="0" bIns="0" rtlCol="0">
            <a:spAutoFit/>
          </a:bodyPr>
          <a:lstStyle/>
          <a:p>
            <a:pPr marL="12700"/>
            <a:r>
              <a:rPr lang="en-US" b="1" spc="-5" dirty="0"/>
              <a:t>Using the New Medicare Number – During Transition</a:t>
            </a:r>
          </a:p>
        </p:txBody>
      </p:sp>
      <p:sp>
        <p:nvSpPr>
          <p:cNvPr id="5" name="Slide Number Placeholder 4"/>
          <p:cNvSpPr>
            <a:spLocks noGrp="1"/>
          </p:cNvSpPr>
          <p:nvPr>
            <p:ph type="sldNum" sz="quarter" idx="4294967295"/>
          </p:nvPr>
        </p:nvSpPr>
        <p:spPr>
          <a:xfrm>
            <a:off x="7010400" y="6492875"/>
            <a:ext cx="2133600" cy="365125"/>
          </a:xfrm>
        </p:spPr>
        <p:txBody>
          <a:bodyPr/>
          <a:lstStyle/>
          <a:p>
            <a:fld id="{7022FF3C-310F-4809-A5BE-BC5BA8AA108D}" type="slidenum">
              <a:rPr>
                <a:solidFill>
                  <a:prstClr val="black">
                    <a:tint val="75000"/>
                  </a:prstClr>
                </a:solidFill>
              </a:rPr>
              <a:pPr/>
              <a:t>9</a:t>
            </a:fld>
            <a:endParaRPr dirty="0">
              <a:solidFill>
                <a:prstClr val="black">
                  <a:tint val="75000"/>
                </a:prstClr>
              </a:solidFill>
            </a:endParaRPr>
          </a:p>
        </p:txBody>
      </p:sp>
    </p:spTree>
    <p:extLst>
      <p:ext uri="{BB962C8B-B14F-4D97-AF65-F5344CB8AC3E}">
        <p14:creationId xmlns:p14="http://schemas.microsoft.com/office/powerpoint/2010/main" val="7283860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Social Security Number Removal Initiative Program Update&amp;quot;&quot;/&gt;&lt;property id=&quot;20307&quot; value=&quot;270&quot;/&gt;&lt;/object&gt;&lt;object type=&quot;3&quot; unique_id=&quot;10004&quot;&gt;&lt;property id=&quot;20148&quot; value=&quot;5&quot;/&gt;&lt;property id=&quot;20300&quot; value=&quot;Slide 2 - &amp;quot;Agenda&amp;quot;&quot;/&gt;&lt;property id=&quot;20307&quot; value=&quot;305&quot;/&gt;&lt;/object&gt;&lt;object type=&quot;3&quot; unique_id=&quot;10763&quot;&gt;&lt;property id=&quot;20148&quot; value=&quot;5&quot;/&gt;&lt;property id=&quot;20300&quot; value=&quot;Slide 16 - &amp;quot;Administrative Update&amp;quot;&quot;/&gt;&lt;property id=&quot;20307&quot; value=&quot;370&quot;/&gt;&lt;/object&gt;&lt;object type=&quot;3&quot; unique_id=&quot;10765&quot;&gt;&lt;property id=&quot;20148&quot; value=&quot;5&quot;/&gt;&lt;property id=&quot;20300&quot; value=&quot;Slide 3 - &amp;quot;Key Work Product Updates Document Reviews and Updates&amp;quot;&quot;/&gt;&lt;property id=&quot;20307&quot; value=&quot;460&quot;/&gt;&lt;/object&gt;&lt;object type=&quot;3&quot; unique_id=&quot;10766&quot;&gt;&lt;property id=&quot;20148&quot; value=&quot;5&quot;/&gt;&lt;property id=&quot;20300&quot; value=&quot;Slide 4 - &amp;quot;Change Management Plan&amp;quot;&quot;/&gt;&lt;property id=&quot;20307&quot; value=&quot;474&quot;/&gt;&lt;/object&gt;&lt;object type=&quot;3&quot; unique_id=&quot;10767&quot;&gt;&lt;property id=&quot;20148&quot; value=&quot;5&quot;/&gt;&lt;property id=&quot;20300&quot; value=&quot;Slide 5 - &amp;quot;Change Management Plan IT System CCBs&amp;quot;&quot;/&gt;&lt;property id=&quot;20307&quot; value=&quot;475&quot;/&gt;&lt;/object&gt;&lt;object type=&quot;3&quot; unique_id=&quot;10768&quot;&gt;&lt;property id=&quot;20148&quot; value=&quot;5&quot;/&gt;&lt;property id=&quot;20300&quot; value=&quot;Slide 6 - &amp;quot;Change Management Plan IT System CCBs (continued)&amp;quot;&quot;/&gt;&lt;property id=&quot;20307&quot; value=&quot;476&quot;/&gt;&lt;/object&gt;&lt;object type=&quot;3&quot; unique_id=&quot;10769&quot;&gt;&lt;property id=&quot;20148&quot; value=&quot;5&quot;/&gt;&lt;property id=&quot;20300&quot; value=&quot;Slide 7 - &amp;quot;Project Portfolio Management Plan&amp;quot;&quot;/&gt;&lt;property id=&quot;20307&quot; value=&quot;477&quot;/&gt;&lt;/object&gt;&lt;object type=&quot;3&quot; unique_id=&quot;10770&quot;&gt;&lt;property id=&quot;20148&quot; value=&quot;5&quot;/&gt;&lt;property id=&quot;20300&quot; value=&quot;Slide 8 - &amp;quot;Program Management Plan and Program Performance Management Plan&amp;quot;&quot;/&gt;&lt;property id=&quot;20307&quot; value=&quot;478&quot;/&gt;&lt;/object&gt;&lt;object type=&quot;3&quot; unique_id=&quot;10771&quot;&gt;&lt;property id=&quot;20148&quot; value=&quot;5&quot;/&gt;&lt;property id=&quot;20300&quot; value=&quot;Slide 9 - &amp;quot;Schedule Management Plan&amp;quot;&quot;/&gt;&lt;property id=&quot;20307&quot; value=&quot;480&quot;/&gt;&lt;/object&gt;&lt;object type=&quot;3&quot; unique_id=&quot;10772&quot;&gt;&lt;property id=&quot;20148&quot; value=&quot;5&quot;/&gt;&lt;property id=&quot;20300&quot; value=&quot;Slide 10 - &amp;quot;Key Work Product Updates SSNRI Cost Workbooks&amp;quot;&quot;/&gt;&lt;property id=&quot;20307&quot; value=&quot;473&quot;/&gt;&lt;/object&gt;&lt;object type=&quot;3&quot; unique_id=&quot;10773&quot;&gt;&lt;property id=&quot;20148&quot; value=&quot;5&quot;/&gt;&lt;property id=&quot;20300&quot; value=&quot;Slide 11 - &amp;quot;Key Work Product Updates SSNRI Cost Workbooks (continued)&amp;quot;&quot;/&gt;&lt;property id=&quot;20307&quot; value=&quot;462&quot;/&gt;&lt;/object&gt;&lt;object type=&quot;3&quot; unique_id=&quot;10774&quot;&gt;&lt;property id=&quot;20148&quot; value=&quot;5&quot;/&gt;&lt;property id=&quot;20300&quot; value=&quot;Slide 12 - &amp;quot;Key Work Product Updates  Cost Workbooks Change Management&amp;quot;&quot;/&gt;&lt;property id=&quot;20307&quot; value=&quot;481&quot;/&gt;&lt;/object&gt;&lt;object type=&quot;3&quot; unique_id=&quot;10775&quot;&gt;&lt;property id=&quot;20148&quot; value=&quot;5&quot;/&gt;&lt;property id=&quot;20300&quot; value=&quot;Slide 13 - &amp;quot;Key Work Product Updates Requirements Update&amp;quot;&quot;/&gt;&lt;property id=&quot;20307&quot; value=&quot;454&quot;/&gt;&lt;/object&gt;&lt;object type=&quot;3&quot; unique_id=&quot;10776&quot;&gt;&lt;property id=&quot;20148&quot; value=&quot;5&quot;/&gt;&lt;property id=&quot;20300&quot; value=&quot;Slide 14 - &amp;quot;Key Work Product Updates Transition Period Exceptions&amp;quot;&quot;/&gt;&lt;property id=&quot;20307&quot; value=&quot;472&quot;/&gt;&lt;/object&gt;&lt;object type=&quot;3&quot; unique_id=&quot;10777&quot;&gt;&lt;property id=&quot;20148&quot; value=&quot;5&quot;/&gt;&lt;property id=&quot;20300&quot; value=&quot;Slide 15 - &amp;quot;ESC Future Discussion Topics&amp;quot;&quot;/&gt;&lt;property id=&quot;20307&quot; value=&quot;413&quot;/&gt;&lt;/object&gt;&lt;object type=&quot;3&quot; unique_id=&quot;10778&quot;&gt;&lt;property id=&quot;20148&quot; value=&quot;5&quot;/&gt;&lt;property id=&quot;20300&quot; value=&quot;Slide 17 - &amp;quot;IPT Tasks&amp;quot;&quot;/&gt;&lt;property id=&quot;20307&quot; value=&quot;452&quot;/&gt;&lt;/object&gt;&lt;/object&gt;&lt;object type=&quot;8&quot; unique_id=&quot;1006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uthorized Use Onl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sisl xmlns:xsi="http://www.w3.org/2001/XMLSchema-instance" xmlns:xsd="http://www.w3.org/2001/XMLSchema" xmlns="http://www.boldonjames.com/2008/01/sie/internal/label" sislVersion="0" policy="c8d5760e-638a-47e8-9e2e-1226c2cb268d" origin="userSelected">
  <element uid="8935ac63-702f-4c65-b397-2d3f3e0964be" value=""/>
</sisl>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Document" ma:contentTypeID="0x010100D2E98530EAEF6A47A53E1C69953DC8A3" ma:contentTypeVersion="4" ma:contentTypeDescription="Create a new document." ma:contentTypeScope="" ma:versionID="c08e502559ee3466a1679f85820f62c9">
  <xsd:schema xmlns:xsd="http://www.w3.org/2001/XMLSchema" xmlns:xs="http://www.w3.org/2001/XMLSchema" xmlns:p="http://schemas.microsoft.com/office/2006/metadata/properties" xmlns:ns2="53007b49-20c0-41e6-9fba-1d655d994bb9" targetNamespace="http://schemas.microsoft.com/office/2006/metadata/properties" ma:root="true" ma:fieldsID="89412515c39669ef1e920ffe80447c8d" ns2:_="">
    <xsd:import namespace="53007b49-20c0-41e6-9fba-1d655d994bb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07b49-20c0-41e6-9fba-1d655d994bb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9D0343-32C1-4106-BBEE-9CF3CBAFF7AE}">
  <ds:schemaRefs>
    <ds:schemaRef ds:uri="http://schemas.microsoft.com/sharepoint/events"/>
  </ds:schemaRefs>
</ds:datastoreItem>
</file>

<file path=customXml/itemProps2.xml><?xml version="1.0" encoding="utf-8"?>
<ds:datastoreItem xmlns:ds="http://schemas.openxmlformats.org/officeDocument/2006/customXml" ds:itemID="{5ECA001F-9C9D-4111-8C55-9F2335682BB4}">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F5260C0E-CB91-4D39-B8A1-3E69BD096142}">
  <ds:schemaRefs>
    <ds:schemaRef ds:uri="http://schemas.microsoft.com/sharepoint/v3/contenttype/forms"/>
  </ds:schemaRefs>
</ds:datastoreItem>
</file>

<file path=customXml/itemProps4.xml><?xml version="1.0" encoding="utf-8"?>
<ds:datastoreItem xmlns:ds="http://schemas.openxmlformats.org/officeDocument/2006/customXml" ds:itemID="{EBE558B6-5780-4945-8319-BCCF3659A63C}">
  <ds:schemaRefs>
    <ds:schemaRef ds:uri="http://schemas.microsoft.com/office/2006/metadata/customXsn"/>
  </ds:schemaRefs>
</ds:datastoreItem>
</file>

<file path=customXml/itemProps5.xml><?xml version="1.0" encoding="utf-8"?>
<ds:datastoreItem xmlns:ds="http://schemas.openxmlformats.org/officeDocument/2006/customXml" ds:itemID="{F07EB206-1886-47D8-98F0-52C7E285C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07b49-20c0-41e6-9fba-1d655d994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15C362A5-0A9F-4572-829D-FCD28288B02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53007b49-20c0-41e6-9fba-1d655d994bb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51399</TotalTime>
  <Words>1954</Words>
  <Application>Microsoft Office PowerPoint</Application>
  <PresentationFormat>On-screen Show (4:3)</PresentationFormat>
  <Paragraphs>232</Paragraphs>
  <Slides>19</Slides>
  <Notes>19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19</vt:i4>
      </vt:variant>
    </vt:vector>
  </HeadingPairs>
  <TitlesOfParts>
    <vt:vector size="28" baseType="lpstr">
      <vt:lpstr>MS PGothic</vt:lpstr>
      <vt:lpstr>Arial</vt:lpstr>
      <vt:lpstr>Calibri</vt:lpstr>
      <vt:lpstr>Times New Roman</vt:lpstr>
      <vt:lpstr>Office Theme</vt:lpstr>
      <vt:lpstr>6_Office Theme</vt:lpstr>
      <vt:lpstr>13_Office Theme</vt:lpstr>
      <vt:lpstr>3_Office Theme</vt:lpstr>
      <vt:lpstr>4_Office Theme</vt:lpstr>
      <vt:lpstr>New Medicare Card Project</vt:lpstr>
      <vt:lpstr>We Are Nearing the Finish Line!</vt:lpstr>
      <vt:lpstr>New Medicare Card Mailing Complete</vt:lpstr>
      <vt:lpstr>   Key Points to Reinforce with Beneficiaries </vt:lpstr>
      <vt:lpstr>Key Points to Reinforce with Beneficiaries</vt:lpstr>
      <vt:lpstr>MyMedicare.gov - View or Print new Medicare card</vt:lpstr>
      <vt:lpstr>Transition Period (OCCURING NOW) April 1, 2018 – December 31, 2019 </vt:lpstr>
      <vt:lpstr>Transition Period Milestones</vt:lpstr>
      <vt:lpstr>Using the New Medicare Number – During Transition</vt:lpstr>
      <vt:lpstr>New Medicare Number HICN Exception Usage After the Transition Period</vt:lpstr>
      <vt:lpstr>Key Points for Providers</vt:lpstr>
      <vt:lpstr>Using the New Medicare Number – Providers </vt:lpstr>
      <vt:lpstr>Using the New Medicare Number – Providers (2)</vt:lpstr>
      <vt:lpstr>Using the New Medicare Number – Providers (3)</vt:lpstr>
      <vt:lpstr>Using the New Medicare Number – Plans / Pharmacies</vt:lpstr>
      <vt:lpstr>Using the New Medicare Number – Other Stakeholders </vt:lpstr>
      <vt:lpstr>Using the New Medicare Number – Other Stakeholders (2)</vt:lpstr>
      <vt:lpstr>Railroad Retirement Board (RRB) Beneficiaries</vt:lpstr>
      <vt:lpstr>Final Thoughts </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keywords>[AUOa:/b:/c:/d:/e:/f:/g:/h:/i:/j:/k:/l:/m:/n:/o:/p:/q:/r:/s:/t:/u:/v:/w:]</cp:keywords>
  <cp:lastModifiedBy>Sofia Lauretti</cp:lastModifiedBy>
  <cp:revision>2155</cp:revision>
  <cp:lastPrinted>2019-09-05T13:13:26Z</cp:lastPrinted>
  <dcterms:created xsi:type="dcterms:W3CDTF">2012-06-28T19:49:56Z</dcterms:created>
  <dcterms:modified xsi:type="dcterms:W3CDTF">2019-09-11T20:24:47Z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0x010100D2E98530EAEF6A47A53E1C69953DC8A3</vt:lpwstr>
  </property>
  <property fmtid="{D5CDD505-2E9C-101B-9397-08002B2CF9AE}" pid="4" name="Short Topic">
    <vt:lpwstr>This template should be used for presentations related to the SSNRI project.</vt:lpwstr>
  </property>
  <property fmtid="{D5CDD505-2E9C-101B-9397-08002B2CF9AE}" pid="5" name="docIndexRef">
    <vt:lpwstr>ae8e4695-e0e9-416a-8068-bd049643ee53</vt:lpwstr>
  </property>
  <property fmtid="{D5CDD505-2E9C-101B-9397-08002B2CF9AE}" pid="6" name="bjSaver">
    <vt:lpwstr>/svf5avIV1vJ3tEcndiCncVXAkZlKLGa</vt:lpwstr>
  </property>
  <property fmtid="{D5CDD505-2E9C-101B-9397-08002B2CF9AE}" pid="7"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8" name="bjDocumentLabelXML-0">
    <vt:lpwstr>ames.com/2008/01/sie/internal/label"&gt;&lt;element uid="8935ac63-702f-4c65-b397-2d3f3e0964be" value="" /&gt;&lt;/sisl&gt;</vt:lpwstr>
  </property>
  <property fmtid="{D5CDD505-2E9C-101B-9397-08002B2CF9AE}" pid="9" name="bjDocumentSecurityLabel">
    <vt:lpwstr>AUTHORIZED USE ONLY</vt:lpwstr>
  </property>
  <property fmtid="{D5CDD505-2E9C-101B-9397-08002B2CF9AE}" pid="10" name="bjSlideMasterFooterText">
    <vt:lpwstr>Authorized Use Only</vt:lpwstr>
  </property>
</Properties>
</file>