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2.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1.xml" ContentType="application/vnd.openxmlformats-officedocument.drawingml.chart+xml"/>
  <Override PartName="/ppt/notesSlides/notesSlide12.xml" ContentType="application/vnd.openxmlformats-officedocument.presentationml.notesSlide+xml"/>
  <Override PartName="/ppt/charts/chart2.xml" ContentType="application/vnd.openxmlformats-officedocument.drawingml.chart+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48" r:id="rId1"/>
    <p:sldMasterId id="2147483664" r:id="rId2"/>
  </p:sldMasterIdLst>
  <p:notesMasterIdLst>
    <p:notesMasterId r:id="rId23"/>
  </p:notesMasterIdLst>
  <p:handoutMasterIdLst>
    <p:handoutMasterId r:id="rId24"/>
  </p:handoutMasterIdLst>
  <p:sldIdLst>
    <p:sldId id="336" r:id="rId3"/>
    <p:sldId id="416" r:id="rId4"/>
    <p:sldId id="425" r:id="rId5"/>
    <p:sldId id="422" r:id="rId6"/>
    <p:sldId id="359" r:id="rId7"/>
    <p:sldId id="361" r:id="rId8"/>
    <p:sldId id="362" r:id="rId9"/>
    <p:sldId id="384" r:id="rId10"/>
    <p:sldId id="402" r:id="rId11"/>
    <p:sldId id="397" r:id="rId12"/>
    <p:sldId id="400" r:id="rId13"/>
    <p:sldId id="366" r:id="rId14"/>
    <p:sldId id="367" r:id="rId15"/>
    <p:sldId id="368" r:id="rId16"/>
    <p:sldId id="406" r:id="rId17"/>
    <p:sldId id="412" r:id="rId18"/>
    <p:sldId id="414" r:id="rId19"/>
    <p:sldId id="371" r:id="rId20"/>
    <p:sldId id="419" r:id="rId21"/>
    <p:sldId id="424" r:id="rId22"/>
  </p:sldIdLst>
  <p:sldSz cx="9144000" cy="6858000" type="screen4x3"/>
  <p:notesSz cx="7077075" cy="9385300"/>
  <p:defaultTextStyle>
    <a:defPPr>
      <a:defRPr lang="en-US"/>
    </a:defPPr>
    <a:lvl1pPr algn="l" rtl="0" eaLnBrk="0" fontAlgn="base" hangingPunct="0">
      <a:spcBef>
        <a:spcPct val="0"/>
      </a:spcBef>
      <a:spcAft>
        <a:spcPct val="0"/>
      </a:spcAft>
      <a:defRPr sz="1400" kern="1200">
        <a:solidFill>
          <a:schemeClr val="tx1"/>
        </a:solidFill>
        <a:latin typeface="BISansCond" pitchFamily="2" charset="0"/>
        <a:ea typeface="+mn-ea"/>
        <a:cs typeface="+mn-cs"/>
      </a:defRPr>
    </a:lvl1pPr>
    <a:lvl2pPr marL="457200" algn="l" rtl="0" eaLnBrk="0" fontAlgn="base" hangingPunct="0">
      <a:spcBef>
        <a:spcPct val="0"/>
      </a:spcBef>
      <a:spcAft>
        <a:spcPct val="0"/>
      </a:spcAft>
      <a:defRPr sz="1400" kern="1200">
        <a:solidFill>
          <a:schemeClr val="tx1"/>
        </a:solidFill>
        <a:latin typeface="BISansCond" pitchFamily="2" charset="0"/>
        <a:ea typeface="+mn-ea"/>
        <a:cs typeface="+mn-cs"/>
      </a:defRPr>
    </a:lvl2pPr>
    <a:lvl3pPr marL="914400" algn="l" rtl="0" eaLnBrk="0" fontAlgn="base" hangingPunct="0">
      <a:spcBef>
        <a:spcPct val="0"/>
      </a:spcBef>
      <a:spcAft>
        <a:spcPct val="0"/>
      </a:spcAft>
      <a:defRPr sz="1400" kern="1200">
        <a:solidFill>
          <a:schemeClr val="tx1"/>
        </a:solidFill>
        <a:latin typeface="BISansCond" pitchFamily="2" charset="0"/>
        <a:ea typeface="+mn-ea"/>
        <a:cs typeface="+mn-cs"/>
      </a:defRPr>
    </a:lvl3pPr>
    <a:lvl4pPr marL="1371600" algn="l" rtl="0" eaLnBrk="0" fontAlgn="base" hangingPunct="0">
      <a:spcBef>
        <a:spcPct val="0"/>
      </a:spcBef>
      <a:spcAft>
        <a:spcPct val="0"/>
      </a:spcAft>
      <a:defRPr sz="1400" kern="1200">
        <a:solidFill>
          <a:schemeClr val="tx1"/>
        </a:solidFill>
        <a:latin typeface="BISansCond" pitchFamily="2" charset="0"/>
        <a:ea typeface="+mn-ea"/>
        <a:cs typeface="+mn-cs"/>
      </a:defRPr>
    </a:lvl4pPr>
    <a:lvl5pPr marL="1828800" algn="l" rtl="0" eaLnBrk="0" fontAlgn="base" hangingPunct="0">
      <a:spcBef>
        <a:spcPct val="0"/>
      </a:spcBef>
      <a:spcAft>
        <a:spcPct val="0"/>
      </a:spcAft>
      <a:defRPr sz="1400" kern="1200">
        <a:solidFill>
          <a:schemeClr val="tx1"/>
        </a:solidFill>
        <a:latin typeface="BISansCond" pitchFamily="2" charset="0"/>
        <a:ea typeface="+mn-ea"/>
        <a:cs typeface="+mn-cs"/>
      </a:defRPr>
    </a:lvl5pPr>
    <a:lvl6pPr marL="2286000" algn="l" defTabSz="914400" rtl="0" eaLnBrk="1" latinLnBrk="0" hangingPunct="1">
      <a:defRPr sz="1400" kern="1200">
        <a:solidFill>
          <a:schemeClr val="tx1"/>
        </a:solidFill>
        <a:latin typeface="BISansCond" pitchFamily="2" charset="0"/>
        <a:ea typeface="+mn-ea"/>
        <a:cs typeface="+mn-cs"/>
      </a:defRPr>
    </a:lvl6pPr>
    <a:lvl7pPr marL="2743200" algn="l" defTabSz="914400" rtl="0" eaLnBrk="1" latinLnBrk="0" hangingPunct="1">
      <a:defRPr sz="1400" kern="1200">
        <a:solidFill>
          <a:schemeClr val="tx1"/>
        </a:solidFill>
        <a:latin typeface="BISansCond" pitchFamily="2" charset="0"/>
        <a:ea typeface="+mn-ea"/>
        <a:cs typeface="+mn-cs"/>
      </a:defRPr>
    </a:lvl7pPr>
    <a:lvl8pPr marL="3200400" algn="l" defTabSz="914400" rtl="0" eaLnBrk="1" latinLnBrk="0" hangingPunct="1">
      <a:defRPr sz="1400" kern="1200">
        <a:solidFill>
          <a:schemeClr val="tx1"/>
        </a:solidFill>
        <a:latin typeface="BISansCond" pitchFamily="2" charset="0"/>
        <a:ea typeface="+mn-ea"/>
        <a:cs typeface="+mn-cs"/>
      </a:defRPr>
    </a:lvl8pPr>
    <a:lvl9pPr marL="3657600" algn="l" defTabSz="914400" rtl="0" eaLnBrk="1" latinLnBrk="0" hangingPunct="1">
      <a:defRPr sz="1400" kern="1200">
        <a:solidFill>
          <a:schemeClr val="tx1"/>
        </a:solidFill>
        <a:latin typeface="BISansCond" pitchFamily="2"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ohn Robinson" initials="jdr" lastIdx="31" clrIdx="0"/>
  <p:cmAuthor id="1" name="Ricardo Salazar" initials="RS" lastIdx="6" clrIdx="1"/>
  <p:cmAuthor id="2" name="King,Timothy (MK) BIP-US-R" initials="K(B" lastIdx="2" clrIdx="2"/>
  <p:cmAuthor id="3" name="Joshua Cohen" initials="JC" lastIdx="87" clrIdx="3"/>
  <p:cmAuthor id="4" name="Fauzea Hussain" initials="FH" lastIdx="73" clrIdx="4"/>
  <p:cmAuthor id="5" name="Cios,Deborah (MED) BIP-US-R" initials="C(B" lastIdx="21" clrIdx="5"/>
  <p:cmAuthor id="6" name="Ghate,Sameer  BIP-US-R" initials="GB" lastIdx="19" clrIdx="6"/>
  <p:cmAuthor id="7" name="Timothy Inocencio" initials="TI" lastIdx="31" clrIdx="7"/>
  <p:cmAuthor id="8" name="Michael Johnsrud" initials="MJ" lastIdx="9" clrIdx="8"/>
  <p:cmAuthor id="9" name="Schnee,Dr.,Janet (CR) BIP-US-R" initials="S(B" lastIdx="11" clrIdx="9"/>
  <p:cmAuthor id="10" name="Trotta,Robert (LG) EXTERNAL" initials="RMT" lastIdx="24" clrIdx="10"/>
  <p:cmAuthor id="11" name="abby.moorman" initials="am" lastIdx="1" clrIdx="11"/>
  <p:cmAuthor id="12" name="Kliewer,Michelle (DRA) BIP-US-R" initials="mk" lastIdx="15" clrIdx="1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1FA1E7"/>
    <a:srgbClr val="007370"/>
    <a:srgbClr val="003366"/>
    <a:srgbClr val="0066CC"/>
    <a:srgbClr val="006600"/>
    <a:srgbClr val="336699"/>
    <a:srgbClr val="FF9900"/>
    <a:srgbClr val="800080"/>
    <a:srgbClr val="99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250" autoAdjust="0"/>
    <p:restoredTop sz="94494" autoAdjust="0"/>
  </p:normalViewPr>
  <p:slideViewPr>
    <p:cSldViewPr snapToGrid="0">
      <p:cViewPr>
        <p:scale>
          <a:sx n="50" d="100"/>
          <a:sy n="50" d="100"/>
        </p:scale>
        <p:origin x="-2130" y="-624"/>
      </p:cViewPr>
      <p:guideLst>
        <p:guide orient="horz" pos="804"/>
        <p:guide orient="horz" pos="3858"/>
        <p:guide orient="horz" pos="126"/>
        <p:guide orient="horz" pos="558"/>
        <p:guide pos="5538"/>
        <p:guide pos="228"/>
      </p:guideLst>
    </p:cSldViewPr>
  </p:slideViewPr>
  <p:outlineViewPr>
    <p:cViewPr>
      <p:scale>
        <a:sx n="33" d="100"/>
        <a:sy n="33" d="100"/>
      </p:scale>
      <p:origin x="0" y="5562"/>
    </p:cViewPr>
  </p:outlineViewPr>
  <p:notesTextViewPr>
    <p:cViewPr>
      <p:scale>
        <a:sx n="100" d="100"/>
        <a:sy n="100" d="100"/>
      </p:scale>
      <p:origin x="0" y="0"/>
    </p:cViewPr>
  </p:notesTextViewPr>
  <p:sorterViewPr>
    <p:cViewPr>
      <p:scale>
        <a:sx n="100" d="100"/>
        <a:sy n="100" d="100"/>
      </p:scale>
      <p:origin x="0" y="0"/>
    </p:cViewPr>
  </p:sorterViewPr>
  <p:notesViewPr>
    <p:cSldViewPr snapToGrid="0">
      <p:cViewPr>
        <p:scale>
          <a:sx n="80" d="100"/>
          <a:sy n="80" d="100"/>
        </p:scale>
        <p:origin x="-2262" y="-72"/>
      </p:cViewPr>
      <p:guideLst>
        <p:guide orient="horz" pos="2956"/>
        <p:guide pos="222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commentAuthors" Target="commentAuthor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6.2228889992503901E-2"/>
          <c:y val="3.7236549535754802E-2"/>
          <c:w val="0.88983636708108527"/>
          <c:h val="0.87315473629899998"/>
        </c:manualLayout>
      </c:layout>
      <c:scatterChart>
        <c:scatterStyle val="lineMarker"/>
        <c:varyColors val="0"/>
        <c:ser>
          <c:idx val="0"/>
          <c:order val="0"/>
          <c:tx>
            <c:strRef>
              <c:f>Sheet1!$B$1</c:f>
              <c:strCache>
                <c:ptCount val="1"/>
                <c:pt idx="0">
                  <c:v>220 mg + plc., 45-64 yr  (n = 6)</c:v>
                </c:pt>
              </c:strCache>
            </c:strRef>
          </c:tx>
          <c:spPr>
            <a:ln>
              <a:solidFill>
                <a:srgbClr val="D41E49">
                  <a:alpha val="70000"/>
                </a:srgbClr>
              </a:solidFill>
              <a:prstDash val="sysDot"/>
            </a:ln>
          </c:spPr>
          <c:marker>
            <c:symbol val="circle"/>
            <c:size val="7"/>
            <c:spPr>
              <a:solidFill>
                <a:srgbClr val="A21636">
                  <a:alpha val="60000"/>
                </a:srgbClr>
              </a:solidFill>
              <a:ln>
                <a:solidFill>
                  <a:schemeClr val="tx1"/>
                </a:solidFill>
              </a:ln>
            </c:spPr>
          </c:marker>
          <c:errBars>
            <c:errDir val="y"/>
            <c:errBarType val="plus"/>
            <c:errValType val="cust"/>
            <c:noEndCap val="0"/>
            <c:plus>
              <c:numRef>
                <c:f>Sheet1!$N$2:$N$16</c:f>
                <c:numCache>
                  <c:formatCode>General</c:formatCode>
                  <c:ptCount val="15"/>
                  <c:pt idx="0">
                    <c:v>4.51</c:v>
                  </c:pt>
                  <c:pt idx="1">
                    <c:v>8.1</c:v>
                  </c:pt>
                  <c:pt idx="2">
                    <c:v>8.1300000000000008</c:v>
                  </c:pt>
                  <c:pt idx="3">
                    <c:v>7.69</c:v>
                  </c:pt>
                  <c:pt idx="4">
                    <c:v>10.7</c:v>
                  </c:pt>
                  <c:pt idx="6">
                    <c:v>8.5299999999999994</c:v>
                  </c:pt>
                  <c:pt idx="8">
                    <c:v>9.1199999999999992</c:v>
                  </c:pt>
                  <c:pt idx="9">
                    <c:v>7.57</c:v>
                  </c:pt>
                  <c:pt idx="10">
                    <c:v>5.54</c:v>
                  </c:pt>
                  <c:pt idx="11">
                    <c:v>4.67</c:v>
                  </c:pt>
                  <c:pt idx="12">
                    <c:v>2.19</c:v>
                  </c:pt>
                  <c:pt idx="13">
                    <c:v>2.08</c:v>
                  </c:pt>
                  <c:pt idx="14">
                    <c:v>2.09</c:v>
                  </c:pt>
                </c:numCache>
              </c:numRef>
            </c:plus>
            <c:minus>
              <c:numRef>
                <c:f>Sheet1!$O$2:$O$16</c:f>
                <c:numCache>
                  <c:formatCode>General</c:formatCode>
                  <c:ptCount val="15"/>
                  <c:pt idx="0">
                    <c:v>4.51</c:v>
                  </c:pt>
                  <c:pt idx="1">
                    <c:v>8.1</c:v>
                  </c:pt>
                  <c:pt idx="2">
                    <c:v>8.1300000000000008</c:v>
                  </c:pt>
                  <c:pt idx="3">
                    <c:v>7.69</c:v>
                  </c:pt>
                  <c:pt idx="4">
                    <c:v>10.7</c:v>
                  </c:pt>
                  <c:pt idx="6">
                    <c:v>8.5299999999999994</c:v>
                  </c:pt>
                  <c:pt idx="8">
                    <c:v>9.1199999999999992</c:v>
                  </c:pt>
                  <c:pt idx="9">
                    <c:v>7.57</c:v>
                  </c:pt>
                  <c:pt idx="10">
                    <c:v>5.54</c:v>
                  </c:pt>
                  <c:pt idx="11">
                    <c:v>4.67</c:v>
                  </c:pt>
                  <c:pt idx="12">
                    <c:v>2.19</c:v>
                  </c:pt>
                  <c:pt idx="13">
                    <c:v>2.08</c:v>
                  </c:pt>
                  <c:pt idx="14">
                    <c:v>2.09</c:v>
                  </c:pt>
                </c:numCache>
              </c:numRef>
            </c:minus>
          </c:errBars>
          <c:xVal>
            <c:numRef>
              <c:f>Sheet1!$A$2:$A$16</c:f>
              <c:numCache>
                <c:formatCode>General</c:formatCode>
                <c:ptCount val="15"/>
                <c:pt idx="0">
                  <c:v>-2</c:v>
                </c:pt>
                <c:pt idx="1">
                  <c:v>-8.3000000000000004E-2</c:v>
                </c:pt>
                <c:pt idx="2">
                  <c:v>0</c:v>
                </c:pt>
                <c:pt idx="3">
                  <c:v>0.66800000000000004</c:v>
                </c:pt>
                <c:pt idx="4">
                  <c:v>2</c:v>
                </c:pt>
                <c:pt idx="5">
                  <c:v>3.6680000000000001</c:v>
                </c:pt>
                <c:pt idx="6">
                  <c:v>4</c:v>
                </c:pt>
                <c:pt idx="7">
                  <c:v>4.6680000000000001</c:v>
                </c:pt>
                <c:pt idx="8">
                  <c:v>8</c:v>
                </c:pt>
                <c:pt idx="9">
                  <c:v>10</c:v>
                </c:pt>
                <c:pt idx="10">
                  <c:v>12</c:v>
                </c:pt>
                <c:pt idx="11">
                  <c:v>16</c:v>
                </c:pt>
                <c:pt idx="12">
                  <c:v>18</c:v>
                </c:pt>
                <c:pt idx="13">
                  <c:v>22</c:v>
                </c:pt>
                <c:pt idx="14">
                  <c:v>30</c:v>
                </c:pt>
              </c:numCache>
            </c:numRef>
          </c:xVal>
          <c:yVal>
            <c:numRef>
              <c:f>Sheet1!$B$2:$B$16</c:f>
              <c:numCache>
                <c:formatCode>General</c:formatCode>
                <c:ptCount val="15"/>
                <c:pt idx="0">
                  <c:v>44.2</c:v>
                </c:pt>
                <c:pt idx="1">
                  <c:v>60.8</c:v>
                </c:pt>
                <c:pt idx="2">
                  <c:v>59.5</c:v>
                </c:pt>
                <c:pt idx="3" formatCode="0.00">
                  <c:v>59</c:v>
                </c:pt>
                <c:pt idx="4">
                  <c:v>59.7</c:v>
                </c:pt>
                <c:pt idx="5">
                  <c:v>#N/A</c:v>
                </c:pt>
                <c:pt idx="6">
                  <c:v>57.2</c:v>
                </c:pt>
                <c:pt idx="7">
                  <c:v>#N/A</c:v>
                </c:pt>
                <c:pt idx="8">
                  <c:v>54.2</c:v>
                </c:pt>
                <c:pt idx="9">
                  <c:v>49</c:v>
                </c:pt>
                <c:pt idx="10">
                  <c:v>45.6</c:v>
                </c:pt>
                <c:pt idx="11">
                  <c:v>39.6</c:v>
                </c:pt>
                <c:pt idx="12">
                  <c:v>38.6</c:v>
                </c:pt>
                <c:pt idx="13">
                  <c:v>37</c:v>
                </c:pt>
                <c:pt idx="14">
                  <c:v>34.6</c:v>
                </c:pt>
              </c:numCache>
            </c:numRef>
          </c:yVal>
          <c:smooth val="0"/>
        </c:ser>
        <c:ser>
          <c:idx val="1"/>
          <c:order val="1"/>
          <c:tx>
            <c:strRef>
              <c:f>Sheet1!$C$1</c:f>
              <c:strCache>
                <c:ptCount val="1"/>
                <c:pt idx="0">
                  <c:v>220 mg + 5 g, 45-64 yr  (n = 6)</c:v>
                </c:pt>
              </c:strCache>
            </c:strRef>
          </c:tx>
          <c:spPr>
            <a:ln>
              <a:solidFill>
                <a:srgbClr val="D41E49"/>
              </a:solidFill>
            </a:ln>
          </c:spPr>
          <c:marker>
            <c:symbol val="circle"/>
            <c:size val="7"/>
            <c:spPr>
              <a:solidFill>
                <a:srgbClr val="D41E49"/>
              </a:solidFill>
              <a:ln>
                <a:solidFill>
                  <a:srgbClr val="D41E49"/>
                </a:solidFill>
              </a:ln>
            </c:spPr>
          </c:marker>
          <c:errBars>
            <c:errDir val="y"/>
            <c:errBarType val="plus"/>
            <c:errValType val="cust"/>
            <c:noEndCap val="0"/>
            <c:plus>
              <c:numRef>
                <c:f>Sheet1!$Q$2:$Q$16</c:f>
                <c:numCache>
                  <c:formatCode>General</c:formatCode>
                  <c:ptCount val="15"/>
                  <c:pt idx="0">
                    <c:v>2.3199999999999998</c:v>
                  </c:pt>
                  <c:pt idx="1">
                    <c:v>11.7</c:v>
                  </c:pt>
                  <c:pt idx="2">
                    <c:v>1.97</c:v>
                  </c:pt>
                  <c:pt idx="3">
                    <c:v>2.09</c:v>
                  </c:pt>
                  <c:pt idx="4">
                    <c:v>1.94</c:v>
                  </c:pt>
                  <c:pt idx="6">
                    <c:v>1.98</c:v>
                  </c:pt>
                  <c:pt idx="8">
                    <c:v>2.12</c:v>
                  </c:pt>
                  <c:pt idx="9">
                    <c:v>2.35</c:v>
                  </c:pt>
                  <c:pt idx="10">
                    <c:v>1.31</c:v>
                  </c:pt>
                  <c:pt idx="11">
                    <c:v>3.09</c:v>
                  </c:pt>
                  <c:pt idx="12">
                    <c:v>1.44</c:v>
                  </c:pt>
                  <c:pt idx="13">
                    <c:v>1.52</c:v>
                  </c:pt>
                  <c:pt idx="14">
                    <c:v>1.17</c:v>
                  </c:pt>
                </c:numCache>
              </c:numRef>
            </c:plus>
            <c:minus>
              <c:numRef>
                <c:f>Sheet1!$R$2:$R$16</c:f>
                <c:numCache>
                  <c:formatCode>General</c:formatCode>
                  <c:ptCount val="15"/>
                  <c:pt idx="0">
                    <c:v>2.3199999999999998</c:v>
                  </c:pt>
                  <c:pt idx="1">
                    <c:v>11.7</c:v>
                  </c:pt>
                  <c:pt idx="2">
                    <c:v>1.97</c:v>
                  </c:pt>
                  <c:pt idx="3">
                    <c:v>2.09</c:v>
                  </c:pt>
                  <c:pt idx="4">
                    <c:v>1.94</c:v>
                  </c:pt>
                  <c:pt idx="6">
                    <c:v>1.98</c:v>
                  </c:pt>
                  <c:pt idx="8">
                    <c:v>2.12</c:v>
                  </c:pt>
                  <c:pt idx="9">
                    <c:v>2.35</c:v>
                  </c:pt>
                  <c:pt idx="10">
                    <c:v>1.31</c:v>
                  </c:pt>
                  <c:pt idx="11">
                    <c:v>3.09</c:v>
                  </c:pt>
                  <c:pt idx="12">
                    <c:v>1.44</c:v>
                  </c:pt>
                  <c:pt idx="13">
                    <c:v>1.52</c:v>
                  </c:pt>
                  <c:pt idx="14">
                    <c:v>1.17</c:v>
                  </c:pt>
                </c:numCache>
              </c:numRef>
            </c:minus>
          </c:errBars>
          <c:xVal>
            <c:numRef>
              <c:f>Sheet1!$A$2:$A$16</c:f>
              <c:numCache>
                <c:formatCode>General</c:formatCode>
                <c:ptCount val="15"/>
                <c:pt idx="0">
                  <c:v>-2</c:v>
                </c:pt>
                <c:pt idx="1">
                  <c:v>-8.3000000000000004E-2</c:v>
                </c:pt>
                <c:pt idx="2">
                  <c:v>0</c:v>
                </c:pt>
                <c:pt idx="3">
                  <c:v>0.66800000000000004</c:v>
                </c:pt>
                <c:pt idx="4">
                  <c:v>2</c:v>
                </c:pt>
                <c:pt idx="5">
                  <c:v>3.6680000000000001</c:v>
                </c:pt>
                <c:pt idx="6">
                  <c:v>4</c:v>
                </c:pt>
                <c:pt idx="7">
                  <c:v>4.6680000000000001</c:v>
                </c:pt>
                <c:pt idx="8">
                  <c:v>8</c:v>
                </c:pt>
                <c:pt idx="9">
                  <c:v>10</c:v>
                </c:pt>
                <c:pt idx="10">
                  <c:v>12</c:v>
                </c:pt>
                <c:pt idx="11">
                  <c:v>16</c:v>
                </c:pt>
                <c:pt idx="12">
                  <c:v>18</c:v>
                </c:pt>
                <c:pt idx="13">
                  <c:v>22</c:v>
                </c:pt>
                <c:pt idx="14">
                  <c:v>30</c:v>
                </c:pt>
              </c:numCache>
            </c:numRef>
          </c:xVal>
          <c:yVal>
            <c:numRef>
              <c:f>Sheet1!$C$2:$C$16</c:f>
              <c:numCache>
                <c:formatCode>General</c:formatCode>
                <c:ptCount val="15"/>
                <c:pt idx="0">
                  <c:v>43.1</c:v>
                </c:pt>
                <c:pt idx="1">
                  <c:v>65.599999999999994</c:v>
                </c:pt>
                <c:pt idx="2">
                  <c:v>31.7</c:v>
                </c:pt>
                <c:pt idx="3">
                  <c:v>31.5</c:v>
                </c:pt>
                <c:pt idx="4">
                  <c:v>31.4</c:v>
                </c:pt>
                <c:pt idx="5">
                  <c:v>#N/A</c:v>
                </c:pt>
                <c:pt idx="6">
                  <c:v>31.4</c:v>
                </c:pt>
                <c:pt idx="7">
                  <c:v>#N/A</c:v>
                </c:pt>
                <c:pt idx="8">
                  <c:v>31.3</c:v>
                </c:pt>
                <c:pt idx="9">
                  <c:v>31.2</c:v>
                </c:pt>
                <c:pt idx="10">
                  <c:v>31.2</c:v>
                </c:pt>
                <c:pt idx="11">
                  <c:v>32.5</c:v>
                </c:pt>
                <c:pt idx="12">
                  <c:v>31.7</c:v>
                </c:pt>
                <c:pt idx="13">
                  <c:v>31.8</c:v>
                </c:pt>
                <c:pt idx="14">
                  <c:v>32.4</c:v>
                </c:pt>
              </c:numCache>
            </c:numRef>
          </c:yVal>
          <c:smooth val="0"/>
        </c:ser>
        <c:ser>
          <c:idx val="2"/>
          <c:order val="2"/>
          <c:tx>
            <c:strRef>
              <c:f>Sheet1!$D$1</c:f>
              <c:strCache>
                <c:ptCount val="1"/>
                <c:pt idx="0">
                  <c:v>220 + plc., 65-80 yr  (n = 8)</c:v>
                </c:pt>
              </c:strCache>
            </c:strRef>
          </c:tx>
          <c:spPr>
            <a:ln>
              <a:solidFill>
                <a:srgbClr val="008000">
                  <a:alpha val="75000"/>
                </a:srgbClr>
              </a:solidFill>
              <a:prstDash val="sysDot"/>
            </a:ln>
          </c:spPr>
          <c:marker>
            <c:spPr>
              <a:solidFill>
                <a:srgbClr val="008000">
                  <a:alpha val="65000"/>
                </a:srgbClr>
              </a:solidFill>
              <a:ln>
                <a:solidFill>
                  <a:srgbClr val="008000">
                    <a:alpha val="70000"/>
                  </a:srgbClr>
                </a:solidFill>
              </a:ln>
            </c:spPr>
          </c:marker>
          <c:errBars>
            <c:errDir val="y"/>
            <c:errBarType val="plus"/>
            <c:errValType val="cust"/>
            <c:noEndCap val="0"/>
            <c:plus>
              <c:numRef>
                <c:f>Sheet1!$T$2:$T$16</c:f>
                <c:numCache>
                  <c:formatCode>General</c:formatCode>
                  <c:ptCount val="15"/>
                  <c:pt idx="0">
                    <c:v>5.17</c:v>
                  </c:pt>
                  <c:pt idx="1">
                    <c:v>10.5</c:v>
                  </c:pt>
                  <c:pt idx="2">
                    <c:v>13.1</c:v>
                  </c:pt>
                  <c:pt idx="3">
                    <c:v>11.8</c:v>
                  </c:pt>
                  <c:pt idx="4">
                    <c:v>10.9</c:v>
                  </c:pt>
                  <c:pt idx="6">
                    <c:v>11.4</c:v>
                  </c:pt>
                  <c:pt idx="8">
                    <c:v>9.17</c:v>
                  </c:pt>
                  <c:pt idx="9">
                    <c:v>7.67</c:v>
                  </c:pt>
                  <c:pt idx="10">
                    <c:v>6.57</c:v>
                  </c:pt>
                  <c:pt idx="11">
                    <c:v>3.88</c:v>
                  </c:pt>
                  <c:pt idx="12">
                    <c:v>3.57</c:v>
                  </c:pt>
                  <c:pt idx="13">
                    <c:v>2.5</c:v>
                  </c:pt>
                  <c:pt idx="14">
                    <c:v>2.2400000000000002</c:v>
                  </c:pt>
                </c:numCache>
              </c:numRef>
            </c:plus>
            <c:minus>
              <c:numRef>
                <c:f>Sheet1!$U$2:$U$16</c:f>
                <c:numCache>
                  <c:formatCode>General</c:formatCode>
                  <c:ptCount val="15"/>
                  <c:pt idx="0">
                    <c:v>5.17</c:v>
                  </c:pt>
                  <c:pt idx="1">
                    <c:v>10.5</c:v>
                  </c:pt>
                  <c:pt idx="2">
                    <c:v>13.1</c:v>
                  </c:pt>
                  <c:pt idx="3">
                    <c:v>11.8</c:v>
                  </c:pt>
                  <c:pt idx="4">
                    <c:v>10.9</c:v>
                  </c:pt>
                  <c:pt idx="6">
                    <c:v>11.4</c:v>
                  </c:pt>
                  <c:pt idx="8">
                    <c:v>9.17</c:v>
                  </c:pt>
                  <c:pt idx="9">
                    <c:v>7.67</c:v>
                  </c:pt>
                  <c:pt idx="10">
                    <c:v>6.57</c:v>
                  </c:pt>
                  <c:pt idx="11">
                    <c:v>3.88</c:v>
                  </c:pt>
                  <c:pt idx="12">
                    <c:v>3.57</c:v>
                  </c:pt>
                  <c:pt idx="13">
                    <c:v>2.5</c:v>
                  </c:pt>
                  <c:pt idx="14">
                    <c:v>2.2400000000000002</c:v>
                  </c:pt>
                </c:numCache>
              </c:numRef>
            </c:minus>
          </c:errBars>
          <c:xVal>
            <c:numRef>
              <c:f>Sheet1!$A$2:$A$16</c:f>
              <c:numCache>
                <c:formatCode>General</c:formatCode>
                <c:ptCount val="15"/>
                <c:pt idx="0">
                  <c:v>-2</c:v>
                </c:pt>
                <c:pt idx="1">
                  <c:v>-8.3000000000000004E-2</c:v>
                </c:pt>
                <c:pt idx="2">
                  <c:v>0</c:v>
                </c:pt>
                <c:pt idx="3">
                  <c:v>0.66800000000000004</c:v>
                </c:pt>
                <c:pt idx="4">
                  <c:v>2</c:v>
                </c:pt>
                <c:pt idx="5">
                  <c:v>3.6680000000000001</c:v>
                </c:pt>
                <c:pt idx="6">
                  <c:v>4</c:v>
                </c:pt>
                <c:pt idx="7">
                  <c:v>4.6680000000000001</c:v>
                </c:pt>
                <c:pt idx="8">
                  <c:v>8</c:v>
                </c:pt>
                <c:pt idx="9">
                  <c:v>10</c:v>
                </c:pt>
                <c:pt idx="10">
                  <c:v>12</c:v>
                </c:pt>
                <c:pt idx="11">
                  <c:v>16</c:v>
                </c:pt>
                <c:pt idx="12">
                  <c:v>18</c:v>
                </c:pt>
                <c:pt idx="13">
                  <c:v>22</c:v>
                </c:pt>
                <c:pt idx="14">
                  <c:v>30</c:v>
                </c:pt>
              </c:numCache>
            </c:numRef>
          </c:xVal>
          <c:yVal>
            <c:numRef>
              <c:f>Sheet1!$D$2:$D$16</c:f>
              <c:numCache>
                <c:formatCode>General</c:formatCode>
                <c:ptCount val="15"/>
                <c:pt idx="0">
                  <c:v>49.2</c:v>
                </c:pt>
                <c:pt idx="1">
                  <c:v>67.599999999999994</c:v>
                </c:pt>
                <c:pt idx="2">
                  <c:v>69.7</c:v>
                </c:pt>
                <c:pt idx="3">
                  <c:v>69.400000000000006</c:v>
                </c:pt>
                <c:pt idx="4">
                  <c:v>67.7</c:v>
                </c:pt>
                <c:pt idx="5">
                  <c:v>#N/A</c:v>
                </c:pt>
                <c:pt idx="6">
                  <c:v>68.2</c:v>
                </c:pt>
                <c:pt idx="7">
                  <c:v>#N/A</c:v>
                </c:pt>
                <c:pt idx="8">
                  <c:v>64</c:v>
                </c:pt>
                <c:pt idx="9">
                  <c:v>56.8</c:v>
                </c:pt>
                <c:pt idx="10">
                  <c:v>52.2</c:v>
                </c:pt>
                <c:pt idx="11">
                  <c:v>45.1</c:v>
                </c:pt>
                <c:pt idx="12">
                  <c:v>43.1</c:v>
                </c:pt>
                <c:pt idx="13">
                  <c:v>40.799999999999997</c:v>
                </c:pt>
                <c:pt idx="14">
                  <c:v>37.200000000000003</c:v>
                </c:pt>
              </c:numCache>
            </c:numRef>
          </c:yVal>
          <c:smooth val="0"/>
        </c:ser>
        <c:ser>
          <c:idx val="3"/>
          <c:order val="3"/>
          <c:tx>
            <c:strRef>
              <c:f>Sheet1!$E$1</c:f>
              <c:strCache>
                <c:ptCount val="1"/>
                <c:pt idx="0">
                  <c:v>220 mg + 5 g, 65-80 yr  (n = 8)</c:v>
                </c:pt>
              </c:strCache>
            </c:strRef>
          </c:tx>
          <c:spPr>
            <a:ln>
              <a:solidFill>
                <a:srgbClr val="008000"/>
              </a:solidFill>
            </a:ln>
          </c:spPr>
          <c:marker>
            <c:symbol val="triangle"/>
            <c:size val="7"/>
            <c:spPr>
              <a:solidFill>
                <a:srgbClr val="008000"/>
              </a:solidFill>
              <a:ln>
                <a:solidFill>
                  <a:srgbClr val="008000"/>
                </a:solidFill>
              </a:ln>
            </c:spPr>
          </c:marker>
          <c:errBars>
            <c:errDir val="y"/>
            <c:errBarType val="plus"/>
            <c:errValType val="cust"/>
            <c:noEndCap val="0"/>
            <c:plus>
              <c:numRef>
                <c:f>Sheet1!$W$2:$W$16</c:f>
                <c:numCache>
                  <c:formatCode>General</c:formatCode>
                  <c:ptCount val="15"/>
                  <c:pt idx="0">
                    <c:v>4.8600000000000003</c:v>
                  </c:pt>
                  <c:pt idx="1">
                    <c:v>12.9</c:v>
                  </c:pt>
                  <c:pt idx="2">
                    <c:v>0.66700000000000004</c:v>
                  </c:pt>
                  <c:pt idx="3">
                    <c:v>0.746</c:v>
                  </c:pt>
                  <c:pt idx="4">
                    <c:v>0.67900000000000005</c:v>
                  </c:pt>
                  <c:pt idx="6">
                    <c:v>0.81399999999999995</c:v>
                  </c:pt>
                  <c:pt idx="8">
                    <c:v>0.90600000000000003</c:v>
                  </c:pt>
                  <c:pt idx="9">
                    <c:v>0.74299999999999999</c:v>
                  </c:pt>
                  <c:pt idx="10">
                    <c:v>0.96899999999999997</c:v>
                  </c:pt>
                  <c:pt idx="11">
                    <c:v>1.43</c:v>
                  </c:pt>
                  <c:pt idx="12">
                    <c:v>1.51</c:v>
                  </c:pt>
                  <c:pt idx="13">
                    <c:v>1.58</c:v>
                  </c:pt>
                  <c:pt idx="14">
                    <c:v>1.93</c:v>
                  </c:pt>
                </c:numCache>
              </c:numRef>
            </c:plus>
            <c:minus>
              <c:numRef>
                <c:f>Sheet1!$X$2:$X$16</c:f>
                <c:numCache>
                  <c:formatCode>General</c:formatCode>
                  <c:ptCount val="15"/>
                  <c:pt idx="0">
                    <c:v>4.8600000000000003</c:v>
                  </c:pt>
                  <c:pt idx="1">
                    <c:v>12.9</c:v>
                  </c:pt>
                  <c:pt idx="2">
                    <c:v>0.66700000000000004</c:v>
                  </c:pt>
                  <c:pt idx="3">
                    <c:v>0.746</c:v>
                  </c:pt>
                  <c:pt idx="4">
                    <c:v>0.67900000000000005</c:v>
                  </c:pt>
                  <c:pt idx="6">
                    <c:v>0.81399999999999995</c:v>
                  </c:pt>
                  <c:pt idx="8">
                    <c:v>0.90600000000000003</c:v>
                  </c:pt>
                  <c:pt idx="9">
                    <c:v>0.74299999999999999</c:v>
                  </c:pt>
                  <c:pt idx="10">
                    <c:v>0.96899999999999997</c:v>
                  </c:pt>
                  <c:pt idx="11">
                    <c:v>1.43</c:v>
                  </c:pt>
                  <c:pt idx="12">
                    <c:v>1.51</c:v>
                  </c:pt>
                  <c:pt idx="13">
                    <c:v>1.58</c:v>
                  </c:pt>
                  <c:pt idx="14">
                    <c:v>1.93</c:v>
                  </c:pt>
                </c:numCache>
              </c:numRef>
            </c:minus>
          </c:errBars>
          <c:xVal>
            <c:numRef>
              <c:f>Sheet1!$A$2:$A$16</c:f>
              <c:numCache>
                <c:formatCode>General</c:formatCode>
                <c:ptCount val="15"/>
                <c:pt idx="0">
                  <c:v>-2</c:v>
                </c:pt>
                <c:pt idx="1">
                  <c:v>-8.3000000000000004E-2</c:v>
                </c:pt>
                <c:pt idx="2">
                  <c:v>0</c:v>
                </c:pt>
                <c:pt idx="3">
                  <c:v>0.66800000000000004</c:v>
                </c:pt>
                <c:pt idx="4">
                  <c:v>2</c:v>
                </c:pt>
                <c:pt idx="5">
                  <c:v>3.6680000000000001</c:v>
                </c:pt>
                <c:pt idx="6">
                  <c:v>4</c:v>
                </c:pt>
                <c:pt idx="7">
                  <c:v>4.6680000000000001</c:v>
                </c:pt>
                <c:pt idx="8">
                  <c:v>8</c:v>
                </c:pt>
                <c:pt idx="9">
                  <c:v>10</c:v>
                </c:pt>
                <c:pt idx="10">
                  <c:v>12</c:v>
                </c:pt>
                <c:pt idx="11">
                  <c:v>16</c:v>
                </c:pt>
                <c:pt idx="12">
                  <c:v>18</c:v>
                </c:pt>
                <c:pt idx="13">
                  <c:v>22</c:v>
                </c:pt>
                <c:pt idx="14">
                  <c:v>30</c:v>
                </c:pt>
              </c:numCache>
            </c:numRef>
          </c:xVal>
          <c:yVal>
            <c:numRef>
              <c:f>Sheet1!$E$2:$E$16</c:f>
              <c:numCache>
                <c:formatCode>General</c:formatCode>
                <c:ptCount val="15"/>
                <c:pt idx="0">
                  <c:v>48.8</c:v>
                </c:pt>
                <c:pt idx="1">
                  <c:v>67.3</c:v>
                </c:pt>
                <c:pt idx="2">
                  <c:v>32.4</c:v>
                </c:pt>
                <c:pt idx="3">
                  <c:v>32.299999999999997</c:v>
                </c:pt>
                <c:pt idx="4">
                  <c:v>32.1</c:v>
                </c:pt>
                <c:pt idx="5">
                  <c:v>#N/A</c:v>
                </c:pt>
                <c:pt idx="6">
                  <c:v>32.200000000000003</c:v>
                </c:pt>
                <c:pt idx="7">
                  <c:v>#N/A</c:v>
                </c:pt>
                <c:pt idx="8">
                  <c:v>32.5</c:v>
                </c:pt>
                <c:pt idx="9">
                  <c:v>32.200000000000003</c:v>
                </c:pt>
                <c:pt idx="10">
                  <c:v>32.5</c:v>
                </c:pt>
                <c:pt idx="11">
                  <c:v>32.299999999999997</c:v>
                </c:pt>
                <c:pt idx="12">
                  <c:v>32.4</c:v>
                </c:pt>
                <c:pt idx="13">
                  <c:v>32.6</c:v>
                </c:pt>
                <c:pt idx="14">
                  <c:v>33.5</c:v>
                </c:pt>
              </c:numCache>
            </c:numRef>
          </c:yVal>
          <c:smooth val="0"/>
        </c:ser>
        <c:ser>
          <c:idx val="4"/>
          <c:order val="4"/>
          <c:tx>
            <c:strRef>
              <c:f>Sheet1!$F$1</c:f>
              <c:strCache>
                <c:ptCount val="1"/>
                <c:pt idx="0">
                  <c:v>150 mg + plc., mild renal imp. (n = 6)</c:v>
                </c:pt>
              </c:strCache>
            </c:strRef>
          </c:tx>
          <c:spPr>
            <a:ln>
              <a:solidFill>
                <a:schemeClr val="accent1">
                  <a:alpha val="65000"/>
                </a:schemeClr>
              </a:solidFill>
              <a:prstDash val="sysDot"/>
            </a:ln>
          </c:spPr>
          <c:marker>
            <c:symbol val="diamond"/>
            <c:size val="7"/>
            <c:spPr>
              <a:solidFill>
                <a:schemeClr val="accent1">
                  <a:alpha val="65000"/>
                </a:schemeClr>
              </a:solidFill>
              <a:ln>
                <a:solidFill>
                  <a:schemeClr val="accent1">
                    <a:alpha val="65000"/>
                  </a:schemeClr>
                </a:solidFill>
              </a:ln>
            </c:spPr>
          </c:marker>
          <c:errBars>
            <c:errDir val="y"/>
            <c:errBarType val="plus"/>
            <c:errValType val="cust"/>
            <c:noEndCap val="0"/>
            <c:plus>
              <c:numRef>
                <c:f>Sheet1!$Z$2:$Z$16</c:f>
                <c:numCache>
                  <c:formatCode>General</c:formatCode>
                  <c:ptCount val="15"/>
                  <c:pt idx="0">
                    <c:v>2.46</c:v>
                  </c:pt>
                  <c:pt idx="1">
                    <c:v>8.8000000000000007</c:v>
                  </c:pt>
                  <c:pt idx="2">
                    <c:v>8.99</c:v>
                  </c:pt>
                  <c:pt idx="3">
                    <c:v>8.07</c:v>
                  </c:pt>
                  <c:pt idx="4">
                    <c:v>8.92</c:v>
                  </c:pt>
                  <c:pt idx="6">
                    <c:v>9.26</c:v>
                  </c:pt>
                  <c:pt idx="8">
                    <c:v>9.23</c:v>
                  </c:pt>
                  <c:pt idx="9">
                    <c:v>7.62</c:v>
                  </c:pt>
                  <c:pt idx="10">
                    <c:v>5.56</c:v>
                  </c:pt>
                  <c:pt idx="11">
                    <c:v>3.86</c:v>
                  </c:pt>
                  <c:pt idx="12">
                    <c:v>3.2</c:v>
                  </c:pt>
                  <c:pt idx="13">
                    <c:v>2.73</c:v>
                  </c:pt>
                  <c:pt idx="14">
                    <c:v>1.83</c:v>
                  </c:pt>
                </c:numCache>
              </c:numRef>
            </c:plus>
            <c:minus>
              <c:numRef>
                <c:f>Sheet1!$AA$2:$AA$16</c:f>
                <c:numCache>
                  <c:formatCode>General</c:formatCode>
                  <c:ptCount val="15"/>
                  <c:pt idx="0">
                    <c:v>2.46</c:v>
                  </c:pt>
                  <c:pt idx="1">
                    <c:v>8.8000000000000007</c:v>
                  </c:pt>
                  <c:pt idx="2">
                    <c:v>8.99</c:v>
                  </c:pt>
                  <c:pt idx="3">
                    <c:v>8.07</c:v>
                  </c:pt>
                  <c:pt idx="4">
                    <c:v>8.92</c:v>
                  </c:pt>
                  <c:pt idx="6">
                    <c:v>9.26</c:v>
                  </c:pt>
                  <c:pt idx="8">
                    <c:v>9.23</c:v>
                  </c:pt>
                  <c:pt idx="9">
                    <c:v>7.62</c:v>
                  </c:pt>
                  <c:pt idx="10">
                    <c:v>5.56</c:v>
                  </c:pt>
                  <c:pt idx="11">
                    <c:v>3.86</c:v>
                  </c:pt>
                  <c:pt idx="12">
                    <c:v>3.2</c:v>
                  </c:pt>
                  <c:pt idx="13">
                    <c:v>2.73</c:v>
                  </c:pt>
                  <c:pt idx="14">
                    <c:v>1.83</c:v>
                  </c:pt>
                </c:numCache>
              </c:numRef>
            </c:minus>
          </c:errBars>
          <c:xVal>
            <c:numRef>
              <c:f>Sheet1!$A$2:$A$16</c:f>
              <c:numCache>
                <c:formatCode>General</c:formatCode>
                <c:ptCount val="15"/>
                <c:pt idx="0">
                  <c:v>-2</c:v>
                </c:pt>
                <c:pt idx="1">
                  <c:v>-8.3000000000000004E-2</c:v>
                </c:pt>
                <c:pt idx="2">
                  <c:v>0</c:v>
                </c:pt>
                <c:pt idx="3">
                  <c:v>0.66800000000000004</c:v>
                </c:pt>
                <c:pt idx="4">
                  <c:v>2</c:v>
                </c:pt>
                <c:pt idx="5">
                  <c:v>3.6680000000000001</c:v>
                </c:pt>
                <c:pt idx="6">
                  <c:v>4</c:v>
                </c:pt>
                <c:pt idx="7">
                  <c:v>4.6680000000000001</c:v>
                </c:pt>
                <c:pt idx="8">
                  <c:v>8</c:v>
                </c:pt>
                <c:pt idx="9">
                  <c:v>10</c:v>
                </c:pt>
                <c:pt idx="10">
                  <c:v>12</c:v>
                </c:pt>
                <c:pt idx="11">
                  <c:v>16</c:v>
                </c:pt>
                <c:pt idx="12">
                  <c:v>18</c:v>
                </c:pt>
                <c:pt idx="13">
                  <c:v>22</c:v>
                </c:pt>
                <c:pt idx="14">
                  <c:v>30</c:v>
                </c:pt>
              </c:numCache>
            </c:numRef>
          </c:xVal>
          <c:yVal>
            <c:numRef>
              <c:f>Sheet1!$F$2:$F$16</c:f>
              <c:numCache>
                <c:formatCode>General</c:formatCode>
                <c:ptCount val="15"/>
                <c:pt idx="0">
                  <c:v>44.5</c:v>
                </c:pt>
                <c:pt idx="1">
                  <c:v>57.1</c:v>
                </c:pt>
                <c:pt idx="2">
                  <c:v>55.9</c:v>
                </c:pt>
                <c:pt idx="3">
                  <c:v>56.5</c:v>
                </c:pt>
                <c:pt idx="4">
                  <c:v>55.5</c:v>
                </c:pt>
                <c:pt idx="5">
                  <c:v>#N/A</c:v>
                </c:pt>
                <c:pt idx="6">
                  <c:v>54.6</c:v>
                </c:pt>
                <c:pt idx="7">
                  <c:v>#N/A</c:v>
                </c:pt>
                <c:pt idx="8">
                  <c:v>53.3</c:v>
                </c:pt>
                <c:pt idx="9">
                  <c:v>48.6</c:v>
                </c:pt>
                <c:pt idx="10">
                  <c:v>45.6</c:v>
                </c:pt>
                <c:pt idx="11">
                  <c:v>40.5</c:v>
                </c:pt>
                <c:pt idx="12">
                  <c:v>38.6</c:v>
                </c:pt>
                <c:pt idx="13">
                  <c:v>36.299999999999997</c:v>
                </c:pt>
                <c:pt idx="14">
                  <c:v>34.200000000000003</c:v>
                </c:pt>
              </c:numCache>
            </c:numRef>
          </c:yVal>
          <c:smooth val="0"/>
        </c:ser>
        <c:ser>
          <c:idx val="5"/>
          <c:order val="5"/>
          <c:tx>
            <c:strRef>
              <c:f>Sheet1!$G$1</c:f>
              <c:strCache>
                <c:ptCount val="1"/>
                <c:pt idx="0">
                  <c:v>150 mg + 5 g, mild renal imp. (n = 6)</c:v>
                </c:pt>
              </c:strCache>
            </c:strRef>
          </c:tx>
          <c:spPr>
            <a:ln>
              <a:solidFill>
                <a:schemeClr val="accent1"/>
              </a:solidFill>
            </a:ln>
          </c:spPr>
          <c:marker>
            <c:symbol val="diamond"/>
            <c:size val="7"/>
            <c:spPr>
              <a:solidFill>
                <a:schemeClr val="accent1"/>
              </a:solidFill>
              <a:ln>
                <a:solidFill>
                  <a:schemeClr val="accent1"/>
                </a:solidFill>
              </a:ln>
            </c:spPr>
          </c:marker>
          <c:errBars>
            <c:errDir val="y"/>
            <c:errBarType val="plus"/>
            <c:errValType val="cust"/>
            <c:noEndCap val="0"/>
            <c:plus>
              <c:numRef>
                <c:f>Sheet1!$AC$2:$AC$16</c:f>
                <c:numCache>
                  <c:formatCode>General</c:formatCode>
                  <c:ptCount val="15"/>
                  <c:pt idx="0">
                    <c:v>3.56</c:v>
                  </c:pt>
                  <c:pt idx="1">
                    <c:v>7.54</c:v>
                  </c:pt>
                  <c:pt idx="2">
                    <c:v>0.38800000000000001</c:v>
                  </c:pt>
                  <c:pt idx="3">
                    <c:v>0.72099999999999997</c:v>
                  </c:pt>
                  <c:pt idx="4">
                    <c:v>0.39700000000000002</c:v>
                  </c:pt>
                  <c:pt idx="6">
                    <c:v>0.27400000000000002</c:v>
                  </c:pt>
                  <c:pt idx="8">
                    <c:v>0.313</c:v>
                  </c:pt>
                  <c:pt idx="9">
                    <c:v>0.40699999999999997</c:v>
                  </c:pt>
                  <c:pt idx="10">
                    <c:v>0.35599999999999998</c:v>
                  </c:pt>
                  <c:pt idx="11">
                    <c:v>1.88</c:v>
                  </c:pt>
                  <c:pt idx="12">
                    <c:v>0.871</c:v>
                  </c:pt>
                  <c:pt idx="13">
                    <c:v>0.82399999999999995</c:v>
                  </c:pt>
                  <c:pt idx="14">
                    <c:v>0.98099999999999998</c:v>
                  </c:pt>
                </c:numCache>
              </c:numRef>
            </c:plus>
            <c:minus>
              <c:numRef>
                <c:f>Sheet1!$AD$2:$AD$16</c:f>
                <c:numCache>
                  <c:formatCode>General</c:formatCode>
                  <c:ptCount val="15"/>
                  <c:pt idx="0">
                    <c:v>3.56</c:v>
                  </c:pt>
                  <c:pt idx="1">
                    <c:v>7.54</c:v>
                  </c:pt>
                  <c:pt idx="2">
                    <c:v>0.38800000000000001</c:v>
                  </c:pt>
                  <c:pt idx="3">
                    <c:v>0.72099999999999997</c:v>
                  </c:pt>
                  <c:pt idx="4">
                    <c:v>0.39700000000000002</c:v>
                  </c:pt>
                  <c:pt idx="6">
                    <c:v>0.27400000000000002</c:v>
                  </c:pt>
                  <c:pt idx="8">
                    <c:v>0.313</c:v>
                  </c:pt>
                  <c:pt idx="9">
                    <c:v>0.40699999999999997</c:v>
                  </c:pt>
                  <c:pt idx="10">
                    <c:v>0.35599999999999998</c:v>
                  </c:pt>
                  <c:pt idx="11">
                    <c:v>1.88</c:v>
                  </c:pt>
                  <c:pt idx="12">
                    <c:v>0.871</c:v>
                  </c:pt>
                  <c:pt idx="13">
                    <c:v>0.82399999999999995</c:v>
                  </c:pt>
                  <c:pt idx="14">
                    <c:v>0.98099999999999998</c:v>
                  </c:pt>
                </c:numCache>
              </c:numRef>
            </c:minus>
          </c:errBars>
          <c:xVal>
            <c:numRef>
              <c:f>Sheet1!$A$2:$A$16</c:f>
              <c:numCache>
                <c:formatCode>General</c:formatCode>
                <c:ptCount val="15"/>
                <c:pt idx="0">
                  <c:v>-2</c:v>
                </c:pt>
                <c:pt idx="1">
                  <c:v>-8.3000000000000004E-2</c:v>
                </c:pt>
                <c:pt idx="2">
                  <c:v>0</c:v>
                </c:pt>
                <c:pt idx="3">
                  <c:v>0.66800000000000004</c:v>
                </c:pt>
                <c:pt idx="4">
                  <c:v>2</c:v>
                </c:pt>
                <c:pt idx="5">
                  <c:v>3.6680000000000001</c:v>
                </c:pt>
                <c:pt idx="6">
                  <c:v>4</c:v>
                </c:pt>
                <c:pt idx="7">
                  <c:v>4.6680000000000001</c:v>
                </c:pt>
                <c:pt idx="8">
                  <c:v>8</c:v>
                </c:pt>
                <c:pt idx="9">
                  <c:v>10</c:v>
                </c:pt>
                <c:pt idx="10">
                  <c:v>12</c:v>
                </c:pt>
                <c:pt idx="11">
                  <c:v>16</c:v>
                </c:pt>
                <c:pt idx="12">
                  <c:v>18</c:v>
                </c:pt>
                <c:pt idx="13">
                  <c:v>22</c:v>
                </c:pt>
                <c:pt idx="14">
                  <c:v>30</c:v>
                </c:pt>
              </c:numCache>
            </c:numRef>
          </c:xVal>
          <c:yVal>
            <c:numRef>
              <c:f>Sheet1!$G$2:$G$16</c:f>
              <c:numCache>
                <c:formatCode>General</c:formatCode>
                <c:ptCount val="15"/>
                <c:pt idx="0">
                  <c:v>43.7</c:v>
                </c:pt>
                <c:pt idx="1">
                  <c:v>60.4</c:v>
                </c:pt>
                <c:pt idx="2">
                  <c:v>30.2</c:v>
                </c:pt>
                <c:pt idx="3">
                  <c:v>30.3</c:v>
                </c:pt>
                <c:pt idx="4">
                  <c:v>30</c:v>
                </c:pt>
                <c:pt idx="5">
                  <c:v>#N/A</c:v>
                </c:pt>
                <c:pt idx="6">
                  <c:v>30.1</c:v>
                </c:pt>
                <c:pt idx="7">
                  <c:v>#N/A</c:v>
                </c:pt>
                <c:pt idx="8">
                  <c:v>30</c:v>
                </c:pt>
                <c:pt idx="9">
                  <c:v>30.2</c:v>
                </c:pt>
                <c:pt idx="10">
                  <c:v>30.3</c:v>
                </c:pt>
                <c:pt idx="11">
                  <c:v>30.6</c:v>
                </c:pt>
                <c:pt idx="12">
                  <c:v>30</c:v>
                </c:pt>
                <c:pt idx="13">
                  <c:v>30.2</c:v>
                </c:pt>
                <c:pt idx="14">
                  <c:v>31.2</c:v>
                </c:pt>
              </c:numCache>
            </c:numRef>
          </c:yVal>
          <c:smooth val="0"/>
        </c:ser>
        <c:ser>
          <c:idx val="6"/>
          <c:order val="6"/>
          <c:tx>
            <c:strRef>
              <c:f>Sheet1!$H$1</c:f>
              <c:strCache>
                <c:ptCount val="1"/>
                <c:pt idx="0">
                  <c:v>150 mg + plc., mod. renal imp. (n = 6)</c:v>
                </c:pt>
              </c:strCache>
            </c:strRef>
          </c:tx>
          <c:spPr>
            <a:ln>
              <a:solidFill>
                <a:srgbClr val="47BFFF">
                  <a:alpha val="70000"/>
                </a:srgbClr>
              </a:solidFill>
              <a:prstDash val="sysDot"/>
            </a:ln>
          </c:spPr>
          <c:marker>
            <c:symbol val="square"/>
            <c:size val="6"/>
            <c:spPr>
              <a:solidFill>
                <a:srgbClr val="47BFFF">
                  <a:alpha val="70000"/>
                </a:srgbClr>
              </a:solidFill>
              <a:ln>
                <a:solidFill>
                  <a:srgbClr val="47BFFF">
                    <a:alpha val="70000"/>
                  </a:srgbClr>
                </a:solidFill>
              </a:ln>
            </c:spPr>
          </c:marker>
          <c:errBars>
            <c:errDir val="y"/>
            <c:errBarType val="plus"/>
            <c:errValType val="cust"/>
            <c:noEndCap val="0"/>
            <c:plus>
              <c:numRef>
                <c:f>Sheet1!$AF$2:$AF$16</c:f>
                <c:numCache>
                  <c:formatCode>General</c:formatCode>
                  <c:ptCount val="15"/>
                  <c:pt idx="0">
                    <c:v>4.49</c:v>
                  </c:pt>
                  <c:pt idx="1">
                    <c:v>10.8</c:v>
                  </c:pt>
                  <c:pt idx="2">
                    <c:v>9.5</c:v>
                  </c:pt>
                  <c:pt idx="3">
                    <c:v>11.7</c:v>
                  </c:pt>
                  <c:pt idx="4">
                    <c:v>11.3</c:v>
                  </c:pt>
                  <c:pt idx="5">
                    <c:v>10.7</c:v>
                  </c:pt>
                  <c:pt idx="6">
                    <c:v>13.8</c:v>
                  </c:pt>
                  <c:pt idx="7">
                    <c:v>10.1</c:v>
                  </c:pt>
                  <c:pt idx="8">
                    <c:v>10.199999999999999</c:v>
                  </c:pt>
                  <c:pt idx="9">
                    <c:v>6.21</c:v>
                  </c:pt>
                  <c:pt idx="10">
                    <c:v>5.25</c:v>
                  </c:pt>
                  <c:pt idx="11">
                    <c:v>3.02</c:v>
                  </c:pt>
                  <c:pt idx="12">
                    <c:v>3.71</c:v>
                  </c:pt>
                  <c:pt idx="13">
                    <c:v>2.34</c:v>
                  </c:pt>
                  <c:pt idx="14">
                    <c:v>3.44</c:v>
                  </c:pt>
                </c:numCache>
              </c:numRef>
            </c:plus>
            <c:minus>
              <c:numRef>
                <c:f>Sheet1!$AG$2:$AG$16</c:f>
                <c:numCache>
                  <c:formatCode>General</c:formatCode>
                  <c:ptCount val="15"/>
                  <c:pt idx="0">
                    <c:v>4.49</c:v>
                  </c:pt>
                  <c:pt idx="1">
                    <c:v>10.8</c:v>
                  </c:pt>
                  <c:pt idx="2">
                    <c:v>9.5</c:v>
                  </c:pt>
                  <c:pt idx="3">
                    <c:v>11.7</c:v>
                  </c:pt>
                  <c:pt idx="4">
                    <c:v>11.3</c:v>
                  </c:pt>
                  <c:pt idx="5">
                    <c:v>10.7</c:v>
                  </c:pt>
                  <c:pt idx="6">
                    <c:v>13.8</c:v>
                  </c:pt>
                  <c:pt idx="7">
                    <c:v>10.1</c:v>
                  </c:pt>
                  <c:pt idx="8">
                    <c:v>10.199999999999999</c:v>
                  </c:pt>
                  <c:pt idx="9">
                    <c:v>6.21</c:v>
                  </c:pt>
                  <c:pt idx="10">
                    <c:v>5.25</c:v>
                  </c:pt>
                  <c:pt idx="11">
                    <c:v>3.02</c:v>
                  </c:pt>
                  <c:pt idx="12">
                    <c:v>3.71</c:v>
                  </c:pt>
                  <c:pt idx="13">
                    <c:v>2.34</c:v>
                  </c:pt>
                  <c:pt idx="14">
                    <c:v>3.44</c:v>
                  </c:pt>
                </c:numCache>
              </c:numRef>
            </c:minus>
          </c:errBars>
          <c:xVal>
            <c:numRef>
              <c:f>Sheet1!$A$2:$A$16</c:f>
              <c:numCache>
                <c:formatCode>General</c:formatCode>
                <c:ptCount val="15"/>
                <c:pt idx="0">
                  <c:v>-2</c:v>
                </c:pt>
                <c:pt idx="1">
                  <c:v>-8.3000000000000004E-2</c:v>
                </c:pt>
                <c:pt idx="2">
                  <c:v>0</c:v>
                </c:pt>
                <c:pt idx="3">
                  <c:v>0.66800000000000004</c:v>
                </c:pt>
                <c:pt idx="4">
                  <c:v>2</c:v>
                </c:pt>
                <c:pt idx="5">
                  <c:v>3.6680000000000001</c:v>
                </c:pt>
                <c:pt idx="6">
                  <c:v>4</c:v>
                </c:pt>
                <c:pt idx="7">
                  <c:v>4.6680000000000001</c:v>
                </c:pt>
                <c:pt idx="8">
                  <c:v>8</c:v>
                </c:pt>
                <c:pt idx="9">
                  <c:v>10</c:v>
                </c:pt>
                <c:pt idx="10">
                  <c:v>12</c:v>
                </c:pt>
                <c:pt idx="11">
                  <c:v>16</c:v>
                </c:pt>
                <c:pt idx="12">
                  <c:v>18</c:v>
                </c:pt>
                <c:pt idx="13">
                  <c:v>22</c:v>
                </c:pt>
                <c:pt idx="14">
                  <c:v>30</c:v>
                </c:pt>
              </c:numCache>
            </c:numRef>
          </c:xVal>
          <c:yVal>
            <c:numRef>
              <c:f>Sheet1!$H$2:$H$16</c:f>
              <c:numCache>
                <c:formatCode>General</c:formatCode>
                <c:ptCount val="15"/>
                <c:pt idx="0">
                  <c:v>51</c:v>
                </c:pt>
                <c:pt idx="1">
                  <c:v>71.7</c:v>
                </c:pt>
                <c:pt idx="2">
                  <c:v>70.3</c:v>
                </c:pt>
                <c:pt idx="3">
                  <c:v>73.2</c:v>
                </c:pt>
                <c:pt idx="4">
                  <c:v>70.900000000000006</c:v>
                </c:pt>
                <c:pt idx="5">
                  <c:v>70.8</c:v>
                </c:pt>
                <c:pt idx="6">
                  <c:v>71</c:v>
                </c:pt>
                <c:pt idx="7">
                  <c:v>69.099999999999994</c:v>
                </c:pt>
                <c:pt idx="8">
                  <c:v>66.400000000000006</c:v>
                </c:pt>
                <c:pt idx="9">
                  <c:v>60.2</c:v>
                </c:pt>
                <c:pt idx="10">
                  <c:v>55</c:v>
                </c:pt>
                <c:pt idx="11">
                  <c:v>48.7</c:v>
                </c:pt>
                <c:pt idx="12">
                  <c:v>45.5</c:v>
                </c:pt>
                <c:pt idx="13">
                  <c:v>42.5</c:v>
                </c:pt>
                <c:pt idx="14">
                  <c:v>36.299999999999997</c:v>
                </c:pt>
              </c:numCache>
            </c:numRef>
          </c:yVal>
          <c:smooth val="0"/>
        </c:ser>
        <c:ser>
          <c:idx val="7"/>
          <c:order val="7"/>
          <c:tx>
            <c:strRef>
              <c:f>Sheet1!$I$1</c:f>
              <c:strCache>
                <c:ptCount val="1"/>
                <c:pt idx="0">
                  <c:v>150 mg + 2 x 2.5 g, mod. renal imp. (n = 6)</c:v>
                </c:pt>
              </c:strCache>
            </c:strRef>
          </c:tx>
          <c:spPr>
            <a:ln>
              <a:solidFill>
                <a:srgbClr val="47BFFF"/>
              </a:solidFill>
            </a:ln>
          </c:spPr>
          <c:marker>
            <c:symbol val="square"/>
            <c:size val="6"/>
            <c:spPr>
              <a:solidFill>
                <a:srgbClr val="47BFFF"/>
              </a:solidFill>
              <a:ln>
                <a:solidFill>
                  <a:srgbClr val="47BFFF"/>
                </a:solidFill>
              </a:ln>
            </c:spPr>
          </c:marker>
          <c:errBars>
            <c:errDir val="y"/>
            <c:errBarType val="plus"/>
            <c:errValType val="cust"/>
            <c:noEndCap val="0"/>
            <c:plus>
              <c:numRef>
                <c:f>Sheet1!$AI$2:$AI$16</c:f>
                <c:numCache>
                  <c:formatCode>General</c:formatCode>
                  <c:ptCount val="15"/>
                  <c:pt idx="0">
                    <c:v>6.09</c:v>
                  </c:pt>
                  <c:pt idx="1">
                    <c:v>11</c:v>
                  </c:pt>
                  <c:pt idx="2">
                    <c:v>0.36499999999999999</c:v>
                  </c:pt>
                  <c:pt idx="3">
                    <c:v>0.13300000000000001</c:v>
                  </c:pt>
                  <c:pt idx="4">
                    <c:v>0.52500000000000002</c:v>
                  </c:pt>
                  <c:pt idx="5">
                    <c:v>0.48</c:v>
                  </c:pt>
                  <c:pt idx="6">
                    <c:v>0.504</c:v>
                  </c:pt>
                  <c:pt idx="7">
                    <c:v>0.60199999999999998</c:v>
                  </c:pt>
                  <c:pt idx="8">
                    <c:v>0.28799999999999998</c:v>
                  </c:pt>
                  <c:pt idx="9">
                    <c:v>0.49199999999999999</c:v>
                  </c:pt>
                  <c:pt idx="10">
                    <c:v>0.45800000000000002</c:v>
                  </c:pt>
                  <c:pt idx="11">
                    <c:v>0.5</c:v>
                  </c:pt>
                  <c:pt idx="12">
                    <c:v>0.59599999999999997</c:v>
                  </c:pt>
                  <c:pt idx="13">
                    <c:v>0.74099999999999999</c:v>
                  </c:pt>
                  <c:pt idx="14">
                    <c:v>2.61</c:v>
                  </c:pt>
                </c:numCache>
              </c:numRef>
            </c:plus>
            <c:minus>
              <c:numRef>
                <c:f>Sheet1!$AJ$2:$AJ$16</c:f>
                <c:numCache>
                  <c:formatCode>General</c:formatCode>
                  <c:ptCount val="15"/>
                  <c:pt idx="0">
                    <c:v>6.09</c:v>
                  </c:pt>
                  <c:pt idx="1">
                    <c:v>11</c:v>
                  </c:pt>
                  <c:pt idx="2">
                    <c:v>0.36499999999999999</c:v>
                  </c:pt>
                  <c:pt idx="3">
                    <c:v>0.13300000000000001</c:v>
                  </c:pt>
                  <c:pt idx="4">
                    <c:v>0.52500000000000002</c:v>
                  </c:pt>
                  <c:pt idx="5">
                    <c:v>0.48</c:v>
                  </c:pt>
                  <c:pt idx="6">
                    <c:v>0.504</c:v>
                  </c:pt>
                  <c:pt idx="7">
                    <c:v>0.60199999999999998</c:v>
                  </c:pt>
                  <c:pt idx="8">
                    <c:v>0.28799999999999998</c:v>
                  </c:pt>
                  <c:pt idx="9">
                    <c:v>0.49199999999999999</c:v>
                  </c:pt>
                  <c:pt idx="10">
                    <c:v>0.45800000000000002</c:v>
                  </c:pt>
                  <c:pt idx="11">
                    <c:v>0.5</c:v>
                  </c:pt>
                  <c:pt idx="12">
                    <c:v>0.59599999999999997</c:v>
                  </c:pt>
                  <c:pt idx="13">
                    <c:v>0.74099999999999999</c:v>
                  </c:pt>
                  <c:pt idx="14">
                    <c:v>2.61</c:v>
                  </c:pt>
                </c:numCache>
              </c:numRef>
            </c:minus>
          </c:errBars>
          <c:xVal>
            <c:numRef>
              <c:f>Sheet1!$A$2:$A$16</c:f>
              <c:numCache>
                <c:formatCode>General</c:formatCode>
                <c:ptCount val="15"/>
                <c:pt idx="0">
                  <c:v>-2</c:v>
                </c:pt>
                <c:pt idx="1">
                  <c:v>-8.3000000000000004E-2</c:v>
                </c:pt>
                <c:pt idx="2">
                  <c:v>0</c:v>
                </c:pt>
                <c:pt idx="3">
                  <c:v>0.66800000000000004</c:v>
                </c:pt>
                <c:pt idx="4">
                  <c:v>2</c:v>
                </c:pt>
                <c:pt idx="5">
                  <c:v>3.6680000000000001</c:v>
                </c:pt>
                <c:pt idx="6">
                  <c:v>4</c:v>
                </c:pt>
                <c:pt idx="7">
                  <c:v>4.6680000000000001</c:v>
                </c:pt>
                <c:pt idx="8">
                  <c:v>8</c:v>
                </c:pt>
                <c:pt idx="9">
                  <c:v>10</c:v>
                </c:pt>
                <c:pt idx="10">
                  <c:v>12</c:v>
                </c:pt>
                <c:pt idx="11">
                  <c:v>16</c:v>
                </c:pt>
                <c:pt idx="12">
                  <c:v>18</c:v>
                </c:pt>
                <c:pt idx="13">
                  <c:v>22</c:v>
                </c:pt>
                <c:pt idx="14">
                  <c:v>30</c:v>
                </c:pt>
              </c:numCache>
            </c:numRef>
          </c:xVal>
          <c:yVal>
            <c:numRef>
              <c:f>Sheet1!$I$2:$I$16</c:f>
              <c:numCache>
                <c:formatCode>General</c:formatCode>
                <c:ptCount val="15"/>
                <c:pt idx="0">
                  <c:v>49.1</c:v>
                </c:pt>
                <c:pt idx="1">
                  <c:v>69.099999999999994</c:v>
                </c:pt>
                <c:pt idx="2">
                  <c:v>30.6</c:v>
                </c:pt>
                <c:pt idx="3">
                  <c:v>30.5</c:v>
                </c:pt>
                <c:pt idx="4">
                  <c:v>30.2</c:v>
                </c:pt>
                <c:pt idx="5">
                  <c:v>30.1</c:v>
                </c:pt>
                <c:pt idx="6">
                  <c:v>30.1</c:v>
                </c:pt>
                <c:pt idx="7">
                  <c:v>30.4</c:v>
                </c:pt>
                <c:pt idx="8">
                  <c:v>30.5</c:v>
                </c:pt>
                <c:pt idx="9">
                  <c:v>30.2</c:v>
                </c:pt>
                <c:pt idx="10">
                  <c:v>30</c:v>
                </c:pt>
                <c:pt idx="11">
                  <c:v>30.3</c:v>
                </c:pt>
                <c:pt idx="12">
                  <c:v>30.5</c:v>
                </c:pt>
                <c:pt idx="13">
                  <c:v>30.2</c:v>
                </c:pt>
                <c:pt idx="14">
                  <c:v>31.8</c:v>
                </c:pt>
              </c:numCache>
            </c:numRef>
          </c:yVal>
          <c:smooth val="0"/>
        </c:ser>
        <c:ser>
          <c:idx val="8"/>
          <c:order val="8"/>
          <c:tx>
            <c:strRef>
              <c:f>Sheet1!$J$1</c:f>
              <c:strCache>
                <c:ptCount val="1"/>
                <c:pt idx="0">
                  <c:v>Mean baseline </c:v>
                </c:pt>
              </c:strCache>
            </c:strRef>
          </c:tx>
          <c:spPr>
            <a:ln>
              <a:solidFill>
                <a:schemeClr val="bg2">
                  <a:lumMod val="50000"/>
                </a:schemeClr>
              </a:solidFill>
              <a:prstDash val="dash"/>
            </a:ln>
          </c:spPr>
          <c:marker>
            <c:symbol val="none"/>
          </c:marker>
          <c:xVal>
            <c:numRef>
              <c:f>Sheet1!$A$2:$A$16</c:f>
              <c:numCache>
                <c:formatCode>General</c:formatCode>
                <c:ptCount val="15"/>
                <c:pt idx="0">
                  <c:v>-2</c:v>
                </c:pt>
                <c:pt idx="1">
                  <c:v>-8.3000000000000004E-2</c:v>
                </c:pt>
                <c:pt idx="2">
                  <c:v>0</c:v>
                </c:pt>
                <c:pt idx="3">
                  <c:v>0.66800000000000004</c:v>
                </c:pt>
                <c:pt idx="4">
                  <c:v>2</c:v>
                </c:pt>
                <c:pt idx="5">
                  <c:v>3.6680000000000001</c:v>
                </c:pt>
                <c:pt idx="6">
                  <c:v>4</c:v>
                </c:pt>
                <c:pt idx="7">
                  <c:v>4.6680000000000001</c:v>
                </c:pt>
                <c:pt idx="8">
                  <c:v>8</c:v>
                </c:pt>
                <c:pt idx="9">
                  <c:v>10</c:v>
                </c:pt>
                <c:pt idx="10">
                  <c:v>12</c:v>
                </c:pt>
                <c:pt idx="11">
                  <c:v>16</c:v>
                </c:pt>
                <c:pt idx="12">
                  <c:v>18</c:v>
                </c:pt>
                <c:pt idx="13">
                  <c:v>22</c:v>
                </c:pt>
                <c:pt idx="14">
                  <c:v>30</c:v>
                </c:pt>
              </c:numCache>
            </c:numRef>
          </c:xVal>
          <c:yVal>
            <c:numRef>
              <c:f>Sheet1!$J$2:$J$16</c:f>
              <c:numCache>
                <c:formatCode>General</c:formatCode>
                <c:ptCount val="15"/>
                <c:pt idx="0">
                  <c:v>32.1</c:v>
                </c:pt>
                <c:pt idx="1">
                  <c:v>#N/A</c:v>
                </c:pt>
                <c:pt idx="2">
                  <c:v>#N/A</c:v>
                </c:pt>
                <c:pt idx="3">
                  <c:v>#N/A</c:v>
                </c:pt>
                <c:pt idx="4">
                  <c:v>#N/A</c:v>
                </c:pt>
                <c:pt idx="5">
                  <c:v>#N/A</c:v>
                </c:pt>
                <c:pt idx="6">
                  <c:v>#N/A</c:v>
                </c:pt>
                <c:pt idx="7">
                  <c:v>#N/A</c:v>
                </c:pt>
                <c:pt idx="8">
                  <c:v>#N/A</c:v>
                </c:pt>
                <c:pt idx="9">
                  <c:v>#N/A</c:v>
                </c:pt>
                <c:pt idx="10">
                  <c:v>#N/A</c:v>
                </c:pt>
                <c:pt idx="11">
                  <c:v>#N/A</c:v>
                </c:pt>
                <c:pt idx="12">
                  <c:v>#N/A</c:v>
                </c:pt>
                <c:pt idx="13">
                  <c:v>#N/A</c:v>
                </c:pt>
                <c:pt idx="14">
                  <c:v>32.1</c:v>
                </c:pt>
              </c:numCache>
            </c:numRef>
          </c:yVal>
          <c:smooth val="0"/>
        </c:ser>
        <c:ser>
          <c:idx val="9"/>
          <c:order val="9"/>
          <c:tx>
            <c:strRef>
              <c:f>Sheet1!$K$1</c:f>
              <c:strCache>
                <c:ptCount val="1"/>
                <c:pt idx="0">
                  <c:v>Mean + 2 x SD</c:v>
                </c:pt>
              </c:strCache>
            </c:strRef>
          </c:tx>
          <c:spPr>
            <a:ln>
              <a:solidFill>
                <a:schemeClr val="bg2">
                  <a:lumMod val="75000"/>
                </a:schemeClr>
              </a:solidFill>
              <a:prstDash val="dash"/>
            </a:ln>
          </c:spPr>
          <c:marker>
            <c:symbol val="none"/>
          </c:marker>
          <c:xVal>
            <c:numRef>
              <c:f>Sheet1!$A$2:$A$16</c:f>
              <c:numCache>
                <c:formatCode>General</c:formatCode>
                <c:ptCount val="15"/>
                <c:pt idx="0">
                  <c:v>-2</c:v>
                </c:pt>
                <c:pt idx="1">
                  <c:v>-8.3000000000000004E-2</c:v>
                </c:pt>
                <c:pt idx="2">
                  <c:v>0</c:v>
                </c:pt>
                <c:pt idx="3">
                  <c:v>0.66800000000000004</c:v>
                </c:pt>
                <c:pt idx="4">
                  <c:v>2</c:v>
                </c:pt>
                <c:pt idx="5">
                  <c:v>3.6680000000000001</c:v>
                </c:pt>
                <c:pt idx="6">
                  <c:v>4</c:v>
                </c:pt>
                <c:pt idx="7">
                  <c:v>4.6680000000000001</c:v>
                </c:pt>
                <c:pt idx="8">
                  <c:v>8</c:v>
                </c:pt>
                <c:pt idx="9">
                  <c:v>10</c:v>
                </c:pt>
                <c:pt idx="10">
                  <c:v>12</c:v>
                </c:pt>
                <c:pt idx="11">
                  <c:v>16</c:v>
                </c:pt>
                <c:pt idx="12">
                  <c:v>18</c:v>
                </c:pt>
                <c:pt idx="13">
                  <c:v>22</c:v>
                </c:pt>
                <c:pt idx="14">
                  <c:v>30</c:v>
                </c:pt>
              </c:numCache>
            </c:numRef>
          </c:xVal>
          <c:yVal>
            <c:numRef>
              <c:f>Sheet1!$K$2:$K$16</c:f>
              <c:numCache>
                <c:formatCode>General</c:formatCode>
                <c:ptCount val="15"/>
                <c:pt idx="0">
                  <c:v>35.5</c:v>
                </c:pt>
                <c:pt idx="1">
                  <c:v>#N/A</c:v>
                </c:pt>
                <c:pt idx="2">
                  <c:v>#N/A</c:v>
                </c:pt>
                <c:pt idx="3">
                  <c:v>#N/A</c:v>
                </c:pt>
                <c:pt idx="4">
                  <c:v>#N/A</c:v>
                </c:pt>
                <c:pt idx="5">
                  <c:v>#N/A</c:v>
                </c:pt>
                <c:pt idx="6">
                  <c:v>#N/A</c:v>
                </c:pt>
                <c:pt idx="7">
                  <c:v>#N/A</c:v>
                </c:pt>
                <c:pt idx="8">
                  <c:v>#N/A</c:v>
                </c:pt>
                <c:pt idx="9">
                  <c:v>#N/A</c:v>
                </c:pt>
                <c:pt idx="10">
                  <c:v>#N/A</c:v>
                </c:pt>
                <c:pt idx="11">
                  <c:v>#N/A</c:v>
                </c:pt>
                <c:pt idx="12">
                  <c:v>#N/A</c:v>
                </c:pt>
                <c:pt idx="13">
                  <c:v>#N/A</c:v>
                </c:pt>
                <c:pt idx="14">
                  <c:v>35.5</c:v>
                </c:pt>
              </c:numCache>
            </c:numRef>
          </c:yVal>
          <c:smooth val="0"/>
        </c:ser>
        <c:dLbls>
          <c:showLegendKey val="0"/>
          <c:showVal val="0"/>
          <c:showCatName val="0"/>
          <c:showSerName val="0"/>
          <c:showPercent val="0"/>
          <c:showBubbleSize val="0"/>
        </c:dLbls>
        <c:axId val="4280256"/>
        <c:axId val="4283712"/>
      </c:scatterChart>
      <c:valAx>
        <c:axId val="4280256"/>
        <c:scaling>
          <c:orientation val="minMax"/>
          <c:max val="30"/>
          <c:min val="-2"/>
        </c:scaling>
        <c:delete val="0"/>
        <c:axPos val="b"/>
        <c:numFmt formatCode="General" sourceLinked="1"/>
        <c:majorTickMark val="out"/>
        <c:minorTickMark val="out"/>
        <c:tickLblPos val="nextTo"/>
        <c:spPr>
          <a:ln>
            <a:solidFill>
              <a:schemeClr val="tx1"/>
            </a:solidFill>
          </a:ln>
        </c:spPr>
        <c:txPr>
          <a:bodyPr/>
          <a:lstStyle/>
          <a:p>
            <a:pPr>
              <a:defRPr sz="1400" baseline="0">
                <a:latin typeface="Arial"/>
              </a:defRPr>
            </a:pPr>
            <a:endParaRPr lang="en-US"/>
          </a:p>
        </c:txPr>
        <c:crossAx val="4283712"/>
        <c:crossesAt val="25"/>
        <c:crossBetween val="midCat"/>
        <c:majorUnit val="4"/>
        <c:minorUnit val="1"/>
      </c:valAx>
      <c:valAx>
        <c:axId val="4283712"/>
        <c:scaling>
          <c:orientation val="minMax"/>
          <c:min val="25"/>
        </c:scaling>
        <c:delete val="0"/>
        <c:axPos val="l"/>
        <c:majorGridlines>
          <c:spPr>
            <a:ln>
              <a:noFill/>
            </a:ln>
          </c:spPr>
        </c:majorGridlines>
        <c:numFmt formatCode="General" sourceLinked="1"/>
        <c:majorTickMark val="out"/>
        <c:minorTickMark val="none"/>
        <c:tickLblPos val="nextTo"/>
        <c:spPr>
          <a:ln>
            <a:solidFill>
              <a:schemeClr val="tx1"/>
            </a:solidFill>
          </a:ln>
        </c:spPr>
        <c:txPr>
          <a:bodyPr/>
          <a:lstStyle/>
          <a:p>
            <a:pPr>
              <a:defRPr sz="1400" baseline="0">
                <a:latin typeface="Arial"/>
              </a:defRPr>
            </a:pPr>
            <a:endParaRPr lang="en-US"/>
          </a:p>
        </c:txPr>
        <c:crossAx val="4280256"/>
        <c:crossesAt val="-2"/>
        <c:crossBetween val="midCat"/>
        <c:majorUnit val="5"/>
      </c:valAx>
    </c:plotArea>
    <c:plotVisOnly val="1"/>
    <c:dispBlanksAs val="gap"/>
    <c:showDLblsOverMax val="0"/>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7.5510116704142302E-2"/>
          <c:y val="3.7236549535754802E-2"/>
          <c:w val="0.88294365614458303"/>
          <c:h val="0.87054260478831003"/>
        </c:manualLayout>
      </c:layout>
      <c:scatterChart>
        <c:scatterStyle val="lineMarker"/>
        <c:varyColors val="0"/>
        <c:ser>
          <c:idx val="0"/>
          <c:order val="0"/>
          <c:tx>
            <c:strRef>
              <c:f>Sheet1!$B$1</c:f>
              <c:strCache>
                <c:ptCount val="1"/>
                <c:pt idx="0">
                  <c:v>220 mg + plc., 45-64 yr  (n = 6)</c:v>
                </c:pt>
              </c:strCache>
            </c:strRef>
          </c:tx>
          <c:spPr>
            <a:ln>
              <a:solidFill>
                <a:srgbClr val="9966FF"/>
              </a:solidFill>
              <a:prstDash val="sysDot"/>
            </a:ln>
          </c:spPr>
          <c:marker>
            <c:symbol val="circle"/>
            <c:size val="7"/>
            <c:spPr>
              <a:solidFill>
                <a:srgbClr val="9966FF">
                  <a:alpha val="70000"/>
                </a:srgbClr>
              </a:solidFill>
              <a:ln>
                <a:solidFill>
                  <a:srgbClr val="9966FF"/>
                </a:solidFill>
              </a:ln>
            </c:spPr>
          </c:marker>
          <c:errBars>
            <c:errDir val="y"/>
            <c:errBarType val="plus"/>
            <c:errValType val="cust"/>
            <c:noEndCap val="0"/>
            <c:plus>
              <c:numRef>
                <c:f>Sheet1!$N$2:$N$32</c:f>
                <c:numCache>
                  <c:formatCode>General</c:formatCode>
                  <c:ptCount val="31"/>
                  <c:pt idx="2">
                    <c:v>1.95</c:v>
                  </c:pt>
                  <c:pt idx="4">
                    <c:v>14.4</c:v>
                  </c:pt>
                  <c:pt idx="6">
                    <c:v>4.51</c:v>
                  </c:pt>
                  <c:pt idx="7">
                    <c:v>8.1</c:v>
                  </c:pt>
                  <c:pt idx="8">
                    <c:v>8.1300000000000008</c:v>
                  </c:pt>
                  <c:pt idx="9">
                    <c:v>7.69</c:v>
                  </c:pt>
                  <c:pt idx="10">
                    <c:v>10.7</c:v>
                  </c:pt>
                  <c:pt idx="11">
                    <c:v>8.5299999999999994</c:v>
                  </c:pt>
                  <c:pt idx="12">
                    <c:v>9.1199999999999992</c:v>
                  </c:pt>
                  <c:pt idx="13">
                    <c:v>7.57</c:v>
                  </c:pt>
                  <c:pt idx="14">
                    <c:v>5.54</c:v>
                  </c:pt>
                  <c:pt idx="15">
                    <c:v>4.67</c:v>
                  </c:pt>
                  <c:pt idx="16">
                    <c:v>2.19</c:v>
                  </c:pt>
                  <c:pt idx="17">
                    <c:v>2.08</c:v>
                  </c:pt>
                  <c:pt idx="18">
                    <c:v>2.09</c:v>
                  </c:pt>
                  <c:pt idx="20">
                    <c:v>9.94</c:v>
                  </c:pt>
                  <c:pt idx="22">
                    <c:v>3.41</c:v>
                  </c:pt>
                  <c:pt idx="24">
                    <c:v>4.8499999999999996</c:v>
                  </c:pt>
                  <c:pt idx="26">
                    <c:v>4.16</c:v>
                  </c:pt>
                  <c:pt idx="28">
                    <c:v>5.13</c:v>
                  </c:pt>
                  <c:pt idx="30">
                    <c:v>11.3</c:v>
                  </c:pt>
                </c:numCache>
              </c:numRef>
            </c:plus>
            <c:minus>
              <c:numRef>
                <c:f>Sheet1!$O$8:$O$20</c:f>
                <c:numCache>
                  <c:formatCode>General</c:formatCode>
                  <c:ptCount val="13"/>
                </c:numCache>
              </c:numRef>
            </c:minus>
          </c:errBars>
          <c:xVal>
            <c:numRef>
              <c:f>Sheet1!$A$2:$A$32</c:f>
              <c:numCache>
                <c:formatCode>General</c:formatCode>
                <c:ptCount val="31"/>
                <c:pt idx="0">
                  <c:v>-10</c:v>
                </c:pt>
                <c:pt idx="2">
                  <c:v>-8</c:v>
                </c:pt>
                <c:pt idx="4">
                  <c:v>-6</c:v>
                </c:pt>
                <c:pt idx="6">
                  <c:v>-2</c:v>
                </c:pt>
                <c:pt idx="7">
                  <c:v>-8.3000000000000004E-2</c:v>
                </c:pt>
                <c:pt idx="8">
                  <c:v>0</c:v>
                </c:pt>
                <c:pt idx="9">
                  <c:v>0.16700000000000001</c:v>
                </c:pt>
                <c:pt idx="10">
                  <c:v>0.5</c:v>
                </c:pt>
                <c:pt idx="11">
                  <c:v>1</c:v>
                </c:pt>
                <c:pt idx="12">
                  <c:v>2</c:v>
                </c:pt>
                <c:pt idx="13">
                  <c:v>4</c:v>
                </c:pt>
                <c:pt idx="14">
                  <c:v>6</c:v>
                </c:pt>
                <c:pt idx="15">
                  <c:v>10</c:v>
                </c:pt>
                <c:pt idx="16">
                  <c:v>12</c:v>
                </c:pt>
                <c:pt idx="17">
                  <c:v>16</c:v>
                </c:pt>
                <c:pt idx="18">
                  <c:v>24</c:v>
                </c:pt>
                <c:pt idx="20">
                  <c:v>26</c:v>
                </c:pt>
                <c:pt idx="22">
                  <c:v>28</c:v>
                </c:pt>
                <c:pt idx="24">
                  <c:v>30</c:v>
                </c:pt>
                <c:pt idx="26">
                  <c:v>32</c:v>
                </c:pt>
                <c:pt idx="28">
                  <c:v>34</c:v>
                </c:pt>
                <c:pt idx="30">
                  <c:v>36</c:v>
                </c:pt>
              </c:numCache>
            </c:numRef>
          </c:xVal>
          <c:yVal>
            <c:numRef>
              <c:f>Sheet1!$B$2:$B$32</c:f>
              <c:numCache>
                <c:formatCode>General</c:formatCode>
                <c:ptCount val="31"/>
                <c:pt idx="6">
                  <c:v>44.2</c:v>
                </c:pt>
                <c:pt idx="7">
                  <c:v>60.8</c:v>
                </c:pt>
                <c:pt idx="8">
                  <c:v>59.5</c:v>
                </c:pt>
                <c:pt idx="9" formatCode="0.00">
                  <c:v>59</c:v>
                </c:pt>
                <c:pt idx="10">
                  <c:v>59.7</c:v>
                </c:pt>
                <c:pt idx="11">
                  <c:v>57.2</c:v>
                </c:pt>
                <c:pt idx="12">
                  <c:v>54.2</c:v>
                </c:pt>
                <c:pt idx="13">
                  <c:v>49</c:v>
                </c:pt>
                <c:pt idx="14">
                  <c:v>45.6</c:v>
                </c:pt>
                <c:pt idx="15">
                  <c:v>39.6</c:v>
                </c:pt>
                <c:pt idx="16">
                  <c:v>38.6</c:v>
                </c:pt>
                <c:pt idx="17">
                  <c:v>37</c:v>
                </c:pt>
                <c:pt idx="18">
                  <c:v>34.6</c:v>
                </c:pt>
                <c:pt idx="20">
                  <c:v>60.8</c:v>
                </c:pt>
                <c:pt idx="22">
                  <c:v>39.4</c:v>
                </c:pt>
                <c:pt idx="24">
                  <c:v>40.200000000000003</c:v>
                </c:pt>
                <c:pt idx="26">
                  <c:v>38.9</c:v>
                </c:pt>
                <c:pt idx="28">
                  <c:v>41.2</c:v>
                </c:pt>
                <c:pt idx="30">
                  <c:v>58.8</c:v>
                </c:pt>
              </c:numCache>
            </c:numRef>
          </c:yVal>
          <c:smooth val="0"/>
        </c:ser>
        <c:ser>
          <c:idx val="1"/>
          <c:order val="1"/>
          <c:tx>
            <c:strRef>
              <c:f>Sheet1!$C$1</c:f>
              <c:strCache>
                <c:ptCount val="1"/>
                <c:pt idx="0">
                  <c:v>220 mg + 5 g, 45-64 yr  (n = 6)</c:v>
                </c:pt>
              </c:strCache>
            </c:strRef>
          </c:tx>
          <c:spPr>
            <a:ln>
              <a:solidFill>
                <a:srgbClr val="D41E49"/>
              </a:solidFill>
            </a:ln>
          </c:spPr>
          <c:marker>
            <c:symbol val="circle"/>
            <c:size val="7"/>
            <c:spPr>
              <a:solidFill>
                <a:srgbClr val="D41E49"/>
              </a:solidFill>
              <a:ln>
                <a:solidFill>
                  <a:srgbClr val="D41E49"/>
                </a:solidFill>
              </a:ln>
            </c:spPr>
          </c:marker>
          <c:errBars>
            <c:errDir val="y"/>
            <c:errBarType val="plus"/>
            <c:errValType val="cust"/>
            <c:noEndCap val="0"/>
            <c:plus>
              <c:numRef>
                <c:f>Sheet1!$Q$2:$Q$32</c:f>
                <c:numCache>
                  <c:formatCode>General</c:formatCode>
                  <c:ptCount val="31"/>
                  <c:pt idx="2">
                    <c:v>1.62</c:v>
                  </c:pt>
                  <c:pt idx="4">
                    <c:v>14.1</c:v>
                  </c:pt>
                  <c:pt idx="6">
                    <c:v>2.3199999999999998</c:v>
                  </c:pt>
                  <c:pt idx="7">
                    <c:v>11.7</c:v>
                  </c:pt>
                  <c:pt idx="8">
                    <c:v>1.97</c:v>
                  </c:pt>
                  <c:pt idx="9">
                    <c:v>2.09</c:v>
                  </c:pt>
                  <c:pt idx="10">
                    <c:v>1.94</c:v>
                  </c:pt>
                  <c:pt idx="11">
                    <c:v>1.98</c:v>
                  </c:pt>
                  <c:pt idx="12">
                    <c:v>2.12</c:v>
                  </c:pt>
                  <c:pt idx="13">
                    <c:v>2.35</c:v>
                  </c:pt>
                  <c:pt idx="14">
                    <c:v>1.31</c:v>
                  </c:pt>
                  <c:pt idx="15">
                    <c:v>3.09</c:v>
                  </c:pt>
                  <c:pt idx="16">
                    <c:v>1.44</c:v>
                  </c:pt>
                  <c:pt idx="17">
                    <c:v>1.52</c:v>
                  </c:pt>
                  <c:pt idx="18">
                    <c:v>1.17</c:v>
                  </c:pt>
                  <c:pt idx="20">
                    <c:v>9.08</c:v>
                  </c:pt>
                  <c:pt idx="22">
                    <c:v>2.0499999999999998</c:v>
                  </c:pt>
                  <c:pt idx="24">
                    <c:v>2.42</c:v>
                  </c:pt>
                  <c:pt idx="26">
                    <c:v>2.71</c:v>
                  </c:pt>
                  <c:pt idx="28">
                    <c:v>3.07</c:v>
                  </c:pt>
                  <c:pt idx="30">
                    <c:v>11.1</c:v>
                  </c:pt>
                </c:numCache>
              </c:numRef>
            </c:plus>
            <c:minus>
              <c:numRef>
                <c:f>Sheet1!$R$8:$R$20</c:f>
                <c:numCache>
                  <c:formatCode>General</c:formatCode>
                  <c:ptCount val="13"/>
                </c:numCache>
              </c:numRef>
            </c:minus>
          </c:errBars>
          <c:xVal>
            <c:numRef>
              <c:f>Sheet1!$A$2:$A$32</c:f>
              <c:numCache>
                <c:formatCode>General</c:formatCode>
                <c:ptCount val="31"/>
                <c:pt idx="0">
                  <c:v>-10</c:v>
                </c:pt>
                <c:pt idx="2">
                  <c:v>-8</c:v>
                </c:pt>
                <c:pt idx="4">
                  <c:v>-6</c:v>
                </c:pt>
                <c:pt idx="6">
                  <c:v>-2</c:v>
                </c:pt>
                <c:pt idx="7">
                  <c:v>-8.3000000000000004E-2</c:v>
                </c:pt>
                <c:pt idx="8">
                  <c:v>0</c:v>
                </c:pt>
                <c:pt idx="9">
                  <c:v>0.16700000000000001</c:v>
                </c:pt>
                <c:pt idx="10">
                  <c:v>0.5</c:v>
                </c:pt>
                <c:pt idx="11">
                  <c:v>1</c:v>
                </c:pt>
                <c:pt idx="12">
                  <c:v>2</c:v>
                </c:pt>
                <c:pt idx="13">
                  <c:v>4</c:v>
                </c:pt>
                <c:pt idx="14">
                  <c:v>6</c:v>
                </c:pt>
                <c:pt idx="15">
                  <c:v>10</c:v>
                </c:pt>
                <c:pt idx="16">
                  <c:v>12</c:v>
                </c:pt>
                <c:pt idx="17">
                  <c:v>16</c:v>
                </c:pt>
                <c:pt idx="18">
                  <c:v>24</c:v>
                </c:pt>
                <c:pt idx="20">
                  <c:v>26</c:v>
                </c:pt>
                <c:pt idx="22">
                  <c:v>28</c:v>
                </c:pt>
                <c:pt idx="24">
                  <c:v>30</c:v>
                </c:pt>
                <c:pt idx="26">
                  <c:v>32</c:v>
                </c:pt>
                <c:pt idx="28">
                  <c:v>34</c:v>
                </c:pt>
                <c:pt idx="30">
                  <c:v>36</c:v>
                </c:pt>
              </c:numCache>
            </c:numRef>
          </c:xVal>
          <c:yVal>
            <c:numRef>
              <c:f>Sheet1!$C$2:$C$32</c:f>
              <c:numCache>
                <c:formatCode>General</c:formatCode>
                <c:ptCount val="31"/>
                <c:pt idx="6">
                  <c:v>43.1</c:v>
                </c:pt>
                <c:pt idx="7">
                  <c:v>65.599999999999994</c:v>
                </c:pt>
                <c:pt idx="8">
                  <c:v>31.7</c:v>
                </c:pt>
                <c:pt idx="9">
                  <c:v>31.5</c:v>
                </c:pt>
                <c:pt idx="10">
                  <c:v>31.4</c:v>
                </c:pt>
                <c:pt idx="11">
                  <c:v>31.4</c:v>
                </c:pt>
                <c:pt idx="12">
                  <c:v>31.3</c:v>
                </c:pt>
                <c:pt idx="13">
                  <c:v>31.2</c:v>
                </c:pt>
                <c:pt idx="14">
                  <c:v>31.2</c:v>
                </c:pt>
                <c:pt idx="15">
                  <c:v>32.5</c:v>
                </c:pt>
                <c:pt idx="16">
                  <c:v>31.7</c:v>
                </c:pt>
                <c:pt idx="17">
                  <c:v>31.8</c:v>
                </c:pt>
                <c:pt idx="18">
                  <c:v>32.4</c:v>
                </c:pt>
                <c:pt idx="20">
                  <c:v>59.4</c:v>
                </c:pt>
                <c:pt idx="22">
                  <c:v>38.1</c:v>
                </c:pt>
                <c:pt idx="24">
                  <c:v>41.9</c:v>
                </c:pt>
                <c:pt idx="26">
                  <c:v>38.799999999999997</c:v>
                </c:pt>
                <c:pt idx="28">
                  <c:v>41.2</c:v>
                </c:pt>
                <c:pt idx="30">
                  <c:v>60.4</c:v>
                </c:pt>
              </c:numCache>
            </c:numRef>
          </c:yVal>
          <c:smooth val="0"/>
        </c:ser>
        <c:ser>
          <c:idx val="2"/>
          <c:order val="2"/>
          <c:tx>
            <c:strRef>
              <c:f>Sheet1!$D$1</c:f>
              <c:strCache>
                <c:ptCount val="1"/>
                <c:pt idx="0">
                  <c:v>Column3</c:v>
                </c:pt>
              </c:strCache>
            </c:strRef>
          </c:tx>
          <c:spPr>
            <a:ln>
              <a:solidFill>
                <a:srgbClr val="008000">
                  <a:alpha val="75000"/>
                </a:srgbClr>
              </a:solidFill>
              <a:prstDash val="sysDot"/>
            </a:ln>
          </c:spPr>
          <c:marker>
            <c:spPr>
              <a:solidFill>
                <a:srgbClr val="008000">
                  <a:alpha val="65000"/>
                </a:srgbClr>
              </a:solidFill>
              <a:ln>
                <a:solidFill>
                  <a:srgbClr val="008000">
                    <a:alpha val="70000"/>
                  </a:srgbClr>
                </a:solidFill>
              </a:ln>
            </c:spPr>
          </c:marker>
          <c:errBars>
            <c:errDir val="y"/>
            <c:errBarType val="plus"/>
            <c:errValType val="cust"/>
            <c:noEndCap val="0"/>
            <c:plus>
              <c:numRef>
                <c:f>Sheet1!$T$8:$T$20</c:f>
                <c:numCache>
                  <c:formatCode>General</c:formatCode>
                  <c:ptCount val="13"/>
                </c:numCache>
              </c:numRef>
            </c:plus>
            <c:minus>
              <c:numRef>
                <c:f>Sheet1!$U$8:$U$20</c:f>
                <c:numCache>
                  <c:formatCode>General</c:formatCode>
                  <c:ptCount val="13"/>
                </c:numCache>
              </c:numRef>
            </c:minus>
          </c:errBars>
          <c:xVal>
            <c:numRef>
              <c:f>Sheet1!$A$2:$A$32</c:f>
              <c:numCache>
                <c:formatCode>General</c:formatCode>
                <c:ptCount val="31"/>
                <c:pt idx="0">
                  <c:v>-10</c:v>
                </c:pt>
                <c:pt idx="2">
                  <c:v>-8</c:v>
                </c:pt>
                <c:pt idx="4">
                  <c:v>-6</c:v>
                </c:pt>
                <c:pt idx="6">
                  <c:v>-2</c:v>
                </c:pt>
                <c:pt idx="7">
                  <c:v>-8.3000000000000004E-2</c:v>
                </c:pt>
                <c:pt idx="8">
                  <c:v>0</c:v>
                </c:pt>
                <c:pt idx="9">
                  <c:v>0.16700000000000001</c:v>
                </c:pt>
                <c:pt idx="10">
                  <c:v>0.5</c:v>
                </c:pt>
                <c:pt idx="11">
                  <c:v>1</c:v>
                </c:pt>
                <c:pt idx="12">
                  <c:v>2</c:v>
                </c:pt>
                <c:pt idx="13">
                  <c:v>4</c:v>
                </c:pt>
                <c:pt idx="14">
                  <c:v>6</c:v>
                </c:pt>
                <c:pt idx="15">
                  <c:v>10</c:v>
                </c:pt>
                <c:pt idx="16">
                  <c:v>12</c:v>
                </c:pt>
                <c:pt idx="17">
                  <c:v>16</c:v>
                </c:pt>
                <c:pt idx="18">
                  <c:v>24</c:v>
                </c:pt>
                <c:pt idx="20">
                  <c:v>26</c:v>
                </c:pt>
                <c:pt idx="22">
                  <c:v>28</c:v>
                </c:pt>
                <c:pt idx="24">
                  <c:v>30</c:v>
                </c:pt>
                <c:pt idx="26">
                  <c:v>32</c:v>
                </c:pt>
                <c:pt idx="28">
                  <c:v>34</c:v>
                </c:pt>
                <c:pt idx="30">
                  <c:v>36</c:v>
                </c:pt>
              </c:numCache>
            </c:numRef>
          </c:xVal>
          <c:yVal>
            <c:numRef>
              <c:f>Sheet1!$D$2:$D$32</c:f>
              <c:numCache>
                <c:formatCode>General</c:formatCode>
                <c:ptCount val="31"/>
              </c:numCache>
            </c:numRef>
          </c:yVal>
          <c:smooth val="0"/>
        </c:ser>
        <c:ser>
          <c:idx val="3"/>
          <c:order val="3"/>
          <c:tx>
            <c:strRef>
              <c:f>Sheet1!$E$1</c:f>
              <c:strCache>
                <c:ptCount val="1"/>
                <c:pt idx="0">
                  <c:v>Column4</c:v>
                </c:pt>
              </c:strCache>
            </c:strRef>
          </c:tx>
          <c:spPr>
            <a:ln>
              <a:solidFill>
                <a:srgbClr val="008000"/>
              </a:solidFill>
            </a:ln>
          </c:spPr>
          <c:marker>
            <c:symbol val="triangle"/>
            <c:size val="7"/>
            <c:spPr>
              <a:solidFill>
                <a:srgbClr val="008000"/>
              </a:solidFill>
              <a:ln>
                <a:solidFill>
                  <a:srgbClr val="008000"/>
                </a:solidFill>
              </a:ln>
            </c:spPr>
          </c:marker>
          <c:errBars>
            <c:errDir val="y"/>
            <c:errBarType val="plus"/>
            <c:errValType val="cust"/>
            <c:noEndCap val="0"/>
            <c:plus>
              <c:numRef>
                <c:f>Sheet1!$W$8:$W$20</c:f>
                <c:numCache>
                  <c:formatCode>General</c:formatCode>
                  <c:ptCount val="13"/>
                </c:numCache>
              </c:numRef>
            </c:plus>
            <c:minus>
              <c:numRef>
                <c:f>Sheet1!$X$8:$X$20</c:f>
                <c:numCache>
                  <c:formatCode>General</c:formatCode>
                  <c:ptCount val="13"/>
                </c:numCache>
              </c:numRef>
            </c:minus>
          </c:errBars>
          <c:xVal>
            <c:numRef>
              <c:f>Sheet1!$A$2:$A$32</c:f>
              <c:numCache>
                <c:formatCode>General</c:formatCode>
                <c:ptCount val="31"/>
                <c:pt idx="0">
                  <c:v>-10</c:v>
                </c:pt>
                <c:pt idx="2">
                  <c:v>-8</c:v>
                </c:pt>
                <c:pt idx="4">
                  <c:v>-6</c:v>
                </c:pt>
                <c:pt idx="6">
                  <c:v>-2</c:v>
                </c:pt>
                <c:pt idx="7">
                  <c:v>-8.3000000000000004E-2</c:v>
                </c:pt>
                <c:pt idx="8">
                  <c:v>0</c:v>
                </c:pt>
                <c:pt idx="9">
                  <c:v>0.16700000000000001</c:v>
                </c:pt>
                <c:pt idx="10">
                  <c:v>0.5</c:v>
                </c:pt>
                <c:pt idx="11">
                  <c:v>1</c:v>
                </c:pt>
                <c:pt idx="12">
                  <c:v>2</c:v>
                </c:pt>
                <c:pt idx="13">
                  <c:v>4</c:v>
                </c:pt>
                <c:pt idx="14">
                  <c:v>6</c:v>
                </c:pt>
                <c:pt idx="15">
                  <c:v>10</c:v>
                </c:pt>
                <c:pt idx="16">
                  <c:v>12</c:v>
                </c:pt>
                <c:pt idx="17">
                  <c:v>16</c:v>
                </c:pt>
                <c:pt idx="18">
                  <c:v>24</c:v>
                </c:pt>
                <c:pt idx="20">
                  <c:v>26</c:v>
                </c:pt>
                <c:pt idx="22">
                  <c:v>28</c:v>
                </c:pt>
                <c:pt idx="24">
                  <c:v>30</c:v>
                </c:pt>
                <c:pt idx="26">
                  <c:v>32</c:v>
                </c:pt>
                <c:pt idx="28">
                  <c:v>34</c:v>
                </c:pt>
                <c:pt idx="30">
                  <c:v>36</c:v>
                </c:pt>
              </c:numCache>
            </c:numRef>
          </c:xVal>
          <c:yVal>
            <c:numRef>
              <c:f>Sheet1!$E$2:$E$32</c:f>
              <c:numCache>
                <c:formatCode>General</c:formatCode>
                <c:ptCount val="31"/>
              </c:numCache>
            </c:numRef>
          </c:yVal>
          <c:smooth val="0"/>
        </c:ser>
        <c:ser>
          <c:idx val="4"/>
          <c:order val="4"/>
          <c:tx>
            <c:strRef>
              <c:f>Sheet1!$F$1</c:f>
              <c:strCache>
                <c:ptCount val="1"/>
                <c:pt idx="0">
                  <c:v>Column5</c:v>
                </c:pt>
              </c:strCache>
            </c:strRef>
          </c:tx>
          <c:spPr>
            <a:ln>
              <a:solidFill>
                <a:schemeClr val="accent1">
                  <a:alpha val="65000"/>
                </a:schemeClr>
              </a:solidFill>
              <a:prstDash val="sysDot"/>
            </a:ln>
          </c:spPr>
          <c:marker>
            <c:symbol val="diamond"/>
            <c:size val="7"/>
            <c:spPr>
              <a:solidFill>
                <a:schemeClr val="accent1">
                  <a:alpha val="65000"/>
                </a:schemeClr>
              </a:solidFill>
              <a:ln>
                <a:solidFill>
                  <a:schemeClr val="accent1">
                    <a:alpha val="65000"/>
                  </a:schemeClr>
                </a:solidFill>
              </a:ln>
            </c:spPr>
          </c:marker>
          <c:errBars>
            <c:errDir val="y"/>
            <c:errBarType val="plus"/>
            <c:errValType val="cust"/>
            <c:noEndCap val="0"/>
            <c:plus>
              <c:numRef>
                <c:f>Sheet1!$Z$8:$Z$20</c:f>
                <c:numCache>
                  <c:formatCode>General</c:formatCode>
                  <c:ptCount val="13"/>
                </c:numCache>
              </c:numRef>
            </c:plus>
            <c:minus>
              <c:numRef>
                <c:f>Sheet1!$AA$8:$AA$20</c:f>
                <c:numCache>
                  <c:formatCode>General</c:formatCode>
                  <c:ptCount val="13"/>
                </c:numCache>
              </c:numRef>
            </c:minus>
          </c:errBars>
          <c:xVal>
            <c:numRef>
              <c:f>Sheet1!$A$2:$A$32</c:f>
              <c:numCache>
                <c:formatCode>General</c:formatCode>
                <c:ptCount val="31"/>
                <c:pt idx="0">
                  <c:v>-10</c:v>
                </c:pt>
                <c:pt idx="2">
                  <c:v>-8</c:v>
                </c:pt>
                <c:pt idx="4">
                  <c:v>-6</c:v>
                </c:pt>
                <c:pt idx="6">
                  <c:v>-2</c:v>
                </c:pt>
                <c:pt idx="7">
                  <c:v>-8.3000000000000004E-2</c:v>
                </c:pt>
                <c:pt idx="8">
                  <c:v>0</c:v>
                </c:pt>
                <c:pt idx="9">
                  <c:v>0.16700000000000001</c:v>
                </c:pt>
                <c:pt idx="10">
                  <c:v>0.5</c:v>
                </c:pt>
                <c:pt idx="11">
                  <c:v>1</c:v>
                </c:pt>
                <c:pt idx="12">
                  <c:v>2</c:v>
                </c:pt>
                <c:pt idx="13">
                  <c:v>4</c:v>
                </c:pt>
                <c:pt idx="14">
                  <c:v>6</c:v>
                </c:pt>
                <c:pt idx="15">
                  <c:v>10</c:v>
                </c:pt>
                <c:pt idx="16">
                  <c:v>12</c:v>
                </c:pt>
                <c:pt idx="17">
                  <c:v>16</c:v>
                </c:pt>
                <c:pt idx="18">
                  <c:v>24</c:v>
                </c:pt>
                <c:pt idx="20">
                  <c:v>26</c:v>
                </c:pt>
                <c:pt idx="22">
                  <c:v>28</c:v>
                </c:pt>
                <c:pt idx="24">
                  <c:v>30</c:v>
                </c:pt>
                <c:pt idx="26">
                  <c:v>32</c:v>
                </c:pt>
                <c:pt idx="28">
                  <c:v>34</c:v>
                </c:pt>
                <c:pt idx="30">
                  <c:v>36</c:v>
                </c:pt>
              </c:numCache>
            </c:numRef>
          </c:xVal>
          <c:yVal>
            <c:numRef>
              <c:f>Sheet1!$F$2:$F$32</c:f>
              <c:numCache>
                <c:formatCode>General</c:formatCode>
                <c:ptCount val="31"/>
              </c:numCache>
            </c:numRef>
          </c:yVal>
          <c:smooth val="0"/>
        </c:ser>
        <c:ser>
          <c:idx val="5"/>
          <c:order val="5"/>
          <c:tx>
            <c:strRef>
              <c:f>Sheet1!$G$1</c:f>
              <c:strCache>
                <c:ptCount val="1"/>
                <c:pt idx="0">
                  <c:v>Column6</c:v>
                </c:pt>
              </c:strCache>
            </c:strRef>
          </c:tx>
          <c:spPr>
            <a:ln>
              <a:solidFill>
                <a:schemeClr val="accent1"/>
              </a:solidFill>
            </a:ln>
          </c:spPr>
          <c:marker>
            <c:symbol val="diamond"/>
            <c:size val="7"/>
            <c:spPr>
              <a:solidFill>
                <a:schemeClr val="accent1"/>
              </a:solidFill>
              <a:ln>
                <a:solidFill>
                  <a:schemeClr val="accent1"/>
                </a:solidFill>
              </a:ln>
            </c:spPr>
          </c:marker>
          <c:errBars>
            <c:errDir val="y"/>
            <c:errBarType val="plus"/>
            <c:errValType val="cust"/>
            <c:noEndCap val="0"/>
            <c:plus>
              <c:numRef>
                <c:f>Sheet1!$AC$8:$AC$20</c:f>
                <c:numCache>
                  <c:formatCode>General</c:formatCode>
                  <c:ptCount val="13"/>
                </c:numCache>
              </c:numRef>
            </c:plus>
            <c:minus>
              <c:numRef>
                <c:f>Sheet1!$AD$8:$AD$20</c:f>
                <c:numCache>
                  <c:formatCode>General</c:formatCode>
                  <c:ptCount val="13"/>
                </c:numCache>
              </c:numRef>
            </c:minus>
          </c:errBars>
          <c:xVal>
            <c:numRef>
              <c:f>Sheet1!$A$2:$A$32</c:f>
              <c:numCache>
                <c:formatCode>General</c:formatCode>
                <c:ptCount val="31"/>
                <c:pt idx="0">
                  <c:v>-10</c:v>
                </c:pt>
                <c:pt idx="2">
                  <c:v>-8</c:v>
                </c:pt>
                <c:pt idx="4">
                  <c:v>-6</c:v>
                </c:pt>
                <c:pt idx="6">
                  <c:v>-2</c:v>
                </c:pt>
                <c:pt idx="7">
                  <c:v>-8.3000000000000004E-2</c:v>
                </c:pt>
                <c:pt idx="8">
                  <c:v>0</c:v>
                </c:pt>
                <c:pt idx="9">
                  <c:v>0.16700000000000001</c:v>
                </c:pt>
                <c:pt idx="10">
                  <c:v>0.5</c:v>
                </c:pt>
                <c:pt idx="11">
                  <c:v>1</c:v>
                </c:pt>
                <c:pt idx="12">
                  <c:v>2</c:v>
                </c:pt>
                <c:pt idx="13">
                  <c:v>4</c:v>
                </c:pt>
                <c:pt idx="14">
                  <c:v>6</c:v>
                </c:pt>
                <c:pt idx="15">
                  <c:v>10</c:v>
                </c:pt>
                <c:pt idx="16">
                  <c:v>12</c:v>
                </c:pt>
                <c:pt idx="17">
                  <c:v>16</c:v>
                </c:pt>
                <c:pt idx="18">
                  <c:v>24</c:v>
                </c:pt>
                <c:pt idx="20">
                  <c:v>26</c:v>
                </c:pt>
                <c:pt idx="22">
                  <c:v>28</c:v>
                </c:pt>
                <c:pt idx="24">
                  <c:v>30</c:v>
                </c:pt>
                <c:pt idx="26">
                  <c:v>32</c:v>
                </c:pt>
                <c:pt idx="28">
                  <c:v>34</c:v>
                </c:pt>
                <c:pt idx="30">
                  <c:v>36</c:v>
                </c:pt>
              </c:numCache>
            </c:numRef>
          </c:xVal>
          <c:yVal>
            <c:numRef>
              <c:f>Sheet1!$G$2:$G$32</c:f>
              <c:numCache>
                <c:formatCode>General</c:formatCode>
                <c:ptCount val="31"/>
              </c:numCache>
            </c:numRef>
          </c:yVal>
          <c:smooth val="0"/>
        </c:ser>
        <c:ser>
          <c:idx val="6"/>
          <c:order val="6"/>
          <c:tx>
            <c:strRef>
              <c:f>Sheet1!$H$1</c:f>
              <c:strCache>
                <c:ptCount val="1"/>
                <c:pt idx="0">
                  <c:v>Column7</c:v>
                </c:pt>
              </c:strCache>
            </c:strRef>
          </c:tx>
          <c:spPr>
            <a:ln>
              <a:solidFill>
                <a:srgbClr val="47BFFF">
                  <a:alpha val="70000"/>
                </a:srgbClr>
              </a:solidFill>
              <a:prstDash val="sysDot"/>
            </a:ln>
          </c:spPr>
          <c:marker>
            <c:symbol val="square"/>
            <c:size val="6"/>
            <c:spPr>
              <a:solidFill>
                <a:srgbClr val="47BFFF">
                  <a:alpha val="70000"/>
                </a:srgbClr>
              </a:solidFill>
              <a:ln>
                <a:solidFill>
                  <a:srgbClr val="47BFFF">
                    <a:alpha val="70000"/>
                  </a:srgbClr>
                </a:solidFill>
              </a:ln>
            </c:spPr>
          </c:marker>
          <c:errBars>
            <c:errDir val="y"/>
            <c:errBarType val="plus"/>
            <c:errValType val="cust"/>
            <c:noEndCap val="0"/>
            <c:plus>
              <c:numRef>
                <c:f>Sheet1!$AF$8:$AF$20</c:f>
                <c:numCache>
                  <c:formatCode>General</c:formatCode>
                  <c:ptCount val="13"/>
                </c:numCache>
              </c:numRef>
            </c:plus>
            <c:minus>
              <c:numRef>
                <c:f>Sheet1!$AG$8:$AG$20</c:f>
                <c:numCache>
                  <c:formatCode>General</c:formatCode>
                  <c:ptCount val="13"/>
                </c:numCache>
              </c:numRef>
            </c:minus>
          </c:errBars>
          <c:xVal>
            <c:numRef>
              <c:f>Sheet1!$A$2:$A$32</c:f>
              <c:numCache>
                <c:formatCode>General</c:formatCode>
                <c:ptCount val="31"/>
                <c:pt idx="0">
                  <c:v>-10</c:v>
                </c:pt>
                <c:pt idx="2">
                  <c:v>-8</c:v>
                </c:pt>
                <c:pt idx="4">
                  <c:v>-6</c:v>
                </c:pt>
                <c:pt idx="6">
                  <c:v>-2</c:v>
                </c:pt>
                <c:pt idx="7">
                  <c:v>-8.3000000000000004E-2</c:v>
                </c:pt>
                <c:pt idx="8">
                  <c:v>0</c:v>
                </c:pt>
                <c:pt idx="9">
                  <c:v>0.16700000000000001</c:v>
                </c:pt>
                <c:pt idx="10">
                  <c:v>0.5</c:v>
                </c:pt>
                <c:pt idx="11">
                  <c:v>1</c:v>
                </c:pt>
                <c:pt idx="12">
                  <c:v>2</c:v>
                </c:pt>
                <c:pt idx="13">
                  <c:v>4</c:v>
                </c:pt>
                <c:pt idx="14">
                  <c:v>6</c:v>
                </c:pt>
                <c:pt idx="15">
                  <c:v>10</c:v>
                </c:pt>
                <c:pt idx="16">
                  <c:v>12</c:v>
                </c:pt>
                <c:pt idx="17">
                  <c:v>16</c:v>
                </c:pt>
                <c:pt idx="18">
                  <c:v>24</c:v>
                </c:pt>
                <c:pt idx="20">
                  <c:v>26</c:v>
                </c:pt>
                <c:pt idx="22">
                  <c:v>28</c:v>
                </c:pt>
                <c:pt idx="24">
                  <c:v>30</c:v>
                </c:pt>
                <c:pt idx="26">
                  <c:v>32</c:v>
                </c:pt>
                <c:pt idx="28">
                  <c:v>34</c:v>
                </c:pt>
                <c:pt idx="30">
                  <c:v>36</c:v>
                </c:pt>
              </c:numCache>
            </c:numRef>
          </c:xVal>
          <c:yVal>
            <c:numRef>
              <c:f>Sheet1!$H$2:$H$32</c:f>
              <c:numCache>
                <c:formatCode>General</c:formatCode>
                <c:ptCount val="31"/>
              </c:numCache>
            </c:numRef>
          </c:yVal>
          <c:smooth val="0"/>
        </c:ser>
        <c:ser>
          <c:idx val="7"/>
          <c:order val="7"/>
          <c:tx>
            <c:strRef>
              <c:f>Sheet1!$I$1</c:f>
              <c:strCache>
                <c:ptCount val="1"/>
                <c:pt idx="0">
                  <c:v>Column8</c:v>
                </c:pt>
              </c:strCache>
            </c:strRef>
          </c:tx>
          <c:spPr>
            <a:ln>
              <a:solidFill>
                <a:srgbClr val="47BFFF"/>
              </a:solidFill>
            </a:ln>
          </c:spPr>
          <c:marker>
            <c:symbol val="square"/>
            <c:size val="6"/>
            <c:spPr>
              <a:solidFill>
                <a:srgbClr val="47BFFF"/>
              </a:solidFill>
              <a:ln>
                <a:solidFill>
                  <a:srgbClr val="47BFFF"/>
                </a:solidFill>
              </a:ln>
            </c:spPr>
          </c:marker>
          <c:errBars>
            <c:errDir val="y"/>
            <c:errBarType val="plus"/>
            <c:errValType val="cust"/>
            <c:noEndCap val="0"/>
            <c:plus>
              <c:numRef>
                <c:f>Sheet1!$AI$8:$AI$20</c:f>
                <c:numCache>
                  <c:formatCode>General</c:formatCode>
                  <c:ptCount val="13"/>
                </c:numCache>
              </c:numRef>
            </c:plus>
            <c:minus>
              <c:numRef>
                <c:f>Sheet1!$AJ$8:$AJ$20</c:f>
                <c:numCache>
                  <c:formatCode>General</c:formatCode>
                  <c:ptCount val="13"/>
                </c:numCache>
              </c:numRef>
            </c:minus>
          </c:errBars>
          <c:xVal>
            <c:numRef>
              <c:f>Sheet1!$A$2:$A$32</c:f>
              <c:numCache>
                <c:formatCode>General</c:formatCode>
                <c:ptCount val="31"/>
                <c:pt idx="0">
                  <c:v>-10</c:v>
                </c:pt>
                <c:pt idx="2">
                  <c:v>-8</c:v>
                </c:pt>
                <c:pt idx="4">
                  <c:v>-6</c:v>
                </c:pt>
                <c:pt idx="6">
                  <c:v>-2</c:v>
                </c:pt>
                <c:pt idx="7">
                  <c:v>-8.3000000000000004E-2</c:v>
                </c:pt>
                <c:pt idx="8">
                  <c:v>0</c:v>
                </c:pt>
                <c:pt idx="9">
                  <c:v>0.16700000000000001</c:v>
                </c:pt>
                <c:pt idx="10">
                  <c:v>0.5</c:v>
                </c:pt>
                <c:pt idx="11">
                  <c:v>1</c:v>
                </c:pt>
                <c:pt idx="12">
                  <c:v>2</c:v>
                </c:pt>
                <c:pt idx="13">
                  <c:v>4</c:v>
                </c:pt>
                <c:pt idx="14">
                  <c:v>6</c:v>
                </c:pt>
                <c:pt idx="15">
                  <c:v>10</c:v>
                </c:pt>
                <c:pt idx="16">
                  <c:v>12</c:v>
                </c:pt>
                <c:pt idx="17">
                  <c:v>16</c:v>
                </c:pt>
                <c:pt idx="18">
                  <c:v>24</c:v>
                </c:pt>
                <c:pt idx="20">
                  <c:v>26</c:v>
                </c:pt>
                <c:pt idx="22">
                  <c:v>28</c:v>
                </c:pt>
                <c:pt idx="24">
                  <c:v>30</c:v>
                </c:pt>
                <c:pt idx="26">
                  <c:v>32</c:v>
                </c:pt>
                <c:pt idx="28">
                  <c:v>34</c:v>
                </c:pt>
                <c:pt idx="30">
                  <c:v>36</c:v>
                </c:pt>
              </c:numCache>
            </c:numRef>
          </c:xVal>
          <c:yVal>
            <c:numRef>
              <c:f>Sheet1!$I$2:$I$32</c:f>
              <c:numCache>
                <c:formatCode>General</c:formatCode>
                <c:ptCount val="31"/>
              </c:numCache>
            </c:numRef>
          </c:yVal>
          <c:smooth val="0"/>
        </c:ser>
        <c:ser>
          <c:idx val="8"/>
          <c:order val="8"/>
          <c:tx>
            <c:strRef>
              <c:f>Sheet1!$J$1</c:f>
              <c:strCache>
                <c:ptCount val="1"/>
                <c:pt idx="0">
                  <c:v>Mean baseline </c:v>
                </c:pt>
              </c:strCache>
            </c:strRef>
          </c:tx>
          <c:spPr>
            <a:ln>
              <a:solidFill>
                <a:schemeClr val="bg2">
                  <a:lumMod val="50000"/>
                </a:schemeClr>
              </a:solidFill>
              <a:prstDash val="dash"/>
            </a:ln>
          </c:spPr>
          <c:marker>
            <c:symbol val="none"/>
          </c:marker>
          <c:xVal>
            <c:numRef>
              <c:f>Sheet1!$A$2:$A$32</c:f>
              <c:numCache>
                <c:formatCode>General</c:formatCode>
                <c:ptCount val="31"/>
                <c:pt idx="0">
                  <c:v>-10</c:v>
                </c:pt>
                <c:pt idx="2">
                  <c:v>-8</c:v>
                </c:pt>
                <c:pt idx="4">
                  <c:v>-6</c:v>
                </c:pt>
                <c:pt idx="6">
                  <c:v>-2</c:v>
                </c:pt>
                <c:pt idx="7">
                  <c:v>-8.3000000000000004E-2</c:v>
                </c:pt>
                <c:pt idx="8">
                  <c:v>0</c:v>
                </c:pt>
                <c:pt idx="9">
                  <c:v>0.16700000000000001</c:v>
                </c:pt>
                <c:pt idx="10">
                  <c:v>0.5</c:v>
                </c:pt>
                <c:pt idx="11">
                  <c:v>1</c:v>
                </c:pt>
                <c:pt idx="12">
                  <c:v>2</c:v>
                </c:pt>
                <c:pt idx="13">
                  <c:v>4</c:v>
                </c:pt>
                <c:pt idx="14">
                  <c:v>6</c:v>
                </c:pt>
                <c:pt idx="15">
                  <c:v>10</c:v>
                </c:pt>
                <c:pt idx="16">
                  <c:v>12</c:v>
                </c:pt>
                <c:pt idx="17">
                  <c:v>16</c:v>
                </c:pt>
                <c:pt idx="18">
                  <c:v>24</c:v>
                </c:pt>
                <c:pt idx="20">
                  <c:v>26</c:v>
                </c:pt>
                <c:pt idx="22">
                  <c:v>28</c:v>
                </c:pt>
                <c:pt idx="24">
                  <c:v>30</c:v>
                </c:pt>
                <c:pt idx="26">
                  <c:v>32</c:v>
                </c:pt>
                <c:pt idx="28">
                  <c:v>34</c:v>
                </c:pt>
                <c:pt idx="30">
                  <c:v>36</c:v>
                </c:pt>
              </c:numCache>
            </c:numRef>
          </c:xVal>
          <c:yVal>
            <c:numRef>
              <c:f>Sheet1!$J$2:$J$32</c:f>
              <c:numCache>
                <c:formatCode>General</c:formatCode>
                <c:ptCount val="31"/>
                <c:pt idx="0">
                  <c:v>32.1</c:v>
                </c:pt>
                <c:pt idx="1">
                  <c:v>#N/A</c:v>
                </c:pt>
                <c:pt idx="2">
                  <c:v>#N/A</c:v>
                </c:pt>
                <c:pt idx="3">
                  <c:v>#N/A</c:v>
                </c:pt>
                <c:pt idx="4">
                  <c:v>#N/A</c:v>
                </c:pt>
                <c:pt idx="5">
                  <c:v>#N/A</c:v>
                </c:pt>
                <c:pt idx="6">
                  <c:v>#N/A</c:v>
                </c:pt>
                <c:pt idx="7">
                  <c:v>#N/A</c:v>
                </c:pt>
                <c:pt idx="8">
                  <c:v>#N/A</c:v>
                </c:pt>
                <c:pt idx="9">
                  <c:v>#N/A</c:v>
                </c:pt>
                <c:pt idx="10">
                  <c:v>#N/A</c:v>
                </c:pt>
                <c:pt idx="11">
                  <c:v>#N/A</c:v>
                </c:pt>
                <c:pt idx="12">
                  <c:v>#N/A</c:v>
                </c:pt>
                <c:pt idx="13">
                  <c:v>#N/A</c:v>
                </c:pt>
                <c:pt idx="14">
                  <c:v>#N/A</c:v>
                </c:pt>
                <c:pt idx="15">
                  <c:v>#N/A</c:v>
                </c:pt>
                <c:pt idx="16">
                  <c:v>#N/A</c:v>
                </c:pt>
                <c:pt idx="17">
                  <c:v>#N/A</c:v>
                </c:pt>
                <c:pt idx="18">
                  <c:v>#N/A</c:v>
                </c:pt>
                <c:pt idx="19">
                  <c:v>#N/A</c:v>
                </c:pt>
                <c:pt idx="20">
                  <c:v>#N/A</c:v>
                </c:pt>
                <c:pt idx="21">
                  <c:v>#N/A</c:v>
                </c:pt>
                <c:pt idx="22">
                  <c:v>#N/A</c:v>
                </c:pt>
                <c:pt idx="23">
                  <c:v>#N/A</c:v>
                </c:pt>
                <c:pt idx="24">
                  <c:v>#N/A</c:v>
                </c:pt>
                <c:pt idx="25">
                  <c:v>#N/A</c:v>
                </c:pt>
                <c:pt idx="26">
                  <c:v>#N/A</c:v>
                </c:pt>
                <c:pt idx="27">
                  <c:v>#N/A</c:v>
                </c:pt>
                <c:pt idx="28">
                  <c:v>#N/A</c:v>
                </c:pt>
                <c:pt idx="29">
                  <c:v>#N/A</c:v>
                </c:pt>
                <c:pt idx="30">
                  <c:v>32.1</c:v>
                </c:pt>
              </c:numCache>
            </c:numRef>
          </c:yVal>
          <c:smooth val="0"/>
        </c:ser>
        <c:ser>
          <c:idx val="9"/>
          <c:order val="9"/>
          <c:tx>
            <c:strRef>
              <c:f>Sheet1!$K$1</c:f>
              <c:strCache>
                <c:ptCount val="1"/>
                <c:pt idx="0">
                  <c:v>Mean + 2 x SD</c:v>
                </c:pt>
              </c:strCache>
            </c:strRef>
          </c:tx>
          <c:spPr>
            <a:ln>
              <a:solidFill>
                <a:schemeClr val="bg2">
                  <a:lumMod val="75000"/>
                </a:schemeClr>
              </a:solidFill>
              <a:prstDash val="dash"/>
            </a:ln>
          </c:spPr>
          <c:marker>
            <c:symbol val="none"/>
          </c:marker>
          <c:xVal>
            <c:numRef>
              <c:f>Sheet1!$A$2:$A$32</c:f>
              <c:numCache>
                <c:formatCode>General</c:formatCode>
                <c:ptCount val="31"/>
                <c:pt idx="0">
                  <c:v>-10</c:v>
                </c:pt>
                <c:pt idx="2">
                  <c:v>-8</c:v>
                </c:pt>
                <c:pt idx="4">
                  <c:v>-6</c:v>
                </c:pt>
                <c:pt idx="6">
                  <c:v>-2</c:v>
                </c:pt>
                <c:pt idx="7">
                  <c:v>-8.3000000000000004E-2</c:v>
                </c:pt>
                <c:pt idx="8">
                  <c:v>0</c:v>
                </c:pt>
                <c:pt idx="9">
                  <c:v>0.16700000000000001</c:v>
                </c:pt>
                <c:pt idx="10">
                  <c:v>0.5</c:v>
                </c:pt>
                <c:pt idx="11">
                  <c:v>1</c:v>
                </c:pt>
                <c:pt idx="12">
                  <c:v>2</c:v>
                </c:pt>
                <c:pt idx="13">
                  <c:v>4</c:v>
                </c:pt>
                <c:pt idx="14">
                  <c:v>6</c:v>
                </c:pt>
                <c:pt idx="15">
                  <c:v>10</c:v>
                </c:pt>
                <c:pt idx="16">
                  <c:v>12</c:v>
                </c:pt>
                <c:pt idx="17">
                  <c:v>16</c:v>
                </c:pt>
                <c:pt idx="18">
                  <c:v>24</c:v>
                </c:pt>
                <c:pt idx="20">
                  <c:v>26</c:v>
                </c:pt>
                <c:pt idx="22">
                  <c:v>28</c:v>
                </c:pt>
                <c:pt idx="24">
                  <c:v>30</c:v>
                </c:pt>
                <c:pt idx="26">
                  <c:v>32</c:v>
                </c:pt>
                <c:pt idx="28">
                  <c:v>34</c:v>
                </c:pt>
                <c:pt idx="30">
                  <c:v>36</c:v>
                </c:pt>
              </c:numCache>
            </c:numRef>
          </c:xVal>
          <c:yVal>
            <c:numRef>
              <c:f>Sheet1!$K$2:$K$32</c:f>
              <c:numCache>
                <c:formatCode>General</c:formatCode>
                <c:ptCount val="31"/>
                <c:pt idx="0">
                  <c:v>35.5</c:v>
                </c:pt>
                <c:pt idx="1">
                  <c:v>#N/A</c:v>
                </c:pt>
                <c:pt idx="2">
                  <c:v>#N/A</c:v>
                </c:pt>
                <c:pt idx="3">
                  <c:v>#N/A</c:v>
                </c:pt>
                <c:pt idx="4">
                  <c:v>#N/A</c:v>
                </c:pt>
                <c:pt idx="5">
                  <c:v>#N/A</c:v>
                </c:pt>
                <c:pt idx="6">
                  <c:v>#N/A</c:v>
                </c:pt>
                <c:pt idx="7">
                  <c:v>#N/A</c:v>
                </c:pt>
                <c:pt idx="8">
                  <c:v>#N/A</c:v>
                </c:pt>
                <c:pt idx="9">
                  <c:v>#N/A</c:v>
                </c:pt>
                <c:pt idx="10">
                  <c:v>#N/A</c:v>
                </c:pt>
                <c:pt idx="11">
                  <c:v>#N/A</c:v>
                </c:pt>
                <c:pt idx="12">
                  <c:v>#N/A</c:v>
                </c:pt>
                <c:pt idx="13">
                  <c:v>#N/A</c:v>
                </c:pt>
                <c:pt idx="14">
                  <c:v>#N/A</c:v>
                </c:pt>
                <c:pt idx="15">
                  <c:v>#N/A</c:v>
                </c:pt>
                <c:pt idx="16">
                  <c:v>#N/A</c:v>
                </c:pt>
                <c:pt idx="17">
                  <c:v>#N/A</c:v>
                </c:pt>
                <c:pt idx="18">
                  <c:v>#N/A</c:v>
                </c:pt>
                <c:pt idx="19">
                  <c:v>#N/A</c:v>
                </c:pt>
                <c:pt idx="20">
                  <c:v>#N/A</c:v>
                </c:pt>
                <c:pt idx="21">
                  <c:v>#N/A</c:v>
                </c:pt>
                <c:pt idx="22">
                  <c:v>#N/A</c:v>
                </c:pt>
                <c:pt idx="23">
                  <c:v>#N/A</c:v>
                </c:pt>
                <c:pt idx="24">
                  <c:v>#N/A</c:v>
                </c:pt>
                <c:pt idx="25">
                  <c:v>#N/A</c:v>
                </c:pt>
                <c:pt idx="26">
                  <c:v>#N/A</c:v>
                </c:pt>
                <c:pt idx="27">
                  <c:v>#N/A</c:v>
                </c:pt>
                <c:pt idx="28">
                  <c:v>#N/A</c:v>
                </c:pt>
                <c:pt idx="29">
                  <c:v>#N/A</c:v>
                </c:pt>
                <c:pt idx="30">
                  <c:v>35.5</c:v>
                </c:pt>
              </c:numCache>
            </c:numRef>
          </c:yVal>
          <c:smooth val="0"/>
        </c:ser>
        <c:dLbls>
          <c:showLegendKey val="0"/>
          <c:showVal val="0"/>
          <c:showCatName val="0"/>
          <c:showSerName val="0"/>
          <c:showPercent val="0"/>
          <c:showBubbleSize val="0"/>
        </c:dLbls>
        <c:axId val="44646400"/>
        <c:axId val="44650432"/>
      </c:scatterChart>
      <c:valAx>
        <c:axId val="44646400"/>
        <c:scaling>
          <c:orientation val="minMax"/>
          <c:max val="36"/>
          <c:min val="-2"/>
        </c:scaling>
        <c:delete val="0"/>
        <c:axPos val="b"/>
        <c:numFmt formatCode="General" sourceLinked="1"/>
        <c:majorTickMark val="out"/>
        <c:minorTickMark val="out"/>
        <c:tickLblPos val="nextTo"/>
        <c:spPr>
          <a:ln>
            <a:solidFill>
              <a:schemeClr val="tx1"/>
            </a:solidFill>
          </a:ln>
        </c:spPr>
        <c:txPr>
          <a:bodyPr/>
          <a:lstStyle/>
          <a:p>
            <a:pPr>
              <a:defRPr sz="1400" baseline="0">
                <a:latin typeface="Arial" panose="020B0604020202020204" pitchFamily="34" charset="0"/>
                <a:ea typeface="Arial Unicode MS" panose="020B0604020202020204" pitchFamily="34" charset="-128"/>
              </a:defRPr>
            </a:pPr>
            <a:endParaRPr lang="en-US"/>
          </a:p>
        </c:txPr>
        <c:crossAx val="44650432"/>
        <c:crossesAt val="30"/>
        <c:crossBetween val="midCat"/>
        <c:majorUnit val="2"/>
        <c:minorUnit val="2"/>
      </c:valAx>
      <c:valAx>
        <c:axId val="44650432"/>
        <c:scaling>
          <c:orientation val="minMax"/>
          <c:min val="30"/>
        </c:scaling>
        <c:delete val="0"/>
        <c:axPos val="l"/>
        <c:majorGridlines>
          <c:spPr>
            <a:ln>
              <a:noFill/>
            </a:ln>
          </c:spPr>
        </c:majorGridlines>
        <c:numFmt formatCode="0" sourceLinked="0"/>
        <c:majorTickMark val="out"/>
        <c:minorTickMark val="none"/>
        <c:tickLblPos val="nextTo"/>
        <c:spPr>
          <a:ln>
            <a:solidFill>
              <a:schemeClr val="tx1"/>
            </a:solidFill>
          </a:ln>
        </c:spPr>
        <c:txPr>
          <a:bodyPr/>
          <a:lstStyle/>
          <a:p>
            <a:pPr>
              <a:defRPr sz="1400" baseline="0">
                <a:latin typeface="Arial"/>
              </a:defRPr>
            </a:pPr>
            <a:endParaRPr lang="en-US"/>
          </a:p>
        </c:txPr>
        <c:crossAx val="44646400"/>
        <c:crossesAt val="-2"/>
        <c:crossBetween val="midCat"/>
        <c:majorUnit val="5"/>
      </c:valAx>
    </c:plotArea>
    <c:plotVisOnly val="1"/>
    <c:dispBlanksAs val="gap"/>
    <c:showDLblsOverMax val="0"/>
  </c:chart>
  <c:txPr>
    <a:bodyPr/>
    <a:lstStyle/>
    <a:p>
      <a:pPr>
        <a:defRPr sz="1800"/>
      </a:pPr>
      <a:endParaRPr lang="en-US"/>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7522" name="Rectangle 2"/>
          <p:cNvSpPr>
            <a:spLocks noGrp="1" noChangeArrowheads="1"/>
          </p:cNvSpPr>
          <p:nvPr>
            <p:ph type="hdr" sz="quarter"/>
          </p:nvPr>
        </p:nvSpPr>
        <p:spPr bwMode="auto">
          <a:xfrm>
            <a:off x="0" y="0"/>
            <a:ext cx="3066352" cy="46911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defRPr>
            </a:lvl1pPr>
          </a:lstStyle>
          <a:p>
            <a:endParaRPr lang="de-DE"/>
          </a:p>
        </p:txBody>
      </p:sp>
      <p:sp>
        <p:nvSpPr>
          <p:cNvPr id="107523" name="Rectangle 3"/>
          <p:cNvSpPr>
            <a:spLocks noGrp="1" noChangeArrowheads="1"/>
          </p:cNvSpPr>
          <p:nvPr>
            <p:ph type="dt" sz="quarter" idx="1"/>
          </p:nvPr>
        </p:nvSpPr>
        <p:spPr bwMode="auto">
          <a:xfrm>
            <a:off x="4009092" y="0"/>
            <a:ext cx="3066352" cy="46911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endParaRPr lang="de-DE"/>
          </a:p>
        </p:txBody>
      </p:sp>
      <p:sp>
        <p:nvSpPr>
          <p:cNvPr id="107524" name="Rectangle 4"/>
          <p:cNvSpPr>
            <a:spLocks noGrp="1" noChangeArrowheads="1"/>
          </p:cNvSpPr>
          <p:nvPr>
            <p:ph type="ftr" sz="quarter" idx="2"/>
          </p:nvPr>
        </p:nvSpPr>
        <p:spPr bwMode="auto">
          <a:xfrm>
            <a:off x="0" y="8914642"/>
            <a:ext cx="3066352" cy="469111"/>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endParaRPr lang="de-DE"/>
          </a:p>
        </p:txBody>
      </p:sp>
      <p:sp>
        <p:nvSpPr>
          <p:cNvPr id="107525" name="Rectangle 5"/>
          <p:cNvSpPr>
            <a:spLocks noGrp="1" noChangeArrowheads="1"/>
          </p:cNvSpPr>
          <p:nvPr>
            <p:ph type="sldNum" sz="quarter" idx="3"/>
          </p:nvPr>
        </p:nvSpPr>
        <p:spPr bwMode="auto">
          <a:xfrm>
            <a:off x="4009092" y="8914642"/>
            <a:ext cx="3066352" cy="469111"/>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fld id="{CFA461AC-DA1B-41E4-989A-B5863B3069BA}" type="slidenum">
              <a:rPr lang="de-DE"/>
              <a:pPr/>
              <a:t>‹#›</a:t>
            </a:fld>
            <a:endParaRPr lang="de-DE"/>
          </a:p>
        </p:txBody>
      </p:sp>
    </p:spTree>
    <p:extLst>
      <p:ext uri="{BB962C8B-B14F-4D97-AF65-F5344CB8AC3E}">
        <p14:creationId xmlns:p14="http://schemas.microsoft.com/office/powerpoint/2010/main" val="14460305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62" name="Rectangle 2"/>
          <p:cNvSpPr>
            <a:spLocks noGrp="1" noChangeArrowheads="1"/>
          </p:cNvSpPr>
          <p:nvPr>
            <p:ph type="hdr" sz="quarter"/>
          </p:nvPr>
        </p:nvSpPr>
        <p:spPr bwMode="auto">
          <a:xfrm>
            <a:off x="0" y="0"/>
            <a:ext cx="3066352" cy="439694"/>
          </a:xfrm>
          <a:prstGeom prst="rect">
            <a:avLst/>
          </a:prstGeom>
          <a:noFill/>
          <a:ln w="9525">
            <a:noFill/>
            <a:miter lim="800000"/>
            <a:headEnd/>
            <a:tailEnd/>
          </a:ln>
          <a:effectLst/>
        </p:spPr>
        <p:txBody>
          <a:bodyPr vert="horz" wrap="square" lIns="54000" tIns="54000" rIns="54000" bIns="54000" numCol="1" anchor="t" anchorCtr="0" compatLnSpc="1">
            <a:prstTxWarp prst="textNoShape">
              <a:avLst/>
            </a:prstTxWarp>
          </a:bodyPr>
          <a:lstStyle>
            <a:lvl1pPr>
              <a:defRPr sz="1200">
                <a:latin typeface="Arial" charset="0"/>
              </a:defRPr>
            </a:lvl1pPr>
          </a:lstStyle>
          <a:p>
            <a:endParaRPr lang="de-DE"/>
          </a:p>
        </p:txBody>
      </p:sp>
      <p:sp>
        <p:nvSpPr>
          <p:cNvPr id="40963" name="Rectangle 3"/>
          <p:cNvSpPr>
            <a:spLocks noGrp="1" noChangeArrowheads="1"/>
          </p:cNvSpPr>
          <p:nvPr>
            <p:ph type="dt" idx="1"/>
          </p:nvPr>
        </p:nvSpPr>
        <p:spPr bwMode="auto">
          <a:xfrm>
            <a:off x="4010723" y="0"/>
            <a:ext cx="3066352" cy="439694"/>
          </a:xfrm>
          <a:prstGeom prst="rect">
            <a:avLst/>
          </a:prstGeom>
          <a:noFill/>
          <a:ln w="9525">
            <a:noFill/>
            <a:miter lim="800000"/>
            <a:headEnd/>
            <a:tailEnd/>
          </a:ln>
          <a:effectLst/>
        </p:spPr>
        <p:txBody>
          <a:bodyPr vert="horz" wrap="square" lIns="54000" tIns="54000" rIns="54000" bIns="54000" numCol="1" anchor="t" anchorCtr="0" compatLnSpc="1">
            <a:prstTxWarp prst="textNoShape">
              <a:avLst/>
            </a:prstTxWarp>
          </a:bodyPr>
          <a:lstStyle>
            <a:lvl1pPr algn="r">
              <a:defRPr sz="1200">
                <a:latin typeface="Arial" charset="0"/>
              </a:defRPr>
            </a:lvl1pPr>
          </a:lstStyle>
          <a:p>
            <a:endParaRPr lang="de-DE"/>
          </a:p>
        </p:txBody>
      </p:sp>
      <p:sp>
        <p:nvSpPr>
          <p:cNvPr id="40964" name="Rectangle 4"/>
          <p:cNvSpPr>
            <a:spLocks noGrp="1" noRot="1" noChangeAspect="1" noChangeArrowheads="1" noTextEdit="1"/>
          </p:cNvSpPr>
          <p:nvPr>
            <p:ph type="sldImg" idx="2"/>
          </p:nvPr>
        </p:nvSpPr>
        <p:spPr bwMode="auto">
          <a:xfrm>
            <a:off x="1196975" y="731838"/>
            <a:ext cx="4681538" cy="3511550"/>
          </a:xfrm>
          <a:prstGeom prst="rect">
            <a:avLst/>
          </a:prstGeom>
          <a:noFill/>
          <a:ln w="9525">
            <a:solidFill>
              <a:srgbClr val="000000"/>
            </a:solidFill>
            <a:miter lim="800000"/>
            <a:headEnd/>
            <a:tailEnd/>
          </a:ln>
          <a:effectLst/>
        </p:spPr>
      </p:sp>
      <p:sp>
        <p:nvSpPr>
          <p:cNvPr id="40965" name="Rectangle 5"/>
          <p:cNvSpPr>
            <a:spLocks noGrp="1" noChangeArrowheads="1"/>
          </p:cNvSpPr>
          <p:nvPr>
            <p:ph type="body" sz="quarter" idx="3"/>
          </p:nvPr>
        </p:nvSpPr>
        <p:spPr bwMode="auto">
          <a:xfrm>
            <a:off x="944372" y="4463515"/>
            <a:ext cx="5188332" cy="4243666"/>
          </a:xfrm>
          <a:prstGeom prst="rect">
            <a:avLst/>
          </a:prstGeom>
          <a:noFill/>
          <a:ln w="9525">
            <a:noFill/>
            <a:miter lim="800000"/>
            <a:headEnd/>
            <a:tailEnd/>
          </a:ln>
          <a:effectLst/>
        </p:spPr>
        <p:txBody>
          <a:bodyPr vert="horz" wrap="square" lIns="54000" tIns="54000" rIns="54000" bIns="54000" numCol="1" anchor="t" anchorCtr="0" compatLnSpc="1">
            <a:prstTxWarp prst="textNoShape">
              <a:avLst/>
            </a:prstTxWarp>
          </a:bodyPr>
          <a:lstStyle/>
          <a:p>
            <a:pPr lvl="0"/>
            <a:r>
              <a:rPr lang="de-DE" smtClean="0"/>
              <a:t>Klicken Sie, um die Formate des Vorlagentextes zu bearbeiten</a:t>
            </a:r>
          </a:p>
          <a:p>
            <a:pPr lvl="1"/>
            <a:r>
              <a:rPr lang="de-DE" smtClean="0"/>
              <a:t>Zweite Ebene</a:t>
            </a:r>
          </a:p>
          <a:p>
            <a:pPr lvl="2"/>
            <a:r>
              <a:rPr lang="de-DE" smtClean="0"/>
              <a:t>Dritte Ebene</a:t>
            </a:r>
          </a:p>
          <a:p>
            <a:pPr lvl="3"/>
            <a:r>
              <a:rPr lang="de-DE" smtClean="0"/>
              <a:t>Vierte Ebene</a:t>
            </a:r>
          </a:p>
          <a:p>
            <a:pPr lvl="4"/>
            <a:r>
              <a:rPr lang="de-DE" smtClean="0"/>
              <a:t>Fünfte Ebene</a:t>
            </a:r>
          </a:p>
        </p:txBody>
      </p:sp>
      <p:sp>
        <p:nvSpPr>
          <p:cNvPr id="40966" name="Rectangle 6"/>
          <p:cNvSpPr>
            <a:spLocks noGrp="1" noChangeArrowheads="1"/>
          </p:cNvSpPr>
          <p:nvPr>
            <p:ph type="ftr" sz="quarter" idx="4"/>
          </p:nvPr>
        </p:nvSpPr>
        <p:spPr bwMode="auto">
          <a:xfrm>
            <a:off x="0" y="8927028"/>
            <a:ext cx="3066352" cy="438146"/>
          </a:xfrm>
          <a:prstGeom prst="rect">
            <a:avLst/>
          </a:prstGeom>
          <a:noFill/>
          <a:ln w="9525">
            <a:noFill/>
            <a:miter lim="800000"/>
            <a:headEnd/>
            <a:tailEnd/>
          </a:ln>
          <a:effectLst/>
        </p:spPr>
        <p:txBody>
          <a:bodyPr vert="horz" wrap="square" lIns="54000" tIns="54000" rIns="54000" bIns="54000" numCol="1" anchor="b" anchorCtr="0" compatLnSpc="1">
            <a:prstTxWarp prst="textNoShape">
              <a:avLst/>
            </a:prstTxWarp>
          </a:bodyPr>
          <a:lstStyle>
            <a:lvl1pPr>
              <a:defRPr sz="1200">
                <a:latin typeface="Arial" charset="0"/>
              </a:defRPr>
            </a:lvl1pPr>
          </a:lstStyle>
          <a:p>
            <a:endParaRPr lang="de-DE"/>
          </a:p>
        </p:txBody>
      </p:sp>
      <p:sp>
        <p:nvSpPr>
          <p:cNvPr id="40967" name="Rectangle 7"/>
          <p:cNvSpPr>
            <a:spLocks noGrp="1" noChangeArrowheads="1"/>
          </p:cNvSpPr>
          <p:nvPr>
            <p:ph type="sldNum" sz="quarter" idx="5"/>
          </p:nvPr>
        </p:nvSpPr>
        <p:spPr bwMode="auto">
          <a:xfrm>
            <a:off x="4010723" y="8927028"/>
            <a:ext cx="3066352" cy="438146"/>
          </a:xfrm>
          <a:prstGeom prst="rect">
            <a:avLst/>
          </a:prstGeom>
          <a:noFill/>
          <a:ln w="9525">
            <a:noFill/>
            <a:miter lim="800000"/>
            <a:headEnd/>
            <a:tailEnd/>
          </a:ln>
          <a:effectLst/>
        </p:spPr>
        <p:txBody>
          <a:bodyPr vert="horz" wrap="square" lIns="54000" tIns="54000" rIns="54000" bIns="54000" numCol="1" anchor="b" anchorCtr="0" compatLnSpc="1">
            <a:prstTxWarp prst="textNoShape">
              <a:avLst/>
            </a:prstTxWarp>
          </a:bodyPr>
          <a:lstStyle>
            <a:lvl1pPr algn="r">
              <a:defRPr sz="1200">
                <a:latin typeface="Arial" charset="0"/>
              </a:defRPr>
            </a:lvl1pPr>
          </a:lstStyle>
          <a:p>
            <a:fld id="{C24D280D-3D2F-4AFE-AB24-77D55E519363}" type="slidenum">
              <a:rPr lang="de-DE"/>
              <a:pPr/>
              <a:t>‹#›</a:t>
            </a:fld>
            <a:endParaRPr lang="de-DE"/>
          </a:p>
        </p:txBody>
      </p:sp>
    </p:spTree>
    <p:extLst>
      <p:ext uri="{BB962C8B-B14F-4D97-AF65-F5344CB8AC3E}">
        <p14:creationId xmlns:p14="http://schemas.microsoft.com/office/powerpoint/2010/main" val="397417034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84F158D-7A52-4EBB-A03B-C03EDCEC7F96}" type="slidenum">
              <a:rPr lang="de-DE" smtClean="0"/>
              <a:pPr/>
              <a:t>1</a:t>
            </a:fld>
            <a:endParaRPr lang="de-DE"/>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fld id="{C24D280D-3D2F-4AFE-AB24-77D55E519363}" type="slidenum">
              <a:rPr lang="de-DE" smtClean="0"/>
              <a:pPr/>
              <a:t>12</a:t>
            </a:fld>
            <a:endParaRPr lang="de-DE"/>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i="1" noProof="0" dirty="0"/>
          </a:p>
        </p:txBody>
      </p:sp>
      <p:sp>
        <p:nvSpPr>
          <p:cNvPr id="4" name="Foliennummernplatzhalter 3"/>
          <p:cNvSpPr>
            <a:spLocks noGrp="1"/>
          </p:cNvSpPr>
          <p:nvPr>
            <p:ph type="sldNum" sz="quarter" idx="10"/>
          </p:nvPr>
        </p:nvSpPr>
        <p:spPr/>
        <p:txBody>
          <a:bodyPr/>
          <a:lstStyle/>
          <a:p>
            <a:pPr>
              <a:defRPr/>
            </a:pPr>
            <a:fld id="{09767EF7-0949-458F-98C9-A1F375580309}" type="slidenum">
              <a:rPr lang="en-US" smtClean="0"/>
              <a:pPr>
                <a:defRPr/>
              </a:pPr>
              <a:t>15</a:t>
            </a:fld>
            <a:endParaRPr lang="en-US"/>
          </a:p>
        </p:txBody>
      </p:sp>
    </p:spTree>
    <p:extLst>
      <p:ext uri="{BB962C8B-B14F-4D97-AF65-F5344CB8AC3E}">
        <p14:creationId xmlns:p14="http://schemas.microsoft.com/office/powerpoint/2010/main" val="77771550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i="1" noProof="0" dirty="0"/>
          </a:p>
        </p:txBody>
      </p:sp>
      <p:sp>
        <p:nvSpPr>
          <p:cNvPr id="4" name="Foliennummernplatzhalter 3"/>
          <p:cNvSpPr>
            <a:spLocks noGrp="1"/>
          </p:cNvSpPr>
          <p:nvPr>
            <p:ph type="sldNum" sz="quarter" idx="10"/>
          </p:nvPr>
        </p:nvSpPr>
        <p:spPr/>
        <p:txBody>
          <a:bodyPr/>
          <a:lstStyle/>
          <a:p>
            <a:pPr>
              <a:defRPr/>
            </a:pPr>
            <a:fld id="{09767EF7-0949-458F-98C9-A1F375580309}" type="slidenum">
              <a:rPr lang="en-US" smtClean="0"/>
              <a:pPr>
                <a:defRPr/>
              </a:pPr>
              <a:t>16</a:t>
            </a:fld>
            <a:endParaRPr lang="en-US"/>
          </a:p>
        </p:txBody>
      </p:sp>
    </p:spTree>
    <p:extLst>
      <p:ext uri="{BB962C8B-B14F-4D97-AF65-F5344CB8AC3E}">
        <p14:creationId xmlns:p14="http://schemas.microsoft.com/office/powerpoint/2010/main" val="7777155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9767EF7-0949-458F-98C9-A1F375580309}" type="slidenum">
              <a:rPr lang="en-US" smtClean="0"/>
              <a:pPr>
                <a:defRPr/>
              </a:pPr>
              <a:t>17</a:t>
            </a:fld>
            <a:endParaRPr lang="en-US"/>
          </a:p>
        </p:txBody>
      </p:sp>
    </p:spTree>
    <p:extLst>
      <p:ext uri="{BB962C8B-B14F-4D97-AF65-F5344CB8AC3E}">
        <p14:creationId xmlns:p14="http://schemas.microsoft.com/office/powerpoint/2010/main" val="329798058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endParaRPr lang="en-US" b="1" dirty="0"/>
          </a:p>
        </p:txBody>
      </p:sp>
      <p:sp>
        <p:nvSpPr>
          <p:cNvPr id="4" name="Slide Number Placeholder 3"/>
          <p:cNvSpPr>
            <a:spLocks noGrp="1"/>
          </p:cNvSpPr>
          <p:nvPr>
            <p:ph type="sldNum" sz="quarter" idx="10"/>
          </p:nvPr>
        </p:nvSpPr>
        <p:spPr/>
        <p:txBody>
          <a:bodyPr/>
          <a:lstStyle/>
          <a:p>
            <a:fld id="{C24D280D-3D2F-4AFE-AB24-77D55E519363}" type="slidenum">
              <a:rPr lang="de-DE" smtClean="0"/>
              <a:pPr/>
              <a:t>18</a:t>
            </a:fld>
            <a:endParaRPr lang="de-DE"/>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Rot="1" noChangeAspect="1" noChangeArrowheads="1" noTextEdit="1"/>
          </p:cNvSpPr>
          <p:nvPr>
            <p:ph type="sldImg"/>
          </p:nvPr>
        </p:nvSpPr>
        <p:spPr bwMode="auto">
          <a:xfrm>
            <a:off x="1192213" y="703263"/>
            <a:ext cx="4692650" cy="3521075"/>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Rectangle 3"/>
          <p:cNvSpPr>
            <a:spLocks noGrp="1" noChangeArrowheads="1"/>
          </p:cNvSpPr>
          <p:nvPr>
            <p:ph type="body" idx="1"/>
          </p:nvPr>
        </p:nvSpPr>
        <p:spPr bwMode="auto">
          <a:xfrm>
            <a:off x="707709" y="4458930"/>
            <a:ext cx="5661660" cy="422199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972" tIns="45986" rIns="91972" bIns="45986"/>
          <a:lstStyle/>
          <a:p>
            <a:endParaRPr lang="ja-JP" altLang="en-US" smtClean="0">
              <a:ea typeface="ＭＳ Ｐゴシック" pitchFamily="34"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24D280D-3D2F-4AFE-AB24-77D55E519363}" type="slidenum">
              <a:rPr lang="de-DE" smtClean="0"/>
              <a:pPr/>
              <a:t>4</a:t>
            </a:fld>
            <a:endParaRPr lang="de-DE"/>
          </a:p>
        </p:txBody>
      </p:sp>
    </p:spTree>
    <p:extLst>
      <p:ext uri="{BB962C8B-B14F-4D97-AF65-F5344CB8AC3E}">
        <p14:creationId xmlns:p14="http://schemas.microsoft.com/office/powerpoint/2010/main" val="34547135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5" name="Rectangle 6"/>
          <p:cNvSpPr>
            <a:spLocks noGrp="1"/>
          </p:cNvSpPr>
          <p:nvPr>
            <p:ph type="body" idx="1"/>
          </p:nvPr>
        </p:nvSpPr>
        <p:spPr/>
        <p:txBody>
          <a:bodyPr/>
          <a:lstStyle/>
          <a:p>
            <a:endParaRPr lang="en-US" b="1" dirty="0" smtClean="0"/>
          </a:p>
        </p:txBody>
      </p:sp>
      <p:sp>
        <p:nvSpPr>
          <p:cNvPr id="3" name="Slide Number Placeholder 2"/>
          <p:cNvSpPr>
            <a:spLocks noGrp="1"/>
          </p:cNvSpPr>
          <p:nvPr>
            <p:ph type="sldNum" sz="quarter" idx="11"/>
          </p:nvPr>
        </p:nvSpPr>
        <p:spPr/>
        <p:txBody>
          <a:bodyPr/>
          <a:lstStyle/>
          <a:p>
            <a:fld id="{82B74334-FFD4-47FC-A9A0-3D893C252DDA}" type="slidenum">
              <a:rPr lang="en-GB" smtClean="0"/>
              <a:pPr/>
              <a:t>5</a:t>
            </a:fld>
            <a:endParaRPr lang="en-GB" dirty="0"/>
          </a:p>
        </p:txBody>
      </p:sp>
      <p:sp>
        <p:nvSpPr>
          <p:cNvPr id="7" name="Slide Image Placeholder 6"/>
          <p:cNvSpPr>
            <a:spLocks noGrp="1" noRot="1" noChangeAspect="1"/>
          </p:cNvSpPr>
          <p:nvPr>
            <p:ph type="sldImg"/>
          </p:nvPr>
        </p:nvSpPr>
        <p:spPr/>
      </p:sp>
      <p:sp>
        <p:nvSpPr>
          <p:cNvPr id="8" name="Footer Placeholder 3"/>
          <p:cNvSpPr>
            <a:spLocks noGrp="1"/>
          </p:cNvSpPr>
          <p:nvPr>
            <p:ph type="ftr" sz="quarter" idx="4"/>
          </p:nvPr>
        </p:nvSpPr>
        <p:spPr>
          <a:xfrm>
            <a:off x="0" y="8909928"/>
            <a:ext cx="3068089" cy="475375"/>
          </a:xfrm>
        </p:spPr>
        <p:txBody>
          <a:bodyPr/>
          <a:lstStyle/>
          <a:p>
            <a:pPr>
              <a:defRPr/>
            </a:pPr>
            <a:r>
              <a:rPr lang="en-US" dirty="0" smtClean="0">
                <a:solidFill>
                  <a:srgbClr val="000000"/>
                </a:solidFill>
              </a:rPr>
              <a:t>PX631816PROF</a:t>
            </a:r>
            <a:endParaRPr lang="en-GB" dirty="0">
              <a:solidFill>
                <a:prstClr val="black"/>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rIns="0"/>
          <a:lstStyle/>
          <a:p>
            <a:endParaRPr lang="en-US" sz="900" dirty="0">
              <a:solidFill>
                <a:srgbClr val="000000"/>
              </a:solidFill>
              <a:latin typeface="Arial"/>
            </a:endParaRPr>
          </a:p>
        </p:txBody>
      </p:sp>
      <p:sp>
        <p:nvSpPr>
          <p:cNvPr id="5" name="Slide Number Placeholder 4"/>
          <p:cNvSpPr>
            <a:spLocks noGrp="1"/>
          </p:cNvSpPr>
          <p:nvPr>
            <p:ph type="sldNum" sz="quarter" idx="11"/>
          </p:nvPr>
        </p:nvSpPr>
        <p:spPr/>
        <p:txBody>
          <a:bodyPr/>
          <a:lstStyle/>
          <a:p>
            <a:fld id="{82B74334-FFD4-47FC-A9A0-3D893C252DDA}" type="slidenum">
              <a:rPr lang="en-GB" smtClean="0"/>
              <a:pPr/>
              <a:t>6</a:t>
            </a:fld>
            <a:endParaRPr lang="en-GB" dirty="0"/>
          </a:p>
        </p:txBody>
      </p:sp>
      <p:sp>
        <p:nvSpPr>
          <p:cNvPr id="8" name="Slide Image Placeholder 7"/>
          <p:cNvSpPr>
            <a:spLocks noGrp="1" noRot="1" noChangeAspect="1"/>
          </p:cNvSpPr>
          <p:nvPr>
            <p:ph type="sldImg"/>
          </p:nvPr>
        </p:nvSpPr>
        <p:spPr/>
      </p:sp>
      <p:sp>
        <p:nvSpPr>
          <p:cNvPr id="6" name="Footer Placeholder 3"/>
          <p:cNvSpPr>
            <a:spLocks noGrp="1"/>
          </p:cNvSpPr>
          <p:nvPr>
            <p:ph type="ftr" sz="quarter" idx="4"/>
          </p:nvPr>
        </p:nvSpPr>
        <p:spPr>
          <a:xfrm>
            <a:off x="0" y="8909928"/>
            <a:ext cx="3068089" cy="475375"/>
          </a:xfrm>
        </p:spPr>
        <p:txBody>
          <a:bodyPr/>
          <a:lstStyle/>
          <a:p>
            <a:pPr>
              <a:defRPr/>
            </a:pPr>
            <a:r>
              <a:rPr lang="en-US" dirty="0" smtClean="0">
                <a:solidFill>
                  <a:srgbClr val="000000"/>
                </a:solidFill>
              </a:rPr>
              <a:t>PX631816PROF</a:t>
            </a:r>
            <a:endParaRPr lang="en-GB" dirty="0">
              <a:solidFill>
                <a:prstClr val="black"/>
              </a:solidFill>
            </a:endParaRPr>
          </a:p>
        </p:txBody>
      </p:sp>
    </p:spTree>
    <p:extLst>
      <p:ext uri="{BB962C8B-B14F-4D97-AF65-F5344CB8AC3E}">
        <p14:creationId xmlns:p14="http://schemas.microsoft.com/office/powerpoint/2010/main" val="30479358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4B577BF-5D4D-2447-B212-D011516D87D8}" type="slidenum">
              <a:rPr lang="en-US" smtClean="0"/>
              <a:pPr/>
              <a:t>7</a:t>
            </a:fld>
            <a:endParaRPr lang="en-US" dirty="0"/>
          </a:p>
        </p:txBody>
      </p:sp>
      <p:sp>
        <p:nvSpPr>
          <p:cNvPr id="5" name="Footer Placeholder 4"/>
          <p:cNvSpPr>
            <a:spLocks noGrp="1"/>
          </p:cNvSpPr>
          <p:nvPr>
            <p:ph type="ftr" sz="quarter" idx="11"/>
          </p:nvPr>
        </p:nvSpPr>
        <p:spPr/>
        <p:txBody>
          <a:bodyPr/>
          <a:lstStyle/>
          <a:p>
            <a:r>
              <a:rPr lang="en-US" dirty="0" smtClean="0"/>
              <a:t>PRADAXA Learning System M2 PPT PXD556800TD</a:t>
            </a:r>
            <a:endParaRPr lang="en-US" dirty="0"/>
          </a:p>
        </p:txBody>
      </p:sp>
    </p:spTree>
    <p:extLst>
      <p:ext uri="{BB962C8B-B14F-4D97-AF65-F5344CB8AC3E}">
        <p14:creationId xmlns:p14="http://schemas.microsoft.com/office/powerpoint/2010/main" val="12371090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550439" y="4423402"/>
            <a:ext cx="5897563" cy="4084913"/>
          </a:xfrm>
        </p:spPr>
        <p:txBody>
          <a:bodyPr>
            <a:normAutofit fontScale="85000" lnSpcReduction="10000"/>
          </a:bodyPr>
          <a:lstStyle/>
          <a:p>
            <a:endParaRPr lang="en-US" sz="1000" dirty="0"/>
          </a:p>
        </p:txBody>
      </p:sp>
      <p:sp>
        <p:nvSpPr>
          <p:cNvPr id="5" name="Slide Number Placeholder 4"/>
          <p:cNvSpPr>
            <a:spLocks noGrp="1"/>
          </p:cNvSpPr>
          <p:nvPr>
            <p:ph type="sldNum" sz="quarter" idx="11"/>
          </p:nvPr>
        </p:nvSpPr>
        <p:spPr/>
        <p:txBody>
          <a:bodyPr/>
          <a:lstStyle/>
          <a:p>
            <a:fld id="{05CA5704-E10D-457A-91DD-7B62E7B9C710}" type="slidenum">
              <a:rPr lang="en-GB" smtClean="0">
                <a:solidFill>
                  <a:prstClr val="black"/>
                </a:solidFill>
              </a:rPr>
              <a:pPr/>
              <a:t>8</a:t>
            </a:fld>
            <a:endParaRPr lang="en-GB" dirty="0">
              <a:solidFill>
                <a:prstClr val="black"/>
              </a:solidFill>
            </a:endParaRPr>
          </a:p>
        </p:txBody>
      </p:sp>
      <p:sp>
        <p:nvSpPr>
          <p:cNvPr id="9" name="Slide Image Placeholder 8"/>
          <p:cNvSpPr>
            <a:spLocks noGrp="1" noRot="1" noChangeAspect="1"/>
          </p:cNvSpPr>
          <p:nvPr>
            <p:ph type="sldImg"/>
          </p:nvPr>
        </p:nvSpPr>
        <p:spPr/>
      </p:sp>
      <p:sp>
        <p:nvSpPr>
          <p:cNvPr id="7" name="Footer Placeholder 3"/>
          <p:cNvSpPr>
            <a:spLocks noGrp="1"/>
          </p:cNvSpPr>
          <p:nvPr>
            <p:ph type="ftr" sz="quarter" idx="4"/>
          </p:nvPr>
        </p:nvSpPr>
        <p:spPr>
          <a:xfrm>
            <a:off x="2" y="8911633"/>
            <a:ext cx="3068089" cy="475376"/>
          </a:xfrm>
        </p:spPr>
        <p:txBody>
          <a:bodyPr/>
          <a:lstStyle/>
          <a:p>
            <a:pPr>
              <a:defRPr/>
            </a:pPr>
            <a:r>
              <a:rPr lang="en-US" dirty="0" smtClean="0">
                <a:solidFill>
                  <a:prstClr val="black"/>
                </a:solidFill>
              </a:rPr>
              <a:t>PX611002PROF</a:t>
            </a:r>
            <a:endParaRPr lang="en-GB" dirty="0">
              <a:solidFill>
                <a:prstClr val="black"/>
              </a:solidFill>
            </a:endParaRPr>
          </a:p>
        </p:txBody>
      </p:sp>
    </p:spTree>
    <p:extLst>
      <p:ext uri="{BB962C8B-B14F-4D97-AF65-F5344CB8AC3E}">
        <p14:creationId xmlns:p14="http://schemas.microsoft.com/office/powerpoint/2010/main" val="36396589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lvl="1" indent="0">
              <a:buNone/>
            </a:pPr>
            <a:endParaRPr lang="en-US" baseline="0" dirty="0" smtClean="0"/>
          </a:p>
        </p:txBody>
      </p:sp>
      <p:sp>
        <p:nvSpPr>
          <p:cNvPr id="4" name="Slide Number Placeholder 3"/>
          <p:cNvSpPr>
            <a:spLocks noGrp="1"/>
          </p:cNvSpPr>
          <p:nvPr>
            <p:ph type="sldNum" sz="quarter" idx="10"/>
          </p:nvPr>
        </p:nvSpPr>
        <p:spPr/>
        <p:txBody>
          <a:bodyPr/>
          <a:lstStyle/>
          <a:p>
            <a:fld id="{C24D280D-3D2F-4AFE-AB24-77D55E519363}" type="slidenum">
              <a:rPr lang="de-DE" smtClean="0"/>
              <a:pPr/>
              <a:t>10</a:t>
            </a:fld>
            <a:endParaRPr lang="de-DE"/>
          </a:p>
        </p:txBody>
      </p:sp>
    </p:spTree>
    <p:extLst>
      <p:ext uri="{BB962C8B-B14F-4D97-AF65-F5344CB8AC3E}">
        <p14:creationId xmlns:p14="http://schemas.microsoft.com/office/powerpoint/2010/main" val="36939404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24D280D-3D2F-4AFE-AB24-77D55E519363}" type="slidenum">
              <a:rPr lang="de-DE" smtClean="0"/>
              <a:pPr/>
              <a:t>11</a:t>
            </a:fld>
            <a:endParaRPr lang="de-DE"/>
          </a:p>
        </p:txBody>
      </p:sp>
    </p:spTree>
    <p:extLst>
      <p:ext uri="{BB962C8B-B14F-4D97-AF65-F5344CB8AC3E}">
        <p14:creationId xmlns:p14="http://schemas.microsoft.com/office/powerpoint/2010/main" val="225514968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accent1"/>
        </a:solidFill>
        <a:effectLst/>
      </p:bgPr>
    </p:bg>
    <p:spTree>
      <p:nvGrpSpPr>
        <p:cNvPr id="1" name=""/>
        <p:cNvGrpSpPr/>
        <p:nvPr/>
      </p:nvGrpSpPr>
      <p:grpSpPr>
        <a:xfrm>
          <a:off x="0" y="0"/>
          <a:ext cx="0" cy="0"/>
          <a:chOff x="0" y="0"/>
          <a:chExt cx="0" cy="0"/>
        </a:xfrm>
      </p:grpSpPr>
      <p:pic>
        <p:nvPicPr>
          <p:cNvPr id="64539" name="Picture 10" descr="BI-Logo_36pt_blue_neg"/>
          <p:cNvPicPr>
            <a:picLocks noChangeAspect="1" noChangeArrowheads="1"/>
          </p:cNvPicPr>
          <p:nvPr userDrawn="1"/>
        </p:nvPicPr>
        <p:blipFill>
          <a:blip r:embed="rId2" cstate="print"/>
          <a:srcRect/>
          <a:stretch>
            <a:fillRect/>
          </a:stretch>
        </p:blipFill>
        <p:spPr bwMode="auto">
          <a:xfrm>
            <a:off x="6737350" y="5937250"/>
            <a:ext cx="2159000" cy="665163"/>
          </a:xfrm>
          <a:prstGeom prst="rect">
            <a:avLst/>
          </a:prstGeom>
          <a:noFill/>
          <a:ln w="9525">
            <a:noFill/>
            <a:miter lim="800000"/>
            <a:headEnd/>
            <a:tailEnd/>
          </a:ln>
        </p:spPr>
      </p:pic>
      <p:sp>
        <p:nvSpPr>
          <p:cNvPr id="64530" name="Rectangle 18"/>
          <p:cNvSpPr>
            <a:spLocks noChangeArrowheads="1"/>
          </p:cNvSpPr>
          <p:nvPr userDrawn="1"/>
        </p:nvSpPr>
        <p:spPr bwMode="auto">
          <a:xfrm>
            <a:off x="0" y="1798638"/>
            <a:ext cx="9144000" cy="2519362"/>
          </a:xfrm>
          <a:prstGeom prst="rect">
            <a:avLst/>
          </a:prstGeom>
          <a:solidFill>
            <a:srgbClr val="6699CC"/>
          </a:solidFill>
          <a:ln w="12700">
            <a:noFill/>
            <a:miter lim="800000"/>
            <a:headEnd/>
            <a:tailEnd/>
          </a:ln>
          <a:effectLst/>
        </p:spPr>
        <p:txBody>
          <a:bodyPr wrap="none" anchor="ctr"/>
          <a:lstStyle/>
          <a:p>
            <a:endParaRPr lang="en-US" dirty="0"/>
          </a:p>
        </p:txBody>
      </p:sp>
      <p:sp>
        <p:nvSpPr>
          <p:cNvPr id="64516" name="Rectangle 4"/>
          <p:cNvSpPr>
            <a:spLocks noGrp="1" noChangeArrowheads="1"/>
          </p:cNvSpPr>
          <p:nvPr>
            <p:ph type="subTitle" idx="1"/>
          </p:nvPr>
        </p:nvSpPr>
        <p:spPr>
          <a:xfrm>
            <a:off x="2698750" y="2878138"/>
            <a:ext cx="6116638" cy="304800"/>
          </a:xfrm>
        </p:spPr>
        <p:txBody>
          <a:bodyPr>
            <a:spAutoFit/>
          </a:bodyPr>
          <a:lstStyle>
            <a:lvl1pPr>
              <a:spcBef>
                <a:spcPct val="0"/>
              </a:spcBef>
              <a:defRPr>
                <a:solidFill>
                  <a:schemeClr val="bg1"/>
                </a:solidFill>
                <a:sym typeface="Symbol" pitchFamily="18" charset="2"/>
              </a:defRPr>
            </a:lvl1pPr>
          </a:lstStyle>
          <a:p>
            <a:r>
              <a:rPr lang="en-US" smtClean="0">
                <a:sym typeface="Symbol" pitchFamily="18" charset="2"/>
              </a:rPr>
              <a:t>Click to edit Master subtitle style</a:t>
            </a:r>
            <a:endParaRPr lang="en-GB">
              <a:sym typeface="Symbol" pitchFamily="18" charset="2"/>
            </a:endParaRPr>
          </a:p>
        </p:txBody>
      </p:sp>
      <p:sp>
        <p:nvSpPr>
          <p:cNvPr id="64517" name="Rectangle 5"/>
          <p:cNvSpPr>
            <a:spLocks noGrp="1" noChangeArrowheads="1"/>
          </p:cNvSpPr>
          <p:nvPr>
            <p:ph type="ctrTitle"/>
          </p:nvPr>
        </p:nvSpPr>
        <p:spPr>
          <a:xfrm>
            <a:off x="2698750" y="2270125"/>
            <a:ext cx="6118225" cy="427038"/>
          </a:xfrm>
          <a:noFill/>
        </p:spPr>
        <p:txBody>
          <a:bodyPr anchor="b">
            <a:spAutoFit/>
          </a:bodyPr>
          <a:lstStyle>
            <a:lvl1pPr>
              <a:defRPr sz="2800"/>
            </a:lvl1pPr>
          </a:lstStyle>
          <a:p>
            <a:r>
              <a:rPr lang="en-US" smtClean="0"/>
              <a:t>Click to edit Master title style</a:t>
            </a:r>
            <a:endParaRPr lang="en-GB"/>
          </a:p>
        </p:txBody>
      </p:sp>
      <p:grpSp>
        <p:nvGrpSpPr>
          <p:cNvPr id="64520" name="Group 8"/>
          <p:cNvGrpSpPr>
            <a:grpSpLocks/>
          </p:cNvGrpSpPr>
          <p:nvPr/>
        </p:nvGrpSpPr>
        <p:grpSpPr bwMode="auto">
          <a:xfrm>
            <a:off x="0" y="0"/>
            <a:ext cx="9144000" cy="6858000"/>
            <a:chOff x="0" y="0"/>
            <a:chExt cx="5760" cy="4320"/>
          </a:xfrm>
        </p:grpSpPr>
        <p:sp>
          <p:nvSpPr>
            <p:cNvPr id="64521" name="Line 9"/>
            <p:cNvSpPr>
              <a:spLocks noChangeShapeType="1"/>
            </p:cNvSpPr>
            <p:nvPr/>
          </p:nvSpPr>
          <p:spPr bwMode="auto">
            <a:xfrm flipH="1">
              <a:off x="0" y="3978"/>
              <a:ext cx="5760" cy="0"/>
            </a:xfrm>
            <a:prstGeom prst="line">
              <a:avLst/>
            </a:prstGeom>
            <a:noFill/>
            <a:ln w="12700">
              <a:noFill/>
              <a:prstDash val="dash"/>
              <a:round/>
              <a:headEnd/>
              <a:tailEnd/>
            </a:ln>
            <a:effectLst/>
          </p:spPr>
          <p:txBody>
            <a:bodyPr wrap="none" anchor="ctr"/>
            <a:lstStyle/>
            <a:p>
              <a:endParaRPr lang="en-US" dirty="0"/>
            </a:p>
          </p:txBody>
        </p:sp>
        <p:sp>
          <p:nvSpPr>
            <p:cNvPr id="64522" name="Line 10"/>
            <p:cNvSpPr>
              <a:spLocks noChangeShapeType="1"/>
            </p:cNvSpPr>
            <p:nvPr/>
          </p:nvSpPr>
          <p:spPr bwMode="auto">
            <a:xfrm>
              <a:off x="222" y="0"/>
              <a:ext cx="0" cy="4320"/>
            </a:xfrm>
            <a:prstGeom prst="line">
              <a:avLst/>
            </a:prstGeom>
            <a:noFill/>
            <a:ln w="12700">
              <a:noFill/>
              <a:prstDash val="dash"/>
              <a:round/>
              <a:headEnd/>
              <a:tailEnd/>
            </a:ln>
            <a:effectLst/>
          </p:spPr>
          <p:txBody>
            <a:bodyPr wrap="none" anchor="ctr"/>
            <a:lstStyle/>
            <a:p>
              <a:endParaRPr lang="en-US" dirty="0"/>
            </a:p>
          </p:txBody>
        </p:sp>
        <p:sp>
          <p:nvSpPr>
            <p:cNvPr id="64523" name="Line 11"/>
            <p:cNvSpPr>
              <a:spLocks noChangeShapeType="1"/>
            </p:cNvSpPr>
            <p:nvPr/>
          </p:nvSpPr>
          <p:spPr bwMode="auto">
            <a:xfrm>
              <a:off x="5538" y="0"/>
              <a:ext cx="0" cy="4320"/>
            </a:xfrm>
            <a:prstGeom prst="line">
              <a:avLst/>
            </a:prstGeom>
            <a:noFill/>
            <a:ln w="12700">
              <a:noFill/>
              <a:prstDash val="dash"/>
              <a:round/>
              <a:headEnd/>
              <a:tailEnd/>
            </a:ln>
            <a:effectLst/>
          </p:spPr>
          <p:txBody>
            <a:bodyPr wrap="none" anchor="ctr"/>
            <a:lstStyle/>
            <a:p>
              <a:endParaRPr lang="en-US" dirty="0"/>
            </a:p>
          </p:txBody>
        </p:sp>
        <p:sp>
          <p:nvSpPr>
            <p:cNvPr id="64524" name="Line 12"/>
            <p:cNvSpPr>
              <a:spLocks noChangeShapeType="1"/>
            </p:cNvSpPr>
            <p:nvPr/>
          </p:nvSpPr>
          <p:spPr bwMode="auto">
            <a:xfrm flipH="1">
              <a:off x="0" y="874"/>
              <a:ext cx="5760" cy="0"/>
            </a:xfrm>
            <a:prstGeom prst="line">
              <a:avLst/>
            </a:prstGeom>
            <a:noFill/>
            <a:ln w="12700">
              <a:noFill/>
              <a:prstDash val="dash"/>
              <a:round/>
              <a:headEnd/>
              <a:tailEnd/>
            </a:ln>
            <a:effectLst/>
          </p:spPr>
          <p:txBody>
            <a:bodyPr wrap="none" anchor="ctr"/>
            <a:lstStyle/>
            <a:p>
              <a:endParaRPr lang="en-US" dirty="0"/>
            </a:p>
          </p:txBody>
        </p:sp>
      </p:grpSp>
    </p:spTree>
  </p:cSld>
  <p:clrMapOvr>
    <a:masterClrMapping/>
  </p:clrMapOvr>
  <p:transition spd="med">
    <p:wipe dir="r"/>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7893050" y="6451600"/>
            <a:ext cx="900113" cy="179388"/>
          </a:xfrm>
          <a:prstGeom prst="rect">
            <a:avLst/>
          </a:prstGeom>
        </p:spPr>
        <p:txBody>
          <a:bodyPr/>
          <a:lstStyle>
            <a:lvl1pPr>
              <a:defRPr/>
            </a:lvl1pPr>
          </a:lstStyle>
          <a:p>
            <a:fld id="{36E66828-06BF-4914-A24D-242AD86D0E1A}" type="datetime1">
              <a:rPr lang="en-US" smtClean="0"/>
              <a:pPr/>
              <a:t>02/20/2015</a:t>
            </a:fld>
            <a:endParaRPr lang="en-GB" dirty="0"/>
          </a:p>
        </p:txBody>
      </p:sp>
      <p:sp>
        <p:nvSpPr>
          <p:cNvPr id="5" name="Slide Number Placeholder 4"/>
          <p:cNvSpPr>
            <a:spLocks noGrp="1"/>
          </p:cNvSpPr>
          <p:nvPr>
            <p:ph type="sldNum" sz="quarter" idx="11"/>
          </p:nvPr>
        </p:nvSpPr>
        <p:spPr/>
        <p:txBody>
          <a:bodyPr/>
          <a:lstStyle>
            <a:lvl1pPr>
              <a:defRPr/>
            </a:lvl1pPr>
          </a:lstStyle>
          <a:p>
            <a:fld id="{4514CE40-BEF9-49E6-9CDD-6B4281986141}" type="slidenum">
              <a:rPr lang="en-GB"/>
              <a:pPr/>
              <a:t>‹#›</a:t>
            </a:fld>
            <a:endParaRPr lang="en-GB" dirty="0"/>
          </a:p>
        </p:txBody>
      </p:sp>
    </p:spTree>
  </p:cSld>
  <p:clrMapOvr>
    <a:masterClrMapping/>
  </p:clrMapOvr>
  <p:transition spd="med">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4963" y="107950"/>
            <a:ext cx="2108200" cy="60166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58775" y="107950"/>
            <a:ext cx="6173788" cy="60166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1"/>
          </p:nvPr>
        </p:nvSpPr>
        <p:spPr/>
        <p:txBody>
          <a:bodyPr/>
          <a:lstStyle>
            <a:lvl1pPr>
              <a:defRPr/>
            </a:lvl1pPr>
          </a:lstStyle>
          <a:p>
            <a:fld id="{731AFE39-28ED-4F13-B213-C4A5022EEE81}" type="slidenum">
              <a:rPr lang="en-GB"/>
              <a:pPr/>
              <a:t>‹#›</a:t>
            </a:fld>
            <a:endParaRPr lang="en-GB" dirty="0"/>
          </a:p>
        </p:txBody>
      </p:sp>
    </p:spTree>
  </p:cSld>
  <p:clrMapOvr>
    <a:masterClrMapping/>
  </p:clrMapOvr>
  <p:transition spd="med">
    <p:wipe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358775" y="107950"/>
            <a:ext cx="6780213" cy="676275"/>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358775" y="1258888"/>
            <a:ext cx="8434388" cy="4865687"/>
          </a:xfrm>
        </p:spPr>
        <p:txBody>
          <a:bodyPr/>
          <a:lstStyle/>
          <a:p>
            <a:r>
              <a:rPr lang="en-US" dirty="0" smtClean="0"/>
              <a:t>Click icon to add table</a:t>
            </a:r>
            <a:endParaRPr lang="en-US" dirty="0"/>
          </a:p>
        </p:txBody>
      </p:sp>
      <p:sp>
        <p:nvSpPr>
          <p:cNvPr id="5" name="Slide Number Placeholder 4"/>
          <p:cNvSpPr>
            <a:spLocks noGrp="1"/>
          </p:cNvSpPr>
          <p:nvPr>
            <p:ph type="sldNum" sz="quarter" idx="11"/>
          </p:nvPr>
        </p:nvSpPr>
        <p:spPr>
          <a:xfrm>
            <a:off x="7893050" y="6602413"/>
            <a:ext cx="900113" cy="179387"/>
          </a:xfrm>
        </p:spPr>
        <p:txBody>
          <a:bodyPr/>
          <a:lstStyle>
            <a:lvl1pPr>
              <a:defRPr/>
            </a:lvl1pPr>
          </a:lstStyle>
          <a:p>
            <a:fld id="{DA821508-1C4C-49C6-8CC8-818C115AEE84}" type="slidenum">
              <a:rPr lang="en-GB"/>
              <a:pPr/>
              <a:t>‹#›</a:t>
            </a:fld>
            <a:endParaRPr lang="en-GB" dirty="0"/>
          </a:p>
        </p:txBody>
      </p:sp>
    </p:spTree>
  </p:cSld>
  <p:clrMapOvr>
    <a:masterClrMapping/>
  </p:clrMapOvr>
  <p:transition spd="med">
    <p:wipe dir="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358775" y="107950"/>
            <a:ext cx="6780213" cy="67627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58775" y="1258888"/>
            <a:ext cx="4140200" cy="48656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51375" y="1258888"/>
            <a:ext cx="4141788" cy="23558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51375" y="3767138"/>
            <a:ext cx="4141788" cy="23574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1"/>
          </p:nvPr>
        </p:nvSpPr>
        <p:spPr>
          <a:xfrm>
            <a:off x="7893050" y="6602413"/>
            <a:ext cx="900113" cy="179387"/>
          </a:xfrm>
        </p:spPr>
        <p:txBody>
          <a:bodyPr/>
          <a:lstStyle>
            <a:lvl1pPr>
              <a:defRPr/>
            </a:lvl1pPr>
          </a:lstStyle>
          <a:p>
            <a:fld id="{C068A8D7-D664-4EEE-A10E-1C924C2107EB}" type="slidenum">
              <a:rPr lang="en-GB"/>
              <a:pPr/>
              <a:t>‹#›</a:t>
            </a:fld>
            <a:endParaRPr lang="en-GB" dirty="0"/>
          </a:p>
        </p:txBody>
      </p:sp>
    </p:spTree>
  </p:cSld>
  <p:clrMapOvr>
    <a:masterClrMapping/>
  </p:clrMapOvr>
  <p:transition spd="med">
    <p:wipe dir="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58775" y="107950"/>
            <a:ext cx="6780213" cy="67627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58775" y="1258888"/>
            <a:ext cx="4140200" cy="48656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51375" y="1258888"/>
            <a:ext cx="4141788" cy="48656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1"/>
          </p:nvPr>
        </p:nvSpPr>
        <p:spPr>
          <a:xfrm>
            <a:off x="7893050" y="6602413"/>
            <a:ext cx="900113" cy="179387"/>
          </a:xfrm>
        </p:spPr>
        <p:txBody>
          <a:bodyPr/>
          <a:lstStyle>
            <a:lvl1pPr>
              <a:defRPr/>
            </a:lvl1pPr>
          </a:lstStyle>
          <a:p>
            <a:fld id="{B8DF44AB-6E62-4093-AAC4-67FDF19DE86F}" type="slidenum">
              <a:rPr lang="en-GB"/>
              <a:pPr/>
              <a:t>‹#›</a:t>
            </a:fld>
            <a:endParaRPr lang="en-GB" dirty="0"/>
          </a:p>
        </p:txBody>
      </p:sp>
    </p:spTree>
  </p:cSld>
  <p:clrMapOvr>
    <a:masterClrMapping/>
  </p:clrMapOvr>
  <p:transition spd="med">
    <p:wipe dir="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userDrawn="1">
  <p:cSld name="19_Title only no logo">
    <p:spTree>
      <p:nvGrpSpPr>
        <p:cNvPr id="1" name=""/>
        <p:cNvGrpSpPr/>
        <p:nvPr/>
      </p:nvGrpSpPr>
      <p:grpSpPr>
        <a:xfrm>
          <a:off x="0" y="0"/>
          <a:ext cx="0" cy="0"/>
          <a:chOff x="0" y="0"/>
          <a:chExt cx="0" cy="0"/>
        </a:xfrm>
      </p:grpSpPr>
      <p:sp>
        <p:nvSpPr>
          <p:cNvPr id="7" name="Rectangle 6"/>
          <p:cNvSpPr/>
          <p:nvPr userDrawn="1"/>
        </p:nvSpPr>
        <p:spPr>
          <a:xfrm>
            <a:off x="0" y="6710188"/>
            <a:ext cx="9144000" cy="157581"/>
          </a:xfrm>
          <a:prstGeom prst="rect">
            <a:avLst/>
          </a:prstGeom>
          <a:solidFill>
            <a:srgbClr val="A5D9F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9" name="Slide Number Placeholder 5"/>
          <p:cNvSpPr txBox="1">
            <a:spLocks/>
          </p:cNvSpPr>
          <p:nvPr userDrawn="1"/>
        </p:nvSpPr>
        <p:spPr>
          <a:xfrm>
            <a:off x="8754373" y="6371319"/>
            <a:ext cx="389627" cy="365125"/>
          </a:xfrm>
          <a:prstGeom prst="rect">
            <a:avLst/>
          </a:prstGeom>
        </p:spPr>
        <p:txBody>
          <a:bodyPr vert="horz" lIns="91440" tIns="45720" rIns="91440" bIns="45720" rtlCol="0" anchor="ctr"/>
          <a:lstStyle>
            <a:defPPr>
              <a:defRPr lang="en-US"/>
            </a:defPPr>
            <a:lvl1pPr marL="0" algn="r" defTabSz="914400" rtl="0" eaLnBrk="1" latinLnBrk="0" hangingPunct="1">
              <a:defRPr sz="7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4D6FB27-AA73-442A-B6A6-EF7544831EED}" type="slidenum">
              <a:rPr lang="en-US" sz="800" smtClean="0">
                <a:solidFill>
                  <a:srgbClr val="000000"/>
                </a:solidFill>
              </a:rPr>
              <a:pPr/>
              <a:t>‹#›</a:t>
            </a:fld>
            <a:endParaRPr lang="en-US" dirty="0">
              <a:solidFill>
                <a:srgbClr val="000000"/>
              </a:solidFill>
            </a:endParaRPr>
          </a:p>
        </p:txBody>
      </p:sp>
      <p:sp>
        <p:nvSpPr>
          <p:cNvPr id="13" name="Title 12"/>
          <p:cNvSpPr>
            <a:spLocks noGrp="1"/>
          </p:cNvSpPr>
          <p:nvPr>
            <p:ph type="title"/>
          </p:nvPr>
        </p:nvSpPr>
        <p:spPr/>
        <p:txBody>
          <a:bodyPr/>
          <a:lstStyle>
            <a:lvl1pPr>
              <a:defRPr/>
            </a:lvl1pPr>
          </a:lstStyle>
          <a:p>
            <a:r>
              <a:rPr lang="en-US" dirty="0" smtClean="0"/>
              <a:t>Click to edit Master title style</a:t>
            </a:r>
            <a:endParaRPr lang="en-GB" dirty="0"/>
          </a:p>
        </p:txBody>
      </p:sp>
      <p:sp>
        <p:nvSpPr>
          <p:cNvPr id="10" name="Rectangle 9"/>
          <p:cNvSpPr>
            <a:spLocks noChangeArrowheads="1"/>
          </p:cNvSpPr>
          <p:nvPr userDrawn="1"/>
        </p:nvSpPr>
        <p:spPr bwMode="auto">
          <a:xfrm>
            <a:off x="0" y="6672723"/>
            <a:ext cx="9143999" cy="215444"/>
          </a:xfrm>
          <a:prstGeom prst="rect">
            <a:avLst/>
          </a:prstGeom>
          <a:noFill/>
          <a:ln w="9525">
            <a:noFill/>
            <a:miter lim="800000"/>
            <a:headEnd/>
            <a:tailEnd/>
          </a:ln>
        </p:spPr>
        <p:txBody>
          <a:bodyPr wrap="square">
            <a:spAutoFit/>
          </a:bodyPr>
          <a:lstStyle/>
          <a:p>
            <a:pPr algn="ctr" fontAlgn="base">
              <a:spcBef>
                <a:spcPct val="0"/>
              </a:spcBef>
              <a:spcAft>
                <a:spcPct val="0"/>
              </a:spcAft>
              <a:defRPr/>
            </a:pPr>
            <a:r>
              <a:rPr lang="en-US" sz="800" dirty="0">
                <a:solidFill>
                  <a:srgbClr val="333333"/>
                </a:solidFill>
              </a:rPr>
              <a:t>FOR PRESENTATION PURPOSES ONLY. DO NOT DISTRIBUTE.</a:t>
            </a:r>
          </a:p>
        </p:txBody>
      </p:sp>
      <p:sp>
        <p:nvSpPr>
          <p:cNvPr id="12" name="TextBox 8"/>
          <p:cNvSpPr txBox="1">
            <a:spLocks noChangeArrowheads="1"/>
          </p:cNvSpPr>
          <p:nvPr userDrawn="1"/>
        </p:nvSpPr>
        <p:spPr bwMode="auto">
          <a:xfrm>
            <a:off x="0" y="6272613"/>
            <a:ext cx="6568440" cy="400110"/>
          </a:xfrm>
          <a:prstGeom prst="rect">
            <a:avLst/>
          </a:prstGeom>
          <a:noFill/>
          <a:ln w="9525">
            <a:noFill/>
            <a:miter lim="800000"/>
            <a:headEnd/>
            <a:tailEnd/>
          </a:ln>
        </p:spPr>
        <p:txBody>
          <a:bodyPr wrap="square" anchor="b">
            <a:spAutoFit/>
          </a:bodyPr>
          <a:lstStyle/>
          <a:p>
            <a:r>
              <a:rPr lang="en-US" sz="1000" b="1" dirty="0" smtClean="0">
                <a:solidFill>
                  <a:srgbClr val="000000"/>
                </a:solidFill>
              </a:rPr>
              <a:t>Please see Important Safety Information about PRADAXA throughout this presentation and accompanying full Prescribing Information, including boxed WARNING and </a:t>
            </a:r>
            <a:r>
              <a:rPr lang="en-US" sz="1000" b="1" smtClean="0">
                <a:solidFill>
                  <a:srgbClr val="000000"/>
                </a:solidFill>
              </a:rPr>
              <a:t>Medication Guide.</a:t>
            </a:r>
            <a:endParaRPr lang="en-US" sz="1000" b="1" dirty="0">
              <a:solidFill>
                <a:srgbClr val="000000"/>
              </a:solidFill>
            </a:endParaRPr>
          </a:p>
        </p:txBody>
      </p:sp>
    </p:spTree>
    <p:extLst>
      <p:ext uri="{BB962C8B-B14F-4D97-AF65-F5344CB8AC3E}">
        <p14:creationId xmlns:p14="http://schemas.microsoft.com/office/powerpoint/2010/main" val="1776521176"/>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Anticoagulation Title Only">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Click to edit Master title style</a:t>
            </a:r>
            <a:endParaRPr lang="en-GB" dirty="0"/>
          </a:p>
        </p:txBody>
      </p:sp>
    </p:spTree>
    <p:extLst>
      <p:ext uri="{BB962C8B-B14F-4D97-AF65-F5344CB8AC3E}">
        <p14:creationId xmlns:p14="http://schemas.microsoft.com/office/powerpoint/2010/main" val="291533294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StrokePrevention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smtClean="0"/>
              <a:t>Click to edit Master title style</a:t>
            </a:r>
            <a:endParaRPr lang="en-US" dirty="0"/>
          </a:p>
        </p:txBody>
      </p:sp>
      <p:sp>
        <p:nvSpPr>
          <p:cNvPr id="9" name="Text Placeholder 8"/>
          <p:cNvSpPr>
            <a:spLocks noGrp="1"/>
          </p:cNvSpPr>
          <p:nvPr>
            <p:ph type="body" sz="quarter" idx="15"/>
          </p:nvPr>
        </p:nvSpPr>
        <p:spPr>
          <a:xfrm>
            <a:off x="486000" y="6325200"/>
            <a:ext cx="7988400" cy="262800"/>
          </a:xfrm>
        </p:spPr>
        <p:txBody>
          <a:bodyPr anchor="b"/>
          <a:lstStyle>
            <a:lvl1pPr marL="0" indent="0">
              <a:buFontTx/>
              <a:buNone/>
              <a:defRPr sz="1200"/>
            </a:lvl1pPr>
          </a:lstStyle>
          <a:p>
            <a:pPr lvl="0"/>
            <a:r>
              <a:rPr lang="en-US" dirty="0" smtClean="0"/>
              <a:t>Click to edit Master text styles</a:t>
            </a:r>
          </a:p>
        </p:txBody>
      </p:sp>
      <p:sp>
        <p:nvSpPr>
          <p:cNvPr id="11" name="Slide Number Placeholder 5"/>
          <p:cNvSpPr>
            <a:spLocks noGrp="1"/>
          </p:cNvSpPr>
          <p:nvPr>
            <p:ph type="sldNum" sz="quarter" idx="4"/>
          </p:nvPr>
        </p:nvSpPr>
        <p:spPr>
          <a:xfrm>
            <a:off x="6964363" y="6454775"/>
            <a:ext cx="2133600" cy="365125"/>
          </a:xfrm>
          <a:prstGeom prst="rect">
            <a:avLst/>
          </a:prstGeom>
        </p:spPr>
        <p:txBody>
          <a:bodyPr vert="horz" wrap="square" lIns="0" tIns="0" rIns="0" bIns="0" numCol="1" anchor="b" anchorCtr="0" compatLnSpc="1">
            <a:prstTxWarp prst="textNoShape">
              <a:avLst/>
            </a:prstTxWarp>
          </a:bodyPr>
          <a:lstStyle>
            <a:lvl1pPr algn="r">
              <a:defRPr sz="1000" smtClean="0">
                <a:solidFill>
                  <a:schemeClr val="tx1"/>
                </a:solidFill>
                <a:latin typeface="Arial" pitchFamily="34" charset="0"/>
                <a:cs typeface="Arial" pitchFamily="34" charset="0"/>
              </a:defRPr>
            </a:lvl1pPr>
          </a:lstStyle>
          <a:p>
            <a:pPr>
              <a:defRPr/>
            </a:pPr>
            <a:fld id="{4C2B1735-0059-4A65-80C6-7E8D4405293D}" type="slidenum">
              <a:rPr lang="en-US" smtClean="0"/>
              <a:pPr>
                <a:defRPr/>
              </a:pPr>
              <a:t>‹#›</a:t>
            </a:fld>
            <a:endParaRPr lang="en-US" dirty="0"/>
          </a:p>
        </p:txBody>
      </p:sp>
    </p:spTree>
    <p:extLst>
      <p:ext uri="{BB962C8B-B14F-4D97-AF65-F5344CB8AC3E}">
        <p14:creationId xmlns:p14="http://schemas.microsoft.com/office/powerpoint/2010/main" val="4218769443"/>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7" name="Text Placeholder 8"/>
          <p:cNvSpPr>
            <a:spLocks noGrp="1"/>
          </p:cNvSpPr>
          <p:nvPr>
            <p:ph type="body" sz="quarter" idx="15"/>
          </p:nvPr>
        </p:nvSpPr>
        <p:spPr>
          <a:xfrm>
            <a:off x="486000" y="6325200"/>
            <a:ext cx="7988400" cy="262800"/>
          </a:xfrm>
        </p:spPr>
        <p:txBody>
          <a:bodyPr anchor="b"/>
          <a:lstStyle>
            <a:lvl1pPr marL="0" indent="0">
              <a:buFontTx/>
              <a:buNone/>
              <a:defRPr sz="1200"/>
            </a:lvl1pPr>
          </a:lstStyle>
          <a:p>
            <a:pPr lvl="0"/>
            <a:r>
              <a:rPr lang="en-US" dirty="0" smtClean="0"/>
              <a:t>Click to edit Master text styles</a:t>
            </a:r>
          </a:p>
        </p:txBody>
      </p:sp>
      <p:sp>
        <p:nvSpPr>
          <p:cNvPr id="5" name="Rectangle 9"/>
          <p:cNvSpPr>
            <a:spLocks noGrp="1" noChangeArrowheads="1"/>
          </p:cNvSpPr>
          <p:nvPr>
            <p:ph type="sldNum" sz="quarter" idx="16"/>
          </p:nvPr>
        </p:nvSpPr>
        <p:spPr/>
        <p:txBody>
          <a:bodyPr/>
          <a:lstStyle>
            <a:lvl1pPr>
              <a:defRPr/>
            </a:lvl1pPr>
          </a:lstStyle>
          <a:p>
            <a:pPr>
              <a:defRPr/>
            </a:pPr>
            <a:fld id="{FF01BAFC-C070-4445-A6AE-634CEF45D1E8}" type="slidenum">
              <a:rPr lang="en-GB" smtClean="0"/>
              <a:pPr>
                <a:defRPr/>
              </a:pPr>
              <a:t>‹#›</a:t>
            </a:fld>
            <a:endParaRPr lang="en-GB" dirty="0"/>
          </a:p>
        </p:txBody>
      </p:sp>
      <p:sp>
        <p:nvSpPr>
          <p:cNvPr id="6" name="Rectangle 10"/>
          <p:cNvSpPr>
            <a:spLocks noChangeArrowheads="1"/>
          </p:cNvSpPr>
          <p:nvPr userDrawn="1"/>
        </p:nvSpPr>
        <p:spPr bwMode="auto">
          <a:xfrm>
            <a:off x="7086600" y="6381750"/>
            <a:ext cx="2133600" cy="476250"/>
          </a:xfrm>
          <a:prstGeom prst="rect">
            <a:avLst/>
          </a:prstGeom>
          <a:noFill/>
          <a:ln w="9525">
            <a:noFill/>
            <a:miter lim="800000"/>
            <a:headEnd/>
            <a:tailEnd/>
          </a:ln>
          <a:effectLst/>
        </p:spPr>
        <p:txBody>
          <a:bodyPr anchor="b"/>
          <a:lstStyle/>
          <a:p>
            <a:pPr algn="r">
              <a:defRPr/>
            </a:pPr>
            <a:endParaRPr lang="en-GB" sz="800" dirty="0">
              <a:solidFill>
                <a:srgbClr val="00498B"/>
              </a:solidFill>
            </a:endParaRPr>
          </a:p>
        </p:txBody>
      </p:sp>
      <p:sp>
        <p:nvSpPr>
          <p:cNvPr id="9" name="Content Placeholder 2"/>
          <p:cNvSpPr>
            <a:spLocks noGrp="1"/>
          </p:cNvSpPr>
          <p:nvPr>
            <p:ph idx="1"/>
          </p:nvPr>
        </p:nvSpPr>
        <p:spPr>
          <a:xfrm>
            <a:off x="367200" y="1269242"/>
            <a:ext cx="8539200" cy="4753733"/>
          </a:xfrm>
        </p:spPr>
        <p:txBody>
          <a:bodyPr/>
          <a:lstStyle>
            <a:lvl1pPr>
              <a:defRPr sz="16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040772528"/>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accent1"/>
        </a:solidFill>
        <a:effectLst/>
      </p:bgPr>
    </p:bg>
    <p:spTree>
      <p:nvGrpSpPr>
        <p:cNvPr id="1" name=""/>
        <p:cNvGrpSpPr/>
        <p:nvPr/>
      </p:nvGrpSpPr>
      <p:grpSpPr>
        <a:xfrm>
          <a:off x="0" y="0"/>
          <a:ext cx="0" cy="0"/>
          <a:chOff x="0" y="0"/>
          <a:chExt cx="0" cy="0"/>
        </a:xfrm>
      </p:grpSpPr>
      <p:pic>
        <p:nvPicPr>
          <p:cNvPr id="64539" name="Picture 10" descr="BI-Logo_36pt_blue_neg"/>
          <p:cNvPicPr>
            <a:picLocks noChangeAspect="1" noChangeArrowheads="1"/>
          </p:cNvPicPr>
          <p:nvPr userDrawn="1"/>
        </p:nvPicPr>
        <p:blipFill>
          <a:blip r:embed="rId2" cstate="print"/>
          <a:srcRect/>
          <a:stretch>
            <a:fillRect/>
          </a:stretch>
        </p:blipFill>
        <p:spPr bwMode="auto">
          <a:xfrm>
            <a:off x="6737350" y="5937250"/>
            <a:ext cx="2159000" cy="665163"/>
          </a:xfrm>
          <a:prstGeom prst="rect">
            <a:avLst/>
          </a:prstGeom>
          <a:noFill/>
          <a:ln w="9525">
            <a:noFill/>
            <a:miter lim="800000"/>
            <a:headEnd/>
            <a:tailEnd/>
          </a:ln>
        </p:spPr>
      </p:pic>
      <p:sp>
        <p:nvSpPr>
          <p:cNvPr id="64530" name="Rectangle 18"/>
          <p:cNvSpPr>
            <a:spLocks noChangeArrowheads="1"/>
          </p:cNvSpPr>
          <p:nvPr userDrawn="1"/>
        </p:nvSpPr>
        <p:spPr bwMode="auto">
          <a:xfrm>
            <a:off x="0" y="1798638"/>
            <a:ext cx="9144000" cy="2519362"/>
          </a:xfrm>
          <a:prstGeom prst="rect">
            <a:avLst/>
          </a:prstGeom>
          <a:solidFill>
            <a:srgbClr val="6699CC"/>
          </a:solidFill>
          <a:ln w="12700">
            <a:noFill/>
            <a:miter lim="800000"/>
            <a:headEnd/>
            <a:tailEnd/>
          </a:ln>
          <a:effectLst/>
        </p:spPr>
        <p:txBody>
          <a:bodyPr wrap="none" anchor="ctr"/>
          <a:lstStyle/>
          <a:p>
            <a:endParaRPr lang="en-US" dirty="0">
              <a:solidFill>
                <a:srgbClr val="000000"/>
              </a:solidFill>
            </a:endParaRPr>
          </a:p>
        </p:txBody>
      </p:sp>
      <p:sp>
        <p:nvSpPr>
          <p:cNvPr id="64516" name="Rectangle 4"/>
          <p:cNvSpPr>
            <a:spLocks noGrp="1" noChangeArrowheads="1"/>
          </p:cNvSpPr>
          <p:nvPr>
            <p:ph type="subTitle" idx="1"/>
          </p:nvPr>
        </p:nvSpPr>
        <p:spPr>
          <a:xfrm>
            <a:off x="2698750" y="2878138"/>
            <a:ext cx="6116638" cy="304800"/>
          </a:xfrm>
        </p:spPr>
        <p:txBody>
          <a:bodyPr>
            <a:spAutoFit/>
          </a:bodyPr>
          <a:lstStyle>
            <a:lvl1pPr>
              <a:spcBef>
                <a:spcPct val="0"/>
              </a:spcBef>
              <a:defRPr>
                <a:solidFill>
                  <a:schemeClr val="bg1"/>
                </a:solidFill>
                <a:sym typeface="Symbol" pitchFamily="18" charset="2"/>
              </a:defRPr>
            </a:lvl1pPr>
          </a:lstStyle>
          <a:p>
            <a:r>
              <a:rPr lang="en-US" smtClean="0">
                <a:sym typeface="Symbol" pitchFamily="18" charset="2"/>
              </a:rPr>
              <a:t>Click to edit Master subtitle style</a:t>
            </a:r>
            <a:endParaRPr lang="en-GB">
              <a:sym typeface="Symbol" pitchFamily="18" charset="2"/>
            </a:endParaRPr>
          </a:p>
        </p:txBody>
      </p:sp>
      <p:sp>
        <p:nvSpPr>
          <p:cNvPr id="64517" name="Rectangle 5"/>
          <p:cNvSpPr>
            <a:spLocks noGrp="1" noChangeArrowheads="1"/>
          </p:cNvSpPr>
          <p:nvPr>
            <p:ph type="ctrTitle"/>
          </p:nvPr>
        </p:nvSpPr>
        <p:spPr>
          <a:xfrm>
            <a:off x="2698750" y="2270125"/>
            <a:ext cx="6118225" cy="427038"/>
          </a:xfrm>
          <a:noFill/>
        </p:spPr>
        <p:txBody>
          <a:bodyPr anchor="b">
            <a:spAutoFit/>
          </a:bodyPr>
          <a:lstStyle>
            <a:lvl1pPr>
              <a:defRPr sz="2800"/>
            </a:lvl1pPr>
          </a:lstStyle>
          <a:p>
            <a:r>
              <a:rPr lang="en-US" smtClean="0"/>
              <a:t>Click to edit Master title style</a:t>
            </a:r>
            <a:endParaRPr lang="en-GB"/>
          </a:p>
        </p:txBody>
      </p:sp>
      <p:grpSp>
        <p:nvGrpSpPr>
          <p:cNvPr id="64520" name="Group 8"/>
          <p:cNvGrpSpPr>
            <a:grpSpLocks/>
          </p:cNvGrpSpPr>
          <p:nvPr/>
        </p:nvGrpSpPr>
        <p:grpSpPr bwMode="auto">
          <a:xfrm>
            <a:off x="0" y="0"/>
            <a:ext cx="9144000" cy="6858000"/>
            <a:chOff x="0" y="0"/>
            <a:chExt cx="5760" cy="4320"/>
          </a:xfrm>
        </p:grpSpPr>
        <p:sp>
          <p:nvSpPr>
            <p:cNvPr id="64521" name="Line 9"/>
            <p:cNvSpPr>
              <a:spLocks noChangeShapeType="1"/>
            </p:cNvSpPr>
            <p:nvPr/>
          </p:nvSpPr>
          <p:spPr bwMode="auto">
            <a:xfrm flipH="1">
              <a:off x="0" y="3978"/>
              <a:ext cx="5760" cy="0"/>
            </a:xfrm>
            <a:prstGeom prst="line">
              <a:avLst/>
            </a:prstGeom>
            <a:noFill/>
            <a:ln w="12700">
              <a:noFill/>
              <a:prstDash val="dash"/>
              <a:round/>
              <a:headEnd/>
              <a:tailEnd/>
            </a:ln>
            <a:effectLst/>
          </p:spPr>
          <p:txBody>
            <a:bodyPr wrap="none" anchor="ctr"/>
            <a:lstStyle/>
            <a:p>
              <a:endParaRPr lang="en-US" dirty="0">
                <a:solidFill>
                  <a:srgbClr val="000000"/>
                </a:solidFill>
              </a:endParaRPr>
            </a:p>
          </p:txBody>
        </p:sp>
        <p:sp>
          <p:nvSpPr>
            <p:cNvPr id="64522" name="Line 10"/>
            <p:cNvSpPr>
              <a:spLocks noChangeShapeType="1"/>
            </p:cNvSpPr>
            <p:nvPr/>
          </p:nvSpPr>
          <p:spPr bwMode="auto">
            <a:xfrm>
              <a:off x="222" y="0"/>
              <a:ext cx="0" cy="4320"/>
            </a:xfrm>
            <a:prstGeom prst="line">
              <a:avLst/>
            </a:prstGeom>
            <a:noFill/>
            <a:ln w="12700">
              <a:noFill/>
              <a:prstDash val="dash"/>
              <a:round/>
              <a:headEnd/>
              <a:tailEnd/>
            </a:ln>
            <a:effectLst/>
          </p:spPr>
          <p:txBody>
            <a:bodyPr wrap="none" anchor="ctr"/>
            <a:lstStyle/>
            <a:p>
              <a:endParaRPr lang="en-US" dirty="0">
                <a:solidFill>
                  <a:srgbClr val="000000"/>
                </a:solidFill>
              </a:endParaRPr>
            </a:p>
          </p:txBody>
        </p:sp>
        <p:sp>
          <p:nvSpPr>
            <p:cNvPr id="64523" name="Line 11"/>
            <p:cNvSpPr>
              <a:spLocks noChangeShapeType="1"/>
            </p:cNvSpPr>
            <p:nvPr/>
          </p:nvSpPr>
          <p:spPr bwMode="auto">
            <a:xfrm>
              <a:off x="5538" y="0"/>
              <a:ext cx="0" cy="4320"/>
            </a:xfrm>
            <a:prstGeom prst="line">
              <a:avLst/>
            </a:prstGeom>
            <a:noFill/>
            <a:ln w="12700">
              <a:noFill/>
              <a:prstDash val="dash"/>
              <a:round/>
              <a:headEnd/>
              <a:tailEnd/>
            </a:ln>
            <a:effectLst/>
          </p:spPr>
          <p:txBody>
            <a:bodyPr wrap="none" anchor="ctr"/>
            <a:lstStyle/>
            <a:p>
              <a:endParaRPr lang="en-US" dirty="0">
                <a:solidFill>
                  <a:srgbClr val="000000"/>
                </a:solidFill>
              </a:endParaRPr>
            </a:p>
          </p:txBody>
        </p:sp>
        <p:sp>
          <p:nvSpPr>
            <p:cNvPr id="64524" name="Line 12"/>
            <p:cNvSpPr>
              <a:spLocks noChangeShapeType="1"/>
            </p:cNvSpPr>
            <p:nvPr/>
          </p:nvSpPr>
          <p:spPr bwMode="auto">
            <a:xfrm flipH="1">
              <a:off x="0" y="874"/>
              <a:ext cx="5760" cy="0"/>
            </a:xfrm>
            <a:prstGeom prst="line">
              <a:avLst/>
            </a:prstGeom>
            <a:noFill/>
            <a:ln w="12700">
              <a:noFill/>
              <a:prstDash val="dash"/>
              <a:round/>
              <a:headEnd/>
              <a:tailEnd/>
            </a:ln>
            <a:effectLst/>
          </p:spPr>
          <p:txBody>
            <a:bodyPr wrap="none" anchor="ctr"/>
            <a:lstStyle/>
            <a:p>
              <a:endParaRPr lang="en-US" dirty="0">
                <a:solidFill>
                  <a:srgbClr val="000000"/>
                </a:solidFill>
              </a:endParaRPr>
            </a:p>
          </p:txBody>
        </p:sp>
      </p:grpSp>
    </p:spTree>
    <p:extLst>
      <p:ext uri="{BB962C8B-B14F-4D97-AF65-F5344CB8AC3E}">
        <p14:creationId xmlns:p14="http://schemas.microsoft.com/office/powerpoint/2010/main" val="2803678781"/>
      </p:ext>
    </p:extLst>
  </p:cSld>
  <p:clrMapOvr>
    <a:masterClrMapping/>
  </p:clrMapOvr>
  <p:transition spd="med">
    <p:wipe dir="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spd="med">
    <p:wipe dir="r"/>
  </p:transition>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Slide Number Placeholder 4"/>
          <p:cNvSpPr>
            <a:spLocks noGrp="1"/>
          </p:cNvSpPr>
          <p:nvPr>
            <p:ph type="sldNum" sz="quarter" idx="11"/>
          </p:nvPr>
        </p:nvSpPr>
        <p:spPr/>
        <p:txBody>
          <a:bodyPr/>
          <a:lstStyle>
            <a:lvl1pPr>
              <a:defRPr/>
            </a:lvl1pPr>
          </a:lstStyle>
          <a:p>
            <a:fld id="{FD675D21-3CDE-423D-A5B8-BE0E3328B126}" type="slidenum">
              <a:rPr lang="en-GB"/>
              <a:pPr/>
              <a:t>‹#›</a:t>
            </a:fld>
            <a:endParaRPr lang="en-GB" dirty="0"/>
          </a:p>
        </p:txBody>
      </p:sp>
    </p:spTree>
    <p:extLst>
      <p:ext uri="{BB962C8B-B14F-4D97-AF65-F5344CB8AC3E}">
        <p14:creationId xmlns:p14="http://schemas.microsoft.com/office/powerpoint/2010/main" val="3446099773"/>
      </p:ext>
    </p:extLst>
  </p:cSld>
  <p:clrMapOvr>
    <a:masterClrMapping/>
  </p:clrMapOvr>
  <p:transition spd="med">
    <p:wipe dir="r"/>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5" name="Slide Number Placeholder 4"/>
          <p:cNvSpPr>
            <a:spLocks noGrp="1"/>
          </p:cNvSpPr>
          <p:nvPr>
            <p:ph type="sldNum" sz="quarter" idx="11"/>
          </p:nvPr>
        </p:nvSpPr>
        <p:spPr/>
        <p:txBody>
          <a:bodyPr/>
          <a:lstStyle>
            <a:lvl1pPr>
              <a:defRPr/>
            </a:lvl1pPr>
          </a:lstStyle>
          <a:p>
            <a:fld id="{9D86279E-8A65-4E39-8D96-D2AEA5EA94FB}" type="slidenum">
              <a:rPr lang="en-GB"/>
              <a:pPr/>
              <a:t>‹#›</a:t>
            </a:fld>
            <a:endParaRPr lang="en-GB" dirty="0"/>
          </a:p>
        </p:txBody>
      </p:sp>
    </p:spTree>
    <p:extLst>
      <p:ext uri="{BB962C8B-B14F-4D97-AF65-F5344CB8AC3E}">
        <p14:creationId xmlns:p14="http://schemas.microsoft.com/office/powerpoint/2010/main" val="3479184348"/>
      </p:ext>
    </p:extLst>
  </p:cSld>
  <p:clrMapOvr>
    <a:masterClrMapping/>
  </p:clrMapOvr>
  <p:transition spd="med">
    <p:wipe dir="r"/>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58775" y="1258888"/>
            <a:ext cx="4140200" cy="48656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51375" y="1258888"/>
            <a:ext cx="4141788" cy="48656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1"/>
          </p:nvPr>
        </p:nvSpPr>
        <p:spPr/>
        <p:txBody>
          <a:bodyPr/>
          <a:lstStyle>
            <a:lvl1pPr>
              <a:defRPr/>
            </a:lvl1pPr>
          </a:lstStyle>
          <a:p>
            <a:fld id="{BFC6EB06-10DD-409E-B5FF-F01319DD7ECC}" type="slidenum">
              <a:rPr lang="en-GB"/>
              <a:pPr/>
              <a:t>‹#›</a:t>
            </a:fld>
            <a:endParaRPr lang="en-GB" dirty="0"/>
          </a:p>
        </p:txBody>
      </p:sp>
    </p:spTree>
    <p:extLst>
      <p:ext uri="{BB962C8B-B14F-4D97-AF65-F5344CB8AC3E}">
        <p14:creationId xmlns:p14="http://schemas.microsoft.com/office/powerpoint/2010/main" val="1934020374"/>
      </p:ext>
    </p:extLst>
  </p:cSld>
  <p:clrMapOvr>
    <a:masterClrMapping/>
  </p:clrMapOvr>
  <p:transition spd="med">
    <p:wipe dir="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7893050" y="6451600"/>
            <a:ext cx="900113" cy="179388"/>
          </a:xfrm>
          <a:prstGeom prst="rect">
            <a:avLst/>
          </a:prstGeom>
        </p:spPr>
        <p:txBody>
          <a:bodyPr/>
          <a:lstStyle>
            <a:lvl1pPr>
              <a:defRPr/>
            </a:lvl1pPr>
          </a:lstStyle>
          <a:p>
            <a:endParaRPr lang="en-GB" dirty="0">
              <a:solidFill>
                <a:srgbClr val="000000"/>
              </a:solidFill>
            </a:endParaRPr>
          </a:p>
        </p:txBody>
      </p:sp>
      <p:sp>
        <p:nvSpPr>
          <p:cNvPr id="8" name="Slide Number Placeholder 7"/>
          <p:cNvSpPr>
            <a:spLocks noGrp="1"/>
          </p:cNvSpPr>
          <p:nvPr>
            <p:ph type="sldNum" sz="quarter" idx="11"/>
          </p:nvPr>
        </p:nvSpPr>
        <p:spPr/>
        <p:txBody>
          <a:bodyPr/>
          <a:lstStyle>
            <a:lvl1pPr>
              <a:defRPr/>
            </a:lvl1pPr>
          </a:lstStyle>
          <a:p>
            <a:fld id="{AF043E54-C2F3-4A1C-B0D5-36C2BD76D2E3}" type="slidenum">
              <a:rPr lang="en-GB"/>
              <a:pPr/>
              <a:t>‹#›</a:t>
            </a:fld>
            <a:endParaRPr lang="en-GB" dirty="0"/>
          </a:p>
        </p:txBody>
      </p:sp>
    </p:spTree>
    <p:extLst>
      <p:ext uri="{BB962C8B-B14F-4D97-AF65-F5344CB8AC3E}">
        <p14:creationId xmlns:p14="http://schemas.microsoft.com/office/powerpoint/2010/main" val="1046696232"/>
      </p:ext>
    </p:extLst>
  </p:cSld>
  <p:clrMapOvr>
    <a:masterClrMapping/>
  </p:clrMapOvr>
  <p:transition spd="med">
    <p:wipe dir="r"/>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Slide Number Placeholder 3"/>
          <p:cNvSpPr>
            <a:spLocks noGrp="1"/>
          </p:cNvSpPr>
          <p:nvPr>
            <p:ph type="sldNum" sz="quarter" idx="11"/>
          </p:nvPr>
        </p:nvSpPr>
        <p:spPr/>
        <p:txBody>
          <a:bodyPr/>
          <a:lstStyle>
            <a:lvl1pPr>
              <a:defRPr/>
            </a:lvl1pPr>
          </a:lstStyle>
          <a:p>
            <a:fld id="{6B63DCC7-FA9D-4CE2-902E-99E874624F7E}" type="slidenum">
              <a:rPr lang="en-GB"/>
              <a:pPr/>
              <a:t>‹#›</a:t>
            </a:fld>
            <a:endParaRPr lang="en-GB" dirty="0"/>
          </a:p>
        </p:txBody>
      </p:sp>
    </p:spTree>
    <p:extLst>
      <p:ext uri="{BB962C8B-B14F-4D97-AF65-F5344CB8AC3E}">
        <p14:creationId xmlns:p14="http://schemas.microsoft.com/office/powerpoint/2010/main" val="4023968615"/>
      </p:ext>
    </p:extLst>
  </p:cSld>
  <p:clrMapOvr>
    <a:masterClrMapping/>
  </p:clrMapOvr>
  <p:transition spd="med">
    <p:wipe dir="r"/>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lvl1pPr>
              <a:defRPr/>
            </a:lvl1pPr>
          </a:lstStyle>
          <a:p>
            <a:fld id="{DFA1971B-31F7-4E25-A414-22C110026E8D}" type="slidenum">
              <a:rPr lang="en-GB"/>
              <a:pPr/>
              <a:t>‹#›</a:t>
            </a:fld>
            <a:endParaRPr lang="en-GB" dirty="0"/>
          </a:p>
        </p:txBody>
      </p:sp>
    </p:spTree>
    <p:extLst>
      <p:ext uri="{BB962C8B-B14F-4D97-AF65-F5344CB8AC3E}">
        <p14:creationId xmlns:p14="http://schemas.microsoft.com/office/powerpoint/2010/main" val="4060152915"/>
      </p:ext>
    </p:extLst>
  </p:cSld>
  <p:clrMapOvr>
    <a:masterClrMapping/>
  </p:clrMapOvr>
  <p:transition spd="med">
    <p:wipe dir="r"/>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Slide Number Placeholder 5"/>
          <p:cNvSpPr>
            <a:spLocks noGrp="1"/>
          </p:cNvSpPr>
          <p:nvPr>
            <p:ph type="sldNum" sz="quarter" idx="11"/>
          </p:nvPr>
        </p:nvSpPr>
        <p:spPr/>
        <p:txBody>
          <a:bodyPr/>
          <a:lstStyle>
            <a:lvl1pPr>
              <a:defRPr/>
            </a:lvl1pPr>
          </a:lstStyle>
          <a:p>
            <a:fld id="{5B7BDFE9-883B-43A4-9357-8646A9D07AFA}" type="slidenum">
              <a:rPr lang="en-GB"/>
              <a:pPr/>
              <a:t>‹#›</a:t>
            </a:fld>
            <a:endParaRPr lang="en-GB" dirty="0"/>
          </a:p>
        </p:txBody>
      </p:sp>
    </p:spTree>
    <p:extLst>
      <p:ext uri="{BB962C8B-B14F-4D97-AF65-F5344CB8AC3E}">
        <p14:creationId xmlns:p14="http://schemas.microsoft.com/office/powerpoint/2010/main" val="4212774262"/>
      </p:ext>
    </p:extLst>
  </p:cSld>
  <p:clrMapOvr>
    <a:masterClrMapping/>
  </p:clrMapOvr>
  <p:transition spd="med">
    <p:wipe dir="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Slide Number Placeholder 5"/>
          <p:cNvSpPr>
            <a:spLocks noGrp="1"/>
          </p:cNvSpPr>
          <p:nvPr>
            <p:ph type="sldNum" sz="quarter" idx="11"/>
          </p:nvPr>
        </p:nvSpPr>
        <p:spPr/>
        <p:txBody>
          <a:bodyPr/>
          <a:lstStyle>
            <a:lvl1pPr>
              <a:defRPr/>
            </a:lvl1pPr>
          </a:lstStyle>
          <a:p>
            <a:fld id="{D9F0ADA0-4E60-4451-83C5-44F401C7625A}" type="slidenum">
              <a:rPr lang="en-GB"/>
              <a:pPr/>
              <a:t>‹#›</a:t>
            </a:fld>
            <a:endParaRPr lang="en-GB" dirty="0"/>
          </a:p>
        </p:txBody>
      </p:sp>
    </p:spTree>
    <p:extLst>
      <p:ext uri="{BB962C8B-B14F-4D97-AF65-F5344CB8AC3E}">
        <p14:creationId xmlns:p14="http://schemas.microsoft.com/office/powerpoint/2010/main" val="3683997139"/>
      </p:ext>
    </p:extLst>
  </p:cSld>
  <p:clrMapOvr>
    <a:masterClrMapping/>
  </p:clrMapOvr>
  <p:transition spd="med">
    <p:wipe dir="r"/>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1"/>
          </p:nvPr>
        </p:nvSpPr>
        <p:spPr/>
        <p:txBody>
          <a:bodyPr/>
          <a:lstStyle>
            <a:lvl1pPr>
              <a:defRPr/>
            </a:lvl1pPr>
          </a:lstStyle>
          <a:p>
            <a:fld id="{4514CE40-BEF9-49E6-9CDD-6B4281986141}" type="slidenum">
              <a:rPr lang="en-GB"/>
              <a:pPr/>
              <a:t>‹#›</a:t>
            </a:fld>
            <a:endParaRPr lang="en-GB" dirty="0"/>
          </a:p>
        </p:txBody>
      </p:sp>
    </p:spTree>
    <p:extLst>
      <p:ext uri="{BB962C8B-B14F-4D97-AF65-F5344CB8AC3E}">
        <p14:creationId xmlns:p14="http://schemas.microsoft.com/office/powerpoint/2010/main" val="2843237190"/>
      </p:ext>
    </p:extLst>
  </p:cSld>
  <p:clrMapOvr>
    <a:masterClrMapping/>
  </p:clrMapOvr>
  <p:transition spd="med">
    <p:wipe dir="r"/>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4963" y="107950"/>
            <a:ext cx="2108200" cy="60166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58775" y="107950"/>
            <a:ext cx="6173788" cy="60166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1"/>
          </p:nvPr>
        </p:nvSpPr>
        <p:spPr/>
        <p:txBody>
          <a:bodyPr/>
          <a:lstStyle>
            <a:lvl1pPr>
              <a:defRPr/>
            </a:lvl1pPr>
          </a:lstStyle>
          <a:p>
            <a:fld id="{731AFE39-28ED-4F13-B213-C4A5022EEE81}" type="slidenum">
              <a:rPr lang="en-GB"/>
              <a:pPr/>
              <a:t>‹#›</a:t>
            </a:fld>
            <a:endParaRPr lang="en-GB" dirty="0"/>
          </a:p>
        </p:txBody>
      </p:sp>
    </p:spTree>
    <p:extLst>
      <p:ext uri="{BB962C8B-B14F-4D97-AF65-F5344CB8AC3E}">
        <p14:creationId xmlns:p14="http://schemas.microsoft.com/office/powerpoint/2010/main" val="151458299"/>
      </p:ext>
    </p:extLst>
  </p:cSld>
  <p:clrMapOvr>
    <a:masterClrMapping/>
  </p:clrMapOvr>
  <p:transition spd="med">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5" name="Slide Number Placeholder 4"/>
          <p:cNvSpPr>
            <a:spLocks noGrp="1"/>
          </p:cNvSpPr>
          <p:nvPr>
            <p:ph type="sldNum" sz="quarter" idx="11"/>
          </p:nvPr>
        </p:nvSpPr>
        <p:spPr/>
        <p:txBody>
          <a:bodyPr/>
          <a:lstStyle>
            <a:lvl1pPr>
              <a:defRPr/>
            </a:lvl1pPr>
          </a:lstStyle>
          <a:p>
            <a:fld id="{9D86279E-8A65-4E39-8D96-D2AEA5EA94FB}" type="slidenum">
              <a:rPr lang="en-GB"/>
              <a:pPr/>
              <a:t>‹#›</a:t>
            </a:fld>
            <a:endParaRPr lang="en-GB" dirty="0"/>
          </a:p>
        </p:txBody>
      </p:sp>
    </p:spTree>
  </p:cSld>
  <p:clrMapOvr>
    <a:masterClrMapping/>
  </p:clrMapOvr>
  <p:transition spd="med">
    <p:wipe dir="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358775" y="107950"/>
            <a:ext cx="6780213" cy="676275"/>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358775" y="1258888"/>
            <a:ext cx="8434388" cy="4865687"/>
          </a:xfrm>
        </p:spPr>
        <p:txBody>
          <a:bodyPr/>
          <a:lstStyle/>
          <a:p>
            <a:r>
              <a:rPr lang="en-US" dirty="0" smtClean="0"/>
              <a:t>Click icon to add table</a:t>
            </a:r>
            <a:endParaRPr lang="en-US" dirty="0"/>
          </a:p>
        </p:txBody>
      </p:sp>
      <p:sp>
        <p:nvSpPr>
          <p:cNvPr id="5" name="Slide Number Placeholder 4"/>
          <p:cNvSpPr>
            <a:spLocks noGrp="1"/>
          </p:cNvSpPr>
          <p:nvPr>
            <p:ph type="sldNum" sz="quarter" idx="11"/>
          </p:nvPr>
        </p:nvSpPr>
        <p:spPr>
          <a:xfrm>
            <a:off x="7893050" y="6602413"/>
            <a:ext cx="900113" cy="179387"/>
          </a:xfrm>
        </p:spPr>
        <p:txBody>
          <a:bodyPr/>
          <a:lstStyle>
            <a:lvl1pPr>
              <a:defRPr/>
            </a:lvl1pPr>
          </a:lstStyle>
          <a:p>
            <a:fld id="{DA821508-1C4C-49C6-8CC8-818C115AEE84}" type="slidenum">
              <a:rPr lang="en-GB"/>
              <a:pPr/>
              <a:t>‹#›</a:t>
            </a:fld>
            <a:endParaRPr lang="en-GB" dirty="0"/>
          </a:p>
        </p:txBody>
      </p:sp>
    </p:spTree>
    <p:extLst>
      <p:ext uri="{BB962C8B-B14F-4D97-AF65-F5344CB8AC3E}">
        <p14:creationId xmlns:p14="http://schemas.microsoft.com/office/powerpoint/2010/main" val="3864445167"/>
      </p:ext>
    </p:extLst>
  </p:cSld>
  <p:clrMapOvr>
    <a:masterClrMapping/>
  </p:clrMapOvr>
  <p:transition spd="med">
    <p:wipe dir="r"/>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358775" y="107950"/>
            <a:ext cx="6780213" cy="67627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58775" y="1258888"/>
            <a:ext cx="4140200" cy="48656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51375" y="1258888"/>
            <a:ext cx="4141788" cy="23558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51375" y="3767138"/>
            <a:ext cx="4141788" cy="23574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1"/>
          </p:nvPr>
        </p:nvSpPr>
        <p:spPr>
          <a:xfrm>
            <a:off x="7893050" y="6602413"/>
            <a:ext cx="900113" cy="179387"/>
          </a:xfrm>
        </p:spPr>
        <p:txBody>
          <a:bodyPr/>
          <a:lstStyle>
            <a:lvl1pPr>
              <a:defRPr/>
            </a:lvl1pPr>
          </a:lstStyle>
          <a:p>
            <a:fld id="{C068A8D7-D664-4EEE-A10E-1C924C2107EB}" type="slidenum">
              <a:rPr lang="en-GB"/>
              <a:pPr/>
              <a:t>‹#›</a:t>
            </a:fld>
            <a:endParaRPr lang="en-GB" dirty="0"/>
          </a:p>
        </p:txBody>
      </p:sp>
    </p:spTree>
    <p:extLst>
      <p:ext uri="{BB962C8B-B14F-4D97-AF65-F5344CB8AC3E}">
        <p14:creationId xmlns:p14="http://schemas.microsoft.com/office/powerpoint/2010/main" val="1885931673"/>
      </p:ext>
    </p:extLst>
  </p:cSld>
  <p:clrMapOvr>
    <a:masterClrMapping/>
  </p:clrMapOvr>
  <p:transition spd="med">
    <p:wipe dir="r"/>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58775" y="107950"/>
            <a:ext cx="6780213" cy="67627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58775" y="1258888"/>
            <a:ext cx="4140200" cy="48656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51375" y="1258888"/>
            <a:ext cx="4141788" cy="48656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1"/>
          </p:nvPr>
        </p:nvSpPr>
        <p:spPr>
          <a:xfrm>
            <a:off x="7893050" y="6602413"/>
            <a:ext cx="900113" cy="179387"/>
          </a:xfrm>
        </p:spPr>
        <p:txBody>
          <a:bodyPr/>
          <a:lstStyle>
            <a:lvl1pPr>
              <a:defRPr/>
            </a:lvl1pPr>
          </a:lstStyle>
          <a:p>
            <a:fld id="{B8DF44AB-6E62-4093-AAC4-67FDF19DE86F}" type="slidenum">
              <a:rPr lang="en-GB"/>
              <a:pPr/>
              <a:t>‹#›</a:t>
            </a:fld>
            <a:endParaRPr lang="en-GB" dirty="0"/>
          </a:p>
        </p:txBody>
      </p:sp>
    </p:spTree>
    <p:extLst>
      <p:ext uri="{BB962C8B-B14F-4D97-AF65-F5344CB8AC3E}">
        <p14:creationId xmlns:p14="http://schemas.microsoft.com/office/powerpoint/2010/main" val="3219494154"/>
      </p:ext>
    </p:extLst>
  </p:cSld>
  <p:clrMapOvr>
    <a:masterClrMapping/>
  </p:clrMapOvr>
  <p:transition spd="med">
    <p:wipe dir="r"/>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43940"/>
          </a:xfrm>
          <a:prstGeom prst="rect">
            <a:avLst/>
          </a:prstGeom>
        </p:spPr>
        <p:txBody>
          <a:bodyPr lIns="81100" tIns="40544" rIns="81100" bIns="40544" anchor="b"/>
          <a:lstStyle>
            <a:lvl1pPr algn="l">
              <a:defRPr sz="2200">
                <a:latin typeface="Arial" pitchFamily="34" charset="0"/>
                <a:cs typeface="Arial" pitchFamily="34" charset="0"/>
              </a:defRPr>
            </a:lvl1pPr>
          </a:lstStyle>
          <a:p>
            <a:r>
              <a:rPr lang="en-US" smtClean="0"/>
              <a:t>Click to edit Master title style</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lIns="81100" tIns="40544" rIns="81100" bIns="40544"/>
          <a:lstStyle/>
          <a:p>
            <a:pPr defTabSz="451634"/>
            <a:endParaRPr lang="en-US" dirty="0">
              <a:solidFill>
                <a:srgbClr val="000000"/>
              </a:solidFil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lIns="81100" tIns="40544" rIns="81100" bIns="40544"/>
          <a:lstStyle/>
          <a:p>
            <a:pPr defTabSz="451634"/>
            <a:endParaRPr lang="en-US" dirty="0">
              <a:solidFill>
                <a:srgbClr val="000000"/>
              </a:solidFill>
            </a:endParaRPr>
          </a:p>
        </p:txBody>
      </p:sp>
      <p:sp>
        <p:nvSpPr>
          <p:cNvPr id="6" name="Slide Number Placeholder 5"/>
          <p:cNvSpPr>
            <a:spLocks noGrp="1"/>
          </p:cNvSpPr>
          <p:nvPr>
            <p:ph type="sldNum" sz="quarter" idx="12"/>
          </p:nvPr>
        </p:nvSpPr>
        <p:spPr/>
        <p:txBody>
          <a:bodyPr/>
          <a:lstStyle/>
          <a:p>
            <a:fld id="{1046E0F0-A629-AF47-82DD-3B28C859BC11}" type="slidenum">
              <a:rPr lang="en-US" smtClean="0">
                <a:solidFill>
                  <a:srgbClr val="FFFFFF">
                    <a:lumMod val="50000"/>
                  </a:srgbClr>
                </a:solidFill>
              </a:rPr>
              <a:pPr/>
              <a:t>‹#›</a:t>
            </a:fld>
            <a:endParaRPr lang="en-US" dirty="0">
              <a:solidFill>
                <a:srgbClr val="FFFFFF">
                  <a:lumMod val="50000"/>
                </a:srgbClr>
              </a:solidFill>
            </a:endParaRPr>
          </a:p>
        </p:txBody>
      </p:sp>
      <p:sp>
        <p:nvSpPr>
          <p:cNvPr id="8" name="Text Placeholder 7"/>
          <p:cNvSpPr>
            <a:spLocks noGrp="1"/>
          </p:cNvSpPr>
          <p:nvPr>
            <p:ph type="body" sz="quarter" idx="13" hasCustomPrompt="1"/>
          </p:nvPr>
        </p:nvSpPr>
        <p:spPr>
          <a:xfrm>
            <a:off x="454603" y="911713"/>
            <a:ext cx="8247784" cy="378199"/>
          </a:xfrm>
          <a:prstGeom prst="rect">
            <a:avLst/>
          </a:prstGeom>
        </p:spPr>
        <p:txBody>
          <a:bodyPr lIns="81118" tIns="40553" rIns="81118" bIns="40553"/>
          <a:lstStyle>
            <a:lvl1pPr marL="0" indent="0">
              <a:buNone/>
              <a:defRPr sz="1400">
                <a:latin typeface="Arial" pitchFamily="34" charset="0"/>
                <a:cs typeface="Arial" pitchFamily="34" charset="0"/>
              </a:defRPr>
            </a:lvl1pPr>
          </a:lstStyle>
          <a:p>
            <a:pPr lvl="0"/>
            <a:r>
              <a:rPr lang="en-US" dirty="0" smtClean="0"/>
              <a:t>CLICK TO EDIT SUBTITLE</a:t>
            </a:r>
          </a:p>
        </p:txBody>
      </p:sp>
      <p:sp>
        <p:nvSpPr>
          <p:cNvPr id="9" name="Content Placeholder 8"/>
          <p:cNvSpPr>
            <a:spLocks noGrp="1"/>
          </p:cNvSpPr>
          <p:nvPr>
            <p:ph sz="quarter" idx="14"/>
          </p:nvPr>
        </p:nvSpPr>
        <p:spPr>
          <a:xfrm>
            <a:off x="460381" y="1312493"/>
            <a:ext cx="8267988" cy="4614022"/>
          </a:xfrm>
          <a:prstGeom prst="rect">
            <a:avLst/>
          </a:prstGeom>
        </p:spPr>
        <p:txBody>
          <a:bodyPr lIns="81118" tIns="40553" rIns="81118" bIns="40553"/>
          <a:lstStyle>
            <a:lvl1pPr marL="338640" indent="-338640" algn="l" defTabSz="810080" rtl="0" eaLnBrk="1" latinLnBrk="0" hangingPunct="1">
              <a:lnSpc>
                <a:spcPct val="150000"/>
              </a:lnSpc>
              <a:buClr>
                <a:schemeClr val="tx2"/>
              </a:buClr>
              <a:buSzPct val="100000"/>
              <a:buFont typeface="Arial" pitchFamily="34" charset="0"/>
              <a:buChar char="●"/>
              <a:defRPr lang="en-US" sz="1400" kern="0" dirty="0" smtClean="0">
                <a:solidFill>
                  <a:schemeClr val="tx1"/>
                </a:solidFill>
                <a:latin typeface="Arial" pitchFamily="34" charset="0"/>
                <a:ea typeface="+mn-ea"/>
                <a:cs typeface="Arial" pitchFamily="34" charset="0"/>
              </a:defRPr>
            </a:lvl1pPr>
            <a:lvl2pPr marL="612370" indent="-206932">
              <a:buClr>
                <a:schemeClr val="tx2"/>
              </a:buClr>
              <a:buFont typeface="Courier New" pitchFamily="49" charset="0"/>
              <a:buChar char="o"/>
              <a:defRPr lang="en-US" sz="1400" kern="0" dirty="0" smtClean="0">
                <a:solidFill>
                  <a:schemeClr val="tx1"/>
                </a:solidFill>
                <a:latin typeface="Arial" pitchFamily="34" charset="0"/>
                <a:ea typeface="+mn-ea"/>
                <a:cs typeface="Arial" pitchFamily="34" charset="0"/>
              </a:defRPr>
            </a:lvl2pPr>
            <a:lvl3pPr marL="810839" indent="-198494">
              <a:buClr>
                <a:schemeClr val="tx2"/>
              </a:buClr>
              <a:buFont typeface="Arial" pitchFamily="34" charset="0"/>
              <a:buChar char="−"/>
              <a:defRPr sz="1400"/>
            </a:lvl3pPr>
            <a:lvl4pPr marL="1017792" indent="-206932">
              <a:buClr>
                <a:schemeClr val="tx2"/>
              </a:buClr>
              <a:buFont typeface="Arial" pitchFamily="34" charset="0"/>
              <a:buChar char="»"/>
              <a:defRPr sz="1400"/>
            </a:lvl4pPr>
            <a:lvl5pPr marL="1216282" indent="-198494">
              <a:buClr>
                <a:schemeClr val="tx2"/>
              </a:buClr>
              <a:buFont typeface="Wingdings" pitchFamily="2" charset="2"/>
              <a:buChar char="§"/>
              <a:defRPr sz="1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43512790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58775" y="1258888"/>
            <a:ext cx="4140200" cy="48656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51375" y="1258888"/>
            <a:ext cx="4141788" cy="48656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1"/>
          </p:nvPr>
        </p:nvSpPr>
        <p:spPr/>
        <p:txBody>
          <a:bodyPr/>
          <a:lstStyle>
            <a:lvl1pPr>
              <a:defRPr/>
            </a:lvl1pPr>
          </a:lstStyle>
          <a:p>
            <a:fld id="{BFC6EB06-10DD-409E-B5FF-F01319DD7ECC}" type="slidenum">
              <a:rPr lang="en-GB"/>
              <a:pPr/>
              <a:t>‹#›</a:t>
            </a:fld>
            <a:endParaRPr lang="en-GB" dirty="0"/>
          </a:p>
        </p:txBody>
      </p:sp>
    </p:spTree>
  </p:cSld>
  <p:clrMapOvr>
    <a:masterClrMapping/>
  </p:clrMapOvr>
  <p:transition spd="med">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7893050" y="6451600"/>
            <a:ext cx="900113" cy="179388"/>
          </a:xfrm>
          <a:prstGeom prst="rect">
            <a:avLst/>
          </a:prstGeom>
        </p:spPr>
        <p:txBody>
          <a:bodyPr/>
          <a:lstStyle>
            <a:lvl1pPr>
              <a:defRPr/>
            </a:lvl1pPr>
          </a:lstStyle>
          <a:p>
            <a:fld id="{C515AA20-1820-43C8-B621-D9C015598222}" type="datetime1">
              <a:rPr lang="en-US" smtClean="0"/>
              <a:pPr/>
              <a:t>02/20/2015</a:t>
            </a:fld>
            <a:endParaRPr lang="en-GB" dirty="0"/>
          </a:p>
        </p:txBody>
      </p:sp>
      <p:sp>
        <p:nvSpPr>
          <p:cNvPr id="8" name="Slide Number Placeholder 7"/>
          <p:cNvSpPr>
            <a:spLocks noGrp="1"/>
          </p:cNvSpPr>
          <p:nvPr>
            <p:ph type="sldNum" sz="quarter" idx="11"/>
          </p:nvPr>
        </p:nvSpPr>
        <p:spPr/>
        <p:txBody>
          <a:bodyPr/>
          <a:lstStyle>
            <a:lvl1pPr>
              <a:defRPr/>
            </a:lvl1pPr>
          </a:lstStyle>
          <a:p>
            <a:fld id="{AF043E54-C2F3-4A1C-B0D5-36C2BD76D2E3}" type="slidenum">
              <a:rPr lang="en-GB"/>
              <a:pPr/>
              <a:t>‹#›</a:t>
            </a:fld>
            <a:endParaRPr lang="en-GB" dirty="0"/>
          </a:p>
        </p:txBody>
      </p:sp>
    </p:spTree>
  </p:cSld>
  <p:clrMapOvr>
    <a:masterClrMapping/>
  </p:clrMapOvr>
  <p:transition spd="med">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Slide Number Placeholder 3"/>
          <p:cNvSpPr>
            <a:spLocks noGrp="1"/>
          </p:cNvSpPr>
          <p:nvPr>
            <p:ph type="sldNum" sz="quarter" idx="11"/>
          </p:nvPr>
        </p:nvSpPr>
        <p:spPr/>
        <p:txBody>
          <a:bodyPr/>
          <a:lstStyle>
            <a:lvl1pPr>
              <a:defRPr/>
            </a:lvl1pPr>
          </a:lstStyle>
          <a:p>
            <a:fld id="{6B63DCC7-FA9D-4CE2-902E-99E874624F7E}" type="slidenum">
              <a:rPr lang="en-GB"/>
              <a:pPr/>
              <a:t>‹#›</a:t>
            </a:fld>
            <a:endParaRPr lang="en-GB" dirty="0"/>
          </a:p>
        </p:txBody>
      </p:sp>
    </p:spTree>
  </p:cSld>
  <p:clrMapOvr>
    <a:masterClrMapping/>
  </p:clrMapOvr>
  <p:transition spd="med">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lvl1pPr>
              <a:defRPr/>
            </a:lvl1pPr>
          </a:lstStyle>
          <a:p>
            <a:fld id="{DFA1971B-31F7-4E25-A414-22C110026E8D}" type="slidenum">
              <a:rPr lang="en-GB"/>
              <a:pPr/>
              <a:t>‹#›</a:t>
            </a:fld>
            <a:endParaRPr lang="en-GB" dirty="0"/>
          </a:p>
        </p:txBody>
      </p:sp>
    </p:spTree>
  </p:cSld>
  <p:clrMapOvr>
    <a:masterClrMapping/>
  </p:clrMapOvr>
  <p:transition spd="med">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Slide Number Placeholder 5"/>
          <p:cNvSpPr>
            <a:spLocks noGrp="1"/>
          </p:cNvSpPr>
          <p:nvPr>
            <p:ph type="sldNum" sz="quarter" idx="11"/>
          </p:nvPr>
        </p:nvSpPr>
        <p:spPr/>
        <p:txBody>
          <a:bodyPr/>
          <a:lstStyle>
            <a:lvl1pPr>
              <a:defRPr/>
            </a:lvl1pPr>
          </a:lstStyle>
          <a:p>
            <a:fld id="{5B7BDFE9-883B-43A4-9357-8646A9D07AFA}" type="slidenum">
              <a:rPr lang="en-GB"/>
              <a:pPr/>
              <a:t>‹#›</a:t>
            </a:fld>
            <a:endParaRPr lang="en-GB" dirty="0"/>
          </a:p>
        </p:txBody>
      </p:sp>
    </p:spTree>
  </p:cSld>
  <p:clrMapOvr>
    <a:masterClrMapping/>
  </p:clrMapOvr>
  <p:transition spd="med">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Slide Number Placeholder 5"/>
          <p:cNvSpPr>
            <a:spLocks noGrp="1"/>
          </p:cNvSpPr>
          <p:nvPr>
            <p:ph type="sldNum" sz="quarter" idx="11"/>
          </p:nvPr>
        </p:nvSpPr>
        <p:spPr/>
        <p:txBody>
          <a:bodyPr/>
          <a:lstStyle>
            <a:lvl1pPr>
              <a:defRPr/>
            </a:lvl1pPr>
          </a:lstStyle>
          <a:p>
            <a:fld id="{D9F0ADA0-4E60-4451-83C5-44F401C7625A}" type="slidenum">
              <a:rPr lang="en-GB"/>
              <a:pPr/>
              <a:t>‹#›</a:t>
            </a:fld>
            <a:endParaRPr lang="en-GB" dirty="0"/>
          </a:p>
        </p:txBody>
      </p:sp>
    </p:spTree>
  </p:cSld>
  <p:clrMapOvr>
    <a:masterClrMapping/>
  </p:clrMapOvr>
  <p:transition spd="med">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6.xml"/><Relationship Id="rId13" Type="http://schemas.openxmlformats.org/officeDocument/2006/relationships/slideLayout" Target="../slideLayouts/slideLayout31.xml"/><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slideLayout" Target="../slideLayouts/slideLayout30.xml"/><Relationship Id="rId17" Type="http://schemas.openxmlformats.org/officeDocument/2006/relationships/image" Target="../media/image1.png"/><Relationship Id="rId2" Type="http://schemas.openxmlformats.org/officeDocument/2006/relationships/slideLayout" Target="../slideLayouts/slideLayout20.xml"/><Relationship Id="rId16" Type="http://schemas.openxmlformats.org/officeDocument/2006/relationships/theme" Target="../theme/theme2.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5" Type="http://schemas.openxmlformats.org/officeDocument/2006/relationships/slideLayout" Target="../slideLayouts/slideLayout33.xml"/><Relationship Id="rId10" Type="http://schemas.openxmlformats.org/officeDocument/2006/relationships/slideLayout" Target="../slideLayouts/slideLayout28.xml"/><Relationship Id="rId4" Type="http://schemas.openxmlformats.org/officeDocument/2006/relationships/slideLayout" Target="../slideLayouts/slideLayout22.xml"/><Relationship Id="rId9" Type="http://schemas.openxmlformats.org/officeDocument/2006/relationships/slideLayout" Target="../slideLayouts/slideLayout27.xml"/><Relationship Id="rId14"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116" name="Rectangle 92"/>
          <p:cNvSpPr>
            <a:spLocks noChangeArrowheads="1"/>
          </p:cNvSpPr>
          <p:nvPr/>
        </p:nvSpPr>
        <p:spPr bwMode="auto">
          <a:xfrm>
            <a:off x="0" y="0"/>
            <a:ext cx="9144000" cy="989013"/>
          </a:xfrm>
          <a:prstGeom prst="rect">
            <a:avLst/>
          </a:prstGeom>
          <a:solidFill>
            <a:schemeClr val="accent1"/>
          </a:solidFill>
          <a:ln w="9525">
            <a:noFill/>
            <a:miter lim="800000"/>
            <a:headEnd/>
            <a:tailEnd/>
          </a:ln>
          <a:effectLst/>
        </p:spPr>
        <p:txBody>
          <a:bodyPr wrap="none" anchor="ctr"/>
          <a:lstStyle/>
          <a:p>
            <a:endParaRPr lang="en-US" dirty="0"/>
          </a:p>
        </p:txBody>
      </p:sp>
      <p:sp>
        <p:nvSpPr>
          <p:cNvPr id="1065" name="Rectangle 41"/>
          <p:cNvSpPr>
            <a:spLocks noGrp="1" noChangeArrowheads="1"/>
          </p:cNvSpPr>
          <p:nvPr>
            <p:ph type="body" idx="1"/>
          </p:nvPr>
        </p:nvSpPr>
        <p:spPr bwMode="auto">
          <a:xfrm>
            <a:off x="358775" y="1258888"/>
            <a:ext cx="8434388" cy="4865687"/>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GB" smtClean="0"/>
              <a:t>Klicken Sie, um die Formate des Vorlagentextes zu bearbeiten</a:t>
            </a:r>
          </a:p>
          <a:p>
            <a:pPr lvl="1"/>
            <a:r>
              <a:rPr lang="en-GB" smtClean="0"/>
              <a:t>Erste Ebene</a:t>
            </a:r>
          </a:p>
          <a:p>
            <a:pPr lvl="2"/>
            <a:r>
              <a:rPr lang="en-GB" smtClean="0"/>
              <a:t>Zweite Ebene</a:t>
            </a:r>
          </a:p>
          <a:p>
            <a:pPr lvl="3"/>
            <a:r>
              <a:rPr lang="en-GB" smtClean="0"/>
              <a:t>Dritte Ebene</a:t>
            </a:r>
          </a:p>
          <a:p>
            <a:pPr lvl="4"/>
            <a:r>
              <a:rPr lang="en-GB" smtClean="0"/>
              <a:t>Vierte Ebene</a:t>
            </a:r>
          </a:p>
          <a:p>
            <a:pPr lvl="0"/>
            <a:r>
              <a:rPr lang="en-GB" smtClean="0"/>
              <a:t>Klicken Sie, um die Formate des Vorlagentextes zu bearbeiten</a:t>
            </a:r>
          </a:p>
        </p:txBody>
      </p:sp>
      <p:sp>
        <p:nvSpPr>
          <p:cNvPr id="1066" name="Rectangle 42"/>
          <p:cNvSpPr>
            <a:spLocks noGrp="1" noChangeArrowheads="1"/>
          </p:cNvSpPr>
          <p:nvPr>
            <p:ph type="title"/>
          </p:nvPr>
        </p:nvSpPr>
        <p:spPr bwMode="auto">
          <a:xfrm>
            <a:off x="358775" y="107950"/>
            <a:ext cx="6780213" cy="676275"/>
          </a:xfrm>
          <a:prstGeom prst="rect">
            <a:avLst/>
          </a:prstGeom>
          <a:solidFill>
            <a:schemeClr val="accent1"/>
          </a:solidFill>
          <a:ln w="9525">
            <a:noFill/>
            <a:miter lim="800000"/>
            <a:headEnd/>
            <a:tailEnd/>
          </a:ln>
          <a:effectLst/>
        </p:spPr>
        <p:txBody>
          <a:bodyPr vert="horz" wrap="square" lIns="0" tIns="0" rIns="0" bIns="0" numCol="1" anchor="t" anchorCtr="0" compatLnSpc="1">
            <a:prstTxWarp prst="textNoShape">
              <a:avLst/>
            </a:prstTxWarp>
          </a:bodyPr>
          <a:lstStyle/>
          <a:p>
            <a:pPr lvl="0"/>
            <a:r>
              <a:rPr lang="en-GB" smtClean="0"/>
              <a:t>Klicken Sie, um das Titelformat zu bearbeiten</a:t>
            </a:r>
          </a:p>
        </p:txBody>
      </p:sp>
      <p:pic>
        <p:nvPicPr>
          <p:cNvPr id="1145" name="Picture 121" descr="BI-Logo_36pt_blue_neg"/>
          <p:cNvPicPr>
            <a:picLocks noChangeAspect="1" noChangeArrowheads="1"/>
          </p:cNvPicPr>
          <p:nvPr/>
        </p:nvPicPr>
        <p:blipFill>
          <a:blip r:embed="rId20" cstate="print"/>
          <a:srcRect/>
          <a:stretch>
            <a:fillRect/>
          </a:stretch>
        </p:blipFill>
        <p:spPr bwMode="auto">
          <a:xfrm>
            <a:off x="7318375" y="179388"/>
            <a:ext cx="1460500" cy="449262"/>
          </a:xfrm>
          <a:prstGeom prst="rect">
            <a:avLst/>
          </a:prstGeom>
          <a:noFill/>
        </p:spPr>
      </p:pic>
      <p:sp>
        <p:nvSpPr>
          <p:cNvPr id="1058830" name="Rectangle 14"/>
          <p:cNvSpPr>
            <a:spLocks noGrp="1" noChangeArrowheads="1"/>
          </p:cNvSpPr>
          <p:nvPr>
            <p:ph type="sldNum" sz="quarter" idx="4"/>
          </p:nvPr>
        </p:nvSpPr>
        <p:spPr bwMode="auto">
          <a:xfrm>
            <a:off x="7893050" y="6602413"/>
            <a:ext cx="900113" cy="179387"/>
          </a:xfrm>
          <a:prstGeom prst="rect">
            <a:avLst/>
          </a:prstGeom>
          <a:noFill/>
          <a:ln w="9525">
            <a:noFill/>
            <a:miter lim="800000"/>
            <a:headEnd/>
            <a:tailEnd/>
          </a:ln>
        </p:spPr>
        <p:txBody>
          <a:bodyPr vert="horz" wrap="square" lIns="0" tIns="0" rIns="0" bIns="0" numCol="1" anchor="b" anchorCtr="0" compatLnSpc="1">
            <a:prstTxWarp prst="textNoShape">
              <a:avLst/>
            </a:prstTxWarp>
          </a:bodyPr>
          <a:lstStyle>
            <a:lvl1pPr algn="r">
              <a:defRPr sz="1000">
                <a:solidFill>
                  <a:srgbClr val="000000"/>
                </a:solidFill>
              </a:defRPr>
            </a:lvl1pPr>
          </a:lstStyle>
          <a:p>
            <a:fld id="{FD1C2A6B-DC2A-4427-A108-B031B2C8D414}" type="slidenum">
              <a:rPr lang="en-GB"/>
              <a:pPr/>
              <a:t>‹#›</a:t>
            </a:fld>
            <a:endParaRPr lang="en-GB"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79" r:id="rId16"/>
    <p:sldLayoutId id="2147483681" r:id="rId17"/>
    <p:sldLayoutId id="2147483682" r:id="rId18"/>
  </p:sldLayoutIdLst>
  <p:transition spd="med">
    <p:wipe dir="r"/>
  </p:transition>
  <p:timing>
    <p:tnLst>
      <p:par>
        <p:cTn id="1" dur="indefinite" restart="never" nodeType="tmRoot"/>
      </p:par>
    </p:tnLst>
  </p:timing>
  <p:hf hdr="0" ftr="0" dt="0"/>
  <p:txStyles>
    <p:titleStyle>
      <a:lvl1pPr algn="l" rtl="0" eaLnBrk="1" fontAlgn="base" hangingPunct="1">
        <a:spcBef>
          <a:spcPct val="0"/>
        </a:spcBef>
        <a:spcAft>
          <a:spcPct val="0"/>
        </a:spcAft>
        <a:defRPr sz="2400">
          <a:solidFill>
            <a:schemeClr val="bg1"/>
          </a:solidFill>
          <a:latin typeface="+mj-lt"/>
          <a:ea typeface="+mj-ea"/>
          <a:cs typeface="+mj-cs"/>
        </a:defRPr>
      </a:lvl1pPr>
      <a:lvl2pPr algn="l" rtl="0" eaLnBrk="1" fontAlgn="base" hangingPunct="1">
        <a:spcBef>
          <a:spcPct val="0"/>
        </a:spcBef>
        <a:spcAft>
          <a:spcPct val="0"/>
        </a:spcAft>
        <a:defRPr sz="2400">
          <a:solidFill>
            <a:schemeClr val="bg1"/>
          </a:solidFill>
          <a:latin typeface="BISansCond" pitchFamily="2" charset="0"/>
        </a:defRPr>
      </a:lvl2pPr>
      <a:lvl3pPr algn="l" rtl="0" eaLnBrk="1" fontAlgn="base" hangingPunct="1">
        <a:spcBef>
          <a:spcPct val="0"/>
        </a:spcBef>
        <a:spcAft>
          <a:spcPct val="0"/>
        </a:spcAft>
        <a:defRPr sz="2400">
          <a:solidFill>
            <a:schemeClr val="bg1"/>
          </a:solidFill>
          <a:latin typeface="BISansCond" pitchFamily="2" charset="0"/>
        </a:defRPr>
      </a:lvl3pPr>
      <a:lvl4pPr algn="l" rtl="0" eaLnBrk="1" fontAlgn="base" hangingPunct="1">
        <a:spcBef>
          <a:spcPct val="0"/>
        </a:spcBef>
        <a:spcAft>
          <a:spcPct val="0"/>
        </a:spcAft>
        <a:defRPr sz="2400">
          <a:solidFill>
            <a:schemeClr val="bg1"/>
          </a:solidFill>
          <a:latin typeface="BISansCond" pitchFamily="2" charset="0"/>
        </a:defRPr>
      </a:lvl4pPr>
      <a:lvl5pPr algn="l" rtl="0" eaLnBrk="1" fontAlgn="base" hangingPunct="1">
        <a:spcBef>
          <a:spcPct val="0"/>
        </a:spcBef>
        <a:spcAft>
          <a:spcPct val="0"/>
        </a:spcAft>
        <a:defRPr sz="2400">
          <a:solidFill>
            <a:schemeClr val="bg1"/>
          </a:solidFill>
          <a:latin typeface="BISansCond" pitchFamily="2" charset="0"/>
        </a:defRPr>
      </a:lvl5pPr>
      <a:lvl6pPr marL="457200" algn="l" rtl="0" eaLnBrk="1" fontAlgn="base" hangingPunct="1">
        <a:spcBef>
          <a:spcPct val="0"/>
        </a:spcBef>
        <a:spcAft>
          <a:spcPct val="0"/>
        </a:spcAft>
        <a:defRPr sz="2400">
          <a:solidFill>
            <a:schemeClr val="bg1"/>
          </a:solidFill>
          <a:latin typeface="BISansCond" pitchFamily="2" charset="0"/>
        </a:defRPr>
      </a:lvl6pPr>
      <a:lvl7pPr marL="914400" algn="l" rtl="0" eaLnBrk="1" fontAlgn="base" hangingPunct="1">
        <a:spcBef>
          <a:spcPct val="0"/>
        </a:spcBef>
        <a:spcAft>
          <a:spcPct val="0"/>
        </a:spcAft>
        <a:defRPr sz="2400">
          <a:solidFill>
            <a:schemeClr val="bg1"/>
          </a:solidFill>
          <a:latin typeface="BISansCond" pitchFamily="2" charset="0"/>
        </a:defRPr>
      </a:lvl7pPr>
      <a:lvl8pPr marL="1371600" algn="l" rtl="0" eaLnBrk="1" fontAlgn="base" hangingPunct="1">
        <a:spcBef>
          <a:spcPct val="0"/>
        </a:spcBef>
        <a:spcAft>
          <a:spcPct val="0"/>
        </a:spcAft>
        <a:defRPr sz="2400">
          <a:solidFill>
            <a:schemeClr val="bg1"/>
          </a:solidFill>
          <a:latin typeface="BISansCond" pitchFamily="2" charset="0"/>
        </a:defRPr>
      </a:lvl8pPr>
      <a:lvl9pPr marL="1828800" algn="l" rtl="0" eaLnBrk="1" fontAlgn="base" hangingPunct="1">
        <a:spcBef>
          <a:spcPct val="0"/>
        </a:spcBef>
        <a:spcAft>
          <a:spcPct val="0"/>
        </a:spcAft>
        <a:defRPr sz="2400">
          <a:solidFill>
            <a:schemeClr val="bg1"/>
          </a:solidFill>
          <a:latin typeface="BISansCond" pitchFamily="2" charset="0"/>
        </a:defRPr>
      </a:lvl9pPr>
    </p:titleStyle>
    <p:bodyStyle>
      <a:lvl1pPr algn="l" defTabSz="8610600" rtl="0" eaLnBrk="1" fontAlgn="base" hangingPunct="1">
        <a:spcBef>
          <a:spcPct val="80000"/>
        </a:spcBef>
        <a:spcAft>
          <a:spcPct val="0"/>
        </a:spcAft>
        <a:buClr>
          <a:schemeClr val="folHlink"/>
        </a:buClr>
        <a:buFont typeface="Wingdings" pitchFamily="2" charset="2"/>
        <a:defRPr sz="2000">
          <a:solidFill>
            <a:schemeClr val="tx1"/>
          </a:solidFill>
          <a:latin typeface="+mn-lt"/>
          <a:ea typeface="+mn-ea"/>
          <a:cs typeface="+mn-cs"/>
        </a:defRPr>
      </a:lvl1pPr>
      <a:lvl2pPr marL="276225" indent="-274638" algn="l" defTabSz="8610600" rtl="0" eaLnBrk="1" fontAlgn="base" hangingPunct="1">
        <a:spcBef>
          <a:spcPct val="60000"/>
        </a:spcBef>
        <a:spcAft>
          <a:spcPct val="0"/>
        </a:spcAft>
        <a:buClr>
          <a:schemeClr val="tx1"/>
        </a:buClr>
        <a:buChar char="•"/>
        <a:defRPr sz="2000">
          <a:solidFill>
            <a:schemeClr val="tx1"/>
          </a:solidFill>
          <a:latin typeface="+mn-lt"/>
        </a:defRPr>
      </a:lvl2pPr>
      <a:lvl3pPr marL="542925" indent="-265113" algn="l" defTabSz="8610600" rtl="0" eaLnBrk="1" fontAlgn="base" hangingPunct="1">
        <a:spcBef>
          <a:spcPct val="0"/>
        </a:spcBef>
        <a:spcAft>
          <a:spcPct val="0"/>
        </a:spcAft>
        <a:buClr>
          <a:schemeClr val="tx1"/>
        </a:buClr>
        <a:buFont typeface="BISansCond" pitchFamily="2" charset="0"/>
        <a:buChar char="–"/>
        <a:defRPr sz="2000">
          <a:solidFill>
            <a:schemeClr val="tx1"/>
          </a:solidFill>
          <a:latin typeface="+mn-lt"/>
        </a:defRPr>
      </a:lvl3pPr>
      <a:lvl4pPr marL="819150" indent="-274638" algn="l" defTabSz="8610600" rtl="0" eaLnBrk="1" fontAlgn="base" hangingPunct="1">
        <a:spcBef>
          <a:spcPct val="0"/>
        </a:spcBef>
        <a:spcAft>
          <a:spcPct val="0"/>
        </a:spcAft>
        <a:buFont typeface="BISansCond" pitchFamily="2" charset="0"/>
        <a:buChar char="–"/>
        <a:defRPr sz="2000">
          <a:solidFill>
            <a:schemeClr val="tx1"/>
          </a:solidFill>
          <a:latin typeface="+mn-lt"/>
        </a:defRPr>
      </a:lvl4pPr>
      <a:lvl5pPr marL="1085850" indent="-265113" algn="l" defTabSz="8610600" rtl="0" eaLnBrk="1" fontAlgn="base" hangingPunct="1">
        <a:spcBef>
          <a:spcPct val="0"/>
        </a:spcBef>
        <a:spcAft>
          <a:spcPct val="0"/>
        </a:spcAft>
        <a:buFont typeface="BISansCond" pitchFamily="2" charset="0"/>
        <a:buChar char="–"/>
        <a:defRPr sz="2000">
          <a:solidFill>
            <a:schemeClr val="tx1"/>
          </a:solidFill>
          <a:latin typeface="+mn-lt"/>
        </a:defRPr>
      </a:lvl5pPr>
      <a:lvl6pPr marL="1543050" indent="-265113" algn="l" defTabSz="8610600" rtl="0" eaLnBrk="1" fontAlgn="base" hangingPunct="1">
        <a:spcBef>
          <a:spcPct val="0"/>
        </a:spcBef>
        <a:spcAft>
          <a:spcPct val="0"/>
        </a:spcAft>
        <a:buFont typeface="BISansCond" pitchFamily="2" charset="0"/>
        <a:buChar char="–"/>
        <a:defRPr sz="2000">
          <a:solidFill>
            <a:schemeClr val="tx1"/>
          </a:solidFill>
          <a:latin typeface="+mn-lt"/>
        </a:defRPr>
      </a:lvl6pPr>
      <a:lvl7pPr marL="2000250" indent="-265113" algn="l" defTabSz="8610600" rtl="0" eaLnBrk="1" fontAlgn="base" hangingPunct="1">
        <a:spcBef>
          <a:spcPct val="0"/>
        </a:spcBef>
        <a:spcAft>
          <a:spcPct val="0"/>
        </a:spcAft>
        <a:buFont typeface="BISansCond" pitchFamily="2" charset="0"/>
        <a:buChar char="–"/>
        <a:defRPr sz="2000">
          <a:solidFill>
            <a:schemeClr val="tx1"/>
          </a:solidFill>
          <a:latin typeface="+mn-lt"/>
        </a:defRPr>
      </a:lvl7pPr>
      <a:lvl8pPr marL="2457450" indent="-265113" algn="l" defTabSz="8610600" rtl="0" eaLnBrk="1" fontAlgn="base" hangingPunct="1">
        <a:spcBef>
          <a:spcPct val="0"/>
        </a:spcBef>
        <a:spcAft>
          <a:spcPct val="0"/>
        </a:spcAft>
        <a:buFont typeface="BISansCond" pitchFamily="2" charset="0"/>
        <a:buChar char="–"/>
        <a:defRPr sz="2000">
          <a:solidFill>
            <a:schemeClr val="tx1"/>
          </a:solidFill>
          <a:latin typeface="+mn-lt"/>
        </a:defRPr>
      </a:lvl8pPr>
      <a:lvl9pPr marL="2914650" indent="-265113" algn="l" defTabSz="8610600" rtl="0" eaLnBrk="1" fontAlgn="base" hangingPunct="1">
        <a:spcBef>
          <a:spcPct val="0"/>
        </a:spcBef>
        <a:spcAft>
          <a:spcPct val="0"/>
        </a:spcAft>
        <a:buFont typeface="BISansCond" pitchFamily="2" charset="0"/>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116" name="Rectangle 92"/>
          <p:cNvSpPr>
            <a:spLocks noChangeArrowheads="1"/>
          </p:cNvSpPr>
          <p:nvPr/>
        </p:nvSpPr>
        <p:spPr bwMode="auto">
          <a:xfrm>
            <a:off x="0" y="0"/>
            <a:ext cx="9144000" cy="989013"/>
          </a:xfrm>
          <a:prstGeom prst="rect">
            <a:avLst/>
          </a:prstGeom>
          <a:solidFill>
            <a:schemeClr val="accent1"/>
          </a:solidFill>
          <a:ln w="9525">
            <a:noFill/>
            <a:miter lim="800000"/>
            <a:headEnd/>
            <a:tailEnd/>
          </a:ln>
          <a:effectLst/>
        </p:spPr>
        <p:txBody>
          <a:bodyPr wrap="none" anchor="ctr"/>
          <a:lstStyle/>
          <a:p>
            <a:endParaRPr lang="en-US" dirty="0">
              <a:solidFill>
                <a:srgbClr val="000000"/>
              </a:solidFill>
            </a:endParaRPr>
          </a:p>
        </p:txBody>
      </p:sp>
      <p:sp>
        <p:nvSpPr>
          <p:cNvPr id="1065" name="Rectangle 41"/>
          <p:cNvSpPr>
            <a:spLocks noGrp="1" noChangeArrowheads="1"/>
          </p:cNvSpPr>
          <p:nvPr>
            <p:ph type="body" idx="1"/>
          </p:nvPr>
        </p:nvSpPr>
        <p:spPr bwMode="auto">
          <a:xfrm>
            <a:off x="358775" y="1258888"/>
            <a:ext cx="8434388" cy="4865687"/>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GB" smtClean="0"/>
              <a:t>Klicken Sie, um die Formate des Vorlagentextes zu bearbeiten</a:t>
            </a:r>
          </a:p>
          <a:p>
            <a:pPr lvl="1"/>
            <a:r>
              <a:rPr lang="en-GB" smtClean="0"/>
              <a:t>Erste Ebene</a:t>
            </a:r>
          </a:p>
          <a:p>
            <a:pPr lvl="2"/>
            <a:r>
              <a:rPr lang="en-GB" smtClean="0"/>
              <a:t>Zweite Ebene</a:t>
            </a:r>
          </a:p>
          <a:p>
            <a:pPr lvl="3"/>
            <a:r>
              <a:rPr lang="en-GB" smtClean="0"/>
              <a:t>Dritte Ebene</a:t>
            </a:r>
          </a:p>
          <a:p>
            <a:pPr lvl="4"/>
            <a:r>
              <a:rPr lang="en-GB" smtClean="0"/>
              <a:t>Vierte Ebene</a:t>
            </a:r>
          </a:p>
          <a:p>
            <a:pPr lvl="0"/>
            <a:r>
              <a:rPr lang="en-GB" smtClean="0"/>
              <a:t>Klicken Sie, um die Formate des Vorlagentextes zu bearbeiten</a:t>
            </a:r>
          </a:p>
        </p:txBody>
      </p:sp>
      <p:sp>
        <p:nvSpPr>
          <p:cNvPr id="1066" name="Rectangle 42"/>
          <p:cNvSpPr>
            <a:spLocks noGrp="1" noChangeArrowheads="1"/>
          </p:cNvSpPr>
          <p:nvPr>
            <p:ph type="title"/>
          </p:nvPr>
        </p:nvSpPr>
        <p:spPr bwMode="auto">
          <a:xfrm>
            <a:off x="358775" y="107950"/>
            <a:ext cx="6780213" cy="676275"/>
          </a:xfrm>
          <a:prstGeom prst="rect">
            <a:avLst/>
          </a:prstGeom>
          <a:solidFill>
            <a:schemeClr val="accent1"/>
          </a:solidFill>
          <a:ln w="9525">
            <a:noFill/>
            <a:miter lim="800000"/>
            <a:headEnd/>
            <a:tailEnd/>
          </a:ln>
          <a:effectLst/>
        </p:spPr>
        <p:txBody>
          <a:bodyPr vert="horz" wrap="square" lIns="0" tIns="0" rIns="0" bIns="0" numCol="1" anchor="t" anchorCtr="0" compatLnSpc="1">
            <a:prstTxWarp prst="textNoShape">
              <a:avLst/>
            </a:prstTxWarp>
          </a:bodyPr>
          <a:lstStyle/>
          <a:p>
            <a:pPr lvl="0"/>
            <a:r>
              <a:rPr lang="en-GB" dirty="0" err="1" smtClean="0"/>
              <a:t>Klicken</a:t>
            </a:r>
            <a:r>
              <a:rPr lang="en-GB" dirty="0" smtClean="0"/>
              <a:t> </a:t>
            </a:r>
            <a:r>
              <a:rPr lang="en-GB" dirty="0" err="1" smtClean="0"/>
              <a:t>Sie</a:t>
            </a:r>
            <a:r>
              <a:rPr lang="en-GB" dirty="0" smtClean="0"/>
              <a:t>, um das </a:t>
            </a:r>
            <a:r>
              <a:rPr lang="en-GB" dirty="0" err="1" smtClean="0"/>
              <a:t>Titelformat</a:t>
            </a:r>
            <a:r>
              <a:rPr lang="en-GB" dirty="0" smtClean="0"/>
              <a:t> </a:t>
            </a:r>
            <a:r>
              <a:rPr lang="en-GB" dirty="0" err="1" smtClean="0"/>
              <a:t>zu</a:t>
            </a:r>
            <a:r>
              <a:rPr lang="en-GB" dirty="0" smtClean="0"/>
              <a:t> </a:t>
            </a:r>
            <a:r>
              <a:rPr lang="en-GB" dirty="0" err="1" smtClean="0"/>
              <a:t>bearbeiten</a:t>
            </a:r>
            <a:endParaRPr lang="en-GB" dirty="0" smtClean="0"/>
          </a:p>
        </p:txBody>
      </p:sp>
      <p:pic>
        <p:nvPicPr>
          <p:cNvPr id="1145" name="Picture 121" descr="BI-Logo_36pt_blue_neg"/>
          <p:cNvPicPr>
            <a:picLocks noChangeAspect="1" noChangeArrowheads="1"/>
          </p:cNvPicPr>
          <p:nvPr/>
        </p:nvPicPr>
        <p:blipFill>
          <a:blip r:embed="rId17" cstate="print"/>
          <a:srcRect/>
          <a:stretch>
            <a:fillRect/>
          </a:stretch>
        </p:blipFill>
        <p:spPr bwMode="auto">
          <a:xfrm>
            <a:off x="7318375" y="179388"/>
            <a:ext cx="1460500" cy="449262"/>
          </a:xfrm>
          <a:prstGeom prst="rect">
            <a:avLst/>
          </a:prstGeom>
          <a:noFill/>
        </p:spPr>
      </p:pic>
      <p:sp>
        <p:nvSpPr>
          <p:cNvPr id="1058830" name="Rectangle 14"/>
          <p:cNvSpPr>
            <a:spLocks noGrp="1" noChangeArrowheads="1"/>
          </p:cNvSpPr>
          <p:nvPr>
            <p:ph type="sldNum" sz="quarter" idx="4"/>
          </p:nvPr>
        </p:nvSpPr>
        <p:spPr bwMode="auto">
          <a:xfrm>
            <a:off x="7893050" y="6602413"/>
            <a:ext cx="900113" cy="179387"/>
          </a:xfrm>
          <a:prstGeom prst="rect">
            <a:avLst/>
          </a:prstGeom>
          <a:noFill/>
          <a:ln w="9525">
            <a:noFill/>
            <a:miter lim="800000"/>
            <a:headEnd/>
            <a:tailEnd/>
          </a:ln>
        </p:spPr>
        <p:txBody>
          <a:bodyPr vert="horz" wrap="square" lIns="0" tIns="0" rIns="0" bIns="0" numCol="1" anchor="b" anchorCtr="0" compatLnSpc="1">
            <a:prstTxWarp prst="textNoShape">
              <a:avLst/>
            </a:prstTxWarp>
          </a:bodyPr>
          <a:lstStyle>
            <a:lvl1pPr algn="r">
              <a:defRPr sz="1000">
                <a:solidFill>
                  <a:srgbClr val="000000"/>
                </a:solidFill>
              </a:defRPr>
            </a:lvl1pPr>
          </a:lstStyle>
          <a:p>
            <a:fld id="{FD1C2A6B-DC2A-4427-A108-B031B2C8D414}" type="slidenum">
              <a:rPr lang="en-GB"/>
              <a:pPr/>
              <a:t>‹#›</a:t>
            </a:fld>
            <a:endParaRPr lang="en-GB" dirty="0"/>
          </a:p>
        </p:txBody>
      </p:sp>
    </p:spTree>
    <p:extLst>
      <p:ext uri="{BB962C8B-B14F-4D97-AF65-F5344CB8AC3E}">
        <p14:creationId xmlns:p14="http://schemas.microsoft.com/office/powerpoint/2010/main" val="3399567896"/>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 id="2147483676" r:id="rId12"/>
    <p:sldLayoutId id="2147483677" r:id="rId13"/>
    <p:sldLayoutId id="2147483678" r:id="rId14"/>
    <p:sldLayoutId id="2147483680" r:id="rId15"/>
  </p:sldLayoutIdLst>
  <p:transition spd="med">
    <p:wipe dir="r"/>
  </p:transition>
  <p:timing>
    <p:tnLst>
      <p:par>
        <p:cTn id="1" dur="indefinite" restart="never" nodeType="tmRoot"/>
      </p:par>
    </p:tnLst>
  </p:timing>
  <p:hf hdr="0" ftr="0" dt="0"/>
  <p:txStyles>
    <p:titleStyle>
      <a:lvl1pPr algn="l" rtl="0" eaLnBrk="1" fontAlgn="base" hangingPunct="1">
        <a:spcBef>
          <a:spcPct val="0"/>
        </a:spcBef>
        <a:spcAft>
          <a:spcPct val="0"/>
        </a:spcAft>
        <a:defRPr sz="2400">
          <a:solidFill>
            <a:schemeClr val="bg1"/>
          </a:solidFill>
          <a:latin typeface="+mj-lt"/>
          <a:ea typeface="+mj-ea"/>
          <a:cs typeface="+mj-cs"/>
        </a:defRPr>
      </a:lvl1pPr>
      <a:lvl2pPr algn="l" rtl="0" eaLnBrk="1" fontAlgn="base" hangingPunct="1">
        <a:spcBef>
          <a:spcPct val="0"/>
        </a:spcBef>
        <a:spcAft>
          <a:spcPct val="0"/>
        </a:spcAft>
        <a:defRPr sz="2400">
          <a:solidFill>
            <a:schemeClr val="bg1"/>
          </a:solidFill>
          <a:latin typeface="BISansCond" pitchFamily="2" charset="0"/>
        </a:defRPr>
      </a:lvl2pPr>
      <a:lvl3pPr algn="l" rtl="0" eaLnBrk="1" fontAlgn="base" hangingPunct="1">
        <a:spcBef>
          <a:spcPct val="0"/>
        </a:spcBef>
        <a:spcAft>
          <a:spcPct val="0"/>
        </a:spcAft>
        <a:defRPr sz="2400">
          <a:solidFill>
            <a:schemeClr val="bg1"/>
          </a:solidFill>
          <a:latin typeface="BISansCond" pitchFamily="2" charset="0"/>
        </a:defRPr>
      </a:lvl3pPr>
      <a:lvl4pPr algn="l" rtl="0" eaLnBrk="1" fontAlgn="base" hangingPunct="1">
        <a:spcBef>
          <a:spcPct val="0"/>
        </a:spcBef>
        <a:spcAft>
          <a:spcPct val="0"/>
        </a:spcAft>
        <a:defRPr sz="2400">
          <a:solidFill>
            <a:schemeClr val="bg1"/>
          </a:solidFill>
          <a:latin typeface="BISansCond" pitchFamily="2" charset="0"/>
        </a:defRPr>
      </a:lvl4pPr>
      <a:lvl5pPr algn="l" rtl="0" eaLnBrk="1" fontAlgn="base" hangingPunct="1">
        <a:spcBef>
          <a:spcPct val="0"/>
        </a:spcBef>
        <a:spcAft>
          <a:spcPct val="0"/>
        </a:spcAft>
        <a:defRPr sz="2400">
          <a:solidFill>
            <a:schemeClr val="bg1"/>
          </a:solidFill>
          <a:latin typeface="BISansCond" pitchFamily="2" charset="0"/>
        </a:defRPr>
      </a:lvl5pPr>
      <a:lvl6pPr marL="457200" algn="l" rtl="0" eaLnBrk="1" fontAlgn="base" hangingPunct="1">
        <a:spcBef>
          <a:spcPct val="0"/>
        </a:spcBef>
        <a:spcAft>
          <a:spcPct val="0"/>
        </a:spcAft>
        <a:defRPr sz="2400">
          <a:solidFill>
            <a:schemeClr val="bg1"/>
          </a:solidFill>
          <a:latin typeface="BISansCond" pitchFamily="2" charset="0"/>
        </a:defRPr>
      </a:lvl6pPr>
      <a:lvl7pPr marL="914400" algn="l" rtl="0" eaLnBrk="1" fontAlgn="base" hangingPunct="1">
        <a:spcBef>
          <a:spcPct val="0"/>
        </a:spcBef>
        <a:spcAft>
          <a:spcPct val="0"/>
        </a:spcAft>
        <a:defRPr sz="2400">
          <a:solidFill>
            <a:schemeClr val="bg1"/>
          </a:solidFill>
          <a:latin typeface="BISansCond" pitchFamily="2" charset="0"/>
        </a:defRPr>
      </a:lvl7pPr>
      <a:lvl8pPr marL="1371600" algn="l" rtl="0" eaLnBrk="1" fontAlgn="base" hangingPunct="1">
        <a:spcBef>
          <a:spcPct val="0"/>
        </a:spcBef>
        <a:spcAft>
          <a:spcPct val="0"/>
        </a:spcAft>
        <a:defRPr sz="2400">
          <a:solidFill>
            <a:schemeClr val="bg1"/>
          </a:solidFill>
          <a:latin typeface="BISansCond" pitchFamily="2" charset="0"/>
        </a:defRPr>
      </a:lvl8pPr>
      <a:lvl9pPr marL="1828800" algn="l" rtl="0" eaLnBrk="1" fontAlgn="base" hangingPunct="1">
        <a:spcBef>
          <a:spcPct val="0"/>
        </a:spcBef>
        <a:spcAft>
          <a:spcPct val="0"/>
        </a:spcAft>
        <a:defRPr sz="2400">
          <a:solidFill>
            <a:schemeClr val="bg1"/>
          </a:solidFill>
          <a:latin typeface="BISansCond" pitchFamily="2" charset="0"/>
        </a:defRPr>
      </a:lvl9pPr>
    </p:titleStyle>
    <p:bodyStyle>
      <a:lvl1pPr algn="l" defTabSz="8610600" rtl="0" eaLnBrk="1" fontAlgn="base" hangingPunct="1">
        <a:spcBef>
          <a:spcPct val="80000"/>
        </a:spcBef>
        <a:spcAft>
          <a:spcPct val="0"/>
        </a:spcAft>
        <a:buClr>
          <a:schemeClr val="folHlink"/>
        </a:buClr>
        <a:buFont typeface="Wingdings" pitchFamily="2" charset="2"/>
        <a:defRPr sz="2000">
          <a:solidFill>
            <a:schemeClr val="tx1"/>
          </a:solidFill>
          <a:latin typeface="+mn-lt"/>
          <a:ea typeface="+mn-ea"/>
          <a:cs typeface="+mn-cs"/>
        </a:defRPr>
      </a:lvl1pPr>
      <a:lvl2pPr marL="276225" indent="-274638" algn="l" defTabSz="8610600" rtl="0" eaLnBrk="1" fontAlgn="base" hangingPunct="1">
        <a:spcBef>
          <a:spcPct val="60000"/>
        </a:spcBef>
        <a:spcAft>
          <a:spcPct val="0"/>
        </a:spcAft>
        <a:buClr>
          <a:schemeClr val="tx1"/>
        </a:buClr>
        <a:buChar char="•"/>
        <a:defRPr sz="2000">
          <a:solidFill>
            <a:schemeClr val="tx1"/>
          </a:solidFill>
          <a:latin typeface="+mn-lt"/>
        </a:defRPr>
      </a:lvl2pPr>
      <a:lvl3pPr marL="542925" indent="-265113" algn="l" defTabSz="8610600" rtl="0" eaLnBrk="1" fontAlgn="base" hangingPunct="1">
        <a:spcBef>
          <a:spcPct val="0"/>
        </a:spcBef>
        <a:spcAft>
          <a:spcPct val="0"/>
        </a:spcAft>
        <a:buClr>
          <a:schemeClr val="tx1"/>
        </a:buClr>
        <a:buFont typeface="BISansCond" pitchFamily="2" charset="0"/>
        <a:buChar char="–"/>
        <a:defRPr sz="2000">
          <a:solidFill>
            <a:schemeClr val="tx1"/>
          </a:solidFill>
          <a:latin typeface="+mn-lt"/>
        </a:defRPr>
      </a:lvl3pPr>
      <a:lvl4pPr marL="819150" indent="-274638" algn="l" defTabSz="8610600" rtl="0" eaLnBrk="1" fontAlgn="base" hangingPunct="1">
        <a:spcBef>
          <a:spcPct val="0"/>
        </a:spcBef>
        <a:spcAft>
          <a:spcPct val="0"/>
        </a:spcAft>
        <a:buFont typeface="BISansCond" pitchFamily="2" charset="0"/>
        <a:buChar char="–"/>
        <a:defRPr sz="2000">
          <a:solidFill>
            <a:schemeClr val="tx1"/>
          </a:solidFill>
          <a:latin typeface="+mn-lt"/>
        </a:defRPr>
      </a:lvl4pPr>
      <a:lvl5pPr marL="1085850" indent="-265113" algn="l" defTabSz="8610600" rtl="0" eaLnBrk="1" fontAlgn="base" hangingPunct="1">
        <a:spcBef>
          <a:spcPct val="0"/>
        </a:spcBef>
        <a:spcAft>
          <a:spcPct val="0"/>
        </a:spcAft>
        <a:buFont typeface="BISansCond" pitchFamily="2" charset="0"/>
        <a:buChar char="–"/>
        <a:defRPr sz="2000">
          <a:solidFill>
            <a:schemeClr val="tx1"/>
          </a:solidFill>
          <a:latin typeface="+mn-lt"/>
        </a:defRPr>
      </a:lvl5pPr>
      <a:lvl6pPr marL="1543050" indent="-265113" algn="l" defTabSz="8610600" rtl="0" eaLnBrk="1" fontAlgn="base" hangingPunct="1">
        <a:spcBef>
          <a:spcPct val="0"/>
        </a:spcBef>
        <a:spcAft>
          <a:spcPct val="0"/>
        </a:spcAft>
        <a:buFont typeface="BISansCond" pitchFamily="2" charset="0"/>
        <a:buChar char="–"/>
        <a:defRPr sz="2000">
          <a:solidFill>
            <a:schemeClr val="tx1"/>
          </a:solidFill>
          <a:latin typeface="+mn-lt"/>
        </a:defRPr>
      </a:lvl6pPr>
      <a:lvl7pPr marL="2000250" indent="-265113" algn="l" defTabSz="8610600" rtl="0" eaLnBrk="1" fontAlgn="base" hangingPunct="1">
        <a:spcBef>
          <a:spcPct val="0"/>
        </a:spcBef>
        <a:spcAft>
          <a:spcPct val="0"/>
        </a:spcAft>
        <a:buFont typeface="BISansCond" pitchFamily="2" charset="0"/>
        <a:buChar char="–"/>
        <a:defRPr sz="2000">
          <a:solidFill>
            <a:schemeClr val="tx1"/>
          </a:solidFill>
          <a:latin typeface="+mn-lt"/>
        </a:defRPr>
      </a:lvl7pPr>
      <a:lvl8pPr marL="2457450" indent="-265113" algn="l" defTabSz="8610600" rtl="0" eaLnBrk="1" fontAlgn="base" hangingPunct="1">
        <a:spcBef>
          <a:spcPct val="0"/>
        </a:spcBef>
        <a:spcAft>
          <a:spcPct val="0"/>
        </a:spcAft>
        <a:buFont typeface="BISansCond" pitchFamily="2" charset="0"/>
        <a:buChar char="–"/>
        <a:defRPr sz="2000">
          <a:solidFill>
            <a:schemeClr val="tx1"/>
          </a:solidFill>
          <a:latin typeface="+mn-lt"/>
        </a:defRPr>
      </a:lvl8pPr>
      <a:lvl9pPr marL="2914650" indent="-265113" algn="l" defTabSz="8610600" rtl="0" eaLnBrk="1" fontAlgn="base" hangingPunct="1">
        <a:spcBef>
          <a:spcPct val="0"/>
        </a:spcBef>
        <a:spcAft>
          <a:spcPct val="0"/>
        </a:spcAft>
        <a:buFont typeface="BISansCond" pitchFamily="2" charset="0"/>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1.xml"/><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2.xml"/><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8.xml"/><Relationship Id="rId1" Type="http://schemas.openxmlformats.org/officeDocument/2006/relationships/tags" Target="../tags/tag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2.xml"/><Relationship Id="rId5" Type="http://schemas.openxmlformats.org/officeDocument/2006/relationships/image" Target="../media/image3.jpg"/><Relationship Id="rId4" Type="http://schemas.openxmlformats.org/officeDocument/2006/relationships/image" Target="../media/image2.jpeg"/></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60" name="Rectangle 4"/>
          <p:cNvSpPr>
            <a:spLocks noGrp="1" noChangeArrowheads="1"/>
          </p:cNvSpPr>
          <p:nvPr>
            <p:ph type="ctrTitle"/>
          </p:nvPr>
        </p:nvSpPr>
        <p:spPr>
          <a:xfrm>
            <a:off x="2682984" y="1892671"/>
            <a:ext cx="6118225" cy="1107996"/>
          </a:xfrm>
        </p:spPr>
        <p:txBody>
          <a:bodyPr/>
          <a:lstStyle/>
          <a:p>
            <a:pPr algn="ctr"/>
            <a:r>
              <a:rPr lang="en-US" sz="2400" b="1" dirty="0" err="1" smtClean="0">
                <a:solidFill>
                  <a:srgbClr val="FFFF00"/>
                </a:solidFill>
              </a:rPr>
              <a:t>Idarucizumab</a:t>
            </a:r>
            <a:r>
              <a:rPr lang="en-US" sz="2400" dirty="0" smtClean="0">
                <a:solidFill>
                  <a:srgbClr val="FFFF00"/>
                </a:solidFill>
              </a:rPr>
              <a:t/>
            </a:r>
            <a:br>
              <a:rPr lang="en-US" sz="2400" dirty="0" smtClean="0">
                <a:solidFill>
                  <a:srgbClr val="FFFF00"/>
                </a:solidFill>
              </a:rPr>
            </a:br>
            <a:r>
              <a:rPr lang="en-US" sz="2400" dirty="0" smtClean="0">
                <a:solidFill>
                  <a:srgbClr val="FFFF00"/>
                </a:solidFill>
              </a:rPr>
              <a:t>A Request for a New ICD-10-PCS Code for the Administration of </a:t>
            </a:r>
            <a:r>
              <a:rPr lang="en-US" sz="2400" dirty="0" err="1" smtClean="0">
                <a:solidFill>
                  <a:srgbClr val="FFFF00"/>
                </a:solidFill>
              </a:rPr>
              <a:t>Idarucizumab</a:t>
            </a:r>
            <a:endParaRPr lang="en-US" sz="2400" dirty="0" smtClean="0">
              <a:solidFill>
                <a:srgbClr val="FFFF00"/>
              </a:solidFill>
            </a:endParaRPr>
          </a:p>
        </p:txBody>
      </p:sp>
      <p:sp>
        <p:nvSpPr>
          <p:cNvPr id="70661" name="Rectangle 5"/>
          <p:cNvSpPr>
            <a:spLocks noGrp="1" noChangeArrowheads="1"/>
          </p:cNvSpPr>
          <p:nvPr>
            <p:ph type="subTitle" idx="1"/>
          </p:nvPr>
        </p:nvSpPr>
        <p:spPr>
          <a:xfrm>
            <a:off x="2667219" y="3136833"/>
            <a:ext cx="6116638" cy="1107996"/>
          </a:xfrm>
        </p:spPr>
        <p:txBody>
          <a:bodyPr/>
          <a:lstStyle/>
          <a:p>
            <a:pPr algn="ctr"/>
            <a:r>
              <a:rPr lang="en-US" sz="1800" b="1" dirty="0" smtClean="0"/>
              <a:t>ICD-10 Coordination and Maintenance Committee Meeting</a:t>
            </a:r>
            <a:endParaRPr lang="en-US" sz="1800" b="1" dirty="0"/>
          </a:p>
          <a:p>
            <a:pPr algn="ctr"/>
            <a:r>
              <a:rPr lang="en-US" sz="1800" b="1" dirty="0" smtClean="0"/>
              <a:t>March 18, 2015</a:t>
            </a:r>
            <a:endParaRPr lang="en-US" sz="1800" b="1" dirty="0"/>
          </a:p>
          <a:p>
            <a:pPr algn="ctr"/>
            <a:r>
              <a:rPr lang="en-US" sz="1800" b="1" dirty="0"/>
              <a:t>CMS, Baltimore</a:t>
            </a:r>
          </a:p>
        </p:txBody>
      </p:sp>
      <p:sp>
        <p:nvSpPr>
          <p:cNvPr id="70662" name="Rectangle 6"/>
          <p:cNvSpPr>
            <a:spLocks noChangeArrowheads="1"/>
          </p:cNvSpPr>
          <p:nvPr/>
        </p:nvSpPr>
        <p:spPr bwMode="auto">
          <a:xfrm>
            <a:off x="0" y="1798638"/>
            <a:ext cx="2339975" cy="2519362"/>
          </a:xfrm>
          <a:prstGeom prst="rect">
            <a:avLst/>
          </a:prstGeom>
          <a:solidFill>
            <a:schemeClr val="hlink"/>
          </a:solidFill>
          <a:ln w="12700">
            <a:noFill/>
            <a:miter lim="800000"/>
            <a:headEnd/>
            <a:tailEnd/>
          </a:ln>
          <a:effectLst/>
        </p:spPr>
        <p:txBody>
          <a:bodyPr wrap="none" anchor="ctr"/>
          <a:lstStyle/>
          <a:p>
            <a:endParaRPr lang="en-US" dirty="0"/>
          </a:p>
        </p:txBody>
      </p:sp>
    </p:spTree>
  </p:cSld>
  <p:clrMapOvr>
    <a:masterClrMapping/>
  </p:clrMapOvr>
  <p:transition spd="med">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1950" y="200025"/>
            <a:ext cx="6780213" cy="676275"/>
          </a:xfrm>
          <a:solidFill>
            <a:schemeClr val="accent1"/>
          </a:solidFill>
          <a:ln w="9525">
            <a:noFill/>
            <a:miter lim="800000"/>
            <a:headEnd/>
            <a:tailEnd/>
          </a:ln>
          <a:effectLst/>
        </p:spPr>
        <p:txBody>
          <a:bodyPr vert="horz" wrap="square" lIns="0" tIns="0" rIns="0" bIns="0" numCol="1" anchor="t" anchorCtr="0" compatLnSpc="1">
            <a:prstTxWarp prst="textNoShape">
              <a:avLst/>
            </a:prstTxWarp>
          </a:bodyPr>
          <a:lstStyle/>
          <a:p>
            <a:r>
              <a:rPr lang="en-US" dirty="0" smtClean="0"/>
              <a:t>Summary of Current Management Options </a:t>
            </a:r>
            <a:endParaRPr lang="en-GB" dirty="0"/>
          </a:p>
        </p:txBody>
      </p:sp>
      <p:graphicFrame>
        <p:nvGraphicFramePr>
          <p:cNvPr id="5" name="Table 4"/>
          <p:cNvGraphicFramePr>
            <a:graphicFrameLocks noGrp="1"/>
          </p:cNvGraphicFramePr>
          <p:nvPr>
            <p:extLst>
              <p:ext uri="{D42A27DB-BD31-4B8C-83A1-F6EECF244321}">
                <p14:modId xmlns:p14="http://schemas.microsoft.com/office/powerpoint/2010/main" val="1012599837"/>
              </p:ext>
            </p:extLst>
          </p:nvPr>
        </p:nvGraphicFramePr>
        <p:xfrm>
          <a:off x="0" y="1126835"/>
          <a:ext cx="9144000" cy="4228936"/>
        </p:xfrm>
        <a:graphic>
          <a:graphicData uri="http://schemas.openxmlformats.org/drawingml/2006/table">
            <a:tbl>
              <a:tblPr firstRow="1" bandRow="1">
                <a:tableStyleId>{5C22544A-7EE6-4342-B048-85BDC9FD1C3A}</a:tableStyleId>
              </a:tblPr>
              <a:tblGrid>
                <a:gridCol w="1621071"/>
                <a:gridCol w="7522929"/>
              </a:tblGrid>
              <a:tr h="1109160">
                <a:tc>
                  <a:txBody>
                    <a:bodyPr/>
                    <a:lstStyle/>
                    <a:p>
                      <a:pPr marL="0" marR="0" indent="0" algn="l" defTabSz="452107" rtl="0" eaLnBrk="1" fontAlgn="auto" latinLnBrk="0" hangingPunct="1">
                        <a:lnSpc>
                          <a:spcPct val="100000"/>
                        </a:lnSpc>
                        <a:spcBef>
                          <a:spcPts val="0"/>
                        </a:spcBef>
                        <a:spcAft>
                          <a:spcPts val="0"/>
                        </a:spcAft>
                        <a:buClr>
                          <a:schemeClr val="tx2"/>
                        </a:buClr>
                        <a:buSzPct val="150000"/>
                        <a:buFont typeface="Arial" panose="020B0604020202020204" pitchFamily="34" charset="0"/>
                        <a:buNone/>
                        <a:tabLst/>
                        <a:defRPr/>
                      </a:pPr>
                      <a:endParaRPr lang="en-US" sz="1900" baseline="0" dirty="0" smtClean="0"/>
                    </a:p>
                  </a:txBody>
                  <a:tcPr marT="18288" marB="18288">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1450" marR="0" lvl="1" indent="-165100" algn="l" defTabSz="914400" rtl="0" eaLnBrk="1" fontAlgn="auto" latinLnBrk="0" hangingPunct="1">
                        <a:lnSpc>
                          <a:spcPct val="100000"/>
                        </a:lnSpc>
                        <a:spcBef>
                          <a:spcPts val="0"/>
                        </a:spcBef>
                        <a:spcAft>
                          <a:spcPts val="0"/>
                        </a:spcAft>
                        <a:buClr>
                          <a:srgbClr val="00ACA8"/>
                        </a:buClr>
                        <a:buSzTx/>
                        <a:buFont typeface="Arial" panose="020B0604020202020204" pitchFamily="34" charset="0"/>
                        <a:buChar char="•"/>
                        <a:tabLst/>
                        <a:defRPr/>
                      </a:pPr>
                      <a:r>
                        <a:rPr lang="en-US" sz="1400" b="0" kern="1200" dirty="0" smtClean="0">
                          <a:solidFill>
                            <a:schemeClr val="tx1"/>
                          </a:solidFill>
                          <a:latin typeface="+mn-lt"/>
                          <a:ea typeface="+mn-ea"/>
                          <a:cs typeface="+mn-cs"/>
                        </a:rPr>
                        <a:t>Based on renal function and time to surgical or medical intervention </a:t>
                      </a:r>
                    </a:p>
                    <a:p>
                      <a:pPr marL="171450" marR="0" lvl="1" indent="-165100" algn="l" defTabSz="914400" rtl="0" eaLnBrk="1" fontAlgn="auto" latinLnBrk="0" hangingPunct="1">
                        <a:lnSpc>
                          <a:spcPct val="100000"/>
                        </a:lnSpc>
                        <a:spcBef>
                          <a:spcPts val="0"/>
                        </a:spcBef>
                        <a:spcAft>
                          <a:spcPts val="0"/>
                        </a:spcAft>
                        <a:buClr>
                          <a:srgbClr val="00ACA8"/>
                        </a:buClr>
                        <a:buSzTx/>
                        <a:buFont typeface="Arial" panose="020B0604020202020204" pitchFamily="34" charset="0"/>
                        <a:buChar char="•"/>
                        <a:tabLst/>
                        <a:defRPr/>
                      </a:pPr>
                      <a:r>
                        <a:rPr lang="en-US" sz="1400" b="0" kern="1200" dirty="0" smtClean="0">
                          <a:solidFill>
                            <a:schemeClr val="tx1"/>
                          </a:solidFill>
                          <a:latin typeface="+mn-lt"/>
                          <a:ea typeface="+mn-ea"/>
                          <a:cs typeface="+mn-cs"/>
                        </a:rPr>
                        <a:t>The half-life of </a:t>
                      </a:r>
                      <a:r>
                        <a:rPr lang="en-US" sz="1400" b="0" kern="1200" dirty="0" err="1" smtClean="0">
                          <a:solidFill>
                            <a:schemeClr val="tx1"/>
                          </a:solidFill>
                          <a:latin typeface="+mn-lt"/>
                          <a:ea typeface="+mn-ea"/>
                          <a:cs typeface="+mn-cs"/>
                        </a:rPr>
                        <a:t>dabigatran</a:t>
                      </a:r>
                      <a:r>
                        <a:rPr lang="en-US" sz="1400" b="0" kern="1200" dirty="0" smtClean="0">
                          <a:solidFill>
                            <a:schemeClr val="tx1"/>
                          </a:solidFill>
                          <a:latin typeface="+mn-lt"/>
                          <a:ea typeface="+mn-ea"/>
                          <a:cs typeface="+mn-cs"/>
                        </a:rPr>
                        <a:t> in healthy volunteers is 12-17 hours</a:t>
                      </a:r>
                    </a:p>
                    <a:p>
                      <a:pPr marL="171450" marR="0" lvl="1" indent="-165100" algn="l" defTabSz="914400" rtl="0" eaLnBrk="1" fontAlgn="auto" latinLnBrk="0" hangingPunct="1">
                        <a:lnSpc>
                          <a:spcPct val="100000"/>
                        </a:lnSpc>
                        <a:spcBef>
                          <a:spcPts val="0"/>
                        </a:spcBef>
                        <a:spcAft>
                          <a:spcPts val="0"/>
                        </a:spcAft>
                        <a:buClr>
                          <a:srgbClr val="00ACA8"/>
                        </a:buClr>
                        <a:buSzTx/>
                        <a:buFont typeface="Arial" panose="020B0604020202020204" pitchFamily="34" charset="0"/>
                        <a:buChar char="•"/>
                        <a:tabLst/>
                        <a:defRPr/>
                      </a:pPr>
                      <a:r>
                        <a:rPr lang="en-US" sz="1400" b="0" kern="1200" dirty="0" smtClean="0">
                          <a:solidFill>
                            <a:schemeClr val="tx1"/>
                          </a:solidFill>
                          <a:latin typeface="+mn-lt"/>
                          <a:ea typeface="+mn-ea"/>
                          <a:cs typeface="+mn-cs"/>
                        </a:rPr>
                        <a:t>May not be sufficient in certain emergency situations</a:t>
                      </a:r>
                    </a:p>
                  </a:txBody>
                  <a:tcPr marT="18288" marB="18288" anchor="ctr">
                    <a:lnL w="12700" cap="flat" cmpd="sng" algn="ctr">
                      <a:noFill/>
                      <a:prstDash val="solid"/>
                      <a:round/>
                      <a:headEnd type="none" w="med" len="med"/>
                      <a:tailEnd type="none" w="med" len="med"/>
                    </a:lnL>
                    <a:lnR w="12700" cmpd="sng">
                      <a:noFill/>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noFill/>
                  </a:tcPr>
                </a:tc>
              </a:tr>
              <a:tr h="1130241">
                <a:tc>
                  <a:txBody>
                    <a:bodyPr/>
                    <a:lstStyle/>
                    <a:p>
                      <a:pPr marL="0" marR="0" indent="0" algn="l" defTabSz="452107" rtl="0" eaLnBrk="1" fontAlgn="auto" latinLnBrk="0" hangingPunct="1">
                        <a:lnSpc>
                          <a:spcPct val="100000"/>
                        </a:lnSpc>
                        <a:spcBef>
                          <a:spcPts val="0"/>
                        </a:spcBef>
                        <a:spcAft>
                          <a:spcPts val="0"/>
                        </a:spcAft>
                        <a:buClr>
                          <a:schemeClr val="tx2"/>
                        </a:buClr>
                        <a:buSzPct val="150000"/>
                        <a:buFont typeface="Arial" panose="020B0604020202020204" pitchFamily="34" charset="0"/>
                        <a:buNone/>
                        <a:tabLst/>
                        <a:defRPr/>
                      </a:pPr>
                      <a:endParaRPr lang="en-US" sz="1900" baseline="0" dirty="0" smtClean="0"/>
                    </a:p>
                  </a:txBody>
                  <a:tcPr marT="18288" marB="18288">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1450" marR="0" lvl="1" indent="-165100" algn="l" defTabSz="914400" rtl="0" eaLnBrk="1" fontAlgn="auto" latinLnBrk="0" hangingPunct="1">
                        <a:lnSpc>
                          <a:spcPct val="100000"/>
                        </a:lnSpc>
                        <a:spcBef>
                          <a:spcPts val="0"/>
                        </a:spcBef>
                        <a:spcAft>
                          <a:spcPts val="0"/>
                        </a:spcAft>
                        <a:buClr>
                          <a:srgbClr val="00ACA8"/>
                        </a:buClr>
                        <a:buSzTx/>
                        <a:buFont typeface="Arial" panose="020B0604020202020204" pitchFamily="34" charset="0"/>
                        <a:buChar char="•"/>
                        <a:tabLst/>
                        <a:defRPr/>
                      </a:pPr>
                      <a:r>
                        <a:rPr lang="en-US" sz="1400" b="0" kern="1200" dirty="0" smtClean="0">
                          <a:solidFill>
                            <a:schemeClr val="tx1"/>
                          </a:solidFill>
                          <a:latin typeface="+mn-lt"/>
                          <a:ea typeface="+mn-ea"/>
                          <a:cs typeface="+mn-cs"/>
                        </a:rPr>
                        <a:t>Four hours to remove approximately 49% of dabigatran from circulation</a:t>
                      </a:r>
                      <a:r>
                        <a:rPr lang="en-US" sz="1400" b="0" kern="1200" baseline="30000" dirty="0" smtClean="0">
                          <a:solidFill>
                            <a:schemeClr val="tx1"/>
                          </a:solidFill>
                          <a:latin typeface="+mn-lt"/>
                          <a:ea typeface="+mn-ea"/>
                          <a:cs typeface="+mn-cs"/>
                        </a:rPr>
                        <a:t>1</a:t>
                      </a:r>
                    </a:p>
                    <a:p>
                      <a:pPr marL="171450" marR="0" lvl="1" indent="-165100" algn="l" defTabSz="914400" rtl="0" eaLnBrk="1" fontAlgn="auto" latinLnBrk="0" hangingPunct="1">
                        <a:lnSpc>
                          <a:spcPct val="100000"/>
                        </a:lnSpc>
                        <a:spcBef>
                          <a:spcPts val="0"/>
                        </a:spcBef>
                        <a:spcAft>
                          <a:spcPts val="0"/>
                        </a:spcAft>
                        <a:buClr>
                          <a:srgbClr val="00ACA8"/>
                        </a:buClr>
                        <a:buSzTx/>
                        <a:buFont typeface="Arial" panose="020B0604020202020204" pitchFamily="34" charset="0"/>
                        <a:buChar char="•"/>
                        <a:tabLst/>
                        <a:defRPr/>
                      </a:pPr>
                      <a:r>
                        <a:rPr lang="en-US" sz="1400" b="0" kern="1200" dirty="0" smtClean="0">
                          <a:solidFill>
                            <a:schemeClr val="tx1"/>
                          </a:solidFill>
                          <a:latin typeface="+mn-lt"/>
                          <a:ea typeface="+mn-ea"/>
                          <a:cs typeface="+mn-cs"/>
                        </a:rPr>
                        <a:t>Data supporting hemodialysis is limited</a:t>
                      </a:r>
                      <a:r>
                        <a:rPr lang="en-US" sz="1400" b="0" kern="1200" baseline="30000" dirty="0" smtClean="0">
                          <a:solidFill>
                            <a:schemeClr val="tx1"/>
                          </a:solidFill>
                          <a:latin typeface="+mn-lt"/>
                          <a:ea typeface="+mn-ea"/>
                          <a:cs typeface="+mn-cs"/>
                        </a:rPr>
                        <a:t>1</a:t>
                      </a:r>
                      <a:r>
                        <a:rPr lang="en-US" sz="1400" b="0" kern="1200" dirty="0" smtClean="0">
                          <a:solidFill>
                            <a:schemeClr val="tx1"/>
                          </a:solidFill>
                          <a:latin typeface="+mn-lt"/>
                          <a:ea typeface="+mn-ea"/>
                          <a:cs typeface="+mn-cs"/>
                        </a:rPr>
                        <a:t> </a:t>
                      </a:r>
                    </a:p>
                    <a:p>
                      <a:pPr marL="171450" marR="0" lvl="1" indent="-165100" algn="l" defTabSz="914400" rtl="0" eaLnBrk="1" fontAlgn="auto" latinLnBrk="0" hangingPunct="1">
                        <a:lnSpc>
                          <a:spcPct val="100000"/>
                        </a:lnSpc>
                        <a:spcBef>
                          <a:spcPts val="0"/>
                        </a:spcBef>
                        <a:spcAft>
                          <a:spcPts val="0"/>
                        </a:spcAft>
                        <a:buClr>
                          <a:srgbClr val="00ACA8"/>
                        </a:buClr>
                        <a:buSzTx/>
                        <a:buFont typeface="Arial" panose="020B0604020202020204" pitchFamily="34" charset="0"/>
                        <a:buChar char="•"/>
                        <a:tabLst/>
                        <a:defRPr/>
                      </a:pPr>
                      <a:r>
                        <a:rPr lang="en-US" sz="1400" b="0" kern="1200" dirty="0" smtClean="0">
                          <a:solidFill>
                            <a:schemeClr val="tx1"/>
                          </a:solidFill>
                          <a:latin typeface="+mn-lt"/>
                          <a:ea typeface="+mn-ea"/>
                          <a:cs typeface="+mn-cs"/>
                        </a:rPr>
                        <a:t>Challenges associated with patients who are hemodynamically unstable </a:t>
                      </a:r>
                    </a:p>
                    <a:p>
                      <a:pPr marL="171450" marR="0" lvl="1" indent="-165100" algn="l" defTabSz="914400" rtl="0" eaLnBrk="1" fontAlgn="auto" latinLnBrk="0" hangingPunct="1">
                        <a:lnSpc>
                          <a:spcPct val="100000"/>
                        </a:lnSpc>
                        <a:spcBef>
                          <a:spcPts val="0"/>
                        </a:spcBef>
                        <a:spcAft>
                          <a:spcPts val="0"/>
                        </a:spcAft>
                        <a:buClr>
                          <a:srgbClr val="00ACA8"/>
                        </a:buClr>
                        <a:buSzTx/>
                        <a:buFont typeface="Arial" panose="020B0604020202020204" pitchFamily="34" charset="0"/>
                        <a:buChar char="•"/>
                        <a:tabLst/>
                        <a:defRPr/>
                      </a:pPr>
                      <a:r>
                        <a:rPr lang="en-US" sz="1400" b="0" kern="1200" dirty="0" smtClean="0">
                          <a:solidFill>
                            <a:schemeClr val="tx1"/>
                          </a:solidFill>
                          <a:latin typeface="+mn-lt"/>
                          <a:ea typeface="+mn-ea"/>
                          <a:cs typeface="+mn-cs"/>
                        </a:rPr>
                        <a:t>May not be emergently available in all centers</a:t>
                      </a:r>
                      <a:r>
                        <a:rPr lang="en-US" sz="1400" b="0" kern="1200" baseline="30000" dirty="0" smtClean="0">
                          <a:solidFill>
                            <a:schemeClr val="tx1"/>
                          </a:solidFill>
                          <a:latin typeface="+mn-lt"/>
                          <a:ea typeface="+mn-ea"/>
                          <a:cs typeface="+mn-cs"/>
                        </a:rPr>
                        <a:t>2,3</a:t>
                      </a:r>
                    </a:p>
                  </a:txBody>
                  <a:tcPr marT="18288" marB="18288" anchor="ctr">
                    <a:lnL w="12700" cap="flat" cmpd="sng" algn="ctr">
                      <a:noFill/>
                      <a:prstDash val="solid"/>
                      <a:round/>
                      <a:headEnd type="none" w="med" len="med"/>
                      <a:tailEnd type="none" w="med" len="med"/>
                    </a:lnL>
                    <a:lnR w="12700" cmpd="sng">
                      <a:noFill/>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noFill/>
                  </a:tcPr>
                </a:tc>
              </a:tr>
              <a:tr h="1130241">
                <a:tc>
                  <a:txBody>
                    <a:bodyPr/>
                    <a:lstStyle/>
                    <a:p>
                      <a:pPr marL="0" marR="0" indent="0" algn="l" defTabSz="452107" rtl="0" eaLnBrk="1" fontAlgn="auto" latinLnBrk="0" hangingPunct="1">
                        <a:lnSpc>
                          <a:spcPct val="100000"/>
                        </a:lnSpc>
                        <a:spcBef>
                          <a:spcPts val="0"/>
                        </a:spcBef>
                        <a:spcAft>
                          <a:spcPts val="0"/>
                        </a:spcAft>
                        <a:buClr>
                          <a:schemeClr val="tx2"/>
                        </a:buClr>
                        <a:buSzPct val="150000"/>
                        <a:buFont typeface="Arial" panose="020B0604020202020204" pitchFamily="34" charset="0"/>
                        <a:buNone/>
                        <a:tabLst/>
                        <a:defRPr/>
                      </a:pPr>
                      <a:endParaRPr lang="en-US" sz="1900" baseline="0" dirty="0" smtClean="0"/>
                    </a:p>
                  </a:txBody>
                  <a:tcPr marT="18288" marB="18288">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1450" marR="0" lvl="1" indent="-165100" algn="l" defTabSz="914400" rtl="0" eaLnBrk="1" fontAlgn="auto" latinLnBrk="0" hangingPunct="1">
                        <a:lnSpc>
                          <a:spcPct val="100000"/>
                        </a:lnSpc>
                        <a:spcBef>
                          <a:spcPts val="0"/>
                        </a:spcBef>
                        <a:spcAft>
                          <a:spcPts val="0"/>
                        </a:spcAft>
                        <a:buClr>
                          <a:srgbClr val="00ACA8"/>
                        </a:buClr>
                        <a:buSzTx/>
                        <a:buFont typeface="Arial" panose="020B0604020202020204" pitchFamily="34" charset="0"/>
                        <a:buChar char="•"/>
                        <a:tabLst/>
                        <a:defRPr/>
                      </a:pPr>
                      <a:r>
                        <a:rPr lang="en-US" sz="1400" b="0" kern="1200" dirty="0" smtClean="0">
                          <a:solidFill>
                            <a:schemeClr val="tx1"/>
                          </a:solidFill>
                          <a:latin typeface="+mn-lt"/>
                          <a:ea typeface="+mn-ea"/>
                          <a:cs typeface="+mn-cs"/>
                        </a:rPr>
                        <a:t>FFP has</a:t>
                      </a:r>
                      <a:r>
                        <a:rPr lang="en-US" sz="1400" b="0" kern="1200" baseline="0" dirty="0" smtClean="0">
                          <a:solidFill>
                            <a:schemeClr val="tx1"/>
                          </a:solidFill>
                          <a:latin typeface="+mn-lt"/>
                          <a:ea typeface="+mn-ea"/>
                          <a:cs typeface="+mn-cs"/>
                        </a:rPr>
                        <a:t> </a:t>
                      </a:r>
                      <a:r>
                        <a:rPr lang="en-US" sz="1400" b="0" kern="1200" dirty="0" smtClean="0">
                          <a:solidFill>
                            <a:schemeClr val="tx1"/>
                          </a:solidFill>
                          <a:latin typeface="+mn-lt"/>
                          <a:ea typeface="+mn-ea"/>
                          <a:cs typeface="+mn-cs"/>
                        </a:rPr>
                        <a:t>not been evaluated in clinical trials for dabigatran-associated bleeding</a:t>
                      </a:r>
                    </a:p>
                    <a:p>
                      <a:pPr marL="171450" marR="0" lvl="1" indent="-165100" algn="l" defTabSz="914400" rtl="0" eaLnBrk="1" fontAlgn="auto" latinLnBrk="0" hangingPunct="1">
                        <a:lnSpc>
                          <a:spcPct val="100000"/>
                        </a:lnSpc>
                        <a:spcBef>
                          <a:spcPts val="0"/>
                        </a:spcBef>
                        <a:spcAft>
                          <a:spcPts val="0"/>
                        </a:spcAft>
                        <a:buClr>
                          <a:srgbClr val="00ACA8"/>
                        </a:buClr>
                        <a:buSzTx/>
                        <a:buFont typeface="Arial" panose="020B0604020202020204" pitchFamily="34" charset="0"/>
                        <a:buChar char="•"/>
                        <a:tabLst/>
                        <a:defRPr/>
                      </a:pPr>
                      <a:r>
                        <a:rPr lang="en-US" sz="1400" b="0" kern="1200" dirty="0" smtClean="0">
                          <a:solidFill>
                            <a:schemeClr val="tx1"/>
                          </a:solidFill>
                          <a:latin typeface="+mn-lt"/>
                          <a:ea typeface="+mn-ea"/>
                          <a:cs typeface="+mn-cs"/>
                        </a:rPr>
                        <a:t>FFP has been shown to prevent excess hematoma expansion in mice</a:t>
                      </a:r>
                      <a:r>
                        <a:rPr lang="en-US" sz="1400" b="0" kern="1200" baseline="30000" dirty="0" smtClean="0">
                          <a:solidFill>
                            <a:schemeClr val="tx1"/>
                          </a:solidFill>
                          <a:latin typeface="+mn-lt"/>
                          <a:ea typeface="+mn-ea"/>
                          <a:cs typeface="+mn-cs"/>
                        </a:rPr>
                        <a:t>4</a:t>
                      </a:r>
                    </a:p>
                    <a:p>
                      <a:pPr marL="171450" marR="0" lvl="1" indent="-165100" algn="l" defTabSz="914400" rtl="0" eaLnBrk="1" fontAlgn="auto" latinLnBrk="0" hangingPunct="1">
                        <a:lnSpc>
                          <a:spcPct val="100000"/>
                        </a:lnSpc>
                        <a:spcBef>
                          <a:spcPts val="0"/>
                        </a:spcBef>
                        <a:spcAft>
                          <a:spcPts val="0"/>
                        </a:spcAft>
                        <a:buClr>
                          <a:srgbClr val="00ACA8"/>
                        </a:buClr>
                        <a:buSzTx/>
                        <a:buFont typeface="Arial" panose="020B0604020202020204" pitchFamily="34" charset="0"/>
                        <a:buChar char="•"/>
                        <a:tabLst/>
                        <a:defRPr/>
                      </a:pPr>
                      <a:r>
                        <a:rPr lang="en-US" sz="1400" b="0" kern="1200" dirty="0" smtClean="0">
                          <a:solidFill>
                            <a:schemeClr val="tx1"/>
                          </a:solidFill>
                          <a:latin typeface="+mn-lt"/>
                          <a:ea typeface="+mn-ea"/>
                          <a:cs typeface="+mn-cs"/>
                        </a:rPr>
                        <a:t>FFP requires a large amount of volume that elderly patients may not tolerate </a:t>
                      </a:r>
                    </a:p>
                    <a:p>
                      <a:pPr marL="171450" marR="0" lvl="1" indent="-165100" algn="l" defTabSz="914400" rtl="0" eaLnBrk="1" fontAlgn="auto" latinLnBrk="0" hangingPunct="1">
                        <a:lnSpc>
                          <a:spcPct val="100000"/>
                        </a:lnSpc>
                        <a:spcBef>
                          <a:spcPts val="0"/>
                        </a:spcBef>
                        <a:spcAft>
                          <a:spcPts val="0"/>
                        </a:spcAft>
                        <a:buClr>
                          <a:srgbClr val="00ACA8"/>
                        </a:buClr>
                        <a:buSzTx/>
                        <a:buFont typeface="Arial" panose="020B0604020202020204" pitchFamily="34" charset="0"/>
                        <a:buChar char="•"/>
                        <a:tabLst/>
                        <a:defRPr/>
                      </a:pPr>
                      <a:r>
                        <a:rPr lang="en-US" sz="1400" b="0" kern="1200" dirty="0" smtClean="0">
                          <a:solidFill>
                            <a:schemeClr val="tx1"/>
                          </a:solidFill>
                          <a:latin typeface="+mn-lt"/>
                          <a:ea typeface="+mn-ea"/>
                          <a:cs typeface="+mn-cs"/>
                        </a:rPr>
                        <a:t>Risk of transfusion related lung injury</a:t>
                      </a:r>
                      <a:r>
                        <a:rPr lang="en-US" sz="1400" b="0" kern="1200" baseline="30000" dirty="0" smtClean="0">
                          <a:solidFill>
                            <a:schemeClr val="tx1"/>
                          </a:solidFill>
                          <a:latin typeface="+mn-lt"/>
                          <a:ea typeface="+mn-ea"/>
                          <a:cs typeface="+mn-cs"/>
                        </a:rPr>
                        <a:t>5</a:t>
                      </a:r>
                      <a:r>
                        <a:rPr lang="en-US" sz="1400" b="0" kern="1200" dirty="0" smtClean="0">
                          <a:solidFill>
                            <a:schemeClr val="tx1"/>
                          </a:solidFill>
                          <a:latin typeface="+mn-lt"/>
                          <a:ea typeface="+mn-ea"/>
                          <a:cs typeface="+mn-cs"/>
                        </a:rPr>
                        <a:t> and contraindicated in IgA-deficient patients</a:t>
                      </a:r>
                      <a:r>
                        <a:rPr lang="en-US" sz="1400" b="0" kern="1200" baseline="30000" dirty="0" smtClean="0">
                          <a:solidFill>
                            <a:schemeClr val="tx1"/>
                          </a:solidFill>
                          <a:latin typeface="+mn-lt"/>
                          <a:ea typeface="+mn-ea"/>
                          <a:cs typeface="+mn-cs"/>
                        </a:rPr>
                        <a:t>6</a:t>
                      </a:r>
                    </a:p>
                  </a:txBody>
                  <a:tcPr marT="18288" marB="18288" anchor="ctr">
                    <a:lnL w="12700" cap="flat" cmpd="sng" algn="ctr">
                      <a:noFill/>
                      <a:prstDash val="solid"/>
                      <a:round/>
                      <a:headEnd type="none" w="med" len="med"/>
                      <a:tailEnd type="none" w="med" len="med"/>
                    </a:lnL>
                    <a:lnR w="12700" cmpd="sng">
                      <a:noFill/>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noFill/>
                  </a:tcPr>
                </a:tc>
              </a:tr>
              <a:tr h="859294">
                <a:tc>
                  <a:txBody>
                    <a:bodyPr/>
                    <a:lstStyle/>
                    <a:p>
                      <a:endParaRPr lang="en-GB" sz="1900" dirty="0"/>
                    </a:p>
                  </a:txBody>
                  <a:tcPr marT="18288" marB="18288">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1450" marR="0" lvl="1" indent="-165100" algn="l" defTabSz="914400" rtl="0" eaLnBrk="1" fontAlgn="auto" latinLnBrk="0" hangingPunct="1">
                        <a:lnSpc>
                          <a:spcPct val="100000"/>
                        </a:lnSpc>
                        <a:spcBef>
                          <a:spcPts val="0"/>
                        </a:spcBef>
                        <a:spcAft>
                          <a:spcPts val="0"/>
                        </a:spcAft>
                        <a:buClr>
                          <a:srgbClr val="00ACA8"/>
                        </a:buClr>
                        <a:buSzTx/>
                        <a:buFont typeface="Arial" panose="020B0604020202020204" pitchFamily="34" charset="0"/>
                        <a:buChar char="•"/>
                        <a:tabLst/>
                        <a:defRPr/>
                      </a:pPr>
                      <a:r>
                        <a:rPr lang="en-US" sz="1400" b="0" kern="1200" dirty="0" smtClean="0">
                          <a:solidFill>
                            <a:schemeClr val="tx1"/>
                          </a:solidFill>
                          <a:latin typeface="+mn-lt"/>
                          <a:ea typeface="+mn-ea"/>
                          <a:cs typeface="+mn-cs"/>
                        </a:rPr>
                        <a:t>While there is pre-clinical data that PCCs may be of benefit, they are not a targeted approach and may have significant side effects (e.g. thrombosis)</a:t>
                      </a:r>
                      <a:r>
                        <a:rPr lang="en-US" sz="1400" b="0" kern="1200" baseline="30000" dirty="0" smtClean="0">
                          <a:solidFill>
                            <a:schemeClr val="tx1"/>
                          </a:solidFill>
                          <a:latin typeface="+mn-lt"/>
                          <a:ea typeface="+mn-ea"/>
                          <a:cs typeface="+mn-cs"/>
                        </a:rPr>
                        <a:t>7</a:t>
                      </a:r>
                    </a:p>
                    <a:p>
                      <a:pPr marL="171450" marR="0" lvl="1" indent="-165100" algn="l" defTabSz="914400" rtl="0" eaLnBrk="1" fontAlgn="auto" latinLnBrk="0" hangingPunct="1">
                        <a:lnSpc>
                          <a:spcPct val="100000"/>
                        </a:lnSpc>
                        <a:spcBef>
                          <a:spcPts val="0"/>
                        </a:spcBef>
                        <a:spcAft>
                          <a:spcPts val="0"/>
                        </a:spcAft>
                        <a:buClr>
                          <a:srgbClr val="00ACA8"/>
                        </a:buClr>
                        <a:buSzTx/>
                        <a:buFont typeface="Arial" panose="020B0604020202020204" pitchFamily="34" charset="0"/>
                        <a:buChar char="•"/>
                        <a:tabLst/>
                        <a:defRPr/>
                      </a:pPr>
                      <a:r>
                        <a:rPr lang="en-US" sz="1400" b="0" kern="1200" dirty="0" smtClean="0">
                          <a:solidFill>
                            <a:schemeClr val="tx1"/>
                          </a:solidFill>
                          <a:latin typeface="+mn-lt"/>
                          <a:ea typeface="+mn-ea"/>
                          <a:cs typeface="+mn-cs"/>
                        </a:rPr>
                        <a:t>Data limited to in vitro studies, animal bleeding models and healthy human volunteers</a:t>
                      </a:r>
                      <a:r>
                        <a:rPr lang="en-US" sz="1400" b="0" kern="1200" baseline="30000" dirty="0" smtClean="0">
                          <a:solidFill>
                            <a:schemeClr val="tx1"/>
                          </a:solidFill>
                          <a:latin typeface="+mn-lt"/>
                          <a:ea typeface="+mn-ea"/>
                          <a:cs typeface="+mn-cs"/>
                        </a:rPr>
                        <a:t>8,9,10</a:t>
                      </a:r>
                      <a:endParaRPr lang="en-US" sz="1400" b="0" kern="1200" baseline="30000" dirty="0">
                        <a:solidFill>
                          <a:schemeClr val="tx1"/>
                        </a:solidFill>
                        <a:latin typeface="+mn-lt"/>
                        <a:ea typeface="+mn-ea"/>
                        <a:cs typeface="+mn-cs"/>
                      </a:endParaRPr>
                    </a:p>
                  </a:txBody>
                  <a:tcPr marT="18288" marB="18288" anchor="ctr">
                    <a:lnL w="12700" cap="flat" cmpd="sng" algn="ctr">
                      <a:noFill/>
                      <a:prstDash val="solid"/>
                      <a:round/>
                      <a:headEnd type="none" w="med" len="med"/>
                      <a:tailEnd type="none" w="med" len="med"/>
                    </a:lnL>
                    <a:lnR w="12700" cmpd="sng">
                      <a:noFill/>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 name="Rectangle 5"/>
          <p:cNvSpPr/>
          <p:nvPr/>
        </p:nvSpPr>
        <p:spPr>
          <a:xfrm>
            <a:off x="-2" y="5533040"/>
            <a:ext cx="9317424" cy="1246495"/>
          </a:xfrm>
          <a:prstGeom prst="rect">
            <a:avLst/>
          </a:prstGeom>
        </p:spPr>
        <p:txBody>
          <a:bodyPr wrap="square" numCol="2">
            <a:spAutoFit/>
          </a:bodyPr>
          <a:lstStyle/>
          <a:p>
            <a:pPr>
              <a:lnSpc>
                <a:spcPts val="1000"/>
              </a:lnSpc>
              <a:defRPr/>
            </a:pPr>
            <a:r>
              <a:rPr lang="en-US" sz="1050" dirty="0"/>
              <a:t>*FFP, PCCs/aPCCs and </a:t>
            </a:r>
            <a:r>
              <a:rPr lang="en-US" sz="1050" dirty="0" err="1"/>
              <a:t>FVIIa</a:t>
            </a:r>
            <a:r>
              <a:rPr lang="en-US" sz="1050" dirty="0"/>
              <a:t> are not FDA approved for the reversal of </a:t>
            </a:r>
            <a:r>
              <a:rPr lang="en-US" sz="1050" dirty="0" err="1" smtClean="0"/>
              <a:t>dabigatran</a:t>
            </a:r>
            <a:r>
              <a:rPr lang="en-US" sz="1050" dirty="0" smtClean="0"/>
              <a:t>- associated bleeding</a:t>
            </a:r>
          </a:p>
          <a:p>
            <a:pPr>
              <a:lnSpc>
                <a:spcPts val="1000"/>
              </a:lnSpc>
              <a:defRPr/>
            </a:pPr>
            <a:r>
              <a:rPr lang="en-US" altLang="zh-CN" sz="1050" dirty="0" smtClean="0">
                <a:ea typeface="宋体" charset="-122"/>
                <a:cs typeface="Times New Roman" pitchFamily="18" charset="0"/>
                <a:sym typeface="Times New Roman" pitchFamily="18" charset="0"/>
              </a:rPr>
              <a:t>FFP = Fresh </a:t>
            </a:r>
            <a:r>
              <a:rPr lang="en-US" altLang="zh-CN" sz="1050" dirty="0">
                <a:ea typeface="宋体" charset="-122"/>
                <a:cs typeface="Times New Roman" pitchFamily="18" charset="0"/>
                <a:sym typeface="Times New Roman" pitchFamily="18" charset="0"/>
              </a:rPr>
              <a:t>Frozen Plasma; PCC = Prothrombin </a:t>
            </a:r>
            <a:r>
              <a:rPr lang="en-US" altLang="zh-CN" sz="1050" dirty="0" smtClean="0">
                <a:ea typeface="宋体" charset="-122"/>
                <a:cs typeface="Times New Roman" pitchFamily="18" charset="0"/>
                <a:sym typeface="Times New Roman" pitchFamily="18" charset="0"/>
              </a:rPr>
              <a:t>Complex Concentrate</a:t>
            </a:r>
          </a:p>
          <a:p>
            <a:pPr marL="228600" indent="-228600">
              <a:lnSpc>
                <a:spcPts val="1000"/>
              </a:lnSpc>
              <a:buFontTx/>
              <a:buAutoNum type="arabicPeriod"/>
              <a:defRPr/>
            </a:pPr>
            <a:r>
              <a:rPr lang="en-US" altLang="zh-CN" sz="1050" dirty="0" smtClean="0">
                <a:ea typeface="宋体" charset="-122"/>
                <a:cs typeface="Times New Roman" pitchFamily="18" charset="0"/>
                <a:sym typeface="Times New Roman" pitchFamily="18" charset="0"/>
              </a:rPr>
              <a:t>Source </a:t>
            </a:r>
            <a:r>
              <a:rPr lang="en-US" altLang="zh-CN" sz="1050" dirty="0">
                <a:ea typeface="宋体" charset="-122"/>
                <a:cs typeface="Times New Roman" pitchFamily="18" charset="0"/>
                <a:sym typeface="Times New Roman" pitchFamily="18" charset="0"/>
              </a:rPr>
              <a:t>US PRADAXA prescribing </a:t>
            </a:r>
            <a:r>
              <a:rPr lang="en-US" altLang="zh-CN" sz="1050" dirty="0" smtClean="0">
                <a:ea typeface="宋体" charset="-122"/>
                <a:cs typeface="Times New Roman" pitchFamily="18" charset="0"/>
                <a:sym typeface="Times New Roman" pitchFamily="18" charset="0"/>
              </a:rPr>
              <a:t>information</a:t>
            </a:r>
            <a:endParaRPr lang="en-US" sz="1050" dirty="0" smtClean="0"/>
          </a:p>
          <a:p>
            <a:pPr marL="228600" indent="-228600">
              <a:lnSpc>
                <a:spcPts val="1000"/>
              </a:lnSpc>
              <a:buAutoNum type="arabicPeriod"/>
              <a:defRPr/>
            </a:pPr>
            <a:r>
              <a:rPr lang="en-US" sz="1050" dirty="0" smtClean="0"/>
              <a:t>Nutescu et al. </a:t>
            </a:r>
            <a:r>
              <a:rPr lang="en-US" sz="1050" dirty="0"/>
              <a:t>Am J Health Syst Pharm. 2013 Nov 1;70(21):</a:t>
            </a:r>
            <a:r>
              <a:rPr lang="en-US" sz="1050" dirty="0" smtClean="0"/>
              <a:t>1914-29</a:t>
            </a:r>
          </a:p>
          <a:p>
            <a:pPr marL="228600" indent="-228600">
              <a:lnSpc>
                <a:spcPts val="1000"/>
              </a:lnSpc>
              <a:buAutoNum type="arabicPeriod"/>
              <a:defRPr/>
            </a:pPr>
            <a:r>
              <a:rPr lang="en-US" sz="1050" dirty="0" smtClean="0"/>
              <a:t>South Carolina Rural Health Research Center. Dialysis Availability in Rural America. January 2013. </a:t>
            </a:r>
          </a:p>
          <a:p>
            <a:pPr marL="228600" indent="-228600">
              <a:lnSpc>
                <a:spcPts val="1000"/>
              </a:lnSpc>
              <a:buAutoNum type="arabicPeriod"/>
              <a:defRPr/>
            </a:pPr>
            <a:r>
              <a:rPr lang="en-US" sz="1050" dirty="0" smtClean="0"/>
              <a:t>Zhou W et al. </a:t>
            </a:r>
            <a:r>
              <a:rPr lang="en-US" sz="1050" dirty="0"/>
              <a:t>Stroke. 2011 </a:t>
            </a:r>
            <a:r>
              <a:rPr lang="en-US" sz="1050" dirty="0" smtClean="0"/>
              <a:t>Dec;42(12</a:t>
            </a:r>
            <a:r>
              <a:rPr lang="en-US" sz="1050" dirty="0"/>
              <a:t>):3594-9</a:t>
            </a:r>
            <a:r>
              <a:rPr lang="en-US" sz="1050" dirty="0" smtClean="0"/>
              <a:t>.</a:t>
            </a:r>
          </a:p>
          <a:p>
            <a:pPr marL="228600" indent="-228600">
              <a:lnSpc>
                <a:spcPts val="1000"/>
              </a:lnSpc>
              <a:buAutoNum type="arabicPeriod"/>
              <a:defRPr/>
            </a:pPr>
            <a:r>
              <a:rPr lang="en-US" sz="1050" dirty="0" err="1" smtClean="0"/>
              <a:t>Vamvakas</a:t>
            </a:r>
            <a:r>
              <a:rPr lang="en-US" sz="1050" dirty="0" smtClean="0"/>
              <a:t> </a:t>
            </a:r>
            <a:r>
              <a:rPr lang="en-US" sz="1050" dirty="0"/>
              <a:t>EC and Blajchman. Blood. 2009 Apr 9;113(15):</a:t>
            </a:r>
            <a:r>
              <a:rPr lang="en-US" sz="1050" dirty="0" smtClean="0"/>
              <a:t>3406-17</a:t>
            </a:r>
          </a:p>
          <a:p>
            <a:pPr>
              <a:lnSpc>
                <a:spcPts val="1000"/>
              </a:lnSpc>
              <a:defRPr/>
            </a:pPr>
            <a:r>
              <a:rPr lang="en-US" sz="1050" dirty="0" smtClean="0"/>
              <a:t> 6.  FDA</a:t>
            </a:r>
            <a:r>
              <a:rPr lang="en-US" sz="1050" dirty="0"/>
              <a:t>. Octoplas Prescribing Information</a:t>
            </a:r>
            <a:r>
              <a:rPr lang="en-US" sz="1050" dirty="0" smtClean="0"/>
              <a:t>.</a:t>
            </a:r>
            <a:endParaRPr lang="en-US" sz="1050" dirty="0"/>
          </a:p>
          <a:p>
            <a:pPr>
              <a:buClr>
                <a:schemeClr val="tx2"/>
              </a:buClr>
              <a:defRPr/>
            </a:pPr>
            <a:r>
              <a:rPr lang="en-US" sz="1050" dirty="0" smtClean="0"/>
              <a:t> 7. Ageno W et al. </a:t>
            </a:r>
            <a:r>
              <a:rPr lang="en-GB" sz="1050" i="1" dirty="0" smtClean="0"/>
              <a:t>Chest. </a:t>
            </a:r>
            <a:r>
              <a:rPr lang="en-GB" sz="1050" dirty="0" smtClean="0"/>
              <a:t>2012;141(2_suppl):e44S-e88S</a:t>
            </a:r>
          </a:p>
          <a:p>
            <a:pPr>
              <a:buClr>
                <a:schemeClr val="tx2"/>
              </a:buClr>
              <a:defRPr/>
            </a:pPr>
            <a:r>
              <a:rPr lang="en-GB" sz="1050" dirty="0" smtClean="0"/>
              <a:t> 8.  Van Ryn</a:t>
            </a:r>
            <a:r>
              <a:rPr lang="en-GB" sz="1050" dirty="0"/>
              <a:t> J et al. </a:t>
            </a:r>
            <a:r>
              <a:rPr lang="en-GB" sz="1050" dirty="0" smtClean="0"/>
              <a:t>Anesthesiology</a:t>
            </a:r>
            <a:r>
              <a:rPr lang="en-GB" sz="1050" dirty="0"/>
              <a:t>. 2014 Jun;120(6):</a:t>
            </a:r>
            <a:r>
              <a:rPr lang="en-GB" sz="1050" dirty="0" smtClean="0"/>
              <a:t>1429-40</a:t>
            </a:r>
          </a:p>
          <a:p>
            <a:pPr>
              <a:buClr>
                <a:schemeClr val="tx2"/>
              </a:buClr>
              <a:defRPr/>
            </a:pPr>
            <a:r>
              <a:rPr lang="en-GB" sz="1050" dirty="0" smtClean="0"/>
              <a:t> 9. Marlu et al. </a:t>
            </a:r>
            <a:r>
              <a:rPr lang="en-US" sz="1050" dirty="0"/>
              <a:t>Thromb Haemost. 2012 Aug;108(2):217-24</a:t>
            </a:r>
            <a:r>
              <a:rPr lang="en-US" sz="1050" dirty="0" smtClean="0"/>
              <a:t>.</a:t>
            </a:r>
          </a:p>
          <a:p>
            <a:pPr>
              <a:buClr>
                <a:schemeClr val="tx2"/>
              </a:buClr>
              <a:defRPr/>
            </a:pPr>
            <a:r>
              <a:rPr lang="en-US" sz="1050" dirty="0" smtClean="0"/>
              <a:t>10. Erenberg</a:t>
            </a:r>
            <a:r>
              <a:rPr lang="en-US" sz="1050" dirty="0"/>
              <a:t> ES. Circulation. 2011 Oct 4;124(14):1573-9. </a:t>
            </a:r>
            <a:endParaRPr lang="en-US" sz="1050" dirty="0" smtClean="0"/>
          </a:p>
          <a:p>
            <a:pPr>
              <a:buClr>
                <a:schemeClr val="tx2"/>
              </a:buClr>
              <a:defRPr/>
            </a:pPr>
            <a:endParaRPr lang="en-US" sz="1050" dirty="0"/>
          </a:p>
        </p:txBody>
      </p:sp>
      <p:sp>
        <p:nvSpPr>
          <p:cNvPr id="3" name="Rounded Rectangle 2"/>
          <p:cNvSpPr/>
          <p:nvPr/>
        </p:nvSpPr>
        <p:spPr>
          <a:xfrm>
            <a:off x="99337" y="1323511"/>
            <a:ext cx="1554480" cy="822960"/>
          </a:xfrm>
          <a:prstGeom prst="roundRect">
            <a:avLst/>
          </a:prstGeom>
          <a:solidFill>
            <a:srgbClr val="007370"/>
          </a:solidFill>
        </p:spPr>
        <p:txBody>
          <a:bodyPr wrap="square" lIns="18288" tIns="18288" rIns="18288" bIns="18288" anchor="ctr">
            <a:noAutofit/>
          </a:bodyPr>
          <a:lstStyle/>
          <a:p>
            <a:pPr algn="ctr" defTabSz="452107" eaLnBrk="1" fontAlgn="auto" hangingPunct="1">
              <a:spcBef>
                <a:spcPts val="0"/>
              </a:spcBef>
              <a:spcAft>
                <a:spcPts val="0"/>
              </a:spcAft>
              <a:buClr>
                <a:schemeClr val="tx2"/>
              </a:buClr>
              <a:buSzPct val="150000"/>
              <a:defRPr/>
            </a:pPr>
            <a:r>
              <a:rPr lang="en-US" sz="1600" dirty="0" smtClean="0">
                <a:solidFill>
                  <a:schemeClr val="bg1"/>
                </a:solidFill>
              </a:rPr>
              <a:t>Discontinuation</a:t>
            </a:r>
            <a:endParaRPr lang="en-US" sz="1600" dirty="0">
              <a:solidFill>
                <a:schemeClr val="bg1"/>
              </a:solidFill>
            </a:endParaRPr>
          </a:p>
        </p:txBody>
      </p:sp>
      <p:sp>
        <p:nvSpPr>
          <p:cNvPr id="12" name="Rounded Rectangle 11"/>
          <p:cNvSpPr/>
          <p:nvPr/>
        </p:nvSpPr>
        <p:spPr>
          <a:xfrm>
            <a:off x="99337" y="2416300"/>
            <a:ext cx="1554480" cy="822960"/>
          </a:xfrm>
          <a:prstGeom prst="roundRect">
            <a:avLst/>
          </a:prstGeom>
          <a:solidFill>
            <a:srgbClr val="007370"/>
          </a:solidFill>
        </p:spPr>
        <p:txBody>
          <a:bodyPr wrap="square" lIns="18288" tIns="18288" rIns="18288" bIns="18288" anchor="ctr">
            <a:noAutofit/>
          </a:bodyPr>
          <a:lstStyle/>
          <a:p>
            <a:pPr algn="ctr" defTabSz="452107" eaLnBrk="1" fontAlgn="auto" hangingPunct="1">
              <a:spcBef>
                <a:spcPts val="0"/>
              </a:spcBef>
              <a:spcAft>
                <a:spcPts val="0"/>
              </a:spcAft>
              <a:buClr>
                <a:schemeClr val="tx2"/>
              </a:buClr>
              <a:buSzPct val="150000"/>
              <a:defRPr/>
            </a:pPr>
            <a:r>
              <a:rPr lang="en-US" sz="1600" dirty="0">
                <a:solidFill>
                  <a:schemeClr val="bg1"/>
                </a:solidFill>
              </a:rPr>
              <a:t>Dialysis</a:t>
            </a:r>
          </a:p>
        </p:txBody>
      </p:sp>
      <p:sp>
        <p:nvSpPr>
          <p:cNvPr id="13" name="Rounded Rectangle 12"/>
          <p:cNvSpPr/>
          <p:nvPr/>
        </p:nvSpPr>
        <p:spPr>
          <a:xfrm>
            <a:off x="87462" y="3526539"/>
            <a:ext cx="1554480" cy="822960"/>
          </a:xfrm>
          <a:prstGeom prst="roundRect">
            <a:avLst/>
          </a:prstGeom>
          <a:solidFill>
            <a:srgbClr val="007370"/>
          </a:solidFill>
        </p:spPr>
        <p:txBody>
          <a:bodyPr wrap="square" lIns="18288" tIns="18288" rIns="18288" bIns="18288" anchor="ctr">
            <a:noAutofit/>
          </a:bodyPr>
          <a:lstStyle/>
          <a:p>
            <a:pPr algn="ctr" defTabSz="452107" eaLnBrk="1" fontAlgn="auto" hangingPunct="1">
              <a:spcBef>
                <a:spcPts val="0"/>
              </a:spcBef>
              <a:spcAft>
                <a:spcPts val="0"/>
              </a:spcAft>
              <a:buClr>
                <a:schemeClr val="tx2"/>
              </a:buClr>
              <a:buSzPct val="150000"/>
              <a:defRPr/>
            </a:pPr>
            <a:r>
              <a:rPr lang="en-US" sz="1600" dirty="0">
                <a:solidFill>
                  <a:schemeClr val="bg1"/>
                </a:solidFill>
              </a:rPr>
              <a:t>Fresh </a:t>
            </a:r>
            <a:r>
              <a:rPr lang="en-US" sz="1600" dirty="0" smtClean="0">
                <a:solidFill>
                  <a:schemeClr val="bg1"/>
                </a:solidFill>
              </a:rPr>
              <a:t>Frozen Plasma </a:t>
            </a:r>
            <a:r>
              <a:rPr lang="en-US" sz="1600" dirty="0">
                <a:solidFill>
                  <a:schemeClr val="bg1"/>
                </a:solidFill>
              </a:rPr>
              <a:t>(FFP)*</a:t>
            </a:r>
          </a:p>
        </p:txBody>
      </p:sp>
      <p:sp>
        <p:nvSpPr>
          <p:cNvPr id="14" name="Rounded Rectangle 13"/>
          <p:cNvSpPr/>
          <p:nvPr/>
        </p:nvSpPr>
        <p:spPr>
          <a:xfrm>
            <a:off x="63712" y="4513204"/>
            <a:ext cx="1554480" cy="822960"/>
          </a:xfrm>
          <a:prstGeom prst="roundRect">
            <a:avLst/>
          </a:prstGeom>
          <a:solidFill>
            <a:srgbClr val="007370"/>
          </a:solidFill>
        </p:spPr>
        <p:txBody>
          <a:bodyPr wrap="square" lIns="18288" tIns="18288" rIns="18288" bIns="18288" anchor="ctr">
            <a:noAutofit/>
          </a:bodyPr>
          <a:lstStyle/>
          <a:p>
            <a:pPr algn="ctr"/>
            <a:r>
              <a:rPr lang="en-US" sz="1600" dirty="0" smtClean="0">
                <a:solidFill>
                  <a:schemeClr val="bg1"/>
                </a:solidFill>
              </a:rPr>
              <a:t>PCCs/ </a:t>
            </a:r>
            <a:r>
              <a:rPr lang="en-US" sz="1600" dirty="0" err="1" smtClean="0">
                <a:solidFill>
                  <a:schemeClr val="bg1"/>
                </a:solidFill>
              </a:rPr>
              <a:t>aPCCs</a:t>
            </a:r>
            <a:r>
              <a:rPr lang="en-US" sz="1600" dirty="0" smtClean="0">
                <a:solidFill>
                  <a:schemeClr val="bg1"/>
                </a:solidFill>
              </a:rPr>
              <a:t>/ </a:t>
            </a:r>
            <a:r>
              <a:rPr lang="en-US" sz="1600" dirty="0" err="1" smtClean="0">
                <a:solidFill>
                  <a:schemeClr val="bg1"/>
                </a:solidFill>
              </a:rPr>
              <a:t>FVIIa</a:t>
            </a:r>
            <a:r>
              <a:rPr lang="en-US" sz="1600" dirty="0" smtClean="0">
                <a:solidFill>
                  <a:schemeClr val="bg1"/>
                </a:solidFill>
              </a:rPr>
              <a:t>*</a:t>
            </a:r>
            <a:endParaRPr lang="en-GB" sz="1600" dirty="0">
              <a:solidFill>
                <a:schemeClr val="bg1"/>
              </a:solidFill>
            </a:endParaRPr>
          </a:p>
        </p:txBody>
      </p:sp>
      <p:sp>
        <p:nvSpPr>
          <p:cNvPr id="11" name="Slide Number Placeholder 2"/>
          <p:cNvSpPr txBox="1">
            <a:spLocks/>
          </p:cNvSpPr>
          <p:nvPr/>
        </p:nvSpPr>
        <p:spPr bwMode="auto">
          <a:xfrm>
            <a:off x="7893050" y="6602413"/>
            <a:ext cx="900113" cy="179387"/>
          </a:xfrm>
          <a:prstGeom prst="rect">
            <a:avLst/>
          </a:prstGeom>
          <a:noFill/>
          <a:ln w="9525">
            <a:noFill/>
            <a:miter lim="800000"/>
            <a:headEnd/>
            <a:tailEnd/>
          </a:ln>
        </p:spPr>
        <p:txBody>
          <a:bodyPr vert="horz" wrap="square" lIns="0" tIns="0" rIns="0" bIns="0" numCol="1" anchor="b" anchorCtr="0" compatLnSpc="1">
            <a:prstTxWarp prst="textNoShape">
              <a:avLst/>
            </a:prstTxWarp>
          </a:bodyPr>
          <a:lstStyle>
            <a:defPPr>
              <a:defRPr lang="en-US"/>
            </a:defPPr>
            <a:lvl1pPr algn="r" rtl="0" eaLnBrk="0" fontAlgn="base" hangingPunct="0">
              <a:spcBef>
                <a:spcPct val="0"/>
              </a:spcBef>
              <a:spcAft>
                <a:spcPct val="0"/>
              </a:spcAft>
              <a:defRPr sz="1000" kern="1200">
                <a:solidFill>
                  <a:srgbClr val="000000"/>
                </a:solidFill>
                <a:latin typeface="BISansCond" pitchFamily="2" charset="0"/>
                <a:ea typeface="+mn-ea"/>
                <a:cs typeface="+mn-cs"/>
              </a:defRPr>
            </a:lvl1pPr>
            <a:lvl2pPr marL="457200" algn="l" rtl="0" eaLnBrk="0" fontAlgn="base" hangingPunct="0">
              <a:spcBef>
                <a:spcPct val="0"/>
              </a:spcBef>
              <a:spcAft>
                <a:spcPct val="0"/>
              </a:spcAft>
              <a:defRPr sz="1400" kern="1200">
                <a:solidFill>
                  <a:schemeClr val="tx1"/>
                </a:solidFill>
                <a:latin typeface="BISansCond" pitchFamily="2" charset="0"/>
                <a:ea typeface="+mn-ea"/>
                <a:cs typeface="+mn-cs"/>
              </a:defRPr>
            </a:lvl2pPr>
            <a:lvl3pPr marL="914400" algn="l" rtl="0" eaLnBrk="0" fontAlgn="base" hangingPunct="0">
              <a:spcBef>
                <a:spcPct val="0"/>
              </a:spcBef>
              <a:spcAft>
                <a:spcPct val="0"/>
              </a:spcAft>
              <a:defRPr sz="1400" kern="1200">
                <a:solidFill>
                  <a:schemeClr val="tx1"/>
                </a:solidFill>
                <a:latin typeface="BISansCond" pitchFamily="2" charset="0"/>
                <a:ea typeface="+mn-ea"/>
                <a:cs typeface="+mn-cs"/>
              </a:defRPr>
            </a:lvl3pPr>
            <a:lvl4pPr marL="1371600" algn="l" rtl="0" eaLnBrk="0" fontAlgn="base" hangingPunct="0">
              <a:spcBef>
                <a:spcPct val="0"/>
              </a:spcBef>
              <a:spcAft>
                <a:spcPct val="0"/>
              </a:spcAft>
              <a:defRPr sz="1400" kern="1200">
                <a:solidFill>
                  <a:schemeClr val="tx1"/>
                </a:solidFill>
                <a:latin typeface="BISansCond" pitchFamily="2" charset="0"/>
                <a:ea typeface="+mn-ea"/>
                <a:cs typeface="+mn-cs"/>
              </a:defRPr>
            </a:lvl4pPr>
            <a:lvl5pPr marL="1828800" algn="l" rtl="0" eaLnBrk="0" fontAlgn="base" hangingPunct="0">
              <a:spcBef>
                <a:spcPct val="0"/>
              </a:spcBef>
              <a:spcAft>
                <a:spcPct val="0"/>
              </a:spcAft>
              <a:defRPr sz="1400" kern="1200">
                <a:solidFill>
                  <a:schemeClr val="tx1"/>
                </a:solidFill>
                <a:latin typeface="BISansCond" pitchFamily="2" charset="0"/>
                <a:ea typeface="+mn-ea"/>
                <a:cs typeface="+mn-cs"/>
              </a:defRPr>
            </a:lvl5pPr>
            <a:lvl6pPr marL="2286000" algn="l" defTabSz="914400" rtl="0" eaLnBrk="1" latinLnBrk="0" hangingPunct="1">
              <a:defRPr sz="1400" kern="1200">
                <a:solidFill>
                  <a:schemeClr val="tx1"/>
                </a:solidFill>
                <a:latin typeface="BISansCond" pitchFamily="2" charset="0"/>
                <a:ea typeface="+mn-ea"/>
                <a:cs typeface="+mn-cs"/>
              </a:defRPr>
            </a:lvl6pPr>
            <a:lvl7pPr marL="2743200" algn="l" defTabSz="914400" rtl="0" eaLnBrk="1" latinLnBrk="0" hangingPunct="1">
              <a:defRPr sz="1400" kern="1200">
                <a:solidFill>
                  <a:schemeClr val="tx1"/>
                </a:solidFill>
                <a:latin typeface="BISansCond" pitchFamily="2" charset="0"/>
                <a:ea typeface="+mn-ea"/>
                <a:cs typeface="+mn-cs"/>
              </a:defRPr>
            </a:lvl7pPr>
            <a:lvl8pPr marL="3200400" algn="l" defTabSz="914400" rtl="0" eaLnBrk="1" latinLnBrk="0" hangingPunct="1">
              <a:defRPr sz="1400" kern="1200">
                <a:solidFill>
                  <a:schemeClr val="tx1"/>
                </a:solidFill>
                <a:latin typeface="BISansCond" pitchFamily="2" charset="0"/>
                <a:ea typeface="+mn-ea"/>
                <a:cs typeface="+mn-cs"/>
              </a:defRPr>
            </a:lvl8pPr>
            <a:lvl9pPr marL="3657600" algn="l" defTabSz="914400" rtl="0" eaLnBrk="1" latinLnBrk="0" hangingPunct="1">
              <a:defRPr sz="1400" kern="1200">
                <a:solidFill>
                  <a:schemeClr val="tx1"/>
                </a:solidFill>
                <a:latin typeface="BISansCond" pitchFamily="2" charset="0"/>
                <a:ea typeface="+mn-ea"/>
                <a:cs typeface="+mn-cs"/>
              </a:defRPr>
            </a:lvl9pPr>
          </a:lstStyle>
          <a:p>
            <a:fld id="{9AFA09C9-CC39-4F46-8FE7-66C46C5A062A}" type="slidenum">
              <a:rPr lang="en-US" smtClean="0"/>
              <a:pPr/>
              <a:t>10</a:t>
            </a:fld>
            <a:endParaRPr lang="en-US" dirty="0"/>
          </a:p>
        </p:txBody>
      </p:sp>
    </p:spTree>
    <p:extLst>
      <p:ext uri="{BB962C8B-B14F-4D97-AF65-F5344CB8AC3E}">
        <p14:creationId xmlns:p14="http://schemas.microsoft.com/office/powerpoint/2010/main" val="1163802911"/>
      </p:ext>
    </p:extLst>
  </p:cSld>
  <p:clrMapOvr>
    <a:masterClrMapping/>
  </p:clrMapOvr>
  <p:transition spd="med">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1950" y="200025"/>
            <a:ext cx="6780213" cy="676275"/>
          </a:xfrm>
        </p:spPr>
        <p:txBody>
          <a:bodyPr anchor="ctr"/>
          <a:lstStyle/>
          <a:p>
            <a:r>
              <a:rPr lang="en-GB" dirty="0"/>
              <a:t>Idarucizumab </a:t>
            </a:r>
            <a:r>
              <a:rPr lang="en-US" dirty="0" smtClean="0"/>
              <a:t>Granted FDA Breakthrough Therapy Status</a:t>
            </a:r>
            <a:endParaRPr lang="en-US" dirty="0"/>
          </a:p>
        </p:txBody>
      </p:sp>
      <p:sp>
        <p:nvSpPr>
          <p:cNvPr id="4" name="Content Placeholder 3"/>
          <p:cNvSpPr>
            <a:spLocks noGrp="1"/>
          </p:cNvSpPr>
          <p:nvPr>
            <p:ph idx="1"/>
          </p:nvPr>
        </p:nvSpPr>
        <p:spPr>
          <a:xfrm>
            <a:off x="358775" y="1258889"/>
            <a:ext cx="8434388" cy="4284661"/>
          </a:xfrm>
        </p:spPr>
        <p:txBody>
          <a:bodyPr>
            <a:normAutofit/>
          </a:bodyPr>
          <a:lstStyle/>
          <a:p>
            <a:pPr marL="342900" indent="-342900">
              <a:buClr>
                <a:srgbClr val="00B0AC"/>
              </a:buClr>
              <a:buFont typeface="Arial" panose="020B0604020202020204" pitchFamily="34" charset="0"/>
              <a:buChar char="•"/>
            </a:pPr>
            <a:r>
              <a:rPr lang="en-US" sz="1600" dirty="0" smtClean="0"/>
              <a:t>FDA </a:t>
            </a:r>
            <a:r>
              <a:rPr lang="en-US" sz="1600" dirty="0"/>
              <a:t>granted Breakthrough Therapy Status </a:t>
            </a:r>
            <a:r>
              <a:rPr lang="en-US" sz="1600" dirty="0" smtClean="0"/>
              <a:t>Designation </a:t>
            </a:r>
            <a:r>
              <a:rPr lang="en-US" sz="1600" dirty="0"/>
              <a:t>for </a:t>
            </a:r>
            <a:r>
              <a:rPr lang="en-US" sz="1600" dirty="0" err="1" smtClean="0"/>
              <a:t>idarucizumab</a:t>
            </a:r>
            <a:r>
              <a:rPr lang="en-US" sz="1600" dirty="0" smtClean="0"/>
              <a:t> </a:t>
            </a:r>
            <a:r>
              <a:rPr lang="en-US" sz="1600" dirty="0"/>
              <a:t>in June, </a:t>
            </a:r>
            <a:r>
              <a:rPr lang="en-US" sz="1600" dirty="0" smtClean="0"/>
              <a:t>2014</a:t>
            </a:r>
          </a:p>
          <a:p>
            <a:pPr marL="342900" indent="-342900">
              <a:buClr>
                <a:srgbClr val="00B0AC"/>
              </a:buClr>
              <a:buFont typeface="Arial" panose="020B0604020202020204" pitchFamily="34" charset="0"/>
              <a:buChar char="•"/>
            </a:pPr>
            <a:r>
              <a:rPr lang="en-US" sz="1600" dirty="0" smtClean="0"/>
              <a:t>Boehringer Ingelheim is currently </a:t>
            </a:r>
            <a:r>
              <a:rPr lang="en-US" sz="1600" dirty="0"/>
              <a:t>planning to submit BLA to FDA in Q1, 2015; Priority Review </a:t>
            </a:r>
            <a:r>
              <a:rPr lang="en-US" sz="1600" dirty="0" smtClean="0"/>
              <a:t>has been requested</a:t>
            </a:r>
            <a:endParaRPr lang="en-US" sz="1600" dirty="0"/>
          </a:p>
          <a:p>
            <a:pPr marL="342900" indent="-342900">
              <a:buClr>
                <a:srgbClr val="00B0AC"/>
              </a:buClr>
              <a:buFont typeface="Arial" panose="020B0604020202020204" pitchFamily="34" charset="0"/>
              <a:buChar char="•"/>
            </a:pPr>
            <a:r>
              <a:rPr lang="en-US" sz="1600" dirty="0" smtClean="0"/>
              <a:t>Phase </a:t>
            </a:r>
            <a:r>
              <a:rPr lang="en-US" sz="1600" dirty="0" err="1" smtClean="0"/>
              <a:t>Ia</a:t>
            </a:r>
            <a:r>
              <a:rPr lang="en-US" sz="1600" dirty="0" smtClean="0"/>
              <a:t>/</a:t>
            </a:r>
            <a:r>
              <a:rPr lang="en-US" sz="1600" dirty="0" err="1" smtClean="0"/>
              <a:t>Ib</a:t>
            </a:r>
            <a:r>
              <a:rPr lang="en-US" sz="1600" dirty="0" smtClean="0"/>
              <a:t> Pharmacokinetic studies completed in Healthy Volunteers</a:t>
            </a:r>
          </a:p>
          <a:p>
            <a:pPr marL="800100" lvl="1" indent="-342900">
              <a:lnSpc>
                <a:spcPct val="90000"/>
              </a:lnSpc>
              <a:buFont typeface="Arial" panose="020B0604020202020204" pitchFamily="34" charset="0"/>
              <a:buChar char="•"/>
            </a:pPr>
            <a:r>
              <a:rPr lang="en-US" sz="1600" dirty="0">
                <a:ea typeface="+mn-ea"/>
                <a:cs typeface="+mn-cs"/>
              </a:rPr>
              <a:t>Data will be used as basis for BLA submission to FDA </a:t>
            </a:r>
            <a:endParaRPr lang="en-US" sz="1600" dirty="0" smtClean="0">
              <a:ea typeface="+mn-ea"/>
              <a:cs typeface="+mn-cs"/>
            </a:endParaRPr>
          </a:p>
          <a:p>
            <a:pPr marL="342900" indent="-342900">
              <a:lnSpc>
                <a:spcPct val="90000"/>
              </a:lnSpc>
              <a:buClr>
                <a:srgbClr val="00B0AC"/>
              </a:buClr>
              <a:buFont typeface="Arial" panose="020B0604020202020204" pitchFamily="34" charset="0"/>
              <a:buChar char="•"/>
            </a:pPr>
            <a:r>
              <a:rPr lang="en-US" sz="1600" dirty="0"/>
              <a:t>Phase III RE-VERSE AD study enrolling  </a:t>
            </a:r>
          </a:p>
          <a:p>
            <a:pPr marL="800100" lvl="1" indent="-342900">
              <a:lnSpc>
                <a:spcPct val="90000"/>
              </a:lnSpc>
              <a:buFont typeface="Arial" panose="020B0604020202020204" pitchFamily="34" charset="0"/>
              <a:buChar char="•"/>
            </a:pPr>
            <a:r>
              <a:rPr lang="en-US" sz="1600" dirty="0">
                <a:ea typeface="+mn-ea"/>
                <a:cs typeface="+mn-cs"/>
              </a:rPr>
              <a:t>Approximately 500 sites planned globally</a:t>
            </a:r>
          </a:p>
          <a:p>
            <a:pPr marL="800100" lvl="1" indent="-342900">
              <a:lnSpc>
                <a:spcPct val="90000"/>
              </a:lnSpc>
              <a:buFont typeface="Arial" panose="020B0604020202020204" pitchFamily="34" charset="0"/>
              <a:buChar char="•"/>
            </a:pPr>
            <a:r>
              <a:rPr lang="en-US" sz="1600" dirty="0">
                <a:ea typeface="+mn-ea"/>
                <a:cs typeface="+mn-cs"/>
              </a:rPr>
              <a:t>Approximately </a:t>
            </a:r>
            <a:r>
              <a:rPr lang="en-US" sz="1600" dirty="0" smtClean="0">
                <a:ea typeface="+mn-ea"/>
                <a:cs typeface="+mn-cs"/>
              </a:rPr>
              <a:t>100 </a:t>
            </a:r>
            <a:r>
              <a:rPr lang="en-US" sz="1600" dirty="0">
                <a:ea typeface="+mn-ea"/>
                <a:cs typeface="+mn-cs"/>
              </a:rPr>
              <a:t>sites planned for the US</a:t>
            </a:r>
          </a:p>
          <a:p>
            <a:pPr marL="800100" lvl="1" indent="-342900">
              <a:lnSpc>
                <a:spcPct val="90000"/>
              </a:lnSpc>
              <a:buFont typeface="Arial" panose="020B0604020202020204" pitchFamily="34" charset="0"/>
              <a:buChar char="•"/>
            </a:pPr>
            <a:r>
              <a:rPr lang="en-US" sz="1600" dirty="0">
                <a:ea typeface="+mn-ea"/>
                <a:cs typeface="+mn-cs"/>
              </a:rPr>
              <a:t>Anticipated target enrollment 200-300 </a:t>
            </a:r>
            <a:r>
              <a:rPr lang="en-US" sz="1600" dirty="0" smtClean="0">
                <a:ea typeface="+mn-ea"/>
                <a:cs typeface="+mn-cs"/>
              </a:rPr>
              <a:t>patients</a:t>
            </a:r>
          </a:p>
          <a:p>
            <a:pPr marL="800100" lvl="1" indent="-342900">
              <a:lnSpc>
                <a:spcPct val="90000"/>
              </a:lnSpc>
              <a:buFont typeface="Arial" panose="020B0604020202020204" pitchFamily="34" charset="0"/>
              <a:buChar char="•"/>
            </a:pPr>
            <a:r>
              <a:rPr lang="en-US" sz="1600" dirty="0" smtClean="0">
                <a:ea typeface="+mn-ea"/>
                <a:cs typeface="+mn-cs"/>
              </a:rPr>
              <a:t>Patients </a:t>
            </a:r>
            <a:r>
              <a:rPr lang="en-US" sz="1600" dirty="0">
                <a:ea typeface="+mn-ea"/>
                <a:cs typeface="+mn-cs"/>
              </a:rPr>
              <a:t>who require an emergency or urgent </a:t>
            </a:r>
            <a:r>
              <a:rPr lang="en-US" sz="1600" dirty="0" smtClean="0">
                <a:ea typeface="+mn-ea"/>
                <a:cs typeface="+mn-cs"/>
              </a:rPr>
              <a:t>procedure or who have uncontrolled or life threatening bleeding </a:t>
            </a:r>
          </a:p>
          <a:p>
            <a:pPr marL="800100" lvl="1" indent="-342900">
              <a:lnSpc>
                <a:spcPct val="90000"/>
              </a:lnSpc>
              <a:buFont typeface="Arial" panose="020B0604020202020204" pitchFamily="34" charset="0"/>
              <a:buChar char="•"/>
            </a:pPr>
            <a:r>
              <a:rPr lang="en-US" sz="1600" dirty="0" smtClean="0">
                <a:ea typeface="+mn-ea"/>
                <a:cs typeface="+mn-cs"/>
              </a:rPr>
              <a:t>Estimated completion date July 2017</a:t>
            </a:r>
          </a:p>
          <a:p>
            <a:pPr>
              <a:buClr>
                <a:schemeClr val="tx1"/>
              </a:buClr>
            </a:pPr>
            <a:endParaRPr lang="en-US" sz="1600" dirty="0"/>
          </a:p>
        </p:txBody>
      </p:sp>
      <p:sp>
        <p:nvSpPr>
          <p:cNvPr id="5" name="Text Box 5" descr="SOURCE"/>
          <p:cNvSpPr txBox="1">
            <a:spLocks noChangeArrowheads="1"/>
          </p:cNvSpPr>
          <p:nvPr/>
        </p:nvSpPr>
        <p:spPr bwMode="auto">
          <a:xfrm>
            <a:off x="228600" y="6571872"/>
            <a:ext cx="8686800" cy="253916"/>
          </a:xfrm>
          <a:prstGeom prst="rect">
            <a:avLst/>
          </a:prstGeom>
          <a:noFill/>
          <a:ln w="9525">
            <a:noFill/>
            <a:miter lim="800000"/>
            <a:headEnd/>
            <a:tailEnd/>
          </a:ln>
          <a:effectLst/>
        </p:spPr>
        <p:txBody>
          <a:bodyPr wrap="square">
            <a:spAutoFit/>
          </a:bodyPr>
          <a:lstStyle/>
          <a:p>
            <a:r>
              <a:rPr lang="en-US" sz="1050" dirty="0" smtClean="0"/>
              <a:t>BLA= </a:t>
            </a:r>
            <a:r>
              <a:rPr lang="en-US" sz="1050" dirty="0"/>
              <a:t>Biologic License </a:t>
            </a:r>
            <a:r>
              <a:rPr lang="en-US" sz="1050" dirty="0" smtClean="0"/>
              <a:t>Application</a:t>
            </a:r>
            <a:endParaRPr lang="en-US" altLang="zh-CN" sz="1050" dirty="0" smtClean="0">
              <a:ea typeface="宋体" charset="-122"/>
              <a:cs typeface="Times New Roman" pitchFamily="18" charset="0"/>
              <a:sym typeface="Times New Roman" pitchFamily="18" charset="0"/>
            </a:endParaRPr>
          </a:p>
        </p:txBody>
      </p:sp>
      <p:sp>
        <p:nvSpPr>
          <p:cNvPr id="6" name="Abgerundetes Rechteck 9"/>
          <p:cNvSpPr/>
          <p:nvPr/>
        </p:nvSpPr>
        <p:spPr>
          <a:xfrm>
            <a:off x="304800" y="5563562"/>
            <a:ext cx="8496299" cy="835572"/>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noAutofit/>
          </a:bodyPr>
          <a:lstStyle/>
          <a:p>
            <a:pPr algn="ctr" fontAlgn="auto">
              <a:lnSpc>
                <a:spcPct val="90000"/>
              </a:lnSpc>
              <a:spcBef>
                <a:spcPts val="0"/>
              </a:spcBef>
              <a:spcAft>
                <a:spcPts val="0"/>
              </a:spcAft>
            </a:pPr>
            <a:r>
              <a:rPr lang="en-US" sz="1600" b="1" dirty="0">
                <a:solidFill>
                  <a:srgbClr val="FFFFFF"/>
                </a:solidFill>
                <a:latin typeface="Arial" pitchFamily="34" charset="0"/>
                <a:cs typeface="Arial" pitchFamily="34" charset="0"/>
              </a:rPr>
              <a:t>If approved, </a:t>
            </a:r>
            <a:r>
              <a:rPr lang="en-US" sz="1600" b="1" dirty="0" smtClean="0">
                <a:solidFill>
                  <a:srgbClr val="FFFFFF"/>
                </a:solidFill>
                <a:latin typeface="Arial" pitchFamily="34" charset="0"/>
                <a:cs typeface="Arial" pitchFamily="34" charset="0"/>
              </a:rPr>
              <a:t>idarucizumab </a:t>
            </a:r>
            <a:r>
              <a:rPr lang="en-US" sz="1600" b="1" dirty="0">
                <a:solidFill>
                  <a:srgbClr val="FFFFFF"/>
                </a:solidFill>
                <a:latin typeface="Arial" pitchFamily="34" charset="0"/>
                <a:cs typeface="Arial" pitchFamily="34" charset="0"/>
              </a:rPr>
              <a:t>is expected to be the first specific </a:t>
            </a:r>
            <a:r>
              <a:rPr lang="en-US" sz="1600" b="1" dirty="0" smtClean="0">
                <a:solidFill>
                  <a:srgbClr val="FFFFFF"/>
                </a:solidFill>
                <a:latin typeface="Arial" pitchFamily="34" charset="0"/>
                <a:cs typeface="Arial" pitchFamily="34" charset="0"/>
              </a:rPr>
              <a:t>reversal agent </a:t>
            </a:r>
            <a:r>
              <a:rPr lang="en-US" sz="1600" b="1" dirty="0">
                <a:solidFill>
                  <a:srgbClr val="FFFFFF"/>
                </a:solidFill>
                <a:latin typeface="Arial" pitchFamily="34" charset="0"/>
                <a:cs typeface="Arial" pitchFamily="34" charset="0"/>
              </a:rPr>
              <a:t>to </a:t>
            </a:r>
            <a:r>
              <a:rPr lang="en-US" sz="1600" b="1" dirty="0" smtClean="0">
                <a:solidFill>
                  <a:srgbClr val="FFFFFF"/>
                </a:solidFill>
                <a:latin typeface="Arial" pitchFamily="34" charset="0"/>
                <a:cs typeface="Arial" pitchFamily="34" charset="0"/>
              </a:rPr>
              <a:t>reverse </a:t>
            </a:r>
            <a:r>
              <a:rPr lang="en-US" sz="1600" b="1" dirty="0">
                <a:solidFill>
                  <a:srgbClr val="FFFFFF"/>
                </a:solidFill>
                <a:latin typeface="Arial" pitchFamily="34" charset="0"/>
                <a:cs typeface="Arial" pitchFamily="34" charset="0"/>
              </a:rPr>
              <a:t>the anticoagulant </a:t>
            </a:r>
            <a:r>
              <a:rPr lang="en-US" sz="1600" b="1" dirty="0" smtClean="0">
                <a:solidFill>
                  <a:srgbClr val="FFFFFF"/>
                </a:solidFill>
                <a:latin typeface="Arial" pitchFamily="34" charset="0"/>
                <a:cs typeface="Arial" pitchFamily="34" charset="0"/>
              </a:rPr>
              <a:t>effect </a:t>
            </a:r>
            <a:r>
              <a:rPr lang="en-US" sz="1600" b="1" dirty="0">
                <a:solidFill>
                  <a:srgbClr val="FFFFFF"/>
                </a:solidFill>
                <a:latin typeface="Arial" pitchFamily="34" charset="0"/>
                <a:cs typeface="Arial" pitchFamily="34" charset="0"/>
              </a:rPr>
              <a:t>of dabigatran in cases where an emergent surgery or urgent procedure is required or for life-threatening or uncontrolled bleeding </a:t>
            </a:r>
          </a:p>
        </p:txBody>
      </p:sp>
      <p:sp>
        <p:nvSpPr>
          <p:cNvPr id="7" name="Slide Number Placeholder 2"/>
          <p:cNvSpPr txBox="1">
            <a:spLocks/>
          </p:cNvSpPr>
          <p:nvPr/>
        </p:nvSpPr>
        <p:spPr bwMode="auto">
          <a:xfrm>
            <a:off x="7893050" y="6602413"/>
            <a:ext cx="900113" cy="179387"/>
          </a:xfrm>
          <a:prstGeom prst="rect">
            <a:avLst/>
          </a:prstGeom>
          <a:noFill/>
          <a:ln w="9525">
            <a:noFill/>
            <a:miter lim="800000"/>
            <a:headEnd/>
            <a:tailEnd/>
          </a:ln>
        </p:spPr>
        <p:txBody>
          <a:bodyPr vert="horz" wrap="square" lIns="0" tIns="0" rIns="0" bIns="0" numCol="1" anchor="b" anchorCtr="0" compatLnSpc="1">
            <a:prstTxWarp prst="textNoShape">
              <a:avLst/>
            </a:prstTxWarp>
          </a:bodyPr>
          <a:lstStyle>
            <a:defPPr>
              <a:defRPr lang="en-US"/>
            </a:defPPr>
            <a:lvl1pPr algn="r" rtl="0" eaLnBrk="0" fontAlgn="base" hangingPunct="0">
              <a:spcBef>
                <a:spcPct val="0"/>
              </a:spcBef>
              <a:spcAft>
                <a:spcPct val="0"/>
              </a:spcAft>
              <a:defRPr sz="1000" kern="1200">
                <a:solidFill>
                  <a:srgbClr val="000000"/>
                </a:solidFill>
                <a:latin typeface="BISansCond" pitchFamily="2" charset="0"/>
                <a:ea typeface="+mn-ea"/>
                <a:cs typeface="+mn-cs"/>
              </a:defRPr>
            </a:lvl1pPr>
            <a:lvl2pPr marL="457200" algn="l" rtl="0" eaLnBrk="0" fontAlgn="base" hangingPunct="0">
              <a:spcBef>
                <a:spcPct val="0"/>
              </a:spcBef>
              <a:spcAft>
                <a:spcPct val="0"/>
              </a:spcAft>
              <a:defRPr sz="1400" kern="1200">
                <a:solidFill>
                  <a:schemeClr val="tx1"/>
                </a:solidFill>
                <a:latin typeface="BISansCond" pitchFamily="2" charset="0"/>
                <a:ea typeface="+mn-ea"/>
                <a:cs typeface="+mn-cs"/>
              </a:defRPr>
            </a:lvl2pPr>
            <a:lvl3pPr marL="914400" algn="l" rtl="0" eaLnBrk="0" fontAlgn="base" hangingPunct="0">
              <a:spcBef>
                <a:spcPct val="0"/>
              </a:spcBef>
              <a:spcAft>
                <a:spcPct val="0"/>
              </a:spcAft>
              <a:defRPr sz="1400" kern="1200">
                <a:solidFill>
                  <a:schemeClr val="tx1"/>
                </a:solidFill>
                <a:latin typeface="BISansCond" pitchFamily="2" charset="0"/>
                <a:ea typeface="+mn-ea"/>
                <a:cs typeface="+mn-cs"/>
              </a:defRPr>
            </a:lvl3pPr>
            <a:lvl4pPr marL="1371600" algn="l" rtl="0" eaLnBrk="0" fontAlgn="base" hangingPunct="0">
              <a:spcBef>
                <a:spcPct val="0"/>
              </a:spcBef>
              <a:spcAft>
                <a:spcPct val="0"/>
              </a:spcAft>
              <a:defRPr sz="1400" kern="1200">
                <a:solidFill>
                  <a:schemeClr val="tx1"/>
                </a:solidFill>
                <a:latin typeface="BISansCond" pitchFamily="2" charset="0"/>
                <a:ea typeface="+mn-ea"/>
                <a:cs typeface="+mn-cs"/>
              </a:defRPr>
            </a:lvl4pPr>
            <a:lvl5pPr marL="1828800" algn="l" rtl="0" eaLnBrk="0" fontAlgn="base" hangingPunct="0">
              <a:spcBef>
                <a:spcPct val="0"/>
              </a:spcBef>
              <a:spcAft>
                <a:spcPct val="0"/>
              </a:spcAft>
              <a:defRPr sz="1400" kern="1200">
                <a:solidFill>
                  <a:schemeClr val="tx1"/>
                </a:solidFill>
                <a:latin typeface="BISansCond" pitchFamily="2" charset="0"/>
                <a:ea typeface="+mn-ea"/>
                <a:cs typeface="+mn-cs"/>
              </a:defRPr>
            </a:lvl5pPr>
            <a:lvl6pPr marL="2286000" algn="l" defTabSz="914400" rtl="0" eaLnBrk="1" latinLnBrk="0" hangingPunct="1">
              <a:defRPr sz="1400" kern="1200">
                <a:solidFill>
                  <a:schemeClr val="tx1"/>
                </a:solidFill>
                <a:latin typeface="BISansCond" pitchFamily="2" charset="0"/>
                <a:ea typeface="+mn-ea"/>
                <a:cs typeface="+mn-cs"/>
              </a:defRPr>
            </a:lvl6pPr>
            <a:lvl7pPr marL="2743200" algn="l" defTabSz="914400" rtl="0" eaLnBrk="1" latinLnBrk="0" hangingPunct="1">
              <a:defRPr sz="1400" kern="1200">
                <a:solidFill>
                  <a:schemeClr val="tx1"/>
                </a:solidFill>
                <a:latin typeface="BISansCond" pitchFamily="2" charset="0"/>
                <a:ea typeface="+mn-ea"/>
                <a:cs typeface="+mn-cs"/>
              </a:defRPr>
            </a:lvl7pPr>
            <a:lvl8pPr marL="3200400" algn="l" defTabSz="914400" rtl="0" eaLnBrk="1" latinLnBrk="0" hangingPunct="1">
              <a:defRPr sz="1400" kern="1200">
                <a:solidFill>
                  <a:schemeClr val="tx1"/>
                </a:solidFill>
                <a:latin typeface="BISansCond" pitchFamily="2" charset="0"/>
                <a:ea typeface="+mn-ea"/>
                <a:cs typeface="+mn-cs"/>
              </a:defRPr>
            </a:lvl8pPr>
            <a:lvl9pPr marL="3657600" algn="l" defTabSz="914400" rtl="0" eaLnBrk="1" latinLnBrk="0" hangingPunct="1">
              <a:defRPr sz="1400" kern="1200">
                <a:solidFill>
                  <a:schemeClr val="tx1"/>
                </a:solidFill>
                <a:latin typeface="BISansCond" pitchFamily="2" charset="0"/>
                <a:ea typeface="+mn-ea"/>
                <a:cs typeface="+mn-cs"/>
              </a:defRPr>
            </a:lvl9pPr>
          </a:lstStyle>
          <a:p>
            <a:fld id="{9AFA09C9-CC39-4F46-8FE7-66C46C5A062A}" type="slidenum">
              <a:rPr lang="en-US" smtClean="0"/>
              <a:pPr/>
              <a:t>11</a:t>
            </a:fld>
            <a:endParaRPr lang="en-US" dirty="0"/>
          </a:p>
        </p:txBody>
      </p:sp>
    </p:spTree>
    <p:extLst>
      <p:ext uri="{BB962C8B-B14F-4D97-AF65-F5344CB8AC3E}">
        <p14:creationId xmlns:p14="http://schemas.microsoft.com/office/powerpoint/2010/main" val="3275383393"/>
      </p:ext>
    </p:extLst>
  </p:cSld>
  <p:clrMapOvr>
    <a:masterClrMapping/>
  </p:clrMapOvr>
  <p:transition spd="med">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1950" y="200025"/>
            <a:ext cx="6780213" cy="676275"/>
          </a:xfrm>
        </p:spPr>
        <p:txBody>
          <a:bodyPr anchor="ctr"/>
          <a:lstStyle/>
          <a:p>
            <a:r>
              <a:rPr lang="en-GB" dirty="0"/>
              <a:t>Idarucizumab </a:t>
            </a:r>
            <a:r>
              <a:rPr lang="en-GB" dirty="0" smtClean="0"/>
              <a:t>Specifically Targets Dabigatran to Reverse Its Anticoagulant Effect </a:t>
            </a:r>
            <a:endParaRPr lang="en-US" dirty="0"/>
          </a:p>
        </p:txBody>
      </p:sp>
      <p:sp>
        <p:nvSpPr>
          <p:cNvPr id="4" name="Slide Number Placeholder 3"/>
          <p:cNvSpPr>
            <a:spLocks noGrp="1"/>
          </p:cNvSpPr>
          <p:nvPr>
            <p:ph type="sldNum" sz="quarter" idx="4294967295"/>
          </p:nvPr>
        </p:nvSpPr>
        <p:spPr>
          <a:xfrm>
            <a:off x="7893050" y="6602413"/>
            <a:ext cx="900113" cy="179387"/>
          </a:xfrm>
        </p:spPr>
        <p:txBody>
          <a:bodyPr/>
          <a:lstStyle/>
          <a:p>
            <a:fld id="{FD675D21-3CDE-423D-A5B8-BE0E3328B126}" type="slidenum">
              <a:rPr lang="en-GB" smtClean="0"/>
              <a:pPr/>
              <a:t>12</a:t>
            </a:fld>
            <a:endParaRPr lang="en-GB" dirty="0"/>
          </a:p>
        </p:txBody>
      </p:sp>
      <p:grpSp>
        <p:nvGrpSpPr>
          <p:cNvPr id="15" name="Group 14"/>
          <p:cNvGrpSpPr/>
          <p:nvPr/>
        </p:nvGrpSpPr>
        <p:grpSpPr>
          <a:xfrm>
            <a:off x="339646" y="1080568"/>
            <a:ext cx="5669281" cy="1340353"/>
            <a:chOff x="339646" y="1080568"/>
            <a:chExt cx="5669281" cy="1340353"/>
          </a:xfrm>
        </p:grpSpPr>
        <p:sp>
          <p:nvSpPr>
            <p:cNvPr id="7" name="TextBox 6"/>
            <p:cNvSpPr txBox="1"/>
            <p:nvPr/>
          </p:nvSpPr>
          <p:spPr>
            <a:xfrm>
              <a:off x="339647" y="1277851"/>
              <a:ext cx="5669280" cy="1143070"/>
            </a:xfrm>
            <a:prstGeom prst="rect">
              <a:avLst/>
            </a:prstGeom>
            <a:noFill/>
            <a:ln w="38100" cmpd="sng">
              <a:solidFill>
                <a:srgbClr val="1FA1E7"/>
              </a:solidFill>
            </a:ln>
          </p:spPr>
          <p:txBody>
            <a:bodyPr wrap="square" lIns="0" tIns="91440" rIns="108000" bIns="0" rtlCol="0" anchor="ctr">
              <a:spAutoFit/>
            </a:bodyPr>
            <a:lstStyle/>
            <a:p>
              <a:pPr marL="257175" indent="-171450">
                <a:lnSpc>
                  <a:spcPts val="2100"/>
                </a:lnSpc>
                <a:buFont typeface="Arial" panose="020B0604020202020204" pitchFamily="34" charset="0"/>
                <a:buChar char="•"/>
              </a:pPr>
              <a:r>
                <a:rPr lang="en-GB" dirty="0"/>
                <a:t>Monoclonal mouse antibody </a:t>
              </a:r>
              <a:r>
                <a:rPr lang="en-GB" dirty="0" smtClean="0"/>
                <a:t>developed </a:t>
              </a:r>
              <a:r>
                <a:rPr lang="en-GB" dirty="0"/>
                <a:t>with high dabigatran binding affinity</a:t>
              </a:r>
            </a:p>
            <a:p>
              <a:pPr marL="257175" indent="-171450">
                <a:lnSpc>
                  <a:spcPts val="2100"/>
                </a:lnSpc>
                <a:buFont typeface="Arial" panose="020B0604020202020204" pitchFamily="34" charset="0"/>
                <a:buChar char="•"/>
              </a:pPr>
              <a:r>
                <a:rPr lang="en-GB" dirty="0"/>
                <a:t>Monoclonal antibody </a:t>
              </a:r>
              <a:r>
                <a:rPr lang="en-GB" dirty="0" smtClean="0"/>
                <a:t>then </a:t>
              </a:r>
              <a:r>
                <a:rPr lang="en-GB" dirty="0"/>
                <a:t>humanized and directly expressed as a Fab fragment in </a:t>
              </a:r>
              <a:r>
                <a:rPr lang="en-GB" dirty="0" smtClean="0"/>
                <a:t>hamster cells</a:t>
              </a:r>
              <a:endParaRPr lang="en-GB" dirty="0"/>
            </a:p>
          </p:txBody>
        </p:sp>
        <p:sp>
          <p:nvSpPr>
            <p:cNvPr id="8" name="Rectangle 7"/>
            <p:cNvSpPr/>
            <p:nvPr/>
          </p:nvSpPr>
          <p:spPr>
            <a:xfrm>
              <a:off x="339646" y="1080568"/>
              <a:ext cx="5669280" cy="265523"/>
            </a:xfrm>
            <a:prstGeom prst="rect">
              <a:avLst/>
            </a:prstGeom>
            <a:solidFill>
              <a:srgbClr val="1FA1E7"/>
            </a:solidFill>
            <a:ln w="38100" cmpd="sng">
              <a:solidFill>
                <a:srgbClr val="1FA1E7"/>
              </a:solidFill>
            </a:ln>
            <a:effectLst/>
          </p:spPr>
          <p:style>
            <a:lnRef idx="1">
              <a:schemeClr val="accent1"/>
            </a:lnRef>
            <a:fillRef idx="3">
              <a:schemeClr val="accent1"/>
            </a:fillRef>
            <a:effectRef idx="2">
              <a:schemeClr val="accent1"/>
            </a:effectRef>
            <a:fontRef idx="minor">
              <a:schemeClr val="lt1"/>
            </a:fontRef>
          </p:style>
          <p:txBody>
            <a:bodyPr rtlCol="0" anchor="ctr"/>
            <a:lstStyle/>
            <a:p>
              <a:r>
                <a:rPr lang="en-US" sz="1600" b="1" spc="300" dirty="0" smtClean="0"/>
                <a:t>DEVELOPMENT</a:t>
              </a:r>
              <a:endParaRPr lang="en-US" sz="1600" b="1" spc="300" dirty="0"/>
            </a:p>
          </p:txBody>
        </p:sp>
      </p:grpSp>
      <p:grpSp>
        <p:nvGrpSpPr>
          <p:cNvPr id="5" name="Group 4"/>
          <p:cNvGrpSpPr/>
          <p:nvPr/>
        </p:nvGrpSpPr>
        <p:grpSpPr>
          <a:xfrm>
            <a:off x="339646" y="2479388"/>
            <a:ext cx="5669281" cy="2748337"/>
            <a:chOff x="339646" y="2514812"/>
            <a:chExt cx="5669281" cy="2748337"/>
          </a:xfrm>
        </p:grpSpPr>
        <p:sp>
          <p:nvSpPr>
            <p:cNvPr id="9" name="TextBox 8"/>
            <p:cNvSpPr txBox="1"/>
            <p:nvPr/>
          </p:nvSpPr>
          <p:spPr>
            <a:xfrm>
              <a:off x="339647" y="2747076"/>
              <a:ext cx="5669280" cy="2516073"/>
            </a:xfrm>
            <a:prstGeom prst="rect">
              <a:avLst/>
            </a:prstGeom>
            <a:noFill/>
            <a:ln w="38100" cmpd="sng">
              <a:solidFill>
                <a:srgbClr val="1FA1E7"/>
              </a:solidFill>
            </a:ln>
          </p:spPr>
          <p:txBody>
            <a:bodyPr wrap="square" lIns="0" tIns="91440" rIns="108000" bIns="0" rtlCol="0" anchor="t">
              <a:spAutoFit/>
            </a:bodyPr>
            <a:lstStyle/>
            <a:p>
              <a:pPr marL="257175" indent="-171450">
                <a:lnSpc>
                  <a:spcPts val="2100"/>
                </a:lnSpc>
                <a:buFont typeface="Arial" panose="020B0604020202020204" pitchFamily="34" charset="0"/>
                <a:buChar char="•"/>
              </a:pPr>
              <a:r>
                <a:rPr lang="en-GB" dirty="0"/>
                <a:t>Potent binding affinity ~350 times higher than binding of dabigatran to thrombin</a:t>
              </a:r>
            </a:p>
            <a:p>
              <a:pPr marL="257175" indent="-171450">
                <a:lnSpc>
                  <a:spcPts val="2100"/>
                </a:lnSpc>
                <a:buFont typeface="Arial" panose="020B0604020202020204" pitchFamily="34" charset="0"/>
                <a:buChar char="•"/>
              </a:pPr>
              <a:r>
                <a:rPr lang="en-GB" dirty="0"/>
                <a:t>No </a:t>
              </a:r>
              <a:r>
                <a:rPr lang="en-GB" dirty="0" err="1" smtClean="0"/>
                <a:t>prothrombotic</a:t>
              </a:r>
              <a:r>
                <a:rPr lang="en-GB" dirty="0" smtClean="0"/>
                <a:t> </a:t>
              </a:r>
              <a:r>
                <a:rPr lang="en-GB" dirty="0"/>
                <a:t>or anticoagulant effects expected</a:t>
              </a:r>
            </a:p>
            <a:p>
              <a:pPr marL="257175" indent="-171450">
                <a:lnSpc>
                  <a:spcPts val="2100"/>
                </a:lnSpc>
                <a:buFont typeface="Arial" panose="020B0604020202020204" pitchFamily="34" charset="0"/>
                <a:buChar char="•"/>
              </a:pPr>
              <a:r>
                <a:rPr lang="en-GB" dirty="0" smtClean="0"/>
                <a:t>Terminal </a:t>
              </a:r>
              <a:r>
                <a:rPr lang="en-GB" dirty="0"/>
                <a:t>half life (4.5-9 hours)</a:t>
              </a:r>
            </a:p>
            <a:p>
              <a:pPr marL="257175" indent="-171450">
                <a:lnSpc>
                  <a:spcPts val="2100"/>
                </a:lnSpc>
                <a:buFont typeface="Arial" panose="020B0604020202020204" pitchFamily="34" charset="0"/>
                <a:buChar char="•"/>
              </a:pPr>
              <a:r>
                <a:rPr lang="en-GB" dirty="0"/>
                <a:t>Intravenous administration</a:t>
              </a:r>
            </a:p>
            <a:p>
              <a:pPr marL="257175" indent="-171450">
                <a:lnSpc>
                  <a:spcPts val="2100"/>
                </a:lnSpc>
                <a:buFont typeface="Arial" panose="020B0604020202020204" pitchFamily="34" charset="0"/>
                <a:buChar char="•"/>
              </a:pPr>
              <a:r>
                <a:rPr lang="de-DE" dirty="0"/>
                <a:t>Each patient will receive a total dose of 5000mg, using two vials containing 2500mg/vial </a:t>
              </a:r>
              <a:endParaRPr lang="en-GB" dirty="0"/>
            </a:p>
            <a:p>
              <a:pPr marL="257175" indent="-171450">
                <a:lnSpc>
                  <a:spcPts val="2100"/>
                </a:lnSpc>
                <a:buFont typeface="Arial" panose="020B0604020202020204" pitchFamily="34" charset="0"/>
                <a:buChar char="•"/>
              </a:pPr>
              <a:r>
                <a:rPr lang="en-GB" dirty="0"/>
                <a:t>Full effect </a:t>
              </a:r>
              <a:r>
                <a:rPr lang="en-GB" dirty="0" smtClean="0"/>
                <a:t>apparent by </a:t>
              </a:r>
              <a:r>
                <a:rPr lang="en-GB" dirty="0"/>
                <a:t>end of </a:t>
              </a:r>
              <a:r>
                <a:rPr lang="en-GB" dirty="0" smtClean="0"/>
                <a:t>infusion</a:t>
              </a:r>
            </a:p>
            <a:p>
              <a:pPr marL="257175" indent="-171450">
                <a:lnSpc>
                  <a:spcPts val="2100"/>
                </a:lnSpc>
                <a:buFont typeface="Arial" panose="020B0604020202020204" pitchFamily="34" charset="0"/>
                <a:buChar char="•"/>
              </a:pPr>
              <a:r>
                <a:rPr lang="en-GB" dirty="0"/>
                <a:t>Storage – </a:t>
              </a:r>
              <a:r>
                <a:rPr lang="en-GB" dirty="0" smtClean="0"/>
                <a:t>refrigerated at 2˚C-8˚C (36˚F to 46˚F)</a:t>
              </a:r>
              <a:endParaRPr lang="en-GB" dirty="0"/>
            </a:p>
          </p:txBody>
        </p:sp>
        <p:sp>
          <p:nvSpPr>
            <p:cNvPr id="10" name="Rectangle 9"/>
            <p:cNvSpPr/>
            <p:nvPr/>
          </p:nvSpPr>
          <p:spPr>
            <a:xfrm>
              <a:off x="339646" y="2514812"/>
              <a:ext cx="5669280" cy="277459"/>
            </a:xfrm>
            <a:prstGeom prst="rect">
              <a:avLst/>
            </a:prstGeom>
            <a:solidFill>
              <a:srgbClr val="1FA1E7"/>
            </a:solidFill>
            <a:ln w="38100" cmpd="sng">
              <a:solidFill>
                <a:srgbClr val="1FA1E7"/>
              </a:solidFill>
            </a:ln>
            <a:effectLst/>
          </p:spPr>
          <p:style>
            <a:lnRef idx="1">
              <a:schemeClr val="accent1"/>
            </a:lnRef>
            <a:fillRef idx="3">
              <a:schemeClr val="accent1"/>
            </a:fillRef>
            <a:effectRef idx="2">
              <a:schemeClr val="accent1"/>
            </a:effectRef>
            <a:fontRef idx="minor">
              <a:schemeClr val="lt1"/>
            </a:fontRef>
          </p:style>
          <p:txBody>
            <a:bodyPr rtlCol="0" anchor="ctr"/>
            <a:lstStyle/>
            <a:p>
              <a:r>
                <a:rPr lang="en-US" sz="1600" b="1" spc="300" dirty="0" smtClean="0"/>
                <a:t>PROPERTIES</a:t>
              </a:r>
              <a:endParaRPr lang="en-US" sz="1600" b="1" spc="300" dirty="0"/>
            </a:p>
          </p:txBody>
        </p:sp>
      </p:grpSp>
      <p:grpSp>
        <p:nvGrpSpPr>
          <p:cNvPr id="16" name="Group 15"/>
          <p:cNvGrpSpPr/>
          <p:nvPr/>
        </p:nvGrpSpPr>
        <p:grpSpPr>
          <a:xfrm>
            <a:off x="339647" y="4950883"/>
            <a:ext cx="5669280" cy="1270805"/>
            <a:chOff x="339647" y="5085633"/>
            <a:chExt cx="5669280" cy="1270805"/>
          </a:xfrm>
        </p:grpSpPr>
        <p:sp>
          <p:nvSpPr>
            <p:cNvPr id="11" name="TextBox 10"/>
            <p:cNvSpPr txBox="1"/>
            <p:nvPr/>
          </p:nvSpPr>
          <p:spPr>
            <a:xfrm>
              <a:off x="339647" y="5462394"/>
              <a:ext cx="5669280" cy="894044"/>
            </a:xfrm>
            <a:prstGeom prst="rect">
              <a:avLst/>
            </a:prstGeom>
            <a:noFill/>
            <a:ln w="38100" cmpd="sng">
              <a:solidFill>
                <a:srgbClr val="1FA1E7"/>
              </a:solidFill>
            </a:ln>
          </p:spPr>
          <p:txBody>
            <a:bodyPr wrap="square" lIns="0" tIns="91440" rIns="108000" bIns="0" rtlCol="0" anchor="ctr">
              <a:spAutoFit/>
            </a:bodyPr>
            <a:lstStyle/>
            <a:p>
              <a:pPr marL="257175" indent="-171450">
                <a:lnSpc>
                  <a:spcPts val="2100"/>
                </a:lnSpc>
                <a:buFont typeface="Arial" panose="020B0604020202020204" pitchFamily="34" charset="0"/>
                <a:buChar char="•"/>
              </a:pPr>
              <a:r>
                <a:rPr lang="en-GB" dirty="0"/>
                <a:t>No Fc receptor binding</a:t>
              </a:r>
            </a:p>
            <a:p>
              <a:pPr marL="257175" indent="-171450">
                <a:lnSpc>
                  <a:spcPts val="2100"/>
                </a:lnSpc>
                <a:buFont typeface="Arial" panose="020B0604020202020204" pitchFamily="34" charset="0"/>
                <a:buChar char="•"/>
              </a:pPr>
              <a:r>
                <a:rPr lang="en-GB" dirty="0"/>
                <a:t>No endogenous </a:t>
              </a:r>
              <a:r>
                <a:rPr lang="en-GB" dirty="0" smtClean="0"/>
                <a:t>targets</a:t>
              </a:r>
            </a:p>
            <a:p>
              <a:pPr marL="257175" indent="-171450">
                <a:lnSpc>
                  <a:spcPts val="2100"/>
                </a:lnSpc>
                <a:buFont typeface="Arial" panose="020B0604020202020204" pitchFamily="34" charset="0"/>
                <a:buChar char="•"/>
              </a:pPr>
              <a:r>
                <a:rPr lang="en-GB" dirty="0" smtClean="0"/>
                <a:t>No transmission of </a:t>
              </a:r>
              <a:r>
                <a:rPr lang="en-GB" dirty="0" err="1" smtClean="0"/>
                <a:t>bloodborne</a:t>
              </a:r>
              <a:r>
                <a:rPr lang="en-GB" dirty="0" smtClean="0"/>
                <a:t> pathogens</a:t>
              </a:r>
              <a:endParaRPr lang="en-GB" dirty="0"/>
            </a:p>
          </p:txBody>
        </p:sp>
        <p:sp>
          <p:nvSpPr>
            <p:cNvPr id="12" name="Rectangle 11"/>
            <p:cNvSpPr/>
            <p:nvPr/>
          </p:nvSpPr>
          <p:spPr>
            <a:xfrm>
              <a:off x="339647" y="5085633"/>
              <a:ext cx="5669280" cy="480925"/>
            </a:xfrm>
            <a:prstGeom prst="rect">
              <a:avLst/>
            </a:prstGeom>
            <a:solidFill>
              <a:srgbClr val="1FA1E7"/>
            </a:solidFill>
            <a:ln w="38100" cmpd="sng">
              <a:solidFill>
                <a:srgbClr val="1FA1E7"/>
              </a:solidFill>
            </a:ln>
            <a:effectLst/>
          </p:spPr>
          <p:style>
            <a:lnRef idx="1">
              <a:schemeClr val="accent1"/>
            </a:lnRef>
            <a:fillRef idx="3">
              <a:schemeClr val="accent1"/>
            </a:fillRef>
            <a:effectRef idx="2">
              <a:schemeClr val="accent1"/>
            </a:effectRef>
            <a:fontRef idx="minor">
              <a:schemeClr val="lt1"/>
            </a:fontRef>
          </p:style>
          <p:txBody>
            <a:bodyPr rtlCol="0" anchor="ctr"/>
            <a:lstStyle/>
            <a:p>
              <a:r>
                <a:rPr lang="en-US" sz="1600" b="1" spc="300" dirty="0" smtClean="0"/>
                <a:t>EXPECTED LOW RISK OF ADVERSE REACTIONS</a:t>
              </a:r>
              <a:endParaRPr lang="en-US" sz="1600" b="1" spc="300" dirty="0"/>
            </a:p>
          </p:txBody>
        </p:sp>
      </p:grpSp>
      <p:grpSp>
        <p:nvGrpSpPr>
          <p:cNvPr id="17" name="Group 16"/>
          <p:cNvGrpSpPr/>
          <p:nvPr/>
        </p:nvGrpSpPr>
        <p:grpSpPr>
          <a:xfrm>
            <a:off x="6120306" y="1765775"/>
            <a:ext cx="2891097" cy="3326450"/>
            <a:chOff x="6120306" y="1505433"/>
            <a:chExt cx="2891097" cy="3326450"/>
          </a:xfrm>
        </p:grpSpPr>
        <p:sp>
          <p:nvSpPr>
            <p:cNvPr id="6" name="Abgerundetes Rechteck 62"/>
            <p:cNvSpPr/>
            <p:nvPr/>
          </p:nvSpPr>
          <p:spPr>
            <a:xfrm>
              <a:off x="6120306" y="1505433"/>
              <a:ext cx="2891097" cy="3326450"/>
            </a:xfrm>
            <a:prstGeom prst="roundRect">
              <a:avLst/>
            </a:prstGeom>
            <a:gradFill flip="none" rotWithShape="1">
              <a:gsLst>
                <a:gs pos="0">
                  <a:srgbClr val="0046AD">
                    <a:shade val="30000"/>
                    <a:satMod val="115000"/>
                  </a:srgbClr>
                </a:gs>
                <a:gs pos="50000">
                  <a:srgbClr val="0046AD">
                    <a:shade val="67500"/>
                    <a:satMod val="115000"/>
                  </a:srgbClr>
                </a:gs>
                <a:gs pos="100000">
                  <a:srgbClr val="0046AD">
                    <a:shade val="100000"/>
                    <a:satMod val="115000"/>
                  </a:srgbClr>
                </a:gs>
              </a:gsLst>
              <a:lin ang="5400000" scaled="1"/>
              <a:tileRect/>
            </a:gradFill>
            <a:ln w="25400" cap="flat" cmpd="sng" algn="ctr">
              <a:noFill/>
              <a:prstDash val="solid"/>
            </a:ln>
            <a:effectLst>
              <a:outerShdw blurRad="50800" dist="38100" dir="2700000" algn="tl" rotWithShape="0">
                <a:prstClr val="black">
                  <a:alpha val="40000"/>
                </a:prstClr>
              </a:outerShdw>
            </a:effectLst>
          </p:spPr>
          <p:txBody>
            <a:bodyPr tIns="0" rtlCol="0" anchor="t"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GB" sz="2000" b="1" kern="0" dirty="0" smtClean="0">
                  <a:solidFill>
                    <a:srgbClr val="FFFFFF"/>
                  </a:solidFill>
                </a:rPr>
                <a:t>Fragment antigen binding (Fab)</a:t>
              </a:r>
              <a:endParaRPr lang="en-GB" sz="2000" b="1" kern="0" dirty="0">
                <a:solidFill>
                  <a:srgbClr val="FFFFFF"/>
                </a:solidFill>
              </a:endParaRPr>
            </a:p>
          </p:txBody>
        </p:sp>
        <p:pic>
          <p:nvPicPr>
            <p:cNvPr id="13"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13687" b="13928"/>
            <a:stretch/>
          </p:blipFill>
          <p:spPr bwMode="auto">
            <a:xfrm>
              <a:off x="6253031" y="2228272"/>
              <a:ext cx="2613364" cy="2435645"/>
            </a:xfrm>
            <a:prstGeom prst="rect">
              <a:avLst/>
            </a:prstGeom>
            <a:noFill/>
            <a:ln w="9525">
              <a:noFill/>
              <a:miter lim="800000"/>
              <a:headEnd/>
              <a:tailEnd/>
            </a:ln>
          </p:spPr>
        </p:pic>
      </p:grpSp>
      <p:sp>
        <p:nvSpPr>
          <p:cNvPr id="14" name="Rectangle 13"/>
          <p:cNvSpPr/>
          <p:nvPr/>
        </p:nvSpPr>
        <p:spPr>
          <a:xfrm>
            <a:off x="77001" y="6385289"/>
            <a:ext cx="3712191" cy="400110"/>
          </a:xfrm>
          <a:prstGeom prst="rect">
            <a:avLst/>
          </a:prstGeom>
        </p:spPr>
        <p:txBody>
          <a:bodyPr wrap="square">
            <a:spAutoFit/>
          </a:bodyPr>
          <a:lstStyle/>
          <a:p>
            <a:pPr>
              <a:buClr>
                <a:schemeClr val="tx2"/>
              </a:buClr>
              <a:defRPr/>
            </a:pPr>
            <a:r>
              <a:rPr lang="fr-FR" sz="1000" dirty="0" err="1" smtClean="0">
                <a:latin typeface="+mj-lt"/>
                <a:cs typeface="Arial" panose="020B0604020202020204" pitchFamily="34" charset="0"/>
              </a:rPr>
              <a:t>Glund</a:t>
            </a:r>
            <a:r>
              <a:rPr lang="fr-FR" sz="1000" dirty="0" smtClean="0">
                <a:latin typeface="+mj-lt"/>
                <a:cs typeface="Arial" panose="020B0604020202020204" pitchFamily="34" charset="0"/>
              </a:rPr>
              <a:t> </a:t>
            </a:r>
            <a:r>
              <a:rPr lang="fr-FR" sz="1000" dirty="0">
                <a:latin typeface="+mj-lt"/>
                <a:cs typeface="Arial" panose="020B0604020202020204" pitchFamily="34" charset="0"/>
              </a:rPr>
              <a:t>S et al. Presented at AHA, Dallas, TX, USA, 16–20  November </a:t>
            </a:r>
            <a:r>
              <a:rPr lang="fr-FR" sz="1000" dirty="0" smtClean="0">
                <a:latin typeface="+mj-lt"/>
                <a:cs typeface="Arial" panose="020B0604020202020204" pitchFamily="34" charset="0"/>
              </a:rPr>
              <a:t>2013; Schiele F et al. </a:t>
            </a:r>
            <a:r>
              <a:rPr lang="en-GB" sz="1000" dirty="0">
                <a:latin typeface="+mj-lt"/>
              </a:rPr>
              <a:t>Blood. </a:t>
            </a:r>
            <a:r>
              <a:rPr lang="en-GB" sz="1000" dirty="0" smtClean="0">
                <a:latin typeface="+mj-lt"/>
              </a:rPr>
              <a:t>2013;121:3554-62</a:t>
            </a:r>
            <a:endParaRPr lang="fr-FR" sz="1000" dirty="0">
              <a:latin typeface="+mj-lt"/>
              <a:cs typeface="Arial" panose="020B0604020202020204" pitchFamily="34" charset="0"/>
            </a:endParaRPr>
          </a:p>
        </p:txBody>
      </p:sp>
      <p:sp>
        <p:nvSpPr>
          <p:cNvPr id="20" name="Ellipse 15"/>
          <p:cNvSpPr>
            <a:spLocks noChangeArrowheads="1"/>
          </p:cNvSpPr>
          <p:nvPr/>
        </p:nvSpPr>
        <p:spPr bwMode="auto">
          <a:xfrm rot="2908335">
            <a:off x="7625389" y="2527002"/>
            <a:ext cx="985607" cy="1507409"/>
          </a:xfrm>
          <a:prstGeom prst="ellipse">
            <a:avLst/>
          </a:prstGeom>
          <a:noFill/>
          <a:ln w="44450" algn="ctr">
            <a:solidFill>
              <a:srgbClr val="FF0000"/>
            </a:solidFill>
            <a:round/>
            <a:headEnd/>
            <a:tailEnd/>
          </a:ln>
        </p:spPr>
        <p:txBody>
          <a:bodyPr lIns="0" tIns="0" rIns="0" bIns="0" anchor="ctr"/>
          <a:lstStyle/>
          <a:p>
            <a:endParaRPr lang="de-DE"/>
          </a:p>
        </p:txBody>
      </p:sp>
    </p:spTree>
    <p:extLst>
      <p:ext uri="{BB962C8B-B14F-4D97-AF65-F5344CB8AC3E}">
        <p14:creationId xmlns:p14="http://schemas.microsoft.com/office/powerpoint/2010/main" val="1514861586"/>
      </p:ext>
    </p:extLst>
  </p:cSld>
  <p:clrMapOvr>
    <a:masterClrMapping/>
  </p:clrMapOvr>
  <p:transition spd="med">
    <p:wipe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 name="Rectangle 164"/>
          <p:cNvSpPr/>
          <p:nvPr/>
        </p:nvSpPr>
        <p:spPr>
          <a:xfrm>
            <a:off x="96253" y="6525266"/>
            <a:ext cx="3545443" cy="246221"/>
          </a:xfrm>
          <a:prstGeom prst="rect">
            <a:avLst/>
          </a:prstGeom>
        </p:spPr>
        <p:txBody>
          <a:bodyPr wrap="square">
            <a:spAutoFit/>
          </a:bodyPr>
          <a:lstStyle/>
          <a:p>
            <a:pPr>
              <a:buClr>
                <a:schemeClr val="tx2"/>
              </a:buClr>
              <a:defRPr/>
            </a:pPr>
            <a:r>
              <a:rPr lang="fr-FR" sz="1000" dirty="0" smtClean="0">
                <a:latin typeface="+mj-lt"/>
                <a:cs typeface="Arial" panose="020B0604020202020204" pitchFamily="34" charset="0"/>
              </a:rPr>
              <a:t>Glund </a:t>
            </a:r>
            <a:r>
              <a:rPr lang="fr-FR" sz="1000" dirty="0">
                <a:latin typeface="+mj-lt"/>
                <a:cs typeface="Arial" panose="020B0604020202020204" pitchFamily="34" charset="0"/>
              </a:rPr>
              <a:t>S et al. Presented at AHA, Dallas, TX, USA, 16–20  November </a:t>
            </a:r>
            <a:r>
              <a:rPr lang="fr-FR" sz="1000" dirty="0" smtClean="0">
                <a:latin typeface="+mj-lt"/>
                <a:cs typeface="Arial" panose="020B0604020202020204" pitchFamily="34" charset="0"/>
              </a:rPr>
              <a:t>2013</a:t>
            </a:r>
            <a:endParaRPr lang="fr-FR" sz="1000" dirty="0">
              <a:latin typeface="+mj-lt"/>
              <a:cs typeface="Arial" panose="020B0604020202020204" pitchFamily="34" charset="0"/>
            </a:endParaRPr>
          </a:p>
        </p:txBody>
      </p:sp>
      <p:grpSp>
        <p:nvGrpSpPr>
          <p:cNvPr id="166" name="Group 165"/>
          <p:cNvGrpSpPr/>
          <p:nvPr/>
        </p:nvGrpSpPr>
        <p:grpSpPr>
          <a:xfrm>
            <a:off x="1458218" y="2532553"/>
            <a:ext cx="6302408" cy="2054761"/>
            <a:chOff x="1248109" y="2702223"/>
            <a:chExt cx="6302408" cy="2054761"/>
          </a:xfrm>
        </p:grpSpPr>
        <p:sp>
          <p:nvSpPr>
            <p:cNvPr id="167" name="AutoShape 21"/>
            <p:cNvSpPr>
              <a:spLocks/>
            </p:cNvSpPr>
            <p:nvPr/>
          </p:nvSpPr>
          <p:spPr bwMode="auto">
            <a:xfrm>
              <a:off x="4500372" y="4392206"/>
              <a:ext cx="3050145" cy="364778"/>
            </a:xfrm>
            <a:custGeom>
              <a:avLst/>
              <a:gdLst/>
              <a:ahLst/>
              <a:cxnLst/>
              <a:rect l="0" t="0" r="r" b="b"/>
              <a:pathLst>
                <a:path w="21600" h="21600">
                  <a:moveTo>
                    <a:pt x="0" y="0"/>
                  </a:moveTo>
                  <a:lnTo>
                    <a:pt x="3130" y="10260"/>
                  </a:lnTo>
                  <a:lnTo>
                    <a:pt x="12365" y="18900"/>
                  </a:lnTo>
                  <a:lnTo>
                    <a:pt x="21600" y="21600"/>
                  </a:lnTo>
                </a:path>
              </a:pathLst>
            </a:custGeom>
            <a:noFill/>
            <a:ln w="19050" cap="flat" cmpd="sng">
              <a:solidFill>
                <a:srgbClr val="919090"/>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defTabSz="914400"/>
              <a:endParaRPr lang="en-US" dirty="0">
                <a:latin typeface="Tahoma"/>
              </a:endParaRPr>
            </a:p>
          </p:txBody>
        </p:sp>
        <p:sp>
          <p:nvSpPr>
            <p:cNvPr id="168" name="AutoShape 22"/>
            <p:cNvSpPr>
              <a:spLocks/>
            </p:cNvSpPr>
            <p:nvPr/>
          </p:nvSpPr>
          <p:spPr bwMode="auto">
            <a:xfrm>
              <a:off x="1248109" y="2702223"/>
              <a:ext cx="2989281" cy="1611487"/>
            </a:xfrm>
            <a:custGeom>
              <a:avLst/>
              <a:gdLst/>
              <a:ahLst/>
              <a:cxnLst/>
              <a:rect l="0" t="0" r="r" b="b"/>
              <a:pathLst>
                <a:path w="21600" h="21600">
                  <a:moveTo>
                    <a:pt x="21600" y="21600"/>
                  </a:moveTo>
                  <a:lnTo>
                    <a:pt x="18514" y="19603"/>
                  </a:lnTo>
                  <a:lnTo>
                    <a:pt x="15429" y="18706"/>
                  </a:lnTo>
                  <a:lnTo>
                    <a:pt x="12343" y="15813"/>
                  </a:lnTo>
                  <a:lnTo>
                    <a:pt x="9257" y="11411"/>
                  </a:lnTo>
                  <a:lnTo>
                    <a:pt x="6171" y="3831"/>
                  </a:lnTo>
                  <a:lnTo>
                    <a:pt x="4629" y="530"/>
                  </a:lnTo>
                  <a:lnTo>
                    <a:pt x="3857" y="0"/>
                  </a:lnTo>
                  <a:lnTo>
                    <a:pt x="3471" y="367"/>
                  </a:lnTo>
                  <a:lnTo>
                    <a:pt x="3086" y="2486"/>
                  </a:lnTo>
                  <a:lnTo>
                    <a:pt x="1543" y="8885"/>
                  </a:lnTo>
                  <a:lnTo>
                    <a:pt x="0" y="17239"/>
                  </a:lnTo>
                </a:path>
              </a:pathLst>
            </a:custGeom>
            <a:noFill/>
            <a:ln w="19050" cap="flat" cmpd="sng">
              <a:solidFill>
                <a:srgbClr val="919090"/>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defTabSz="914400"/>
              <a:endParaRPr lang="en-US" dirty="0">
                <a:latin typeface="Tahoma"/>
              </a:endParaRPr>
            </a:p>
          </p:txBody>
        </p:sp>
      </p:grpSp>
      <p:grpSp>
        <p:nvGrpSpPr>
          <p:cNvPr id="169" name="Group 168"/>
          <p:cNvGrpSpPr/>
          <p:nvPr/>
        </p:nvGrpSpPr>
        <p:grpSpPr>
          <a:xfrm>
            <a:off x="1432953" y="1679481"/>
            <a:ext cx="3748372" cy="2717364"/>
            <a:chOff x="1222844" y="1849151"/>
            <a:chExt cx="3748372" cy="2717364"/>
          </a:xfrm>
        </p:grpSpPr>
        <p:grpSp>
          <p:nvGrpSpPr>
            <p:cNvPr id="170" name="Group 169"/>
            <p:cNvGrpSpPr/>
            <p:nvPr/>
          </p:nvGrpSpPr>
          <p:grpSpPr>
            <a:xfrm>
              <a:off x="2504456" y="3102787"/>
              <a:ext cx="50530" cy="453663"/>
              <a:chOff x="3311525" y="3446463"/>
              <a:chExt cx="69850" cy="623887"/>
            </a:xfrm>
          </p:grpSpPr>
          <p:sp>
            <p:nvSpPr>
              <p:cNvPr id="213" name="Line 23"/>
              <p:cNvSpPr>
                <a:spLocks noChangeShapeType="1"/>
              </p:cNvSpPr>
              <p:nvPr/>
            </p:nvSpPr>
            <p:spPr bwMode="auto">
              <a:xfrm rot="10800000" flipH="1">
                <a:off x="3346450" y="3449638"/>
                <a:ext cx="0" cy="620712"/>
              </a:xfrm>
              <a:prstGeom prst="line">
                <a:avLst/>
              </a:prstGeom>
              <a:noFill/>
              <a:ln w="9525" cap="flat" cmpd="sng">
                <a:solidFill>
                  <a:srgbClr val="919090"/>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defTabSz="914400"/>
                <a:endParaRPr lang="en-US" dirty="0">
                  <a:latin typeface="Tahoma"/>
                </a:endParaRPr>
              </a:p>
            </p:txBody>
          </p:sp>
          <p:sp>
            <p:nvSpPr>
              <p:cNvPr id="214" name="Line 24"/>
              <p:cNvSpPr>
                <a:spLocks noChangeShapeType="1"/>
              </p:cNvSpPr>
              <p:nvPr/>
            </p:nvSpPr>
            <p:spPr bwMode="auto">
              <a:xfrm rot="10800000">
                <a:off x="3311525" y="3446463"/>
                <a:ext cx="69850" cy="0"/>
              </a:xfrm>
              <a:prstGeom prst="line">
                <a:avLst/>
              </a:prstGeom>
              <a:noFill/>
              <a:ln w="9525" cap="flat" cmpd="sng">
                <a:solidFill>
                  <a:srgbClr val="919090"/>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defTabSz="914400"/>
                <a:endParaRPr lang="en-US" dirty="0">
                  <a:latin typeface="Tahoma"/>
                </a:endParaRPr>
              </a:p>
            </p:txBody>
          </p:sp>
        </p:grpSp>
        <p:grpSp>
          <p:nvGrpSpPr>
            <p:cNvPr id="171" name="Group 170"/>
            <p:cNvGrpSpPr/>
            <p:nvPr/>
          </p:nvGrpSpPr>
          <p:grpSpPr>
            <a:xfrm>
              <a:off x="2931661" y="3571457"/>
              <a:ext cx="50530" cy="313986"/>
              <a:chOff x="3902075" y="4090988"/>
              <a:chExt cx="69850" cy="431800"/>
            </a:xfrm>
          </p:grpSpPr>
          <p:sp>
            <p:nvSpPr>
              <p:cNvPr id="211" name="Line 25"/>
              <p:cNvSpPr>
                <a:spLocks noChangeShapeType="1"/>
              </p:cNvSpPr>
              <p:nvPr/>
            </p:nvSpPr>
            <p:spPr bwMode="auto">
              <a:xfrm rot="10800000" flipH="1">
                <a:off x="3937000" y="4092575"/>
                <a:ext cx="0" cy="430213"/>
              </a:xfrm>
              <a:prstGeom prst="line">
                <a:avLst/>
              </a:prstGeom>
              <a:noFill/>
              <a:ln w="9525" cap="flat" cmpd="sng">
                <a:solidFill>
                  <a:srgbClr val="919090"/>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defTabSz="914400"/>
                <a:endParaRPr lang="en-US" dirty="0">
                  <a:latin typeface="Tahoma"/>
                </a:endParaRPr>
              </a:p>
            </p:txBody>
          </p:sp>
          <p:sp>
            <p:nvSpPr>
              <p:cNvPr id="212" name="Line 26"/>
              <p:cNvSpPr>
                <a:spLocks noChangeShapeType="1"/>
              </p:cNvSpPr>
              <p:nvPr/>
            </p:nvSpPr>
            <p:spPr bwMode="auto">
              <a:xfrm rot="10800000">
                <a:off x="3902075" y="4090988"/>
                <a:ext cx="69850" cy="0"/>
              </a:xfrm>
              <a:prstGeom prst="line">
                <a:avLst/>
              </a:prstGeom>
              <a:noFill/>
              <a:ln w="9525" cap="flat" cmpd="sng">
                <a:solidFill>
                  <a:srgbClr val="919090"/>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defTabSz="914400"/>
                <a:endParaRPr lang="en-US" dirty="0">
                  <a:latin typeface="Tahoma"/>
                </a:endParaRPr>
              </a:p>
            </p:txBody>
          </p:sp>
        </p:grpSp>
        <p:grpSp>
          <p:nvGrpSpPr>
            <p:cNvPr id="172" name="Group 171"/>
            <p:cNvGrpSpPr/>
            <p:nvPr/>
          </p:nvGrpSpPr>
          <p:grpSpPr>
            <a:xfrm>
              <a:off x="3358865" y="3800020"/>
              <a:ext cx="50530" cy="301288"/>
              <a:chOff x="4492625" y="4405313"/>
              <a:chExt cx="69850" cy="414337"/>
            </a:xfrm>
          </p:grpSpPr>
          <p:sp>
            <p:nvSpPr>
              <p:cNvPr id="209" name="Line 27"/>
              <p:cNvSpPr>
                <a:spLocks noChangeShapeType="1"/>
              </p:cNvSpPr>
              <p:nvPr/>
            </p:nvSpPr>
            <p:spPr bwMode="auto">
              <a:xfrm rot="10800000" flipH="1">
                <a:off x="4527550" y="4406900"/>
                <a:ext cx="0" cy="412750"/>
              </a:xfrm>
              <a:prstGeom prst="line">
                <a:avLst/>
              </a:prstGeom>
              <a:noFill/>
              <a:ln w="9525" cap="flat" cmpd="sng">
                <a:solidFill>
                  <a:srgbClr val="919090"/>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defTabSz="914400"/>
                <a:endParaRPr lang="en-US" dirty="0">
                  <a:latin typeface="Tahoma"/>
                </a:endParaRPr>
              </a:p>
            </p:txBody>
          </p:sp>
          <p:sp>
            <p:nvSpPr>
              <p:cNvPr id="210" name="Line 28"/>
              <p:cNvSpPr>
                <a:spLocks noChangeShapeType="1"/>
              </p:cNvSpPr>
              <p:nvPr/>
            </p:nvSpPr>
            <p:spPr bwMode="auto">
              <a:xfrm rot="10800000">
                <a:off x="4492625" y="4405313"/>
                <a:ext cx="69850" cy="0"/>
              </a:xfrm>
              <a:prstGeom prst="line">
                <a:avLst/>
              </a:prstGeom>
              <a:noFill/>
              <a:ln w="9525" cap="flat" cmpd="sng">
                <a:solidFill>
                  <a:srgbClr val="919090"/>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defTabSz="914400"/>
                <a:endParaRPr lang="en-US" dirty="0">
                  <a:latin typeface="Tahoma"/>
                </a:endParaRPr>
              </a:p>
            </p:txBody>
          </p:sp>
        </p:grpSp>
        <p:grpSp>
          <p:nvGrpSpPr>
            <p:cNvPr id="173" name="Group 172"/>
            <p:cNvGrpSpPr/>
            <p:nvPr/>
          </p:nvGrpSpPr>
          <p:grpSpPr>
            <a:xfrm>
              <a:off x="3786069" y="3967402"/>
              <a:ext cx="50530" cy="200859"/>
              <a:chOff x="5083175" y="4635500"/>
              <a:chExt cx="69850" cy="276225"/>
            </a:xfrm>
          </p:grpSpPr>
          <p:sp>
            <p:nvSpPr>
              <p:cNvPr id="207" name="Line 29"/>
              <p:cNvSpPr>
                <a:spLocks noChangeShapeType="1"/>
              </p:cNvSpPr>
              <p:nvPr/>
            </p:nvSpPr>
            <p:spPr bwMode="auto">
              <a:xfrm rot="10800000" flipH="1">
                <a:off x="5118100" y="4637088"/>
                <a:ext cx="0" cy="274637"/>
              </a:xfrm>
              <a:prstGeom prst="line">
                <a:avLst/>
              </a:prstGeom>
              <a:noFill/>
              <a:ln w="9525" cap="flat" cmpd="sng">
                <a:solidFill>
                  <a:srgbClr val="919090"/>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defTabSz="914400"/>
                <a:endParaRPr lang="en-US" dirty="0">
                  <a:latin typeface="Tahoma"/>
                </a:endParaRPr>
              </a:p>
            </p:txBody>
          </p:sp>
          <p:sp>
            <p:nvSpPr>
              <p:cNvPr id="208" name="Line 30"/>
              <p:cNvSpPr>
                <a:spLocks noChangeShapeType="1"/>
              </p:cNvSpPr>
              <p:nvPr/>
            </p:nvSpPr>
            <p:spPr bwMode="auto">
              <a:xfrm rot="10800000">
                <a:off x="5083175" y="4635500"/>
                <a:ext cx="69850" cy="0"/>
              </a:xfrm>
              <a:prstGeom prst="line">
                <a:avLst/>
              </a:prstGeom>
              <a:noFill/>
              <a:ln w="9525" cap="flat" cmpd="sng">
                <a:solidFill>
                  <a:srgbClr val="919090"/>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defTabSz="914400"/>
                <a:endParaRPr lang="en-US" dirty="0">
                  <a:latin typeface="Tahoma"/>
                </a:endParaRPr>
              </a:p>
            </p:txBody>
          </p:sp>
        </p:grpSp>
        <p:grpSp>
          <p:nvGrpSpPr>
            <p:cNvPr id="174" name="Group 173"/>
            <p:cNvGrpSpPr/>
            <p:nvPr/>
          </p:nvGrpSpPr>
          <p:grpSpPr>
            <a:xfrm>
              <a:off x="4212125" y="4134784"/>
              <a:ext cx="50530" cy="182389"/>
              <a:chOff x="5672138" y="4865688"/>
              <a:chExt cx="69850" cy="250825"/>
            </a:xfrm>
          </p:grpSpPr>
          <p:sp>
            <p:nvSpPr>
              <p:cNvPr id="205" name="Line 31"/>
              <p:cNvSpPr>
                <a:spLocks noChangeShapeType="1"/>
              </p:cNvSpPr>
              <p:nvPr/>
            </p:nvSpPr>
            <p:spPr bwMode="auto">
              <a:xfrm rot="10800000" flipH="1">
                <a:off x="5707063" y="4865688"/>
                <a:ext cx="1587" cy="250825"/>
              </a:xfrm>
              <a:prstGeom prst="line">
                <a:avLst/>
              </a:prstGeom>
              <a:noFill/>
              <a:ln w="9525" cap="flat" cmpd="sng">
                <a:solidFill>
                  <a:srgbClr val="919090"/>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defTabSz="914400"/>
                <a:endParaRPr lang="en-US" dirty="0">
                  <a:latin typeface="Tahoma"/>
                </a:endParaRPr>
              </a:p>
            </p:txBody>
          </p:sp>
          <p:sp>
            <p:nvSpPr>
              <p:cNvPr id="206" name="Line 32"/>
              <p:cNvSpPr>
                <a:spLocks noChangeShapeType="1"/>
              </p:cNvSpPr>
              <p:nvPr/>
            </p:nvSpPr>
            <p:spPr bwMode="auto">
              <a:xfrm rot="10800000">
                <a:off x="5672138" y="4865688"/>
                <a:ext cx="69850" cy="0"/>
              </a:xfrm>
              <a:prstGeom prst="line">
                <a:avLst/>
              </a:prstGeom>
              <a:noFill/>
              <a:ln w="9525" cap="flat" cmpd="sng">
                <a:solidFill>
                  <a:srgbClr val="919090"/>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defTabSz="914400"/>
                <a:endParaRPr lang="en-US" dirty="0">
                  <a:latin typeface="Tahoma"/>
                </a:endParaRPr>
              </a:p>
            </p:txBody>
          </p:sp>
        </p:grpSp>
        <p:grpSp>
          <p:nvGrpSpPr>
            <p:cNvPr id="175" name="Group 174"/>
            <p:cNvGrpSpPr/>
            <p:nvPr/>
          </p:nvGrpSpPr>
          <p:grpSpPr>
            <a:xfrm>
              <a:off x="4480850" y="4254838"/>
              <a:ext cx="50530" cy="139677"/>
              <a:chOff x="6043613" y="5030788"/>
              <a:chExt cx="69850" cy="192087"/>
            </a:xfrm>
          </p:grpSpPr>
          <p:sp>
            <p:nvSpPr>
              <p:cNvPr id="203" name="Line 33"/>
              <p:cNvSpPr>
                <a:spLocks noChangeShapeType="1"/>
              </p:cNvSpPr>
              <p:nvPr/>
            </p:nvSpPr>
            <p:spPr bwMode="auto">
              <a:xfrm rot="10800000" flipH="1">
                <a:off x="6078538" y="5030788"/>
                <a:ext cx="0" cy="192087"/>
              </a:xfrm>
              <a:prstGeom prst="line">
                <a:avLst/>
              </a:prstGeom>
              <a:noFill/>
              <a:ln w="9525" cap="flat" cmpd="sng">
                <a:solidFill>
                  <a:srgbClr val="919090"/>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defTabSz="914400"/>
                <a:endParaRPr lang="en-US" dirty="0">
                  <a:latin typeface="Tahoma"/>
                </a:endParaRPr>
              </a:p>
            </p:txBody>
          </p:sp>
          <p:sp>
            <p:nvSpPr>
              <p:cNvPr id="204" name="Line 34"/>
              <p:cNvSpPr>
                <a:spLocks noChangeShapeType="1"/>
              </p:cNvSpPr>
              <p:nvPr/>
            </p:nvSpPr>
            <p:spPr bwMode="auto">
              <a:xfrm rot="10800000">
                <a:off x="6043613" y="5030788"/>
                <a:ext cx="69850" cy="0"/>
              </a:xfrm>
              <a:prstGeom prst="line">
                <a:avLst/>
              </a:prstGeom>
              <a:noFill/>
              <a:ln w="9525" cap="flat" cmpd="sng">
                <a:solidFill>
                  <a:srgbClr val="919090"/>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defTabSz="914400"/>
                <a:endParaRPr lang="en-US" dirty="0">
                  <a:latin typeface="Tahoma"/>
                </a:endParaRPr>
              </a:p>
            </p:txBody>
          </p:sp>
        </p:grpSp>
        <p:grpSp>
          <p:nvGrpSpPr>
            <p:cNvPr id="176" name="Group 175"/>
            <p:cNvGrpSpPr/>
            <p:nvPr/>
          </p:nvGrpSpPr>
          <p:grpSpPr>
            <a:xfrm>
              <a:off x="1635119" y="2066171"/>
              <a:ext cx="50530" cy="855381"/>
              <a:chOff x="2109788" y="2020888"/>
              <a:chExt cx="69850" cy="1176337"/>
            </a:xfrm>
          </p:grpSpPr>
          <p:sp>
            <p:nvSpPr>
              <p:cNvPr id="201" name="Line 36"/>
              <p:cNvSpPr>
                <a:spLocks noChangeShapeType="1"/>
              </p:cNvSpPr>
              <p:nvPr/>
            </p:nvSpPr>
            <p:spPr bwMode="auto">
              <a:xfrm rot="10800000" flipH="1">
                <a:off x="2144713" y="2020888"/>
                <a:ext cx="0" cy="1176337"/>
              </a:xfrm>
              <a:prstGeom prst="line">
                <a:avLst/>
              </a:prstGeom>
              <a:noFill/>
              <a:ln w="9525" cap="flat" cmpd="sng">
                <a:solidFill>
                  <a:srgbClr val="919090"/>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defTabSz="914400"/>
                <a:endParaRPr lang="en-US" dirty="0">
                  <a:latin typeface="Tahoma"/>
                </a:endParaRPr>
              </a:p>
            </p:txBody>
          </p:sp>
          <p:sp>
            <p:nvSpPr>
              <p:cNvPr id="202" name="Line 37"/>
              <p:cNvSpPr>
                <a:spLocks noChangeShapeType="1"/>
              </p:cNvSpPr>
              <p:nvPr/>
            </p:nvSpPr>
            <p:spPr bwMode="auto">
              <a:xfrm rot="10800000">
                <a:off x="2109788" y="2020888"/>
                <a:ext cx="69850" cy="0"/>
              </a:xfrm>
              <a:prstGeom prst="line">
                <a:avLst/>
              </a:prstGeom>
              <a:noFill/>
              <a:ln w="9525" cap="flat" cmpd="sng">
                <a:solidFill>
                  <a:srgbClr val="919090"/>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defTabSz="914400"/>
                <a:endParaRPr lang="en-US" dirty="0">
                  <a:latin typeface="Tahoma"/>
                </a:endParaRPr>
              </a:p>
            </p:txBody>
          </p:sp>
        </p:grpSp>
        <p:grpSp>
          <p:nvGrpSpPr>
            <p:cNvPr id="177" name="Group 176"/>
            <p:cNvGrpSpPr/>
            <p:nvPr/>
          </p:nvGrpSpPr>
          <p:grpSpPr>
            <a:xfrm>
              <a:off x="1650048" y="2202386"/>
              <a:ext cx="50530" cy="687999"/>
              <a:chOff x="2130425" y="2208213"/>
              <a:chExt cx="69850" cy="946150"/>
            </a:xfrm>
          </p:grpSpPr>
          <p:sp>
            <p:nvSpPr>
              <p:cNvPr id="199" name="Line 38"/>
              <p:cNvSpPr>
                <a:spLocks noChangeShapeType="1"/>
              </p:cNvSpPr>
              <p:nvPr/>
            </p:nvSpPr>
            <p:spPr bwMode="auto">
              <a:xfrm rot="10800000" flipH="1">
                <a:off x="2165350" y="2212975"/>
                <a:ext cx="0" cy="941388"/>
              </a:xfrm>
              <a:prstGeom prst="line">
                <a:avLst/>
              </a:prstGeom>
              <a:noFill/>
              <a:ln w="9525" cap="flat" cmpd="sng">
                <a:solidFill>
                  <a:srgbClr val="919090"/>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defTabSz="914400"/>
                <a:endParaRPr lang="en-US" dirty="0">
                  <a:latin typeface="Tahoma"/>
                </a:endParaRPr>
              </a:p>
            </p:txBody>
          </p:sp>
          <p:sp>
            <p:nvSpPr>
              <p:cNvPr id="200" name="Line 39"/>
              <p:cNvSpPr>
                <a:spLocks noChangeShapeType="1"/>
              </p:cNvSpPr>
              <p:nvPr/>
            </p:nvSpPr>
            <p:spPr bwMode="auto">
              <a:xfrm rot="10800000">
                <a:off x="2130425" y="2208213"/>
                <a:ext cx="69850" cy="0"/>
              </a:xfrm>
              <a:prstGeom prst="line">
                <a:avLst/>
              </a:prstGeom>
              <a:noFill/>
              <a:ln w="9525" cap="flat" cmpd="sng">
                <a:solidFill>
                  <a:srgbClr val="919090"/>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defTabSz="914400"/>
                <a:endParaRPr lang="en-US" dirty="0">
                  <a:latin typeface="Tahoma"/>
                </a:endParaRPr>
              </a:p>
            </p:txBody>
          </p:sp>
        </p:grpSp>
        <p:grpSp>
          <p:nvGrpSpPr>
            <p:cNvPr id="178" name="Group 177"/>
            <p:cNvGrpSpPr/>
            <p:nvPr/>
          </p:nvGrpSpPr>
          <p:grpSpPr>
            <a:xfrm>
              <a:off x="2077252" y="2291271"/>
              <a:ext cx="50530" cy="699542"/>
              <a:chOff x="2720975" y="2330450"/>
              <a:chExt cx="69850" cy="962025"/>
            </a:xfrm>
          </p:grpSpPr>
          <p:sp>
            <p:nvSpPr>
              <p:cNvPr id="197" name="Line 40"/>
              <p:cNvSpPr>
                <a:spLocks noChangeShapeType="1"/>
              </p:cNvSpPr>
              <p:nvPr/>
            </p:nvSpPr>
            <p:spPr bwMode="auto">
              <a:xfrm rot="10800000" flipH="1">
                <a:off x="2755900" y="2330450"/>
                <a:ext cx="0" cy="962025"/>
              </a:xfrm>
              <a:prstGeom prst="line">
                <a:avLst/>
              </a:prstGeom>
              <a:noFill/>
              <a:ln w="9525" cap="flat" cmpd="sng">
                <a:solidFill>
                  <a:srgbClr val="919090"/>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defTabSz="914400"/>
                <a:endParaRPr lang="en-US" dirty="0">
                  <a:latin typeface="Tahoma"/>
                </a:endParaRPr>
              </a:p>
            </p:txBody>
          </p:sp>
          <p:sp>
            <p:nvSpPr>
              <p:cNvPr id="198" name="Line 41"/>
              <p:cNvSpPr>
                <a:spLocks noChangeShapeType="1"/>
              </p:cNvSpPr>
              <p:nvPr/>
            </p:nvSpPr>
            <p:spPr bwMode="auto">
              <a:xfrm rot="10800000">
                <a:off x="2720975" y="2330450"/>
                <a:ext cx="69850" cy="0"/>
              </a:xfrm>
              <a:prstGeom prst="line">
                <a:avLst/>
              </a:prstGeom>
              <a:noFill/>
              <a:ln w="9525" cap="flat" cmpd="sng">
                <a:solidFill>
                  <a:srgbClr val="919090"/>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defTabSz="914400"/>
                <a:endParaRPr lang="en-US" dirty="0">
                  <a:latin typeface="Tahoma"/>
                </a:endParaRPr>
              </a:p>
            </p:txBody>
          </p:sp>
        </p:grpSp>
        <p:grpSp>
          <p:nvGrpSpPr>
            <p:cNvPr id="179" name="Group 178"/>
            <p:cNvGrpSpPr/>
            <p:nvPr/>
          </p:nvGrpSpPr>
          <p:grpSpPr>
            <a:xfrm>
              <a:off x="1863650" y="2007298"/>
              <a:ext cx="50530" cy="736482"/>
              <a:chOff x="2425700" y="1939925"/>
              <a:chExt cx="69850" cy="1012825"/>
            </a:xfrm>
          </p:grpSpPr>
          <p:sp>
            <p:nvSpPr>
              <p:cNvPr id="195" name="Line 42"/>
              <p:cNvSpPr>
                <a:spLocks noChangeShapeType="1"/>
              </p:cNvSpPr>
              <p:nvPr/>
            </p:nvSpPr>
            <p:spPr bwMode="auto">
              <a:xfrm rot="10800000" flipH="1">
                <a:off x="2460625" y="1939925"/>
                <a:ext cx="0" cy="1012825"/>
              </a:xfrm>
              <a:prstGeom prst="line">
                <a:avLst/>
              </a:prstGeom>
              <a:noFill/>
              <a:ln w="9525" cap="flat" cmpd="sng">
                <a:solidFill>
                  <a:srgbClr val="919090"/>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defTabSz="914400"/>
                <a:endParaRPr lang="en-US" dirty="0">
                  <a:latin typeface="Tahoma"/>
                </a:endParaRPr>
              </a:p>
            </p:txBody>
          </p:sp>
          <p:sp>
            <p:nvSpPr>
              <p:cNvPr id="196" name="Line 43"/>
              <p:cNvSpPr>
                <a:spLocks noChangeShapeType="1"/>
              </p:cNvSpPr>
              <p:nvPr/>
            </p:nvSpPr>
            <p:spPr bwMode="auto">
              <a:xfrm rot="10800000">
                <a:off x="2425700" y="1939925"/>
                <a:ext cx="69850" cy="0"/>
              </a:xfrm>
              <a:prstGeom prst="line">
                <a:avLst/>
              </a:prstGeom>
              <a:noFill/>
              <a:ln w="9525" cap="flat" cmpd="sng">
                <a:solidFill>
                  <a:srgbClr val="919090"/>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defTabSz="914400"/>
                <a:endParaRPr lang="en-US" dirty="0">
                  <a:latin typeface="Tahoma"/>
                </a:endParaRPr>
              </a:p>
            </p:txBody>
          </p:sp>
        </p:grpSp>
        <p:grpSp>
          <p:nvGrpSpPr>
            <p:cNvPr id="180" name="Group 179"/>
            <p:cNvGrpSpPr/>
            <p:nvPr/>
          </p:nvGrpSpPr>
          <p:grpSpPr>
            <a:xfrm>
              <a:off x="1756850" y="1849151"/>
              <a:ext cx="50530" cy="856535"/>
              <a:chOff x="2278063" y="1722438"/>
              <a:chExt cx="69850" cy="1177925"/>
            </a:xfrm>
          </p:grpSpPr>
          <p:sp>
            <p:nvSpPr>
              <p:cNvPr id="193" name="Line 44"/>
              <p:cNvSpPr>
                <a:spLocks noChangeShapeType="1"/>
              </p:cNvSpPr>
              <p:nvPr/>
            </p:nvSpPr>
            <p:spPr bwMode="auto">
              <a:xfrm rot="10800000" flipH="1">
                <a:off x="2312988" y="1722438"/>
                <a:ext cx="0" cy="1177925"/>
              </a:xfrm>
              <a:prstGeom prst="line">
                <a:avLst/>
              </a:prstGeom>
              <a:noFill/>
              <a:ln w="9525" cap="flat" cmpd="sng">
                <a:solidFill>
                  <a:srgbClr val="919090"/>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defTabSz="914400"/>
                <a:endParaRPr lang="en-US" dirty="0">
                  <a:latin typeface="Tahoma"/>
                </a:endParaRPr>
              </a:p>
            </p:txBody>
          </p:sp>
          <p:sp>
            <p:nvSpPr>
              <p:cNvPr id="194" name="Line 45"/>
              <p:cNvSpPr>
                <a:spLocks noChangeShapeType="1"/>
              </p:cNvSpPr>
              <p:nvPr/>
            </p:nvSpPr>
            <p:spPr bwMode="auto">
              <a:xfrm rot="10800000">
                <a:off x="2278063" y="1722438"/>
                <a:ext cx="69850" cy="0"/>
              </a:xfrm>
              <a:prstGeom prst="line">
                <a:avLst/>
              </a:prstGeom>
              <a:noFill/>
              <a:ln w="9525" cap="flat" cmpd="sng">
                <a:solidFill>
                  <a:srgbClr val="919090"/>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defTabSz="914400"/>
                <a:endParaRPr lang="en-US" dirty="0">
                  <a:latin typeface="Tahoma"/>
                </a:endParaRPr>
              </a:p>
            </p:txBody>
          </p:sp>
        </p:grpSp>
        <p:grpSp>
          <p:nvGrpSpPr>
            <p:cNvPr id="181" name="Group 180"/>
            <p:cNvGrpSpPr/>
            <p:nvPr/>
          </p:nvGrpSpPr>
          <p:grpSpPr>
            <a:xfrm>
              <a:off x="1704023" y="1928802"/>
              <a:ext cx="50530" cy="803435"/>
              <a:chOff x="2205038" y="1831975"/>
              <a:chExt cx="69850" cy="1104900"/>
            </a:xfrm>
          </p:grpSpPr>
          <p:sp>
            <p:nvSpPr>
              <p:cNvPr id="191" name="Line 46"/>
              <p:cNvSpPr>
                <a:spLocks noChangeShapeType="1"/>
              </p:cNvSpPr>
              <p:nvPr/>
            </p:nvSpPr>
            <p:spPr bwMode="auto">
              <a:xfrm rot="10800000" flipH="1">
                <a:off x="2239963" y="1831975"/>
                <a:ext cx="0" cy="1104900"/>
              </a:xfrm>
              <a:prstGeom prst="line">
                <a:avLst/>
              </a:prstGeom>
              <a:noFill/>
              <a:ln w="9525" cap="flat" cmpd="sng">
                <a:solidFill>
                  <a:srgbClr val="919090"/>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defTabSz="914400"/>
                <a:endParaRPr lang="en-US" dirty="0">
                  <a:latin typeface="Tahoma"/>
                </a:endParaRPr>
              </a:p>
            </p:txBody>
          </p:sp>
          <p:sp>
            <p:nvSpPr>
              <p:cNvPr id="192" name="Line 47"/>
              <p:cNvSpPr>
                <a:spLocks noChangeShapeType="1"/>
              </p:cNvSpPr>
              <p:nvPr/>
            </p:nvSpPr>
            <p:spPr bwMode="auto">
              <a:xfrm rot="10800000">
                <a:off x="2205038" y="1831975"/>
                <a:ext cx="69850" cy="0"/>
              </a:xfrm>
              <a:prstGeom prst="line">
                <a:avLst/>
              </a:prstGeom>
              <a:noFill/>
              <a:ln w="9525" cap="flat" cmpd="sng">
                <a:solidFill>
                  <a:srgbClr val="919090"/>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defTabSz="914400"/>
                <a:endParaRPr lang="en-US" dirty="0">
                  <a:latin typeface="Tahoma"/>
                </a:endParaRPr>
              </a:p>
            </p:txBody>
          </p:sp>
        </p:grpSp>
        <p:grpSp>
          <p:nvGrpSpPr>
            <p:cNvPr id="182" name="Group 181"/>
            <p:cNvGrpSpPr/>
            <p:nvPr/>
          </p:nvGrpSpPr>
          <p:grpSpPr>
            <a:xfrm>
              <a:off x="1436446" y="2801498"/>
              <a:ext cx="50530" cy="564482"/>
              <a:chOff x="1835150" y="3032125"/>
              <a:chExt cx="69850" cy="776288"/>
            </a:xfrm>
          </p:grpSpPr>
          <p:sp>
            <p:nvSpPr>
              <p:cNvPr id="189" name="Line 48"/>
              <p:cNvSpPr>
                <a:spLocks noChangeShapeType="1"/>
              </p:cNvSpPr>
              <p:nvPr/>
            </p:nvSpPr>
            <p:spPr bwMode="auto">
              <a:xfrm rot="10800000" flipH="1">
                <a:off x="1870075" y="3032125"/>
                <a:ext cx="0" cy="776288"/>
              </a:xfrm>
              <a:prstGeom prst="line">
                <a:avLst/>
              </a:prstGeom>
              <a:noFill/>
              <a:ln w="9525" cap="flat" cmpd="sng">
                <a:solidFill>
                  <a:srgbClr val="919090"/>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defTabSz="914400"/>
                <a:endParaRPr lang="en-US" dirty="0">
                  <a:latin typeface="Tahoma"/>
                </a:endParaRPr>
              </a:p>
            </p:txBody>
          </p:sp>
          <p:sp>
            <p:nvSpPr>
              <p:cNvPr id="190" name="Line 49"/>
              <p:cNvSpPr>
                <a:spLocks noChangeShapeType="1"/>
              </p:cNvSpPr>
              <p:nvPr/>
            </p:nvSpPr>
            <p:spPr bwMode="auto">
              <a:xfrm rot="10800000">
                <a:off x="1835150" y="3032125"/>
                <a:ext cx="69850" cy="0"/>
              </a:xfrm>
              <a:prstGeom prst="line">
                <a:avLst/>
              </a:prstGeom>
              <a:noFill/>
              <a:ln w="9525" cap="flat" cmpd="sng">
                <a:solidFill>
                  <a:srgbClr val="919090"/>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defTabSz="914400"/>
                <a:endParaRPr lang="en-US" dirty="0">
                  <a:latin typeface="Tahoma"/>
                </a:endParaRPr>
              </a:p>
            </p:txBody>
          </p:sp>
        </p:grpSp>
        <p:grpSp>
          <p:nvGrpSpPr>
            <p:cNvPr id="183" name="Group 182"/>
            <p:cNvGrpSpPr/>
            <p:nvPr/>
          </p:nvGrpSpPr>
          <p:grpSpPr>
            <a:xfrm>
              <a:off x="1222844" y="3733067"/>
              <a:ext cx="50530" cy="258577"/>
              <a:chOff x="1539875" y="4313238"/>
              <a:chExt cx="69850" cy="355600"/>
            </a:xfrm>
          </p:grpSpPr>
          <p:sp>
            <p:nvSpPr>
              <p:cNvPr id="187" name="Line 50"/>
              <p:cNvSpPr>
                <a:spLocks noChangeShapeType="1"/>
              </p:cNvSpPr>
              <p:nvPr/>
            </p:nvSpPr>
            <p:spPr bwMode="auto">
              <a:xfrm rot="10800000" flipH="1">
                <a:off x="1574800" y="4313238"/>
                <a:ext cx="0" cy="355600"/>
              </a:xfrm>
              <a:prstGeom prst="line">
                <a:avLst/>
              </a:prstGeom>
              <a:noFill/>
              <a:ln w="9525" cap="flat" cmpd="sng">
                <a:solidFill>
                  <a:srgbClr val="919090"/>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defTabSz="914400"/>
                <a:endParaRPr lang="en-US" dirty="0">
                  <a:latin typeface="Tahoma"/>
                </a:endParaRPr>
              </a:p>
            </p:txBody>
          </p:sp>
          <p:sp>
            <p:nvSpPr>
              <p:cNvPr id="188" name="Line 51"/>
              <p:cNvSpPr>
                <a:spLocks noChangeShapeType="1"/>
              </p:cNvSpPr>
              <p:nvPr/>
            </p:nvSpPr>
            <p:spPr bwMode="auto">
              <a:xfrm rot="10800000">
                <a:off x="1539875" y="4313238"/>
                <a:ext cx="69850" cy="0"/>
              </a:xfrm>
              <a:prstGeom prst="line">
                <a:avLst/>
              </a:prstGeom>
              <a:noFill/>
              <a:ln w="9525" cap="flat" cmpd="sng">
                <a:solidFill>
                  <a:srgbClr val="919090"/>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defTabSz="914400"/>
                <a:endParaRPr lang="en-US" dirty="0">
                  <a:latin typeface="Tahoma"/>
                </a:endParaRPr>
              </a:p>
            </p:txBody>
          </p:sp>
        </p:grpSp>
        <p:grpSp>
          <p:nvGrpSpPr>
            <p:cNvPr id="184" name="Group 183"/>
            <p:cNvGrpSpPr/>
            <p:nvPr/>
          </p:nvGrpSpPr>
          <p:grpSpPr>
            <a:xfrm>
              <a:off x="4920686" y="4462623"/>
              <a:ext cx="50530" cy="103892"/>
              <a:chOff x="6651625" y="5316538"/>
              <a:chExt cx="69850" cy="142875"/>
            </a:xfrm>
          </p:grpSpPr>
          <p:sp>
            <p:nvSpPr>
              <p:cNvPr id="185" name="Line 35"/>
              <p:cNvSpPr>
                <a:spLocks noChangeShapeType="1"/>
              </p:cNvSpPr>
              <p:nvPr/>
            </p:nvSpPr>
            <p:spPr bwMode="auto">
              <a:xfrm rot="10800000">
                <a:off x="6651625" y="5316538"/>
                <a:ext cx="69850" cy="0"/>
              </a:xfrm>
              <a:prstGeom prst="line">
                <a:avLst/>
              </a:prstGeom>
              <a:noFill/>
              <a:ln w="9525" cap="flat" cmpd="sng">
                <a:solidFill>
                  <a:srgbClr val="919090"/>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defTabSz="914400"/>
                <a:endParaRPr lang="en-US" dirty="0">
                  <a:latin typeface="Tahoma"/>
                </a:endParaRPr>
              </a:p>
            </p:txBody>
          </p:sp>
          <p:sp>
            <p:nvSpPr>
              <p:cNvPr id="186" name="Line 65"/>
              <p:cNvSpPr>
                <a:spLocks noChangeShapeType="1"/>
              </p:cNvSpPr>
              <p:nvPr/>
            </p:nvSpPr>
            <p:spPr bwMode="auto">
              <a:xfrm rot="10800000" flipH="1">
                <a:off x="6686550" y="5316538"/>
                <a:ext cx="0" cy="142875"/>
              </a:xfrm>
              <a:prstGeom prst="line">
                <a:avLst/>
              </a:prstGeom>
              <a:noFill/>
              <a:ln w="9525" cap="flat" cmpd="sng">
                <a:solidFill>
                  <a:srgbClr val="919090"/>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defTabSz="914400"/>
                <a:endParaRPr lang="en-US" dirty="0">
                  <a:latin typeface="Tahoma"/>
                </a:endParaRPr>
              </a:p>
            </p:txBody>
          </p:sp>
        </p:grpSp>
      </p:grpSp>
      <p:grpSp>
        <p:nvGrpSpPr>
          <p:cNvPr id="215" name="Group 214"/>
          <p:cNvGrpSpPr/>
          <p:nvPr/>
        </p:nvGrpSpPr>
        <p:grpSpPr>
          <a:xfrm>
            <a:off x="1421469" y="2495614"/>
            <a:ext cx="6381649" cy="2129795"/>
            <a:chOff x="1524000" y="2844800"/>
            <a:chExt cx="8821738" cy="2928938"/>
          </a:xfrm>
          <a:solidFill>
            <a:srgbClr val="FFFFFF"/>
          </a:solidFill>
        </p:grpSpPr>
        <p:sp>
          <p:nvSpPr>
            <p:cNvPr id="216" name="AutoShape 52"/>
            <p:cNvSpPr>
              <a:spLocks/>
            </p:cNvSpPr>
            <p:nvPr/>
          </p:nvSpPr>
          <p:spPr bwMode="auto">
            <a:xfrm>
              <a:off x="1524000" y="4610100"/>
              <a:ext cx="109538" cy="109538"/>
            </a:xfrm>
            <a:custGeom>
              <a:avLst/>
              <a:gdLst/>
              <a:ahLst/>
              <a:cxnLst/>
              <a:rect l="0" t="0" r="r" b="b"/>
              <a:pathLst>
                <a:path w="21600" h="21600">
                  <a:moveTo>
                    <a:pt x="21600" y="10805"/>
                  </a:moveTo>
                  <a:cubicBezTo>
                    <a:pt x="21600" y="16768"/>
                    <a:pt x="16766" y="21600"/>
                    <a:pt x="10800" y="21600"/>
                  </a:cubicBezTo>
                  <a:cubicBezTo>
                    <a:pt x="4836" y="21600"/>
                    <a:pt x="0" y="16768"/>
                    <a:pt x="0" y="10805"/>
                  </a:cubicBezTo>
                  <a:cubicBezTo>
                    <a:pt x="0" y="4836"/>
                    <a:pt x="4836" y="0"/>
                    <a:pt x="10800" y="0"/>
                  </a:cubicBezTo>
                  <a:cubicBezTo>
                    <a:pt x="16766" y="0"/>
                    <a:pt x="21600" y="4836"/>
                    <a:pt x="21600" y="10805"/>
                  </a:cubicBezTo>
                  <a:close/>
                  <a:moveTo>
                    <a:pt x="21600" y="10805"/>
                  </a:moveTo>
                </a:path>
              </a:pathLst>
            </a:custGeom>
            <a:grpFill/>
            <a:ln w="12700" cap="flat" cmpd="sng">
              <a:solidFill>
                <a:srgbClr val="FFFFFF">
                  <a:lumMod val="50000"/>
                </a:srgbClr>
              </a:solidFill>
              <a:prstDash val="solid"/>
              <a:miter lim="800000"/>
              <a:headEnd type="none" w="med" len="med"/>
              <a:tailEnd type="none" w="med" len="med"/>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effectLst/>
                <a:uLnTx/>
                <a:uFillTx/>
                <a:latin typeface="Tahoma"/>
              </a:endParaRPr>
            </a:p>
          </p:txBody>
        </p:sp>
        <p:sp>
          <p:nvSpPr>
            <p:cNvPr id="217" name="AutoShape 53"/>
            <p:cNvSpPr>
              <a:spLocks/>
            </p:cNvSpPr>
            <p:nvPr/>
          </p:nvSpPr>
          <p:spPr bwMode="auto">
            <a:xfrm>
              <a:off x="1816100" y="3759200"/>
              <a:ext cx="109538" cy="109538"/>
            </a:xfrm>
            <a:custGeom>
              <a:avLst/>
              <a:gdLst/>
              <a:ahLst/>
              <a:cxnLst/>
              <a:rect l="0" t="0" r="r" b="b"/>
              <a:pathLst>
                <a:path w="21600" h="21600">
                  <a:moveTo>
                    <a:pt x="21600" y="10803"/>
                  </a:moveTo>
                  <a:cubicBezTo>
                    <a:pt x="21600" y="16766"/>
                    <a:pt x="16765" y="21600"/>
                    <a:pt x="10801" y="21600"/>
                  </a:cubicBezTo>
                  <a:cubicBezTo>
                    <a:pt x="4835" y="21600"/>
                    <a:pt x="0" y="16766"/>
                    <a:pt x="0" y="10803"/>
                  </a:cubicBezTo>
                  <a:cubicBezTo>
                    <a:pt x="0" y="4837"/>
                    <a:pt x="4835" y="0"/>
                    <a:pt x="10801" y="0"/>
                  </a:cubicBezTo>
                  <a:cubicBezTo>
                    <a:pt x="16765" y="0"/>
                    <a:pt x="21600" y="4837"/>
                    <a:pt x="21600" y="10803"/>
                  </a:cubicBezTo>
                  <a:close/>
                  <a:moveTo>
                    <a:pt x="21600" y="10803"/>
                  </a:moveTo>
                </a:path>
              </a:pathLst>
            </a:custGeom>
            <a:grpFill/>
            <a:ln w="12700" cap="flat" cmpd="sng">
              <a:solidFill>
                <a:srgbClr val="FFFFFF">
                  <a:lumMod val="50000"/>
                </a:srgbClr>
              </a:solidFill>
              <a:prstDash val="solid"/>
              <a:miter lim="800000"/>
              <a:headEnd type="none" w="med" len="med"/>
              <a:tailEnd type="none" w="med" len="med"/>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effectLst/>
                <a:uLnTx/>
                <a:uFillTx/>
                <a:latin typeface="Tahoma"/>
              </a:endParaRPr>
            </a:p>
          </p:txBody>
        </p:sp>
        <p:sp>
          <p:nvSpPr>
            <p:cNvPr id="218" name="AutoShape 54"/>
            <p:cNvSpPr>
              <a:spLocks/>
            </p:cNvSpPr>
            <p:nvPr/>
          </p:nvSpPr>
          <p:spPr bwMode="auto">
            <a:xfrm>
              <a:off x="2108200" y="3098800"/>
              <a:ext cx="109538" cy="109538"/>
            </a:xfrm>
            <a:custGeom>
              <a:avLst/>
              <a:gdLst/>
              <a:ahLst/>
              <a:cxnLst/>
              <a:rect l="0" t="0" r="r" b="b"/>
              <a:pathLst>
                <a:path w="21600" h="21600">
                  <a:moveTo>
                    <a:pt x="21600" y="10805"/>
                  </a:moveTo>
                  <a:cubicBezTo>
                    <a:pt x="21600" y="16768"/>
                    <a:pt x="16765" y="21600"/>
                    <a:pt x="10801" y="21600"/>
                  </a:cubicBezTo>
                  <a:cubicBezTo>
                    <a:pt x="4835" y="21600"/>
                    <a:pt x="0" y="16768"/>
                    <a:pt x="0" y="10805"/>
                  </a:cubicBezTo>
                  <a:cubicBezTo>
                    <a:pt x="0" y="4838"/>
                    <a:pt x="4835" y="0"/>
                    <a:pt x="10801" y="0"/>
                  </a:cubicBezTo>
                  <a:cubicBezTo>
                    <a:pt x="16765" y="0"/>
                    <a:pt x="21600" y="4838"/>
                    <a:pt x="21600" y="10805"/>
                  </a:cubicBezTo>
                  <a:close/>
                  <a:moveTo>
                    <a:pt x="21600" y="10805"/>
                  </a:moveTo>
                </a:path>
              </a:pathLst>
            </a:custGeom>
            <a:grpFill/>
            <a:ln w="12700" cap="flat" cmpd="sng">
              <a:solidFill>
                <a:srgbClr val="FFFFFF">
                  <a:lumMod val="50000"/>
                </a:srgbClr>
              </a:solidFill>
              <a:prstDash val="solid"/>
              <a:miter lim="800000"/>
              <a:headEnd type="none" w="med" len="med"/>
              <a:tailEnd type="none" w="med" len="med"/>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effectLst/>
                <a:uLnTx/>
                <a:uFillTx/>
                <a:latin typeface="Tahoma"/>
              </a:endParaRPr>
            </a:p>
          </p:txBody>
        </p:sp>
        <p:sp>
          <p:nvSpPr>
            <p:cNvPr id="219" name="AutoShape 55"/>
            <p:cNvSpPr>
              <a:spLocks/>
            </p:cNvSpPr>
            <p:nvPr/>
          </p:nvSpPr>
          <p:spPr bwMode="auto">
            <a:xfrm>
              <a:off x="2184400" y="2882900"/>
              <a:ext cx="109538" cy="109538"/>
            </a:xfrm>
            <a:custGeom>
              <a:avLst/>
              <a:gdLst/>
              <a:ahLst/>
              <a:cxnLst/>
              <a:rect l="0" t="0" r="r" b="b"/>
              <a:pathLst>
                <a:path w="21600" h="21600">
                  <a:moveTo>
                    <a:pt x="21600" y="10804"/>
                  </a:moveTo>
                  <a:cubicBezTo>
                    <a:pt x="21600" y="16767"/>
                    <a:pt x="16765" y="21600"/>
                    <a:pt x="10801" y="21600"/>
                  </a:cubicBezTo>
                  <a:cubicBezTo>
                    <a:pt x="4835" y="21600"/>
                    <a:pt x="0" y="16767"/>
                    <a:pt x="0" y="10804"/>
                  </a:cubicBezTo>
                  <a:cubicBezTo>
                    <a:pt x="0" y="4838"/>
                    <a:pt x="4835" y="0"/>
                    <a:pt x="10801" y="0"/>
                  </a:cubicBezTo>
                  <a:cubicBezTo>
                    <a:pt x="16765" y="0"/>
                    <a:pt x="21600" y="4838"/>
                    <a:pt x="21600" y="10804"/>
                  </a:cubicBezTo>
                  <a:close/>
                  <a:moveTo>
                    <a:pt x="21600" y="10804"/>
                  </a:moveTo>
                </a:path>
              </a:pathLst>
            </a:custGeom>
            <a:grpFill/>
            <a:ln w="12700" cap="flat" cmpd="sng">
              <a:solidFill>
                <a:srgbClr val="FFFFFF">
                  <a:lumMod val="50000"/>
                </a:srgbClr>
              </a:solidFill>
              <a:prstDash val="solid"/>
              <a:miter lim="800000"/>
              <a:headEnd type="none" w="med" len="med"/>
              <a:tailEnd type="none" w="med" len="med"/>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effectLst/>
                <a:uLnTx/>
                <a:uFillTx/>
                <a:latin typeface="Tahoma"/>
              </a:endParaRPr>
            </a:p>
          </p:txBody>
        </p:sp>
        <p:sp>
          <p:nvSpPr>
            <p:cNvPr id="220" name="AutoShape 56"/>
            <p:cNvSpPr>
              <a:spLocks/>
            </p:cNvSpPr>
            <p:nvPr/>
          </p:nvSpPr>
          <p:spPr bwMode="auto">
            <a:xfrm>
              <a:off x="2260600" y="2844800"/>
              <a:ext cx="109538" cy="109538"/>
            </a:xfrm>
            <a:custGeom>
              <a:avLst/>
              <a:gdLst/>
              <a:ahLst/>
              <a:cxnLst/>
              <a:rect l="0" t="0" r="r" b="b"/>
              <a:pathLst>
                <a:path w="21600" h="21600">
                  <a:moveTo>
                    <a:pt x="21600" y="10805"/>
                  </a:moveTo>
                  <a:cubicBezTo>
                    <a:pt x="21600" y="16767"/>
                    <a:pt x="16765" y="21600"/>
                    <a:pt x="10801" y="21600"/>
                  </a:cubicBezTo>
                  <a:cubicBezTo>
                    <a:pt x="4835" y="21600"/>
                    <a:pt x="0" y="16767"/>
                    <a:pt x="0" y="10805"/>
                  </a:cubicBezTo>
                  <a:cubicBezTo>
                    <a:pt x="0" y="4838"/>
                    <a:pt x="4835" y="0"/>
                    <a:pt x="10801" y="0"/>
                  </a:cubicBezTo>
                  <a:cubicBezTo>
                    <a:pt x="16765" y="0"/>
                    <a:pt x="21600" y="4838"/>
                    <a:pt x="21600" y="10805"/>
                  </a:cubicBezTo>
                  <a:close/>
                  <a:moveTo>
                    <a:pt x="21600" y="10805"/>
                  </a:moveTo>
                </a:path>
              </a:pathLst>
            </a:custGeom>
            <a:grpFill/>
            <a:ln w="12700" cap="flat" cmpd="sng">
              <a:solidFill>
                <a:srgbClr val="FFFFFF">
                  <a:lumMod val="50000"/>
                </a:srgbClr>
              </a:solidFill>
              <a:prstDash val="solid"/>
              <a:miter lim="800000"/>
              <a:headEnd type="none" w="med" len="med"/>
              <a:tailEnd type="none" w="med" len="med"/>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effectLst/>
                <a:uLnTx/>
                <a:uFillTx/>
                <a:latin typeface="Tahoma"/>
              </a:endParaRPr>
            </a:p>
          </p:txBody>
        </p:sp>
        <p:sp>
          <p:nvSpPr>
            <p:cNvPr id="221" name="AutoShape 57"/>
            <p:cNvSpPr>
              <a:spLocks/>
            </p:cNvSpPr>
            <p:nvPr/>
          </p:nvSpPr>
          <p:spPr bwMode="auto">
            <a:xfrm>
              <a:off x="2400300" y="2895600"/>
              <a:ext cx="109538" cy="109538"/>
            </a:xfrm>
            <a:custGeom>
              <a:avLst/>
              <a:gdLst/>
              <a:ahLst/>
              <a:cxnLst/>
              <a:rect l="0" t="0" r="r" b="b"/>
              <a:pathLst>
                <a:path w="21600" h="21600">
                  <a:moveTo>
                    <a:pt x="21600" y="10805"/>
                  </a:moveTo>
                  <a:cubicBezTo>
                    <a:pt x="21600" y="16768"/>
                    <a:pt x="16765" y="21600"/>
                    <a:pt x="10801" y="21600"/>
                  </a:cubicBezTo>
                  <a:cubicBezTo>
                    <a:pt x="4835" y="21600"/>
                    <a:pt x="0" y="16768"/>
                    <a:pt x="0" y="10805"/>
                  </a:cubicBezTo>
                  <a:cubicBezTo>
                    <a:pt x="0" y="4839"/>
                    <a:pt x="4835" y="0"/>
                    <a:pt x="10801" y="0"/>
                  </a:cubicBezTo>
                  <a:cubicBezTo>
                    <a:pt x="16765" y="0"/>
                    <a:pt x="21600" y="4839"/>
                    <a:pt x="21600" y="10805"/>
                  </a:cubicBezTo>
                  <a:close/>
                  <a:moveTo>
                    <a:pt x="21600" y="10805"/>
                  </a:moveTo>
                </a:path>
              </a:pathLst>
            </a:custGeom>
            <a:grpFill/>
            <a:ln w="12700" cap="flat" cmpd="sng">
              <a:solidFill>
                <a:srgbClr val="FFFFFF">
                  <a:lumMod val="50000"/>
                </a:srgbClr>
              </a:solidFill>
              <a:prstDash val="solid"/>
              <a:miter lim="800000"/>
              <a:headEnd type="none" w="med" len="med"/>
              <a:tailEnd type="none" w="med" len="med"/>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effectLst/>
                <a:uLnTx/>
                <a:uFillTx/>
                <a:latin typeface="Tahoma"/>
              </a:endParaRPr>
            </a:p>
          </p:txBody>
        </p:sp>
        <p:sp>
          <p:nvSpPr>
            <p:cNvPr id="222" name="AutoShape 58"/>
            <p:cNvSpPr>
              <a:spLocks/>
            </p:cNvSpPr>
            <p:nvPr/>
          </p:nvSpPr>
          <p:spPr bwMode="auto">
            <a:xfrm>
              <a:off x="2705100" y="3236913"/>
              <a:ext cx="109538" cy="111125"/>
            </a:xfrm>
            <a:custGeom>
              <a:avLst/>
              <a:gdLst/>
              <a:ahLst/>
              <a:cxnLst/>
              <a:rect l="0" t="0" r="r" b="b"/>
              <a:pathLst>
                <a:path w="21600" h="21600">
                  <a:moveTo>
                    <a:pt x="21600" y="10805"/>
                  </a:moveTo>
                  <a:cubicBezTo>
                    <a:pt x="21600" y="16768"/>
                    <a:pt x="16764" y="21600"/>
                    <a:pt x="10800" y="21600"/>
                  </a:cubicBezTo>
                  <a:cubicBezTo>
                    <a:pt x="4834" y="21600"/>
                    <a:pt x="0" y="16768"/>
                    <a:pt x="0" y="10805"/>
                  </a:cubicBezTo>
                  <a:cubicBezTo>
                    <a:pt x="0" y="4838"/>
                    <a:pt x="4834" y="0"/>
                    <a:pt x="10800" y="0"/>
                  </a:cubicBezTo>
                  <a:cubicBezTo>
                    <a:pt x="16764" y="0"/>
                    <a:pt x="21600" y="4838"/>
                    <a:pt x="21600" y="10805"/>
                  </a:cubicBezTo>
                  <a:close/>
                  <a:moveTo>
                    <a:pt x="21600" y="10805"/>
                  </a:moveTo>
                </a:path>
              </a:pathLst>
            </a:custGeom>
            <a:grpFill/>
            <a:ln w="12700" cap="flat" cmpd="sng">
              <a:solidFill>
                <a:srgbClr val="FFFFFF">
                  <a:lumMod val="50000"/>
                </a:srgbClr>
              </a:solidFill>
              <a:prstDash val="solid"/>
              <a:miter lim="800000"/>
              <a:headEnd type="none" w="med" len="med"/>
              <a:tailEnd type="none" w="med" len="med"/>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effectLst/>
                <a:uLnTx/>
                <a:uFillTx/>
                <a:latin typeface="Tahoma"/>
              </a:endParaRPr>
            </a:p>
          </p:txBody>
        </p:sp>
        <p:sp>
          <p:nvSpPr>
            <p:cNvPr id="223" name="AutoShape 59"/>
            <p:cNvSpPr>
              <a:spLocks/>
            </p:cNvSpPr>
            <p:nvPr/>
          </p:nvSpPr>
          <p:spPr bwMode="auto">
            <a:xfrm>
              <a:off x="3289300" y="4013200"/>
              <a:ext cx="109538" cy="109538"/>
            </a:xfrm>
            <a:custGeom>
              <a:avLst/>
              <a:gdLst/>
              <a:ahLst/>
              <a:cxnLst/>
              <a:rect l="0" t="0" r="r" b="b"/>
              <a:pathLst>
                <a:path w="21600" h="21600">
                  <a:moveTo>
                    <a:pt x="21600" y="10805"/>
                  </a:moveTo>
                  <a:cubicBezTo>
                    <a:pt x="21600" y="16768"/>
                    <a:pt x="16765" y="21600"/>
                    <a:pt x="10801" y="21600"/>
                  </a:cubicBezTo>
                  <a:cubicBezTo>
                    <a:pt x="4835" y="21600"/>
                    <a:pt x="0" y="16768"/>
                    <a:pt x="0" y="10805"/>
                  </a:cubicBezTo>
                  <a:cubicBezTo>
                    <a:pt x="0" y="4839"/>
                    <a:pt x="4835" y="0"/>
                    <a:pt x="10801" y="0"/>
                  </a:cubicBezTo>
                  <a:cubicBezTo>
                    <a:pt x="16765" y="0"/>
                    <a:pt x="21600" y="4839"/>
                    <a:pt x="21600" y="10805"/>
                  </a:cubicBezTo>
                  <a:close/>
                  <a:moveTo>
                    <a:pt x="21600" y="10805"/>
                  </a:moveTo>
                </a:path>
              </a:pathLst>
            </a:custGeom>
            <a:grpFill/>
            <a:ln w="12700" cap="flat" cmpd="sng">
              <a:solidFill>
                <a:srgbClr val="FFFFFF">
                  <a:lumMod val="50000"/>
                </a:srgbClr>
              </a:solidFill>
              <a:prstDash val="solid"/>
              <a:miter lim="800000"/>
              <a:headEnd type="none" w="med" len="med"/>
              <a:tailEnd type="none" w="med" len="med"/>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effectLst/>
                <a:uLnTx/>
                <a:uFillTx/>
                <a:latin typeface="Tahoma"/>
              </a:endParaRPr>
            </a:p>
          </p:txBody>
        </p:sp>
        <p:sp>
          <p:nvSpPr>
            <p:cNvPr id="224" name="AutoShape 60"/>
            <p:cNvSpPr>
              <a:spLocks/>
            </p:cNvSpPr>
            <p:nvPr/>
          </p:nvSpPr>
          <p:spPr bwMode="auto">
            <a:xfrm>
              <a:off x="3886200" y="4470400"/>
              <a:ext cx="109538" cy="109538"/>
            </a:xfrm>
            <a:custGeom>
              <a:avLst/>
              <a:gdLst/>
              <a:ahLst/>
              <a:cxnLst/>
              <a:rect l="0" t="0" r="r" b="b"/>
              <a:pathLst>
                <a:path w="21600" h="21600">
                  <a:moveTo>
                    <a:pt x="21600" y="10805"/>
                  </a:moveTo>
                  <a:cubicBezTo>
                    <a:pt x="21600" y="16768"/>
                    <a:pt x="16766" y="21600"/>
                    <a:pt x="10801" y="21600"/>
                  </a:cubicBezTo>
                  <a:cubicBezTo>
                    <a:pt x="4836" y="21600"/>
                    <a:pt x="0" y="16768"/>
                    <a:pt x="0" y="10805"/>
                  </a:cubicBezTo>
                  <a:cubicBezTo>
                    <a:pt x="0" y="4839"/>
                    <a:pt x="4836" y="0"/>
                    <a:pt x="10801" y="0"/>
                  </a:cubicBezTo>
                  <a:cubicBezTo>
                    <a:pt x="16766" y="0"/>
                    <a:pt x="21600" y="4839"/>
                    <a:pt x="21600" y="10805"/>
                  </a:cubicBezTo>
                  <a:close/>
                  <a:moveTo>
                    <a:pt x="21600" y="10805"/>
                  </a:moveTo>
                </a:path>
              </a:pathLst>
            </a:custGeom>
            <a:grpFill/>
            <a:ln w="12700" cap="flat" cmpd="sng">
              <a:solidFill>
                <a:srgbClr val="FFFFFF">
                  <a:lumMod val="50000"/>
                </a:srgbClr>
              </a:solidFill>
              <a:prstDash val="solid"/>
              <a:miter lim="800000"/>
              <a:headEnd type="none" w="med" len="med"/>
              <a:tailEnd type="none" w="med" len="med"/>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effectLst/>
                <a:uLnTx/>
                <a:uFillTx/>
                <a:latin typeface="Tahoma"/>
              </a:endParaRPr>
            </a:p>
          </p:txBody>
        </p:sp>
        <p:sp>
          <p:nvSpPr>
            <p:cNvPr id="225" name="AutoShape 61"/>
            <p:cNvSpPr>
              <a:spLocks/>
            </p:cNvSpPr>
            <p:nvPr/>
          </p:nvSpPr>
          <p:spPr bwMode="auto">
            <a:xfrm>
              <a:off x="4470400" y="4762500"/>
              <a:ext cx="109538" cy="109538"/>
            </a:xfrm>
            <a:custGeom>
              <a:avLst/>
              <a:gdLst/>
              <a:ahLst/>
              <a:cxnLst/>
              <a:rect l="0" t="0" r="r" b="b"/>
              <a:pathLst>
                <a:path w="21600" h="21600">
                  <a:moveTo>
                    <a:pt x="21600" y="10805"/>
                  </a:moveTo>
                  <a:cubicBezTo>
                    <a:pt x="21600" y="16768"/>
                    <a:pt x="16765" y="21600"/>
                    <a:pt x="10801" y="21600"/>
                  </a:cubicBezTo>
                  <a:cubicBezTo>
                    <a:pt x="4835" y="21600"/>
                    <a:pt x="0" y="16768"/>
                    <a:pt x="0" y="10805"/>
                  </a:cubicBezTo>
                  <a:cubicBezTo>
                    <a:pt x="0" y="4839"/>
                    <a:pt x="4835" y="0"/>
                    <a:pt x="10801" y="0"/>
                  </a:cubicBezTo>
                  <a:cubicBezTo>
                    <a:pt x="16765" y="0"/>
                    <a:pt x="21600" y="4839"/>
                    <a:pt x="21600" y="10805"/>
                  </a:cubicBezTo>
                  <a:close/>
                  <a:moveTo>
                    <a:pt x="21600" y="10805"/>
                  </a:moveTo>
                </a:path>
              </a:pathLst>
            </a:custGeom>
            <a:grpFill/>
            <a:ln w="12700" cap="flat" cmpd="sng">
              <a:solidFill>
                <a:srgbClr val="FFFFFF">
                  <a:lumMod val="50000"/>
                </a:srgbClr>
              </a:solidFill>
              <a:prstDash val="solid"/>
              <a:miter lim="800000"/>
              <a:headEnd type="none" w="med" len="med"/>
              <a:tailEnd type="none" w="med" len="med"/>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effectLst/>
                <a:uLnTx/>
                <a:uFillTx/>
                <a:latin typeface="Tahoma"/>
              </a:endParaRPr>
            </a:p>
          </p:txBody>
        </p:sp>
        <p:sp>
          <p:nvSpPr>
            <p:cNvPr id="226" name="AutoShape 62"/>
            <p:cNvSpPr>
              <a:spLocks/>
            </p:cNvSpPr>
            <p:nvPr/>
          </p:nvSpPr>
          <p:spPr bwMode="auto">
            <a:xfrm>
              <a:off x="5067300" y="4864100"/>
              <a:ext cx="109538" cy="109538"/>
            </a:xfrm>
            <a:custGeom>
              <a:avLst/>
              <a:gdLst/>
              <a:ahLst/>
              <a:cxnLst/>
              <a:rect l="0" t="0" r="r" b="b"/>
              <a:pathLst>
                <a:path w="21600" h="21600">
                  <a:moveTo>
                    <a:pt x="21600" y="10805"/>
                  </a:moveTo>
                  <a:cubicBezTo>
                    <a:pt x="21600" y="16768"/>
                    <a:pt x="16765" y="21600"/>
                    <a:pt x="10801" y="21600"/>
                  </a:cubicBezTo>
                  <a:cubicBezTo>
                    <a:pt x="4835" y="21600"/>
                    <a:pt x="0" y="16768"/>
                    <a:pt x="0" y="10805"/>
                  </a:cubicBezTo>
                  <a:cubicBezTo>
                    <a:pt x="0" y="4836"/>
                    <a:pt x="4835" y="0"/>
                    <a:pt x="10801" y="0"/>
                  </a:cubicBezTo>
                  <a:cubicBezTo>
                    <a:pt x="16765" y="0"/>
                    <a:pt x="21600" y="4836"/>
                    <a:pt x="21600" y="10805"/>
                  </a:cubicBezTo>
                  <a:close/>
                  <a:moveTo>
                    <a:pt x="21600" y="10805"/>
                  </a:moveTo>
                </a:path>
              </a:pathLst>
            </a:custGeom>
            <a:grpFill/>
            <a:ln w="12700" cap="flat" cmpd="sng">
              <a:solidFill>
                <a:srgbClr val="FFFFFF">
                  <a:lumMod val="50000"/>
                </a:srgbClr>
              </a:solidFill>
              <a:prstDash val="solid"/>
              <a:miter lim="800000"/>
              <a:headEnd type="none" w="med" len="med"/>
              <a:tailEnd type="none" w="med" len="med"/>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effectLst/>
                <a:uLnTx/>
                <a:uFillTx/>
                <a:latin typeface="Tahoma"/>
              </a:endParaRPr>
            </a:p>
          </p:txBody>
        </p:sp>
        <p:sp>
          <p:nvSpPr>
            <p:cNvPr id="227" name="AutoShape 63"/>
            <p:cNvSpPr>
              <a:spLocks/>
            </p:cNvSpPr>
            <p:nvPr/>
          </p:nvSpPr>
          <p:spPr bwMode="auto">
            <a:xfrm>
              <a:off x="5651500" y="5067300"/>
              <a:ext cx="109538" cy="109538"/>
            </a:xfrm>
            <a:custGeom>
              <a:avLst/>
              <a:gdLst/>
              <a:ahLst/>
              <a:cxnLst/>
              <a:rect l="0" t="0" r="r" b="b"/>
              <a:pathLst>
                <a:path w="21600" h="21600">
                  <a:moveTo>
                    <a:pt x="21600" y="10805"/>
                  </a:moveTo>
                  <a:cubicBezTo>
                    <a:pt x="21600" y="16768"/>
                    <a:pt x="16766" y="21600"/>
                    <a:pt x="10801" y="21600"/>
                  </a:cubicBezTo>
                  <a:cubicBezTo>
                    <a:pt x="4837" y="21600"/>
                    <a:pt x="0" y="16768"/>
                    <a:pt x="0" y="10805"/>
                  </a:cubicBezTo>
                  <a:cubicBezTo>
                    <a:pt x="0" y="4839"/>
                    <a:pt x="4837" y="0"/>
                    <a:pt x="10801" y="0"/>
                  </a:cubicBezTo>
                  <a:cubicBezTo>
                    <a:pt x="16766" y="0"/>
                    <a:pt x="21600" y="4839"/>
                    <a:pt x="21600" y="10805"/>
                  </a:cubicBezTo>
                  <a:close/>
                  <a:moveTo>
                    <a:pt x="21600" y="10805"/>
                  </a:moveTo>
                </a:path>
              </a:pathLst>
            </a:custGeom>
            <a:grpFill/>
            <a:ln w="12700" cap="flat" cmpd="sng">
              <a:solidFill>
                <a:srgbClr val="FFFFFF">
                  <a:lumMod val="50000"/>
                </a:srgbClr>
              </a:solidFill>
              <a:prstDash val="solid"/>
              <a:miter lim="800000"/>
              <a:headEnd type="none" w="med" len="med"/>
              <a:tailEnd type="none" w="med" len="med"/>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effectLst/>
                <a:uLnTx/>
                <a:uFillTx/>
                <a:latin typeface="Tahoma"/>
              </a:endParaRPr>
            </a:p>
          </p:txBody>
        </p:sp>
        <p:sp>
          <p:nvSpPr>
            <p:cNvPr id="228" name="AutoShape 64"/>
            <p:cNvSpPr>
              <a:spLocks/>
            </p:cNvSpPr>
            <p:nvPr/>
          </p:nvSpPr>
          <p:spPr bwMode="auto">
            <a:xfrm>
              <a:off x="6019800" y="5168900"/>
              <a:ext cx="109538" cy="109538"/>
            </a:xfrm>
            <a:custGeom>
              <a:avLst/>
              <a:gdLst/>
              <a:ahLst/>
              <a:cxnLst/>
              <a:rect l="0" t="0" r="r" b="b"/>
              <a:pathLst>
                <a:path w="21600" h="21600">
                  <a:moveTo>
                    <a:pt x="21600" y="10805"/>
                  </a:moveTo>
                  <a:cubicBezTo>
                    <a:pt x="21600" y="16768"/>
                    <a:pt x="16766" y="21600"/>
                    <a:pt x="10801" y="21600"/>
                  </a:cubicBezTo>
                  <a:cubicBezTo>
                    <a:pt x="4834" y="21600"/>
                    <a:pt x="0" y="16768"/>
                    <a:pt x="0" y="10805"/>
                  </a:cubicBezTo>
                  <a:cubicBezTo>
                    <a:pt x="0" y="4839"/>
                    <a:pt x="4834" y="0"/>
                    <a:pt x="10801" y="0"/>
                  </a:cubicBezTo>
                  <a:cubicBezTo>
                    <a:pt x="16766" y="0"/>
                    <a:pt x="21600" y="4839"/>
                    <a:pt x="21600" y="10805"/>
                  </a:cubicBezTo>
                  <a:close/>
                  <a:moveTo>
                    <a:pt x="21600" y="10805"/>
                  </a:moveTo>
                </a:path>
              </a:pathLst>
            </a:custGeom>
            <a:grpFill/>
            <a:ln w="12700" cap="flat" cmpd="sng">
              <a:solidFill>
                <a:srgbClr val="FFFFFF">
                  <a:lumMod val="50000"/>
                </a:srgbClr>
              </a:solidFill>
              <a:prstDash val="solid"/>
              <a:miter lim="800000"/>
              <a:headEnd type="none" w="med" len="med"/>
              <a:tailEnd type="none" w="med" len="med"/>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effectLst/>
                <a:uLnTx/>
                <a:uFillTx/>
                <a:latin typeface="Tahoma"/>
              </a:endParaRPr>
            </a:p>
          </p:txBody>
        </p:sp>
        <p:sp>
          <p:nvSpPr>
            <p:cNvPr id="229" name="AutoShape 66"/>
            <p:cNvSpPr>
              <a:spLocks/>
            </p:cNvSpPr>
            <p:nvPr/>
          </p:nvSpPr>
          <p:spPr bwMode="auto">
            <a:xfrm>
              <a:off x="6629400" y="5410200"/>
              <a:ext cx="109538" cy="109538"/>
            </a:xfrm>
            <a:custGeom>
              <a:avLst/>
              <a:gdLst/>
              <a:ahLst/>
              <a:cxnLst/>
              <a:rect l="0" t="0" r="r" b="b"/>
              <a:pathLst>
                <a:path w="21600" h="21600">
                  <a:moveTo>
                    <a:pt x="21600" y="10805"/>
                  </a:moveTo>
                  <a:cubicBezTo>
                    <a:pt x="21600" y="16768"/>
                    <a:pt x="16766" y="21600"/>
                    <a:pt x="10801" y="21600"/>
                  </a:cubicBezTo>
                  <a:cubicBezTo>
                    <a:pt x="4834" y="21600"/>
                    <a:pt x="0" y="16768"/>
                    <a:pt x="0" y="10805"/>
                  </a:cubicBezTo>
                  <a:cubicBezTo>
                    <a:pt x="0" y="4839"/>
                    <a:pt x="4834" y="0"/>
                    <a:pt x="10801" y="0"/>
                  </a:cubicBezTo>
                  <a:cubicBezTo>
                    <a:pt x="16766" y="0"/>
                    <a:pt x="21600" y="4839"/>
                    <a:pt x="21600" y="10805"/>
                  </a:cubicBezTo>
                  <a:close/>
                  <a:moveTo>
                    <a:pt x="21600" y="10805"/>
                  </a:moveTo>
                </a:path>
              </a:pathLst>
            </a:custGeom>
            <a:grpFill/>
            <a:ln w="12700" cap="flat" cmpd="sng">
              <a:solidFill>
                <a:srgbClr val="FFFFFF">
                  <a:lumMod val="50000"/>
                </a:srgbClr>
              </a:solidFill>
              <a:prstDash val="solid"/>
              <a:miter lim="800000"/>
              <a:headEnd type="none" w="med" len="med"/>
              <a:tailEnd type="none" w="med" len="med"/>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effectLst/>
                <a:uLnTx/>
                <a:uFillTx/>
                <a:latin typeface="Tahoma"/>
              </a:endParaRPr>
            </a:p>
          </p:txBody>
        </p:sp>
        <p:sp>
          <p:nvSpPr>
            <p:cNvPr id="230" name="AutoShape 67"/>
            <p:cNvSpPr>
              <a:spLocks/>
            </p:cNvSpPr>
            <p:nvPr/>
          </p:nvSpPr>
          <p:spPr bwMode="auto">
            <a:xfrm>
              <a:off x="8432800" y="5613400"/>
              <a:ext cx="109538" cy="109538"/>
            </a:xfrm>
            <a:custGeom>
              <a:avLst/>
              <a:gdLst/>
              <a:ahLst/>
              <a:cxnLst/>
              <a:rect l="0" t="0" r="r" b="b"/>
              <a:pathLst>
                <a:path w="21600" h="21600">
                  <a:moveTo>
                    <a:pt x="21600" y="10805"/>
                  </a:moveTo>
                  <a:cubicBezTo>
                    <a:pt x="21600" y="16768"/>
                    <a:pt x="16764" y="21600"/>
                    <a:pt x="10800" y="21600"/>
                  </a:cubicBezTo>
                  <a:cubicBezTo>
                    <a:pt x="4836" y="21600"/>
                    <a:pt x="0" y="16768"/>
                    <a:pt x="0" y="10805"/>
                  </a:cubicBezTo>
                  <a:cubicBezTo>
                    <a:pt x="0" y="4839"/>
                    <a:pt x="4836" y="0"/>
                    <a:pt x="10800" y="0"/>
                  </a:cubicBezTo>
                  <a:cubicBezTo>
                    <a:pt x="16764" y="0"/>
                    <a:pt x="21600" y="4839"/>
                    <a:pt x="21600" y="10805"/>
                  </a:cubicBezTo>
                  <a:close/>
                  <a:moveTo>
                    <a:pt x="21600" y="10805"/>
                  </a:moveTo>
                </a:path>
              </a:pathLst>
            </a:custGeom>
            <a:grpFill/>
            <a:ln w="12700" cap="flat" cmpd="sng">
              <a:solidFill>
                <a:srgbClr val="FFFFFF">
                  <a:lumMod val="50000"/>
                </a:srgbClr>
              </a:solidFill>
              <a:prstDash val="solid"/>
              <a:miter lim="800000"/>
              <a:headEnd type="none" w="med" len="med"/>
              <a:tailEnd type="none" w="med" len="med"/>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effectLst/>
                <a:uLnTx/>
                <a:uFillTx/>
                <a:latin typeface="Tahoma"/>
              </a:endParaRPr>
            </a:p>
          </p:txBody>
        </p:sp>
        <p:sp>
          <p:nvSpPr>
            <p:cNvPr id="231" name="AutoShape 68"/>
            <p:cNvSpPr>
              <a:spLocks/>
            </p:cNvSpPr>
            <p:nvPr/>
          </p:nvSpPr>
          <p:spPr bwMode="auto">
            <a:xfrm>
              <a:off x="10236200" y="5664200"/>
              <a:ext cx="109538" cy="109538"/>
            </a:xfrm>
            <a:custGeom>
              <a:avLst/>
              <a:gdLst/>
              <a:ahLst/>
              <a:cxnLst/>
              <a:rect l="0" t="0" r="r" b="b"/>
              <a:pathLst>
                <a:path w="21600" h="21600">
                  <a:moveTo>
                    <a:pt x="21600" y="10805"/>
                  </a:moveTo>
                  <a:cubicBezTo>
                    <a:pt x="21600" y="16768"/>
                    <a:pt x="16766" y="21600"/>
                    <a:pt x="10801" y="21600"/>
                  </a:cubicBezTo>
                  <a:cubicBezTo>
                    <a:pt x="4834" y="21600"/>
                    <a:pt x="0" y="16768"/>
                    <a:pt x="0" y="10805"/>
                  </a:cubicBezTo>
                  <a:cubicBezTo>
                    <a:pt x="0" y="4836"/>
                    <a:pt x="4834" y="0"/>
                    <a:pt x="10801" y="0"/>
                  </a:cubicBezTo>
                  <a:cubicBezTo>
                    <a:pt x="16766" y="0"/>
                    <a:pt x="21600" y="4836"/>
                    <a:pt x="21600" y="10805"/>
                  </a:cubicBezTo>
                  <a:close/>
                  <a:moveTo>
                    <a:pt x="21600" y="10805"/>
                  </a:moveTo>
                </a:path>
              </a:pathLst>
            </a:custGeom>
            <a:grpFill/>
            <a:ln w="12700" cap="flat" cmpd="sng">
              <a:solidFill>
                <a:srgbClr val="FFFFFF">
                  <a:lumMod val="50000"/>
                </a:srgbClr>
              </a:solidFill>
              <a:prstDash val="solid"/>
              <a:miter lim="800000"/>
              <a:headEnd type="none" w="med" len="med"/>
              <a:tailEnd type="none" w="med" len="med"/>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effectLst/>
                <a:uLnTx/>
                <a:uFillTx/>
                <a:latin typeface="Tahoma"/>
              </a:endParaRPr>
            </a:p>
          </p:txBody>
        </p:sp>
      </p:grpSp>
      <p:sp>
        <p:nvSpPr>
          <p:cNvPr id="232" name="Line 19"/>
          <p:cNvSpPr>
            <a:spLocks noChangeShapeType="1"/>
          </p:cNvSpPr>
          <p:nvPr/>
        </p:nvSpPr>
        <p:spPr bwMode="auto">
          <a:xfrm rot="10800000" flipH="1">
            <a:off x="4530726" y="4735396"/>
            <a:ext cx="53848" cy="75615"/>
          </a:xfrm>
          <a:prstGeom prst="line">
            <a:avLst/>
          </a:prstGeom>
          <a:noFill/>
          <a:ln w="19050" cap="flat" cmpd="sng">
            <a:solidFill>
              <a:srgbClr val="055D9E"/>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defTabSz="914400"/>
            <a:endParaRPr lang="en-US" dirty="0">
              <a:latin typeface="Tahoma"/>
            </a:endParaRPr>
          </a:p>
        </p:txBody>
      </p:sp>
      <p:sp>
        <p:nvSpPr>
          <p:cNvPr id="233" name="Line 20"/>
          <p:cNvSpPr>
            <a:spLocks noChangeShapeType="1"/>
          </p:cNvSpPr>
          <p:nvPr/>
        </p:nvSpPr>
        <p:spPr bwMode="auto">
          <a:xfrm rot="10800000" flipH="1">
            <a:off x="4642259" y="4735396"/>
            <a:ext cx="54993" cy="75615"/>
          </a:xfrm>
          <a:prstGeom prst="line">
            <a:avLst/>
          </a:prstGeom>
          <a:noFill/>
          <a:ln w="19050" cap="flat" cmpd="sng">
            <a:solidFill>
              <a:srgbClr val="055D9E"/>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defTabSz="914400"/>
            <a:endParaRPr lang="en-US" dirty="0">
              <a:latin typeface="Tahoma"/>
            </a:endParaRPr>
          </a:p>
        </p:txBody>
      </p:sp>
      <p:sp>
        <p:nvSpPr>
          <p:cNvPr id="235" name="TextBox 234"/>
          <p:cNvSpPr txBox="1"/>
          <p:nvPr/>
        </p:nvSpPr>
        <p:spPr>
          <a:xfrm>
            <a:off x="5095944" y="1634418"/>
            <a:ext cx="3490058" cy="190565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200"/>
              </a:spcAft>
              <a:buClrTx/>
              <a:buSzTx/>
              <a:buFontTx/>
              <a:buNone/>
              <a:tabLst/>
              <a:defRPr/>
            </a:pPr>
            <a:r>
              <a:rPr kumimoji="0" lang="en-US" sz="1600" b="0" i="0" u="none" strike="noStrike" kern="0" cap="none" spc="0" normalizeH="0" baseline="0" noProof="0" dirty="0" smtClean="0">
                <a:ln>
                  <a:noFill/>
                </a:ln>
                <a:effectLst/>
                <a:uLnTx/>
                <a:uFillTx/>
                <a:latin typeface="Tahoma"/>
                <a:cs typeface="Arial" panose="020B0604020202020204" pitchFamily="34" charset="0"/>
              </a:rPr>
              <a:t>Dabigatran plus:</a:t>
            </a:r>
          </a:p>
          <a:p>
            <a:pPr marL="0" marR="0" lvl="0" indent="0" defTabSz="914400" eaLnBrk="1" fontAlgn="auto" latinLnBrk="0" hangingPunct="1">
              <a:lnSpc>
                <a:spcPct val="100000"/>
              </a:lnSpc>
              <a:spcBef>
                <a:spcPts val="0"/>
              </a:spcBef>
              <a:spcAft>
                <a:spcPts val="100"/>
              </a:spcAft>
              <a:buClrTx/>
              <a:buSzTx/>
              <a:buFontTx/>
              <a:buNone/>
              <a:tabLst/>
              <a:defRPr/>
            </a:pPr>
            <a:r>
              <a:rPr kumimoji="0" lang="en-US" sz="1600" b="0" i="0" u="none" strike="noStrike" kern="0" cap="none" spc="0" normalizeH="0" baseline="0" noProof="0" dirty="0" smtClean="0">
                <a:ln>
                  <a:noFill/>
                </a:ln>
                <a:effectLst/>
                <a:uLnTx/>
                <a:uFillTx/>
                <a:latin typeface="Tahoma"/>
                <a:cs typeface="Arial" panose="020B0604020202020204" pitchFamily="34" charset="0"/>
              </a:rPr>
              <a:t>Placebo (n=9)</a:t>
            </a:r>
          </a:p>
          <a:p>
            <a:pPr marL="0" marR="0" lvl="0" indent="0" defTabSz="914400" eaLnBrk="1" fontAlgn="auto" latinLnBrk="0" hangingPunct="1">
              <a:lnSpc>
                <a:spcPct val="100000"/>
              </a:lnSpc>
              <a:spcBef>
                <a:spcPts val="0"/>
              </a:spcBef>
              <a:spcAft>
                <a:spcPts val="100"/>
              </a:spcAft>
              <a:buClrTx/>
              <a:buSzTx/>
              <a:buFontTx/>
              <a:buNone/>
              <a:tabLst/>
              <a:defRPr/>
            </a:pPr>
            <a:r>
              <a:rPr kumimoji="0" lang="en-US" sz="1600" b="0" i="0" u="none" strike="noStrike" kern="0" cap="none" spc="0" normalizeH="0" baseline="0" noProof="0" dirty="0" smtClean="0">
                <a:ln>
                  <a:noFill/>
                </a:ln>
                <a:effectLst/>
                <a:uLnTx/>
                <a:uFillTx/>
                <a:latin typeface="Tahoma"/>
                <a:cs typeface="Arial" panose="020B0604020202020204" pitchFamily="34" charset="0"/>
              </a:rPr>
              <a:t>1 g idarucizumab (day 4) (n=9)</a:t>
            </a:r>
          </a:p>
          <a:p>
            <a:pPr marL="0" marR="0" lvl="0" indent="0" defTabSz="914400" eaLnBrk="1" fontAlgn="auto" latinLnBrk="0" hangingPunct="1">
              <a:lnSpc>
                <a:spcPct val="100000"/>
              </a:lnSpc>
              <a:spcBef>
                <a:spcPts val="0"/>
              </a:spcBef>
              <a:spcAft>
                <a:spcPts val="100"/>
              </a:spcAft>
              <a:buClrTx/>
              <a:buSzTx/>
              <a:buFontTx/>
              <a:buNone/>
              <a:tabLst/>
              <a:defRPr/>
            </a:pPr>
            <a:r>
              <a:rPr kumimoji="0" lang="en-US" sz="1600" b="0" i="0" u="none" strike="noStrike" kern="0" cap="none" spc="0" normalizeH="0" baseline="0" noProof="0" dirty="0" smtClean="0">
                <a:ln>
                  <a:noFill/>
                </a:ln>
                <a:effectLst/>
                <a:uLnTx/>
                <a:uFillTx/>
                <a:latin typeface="Tahoma"/>
                <a:cs typeface="Arial" panose="020B0604020202020204" pitchFamily="34" charset="0"/>
              </a:rPr>
              <a:t>2 g idarucizumab (day 4) (n=9)</a:t>
            </a:r>
          </a:p>
          <a:p>
            <a:pPr marL="0" marR="0" lvl="0" indent="0" defTabSz="914400" eaLnBrk="1" fontAlgn="auto" latinLnBrk="0" hangingPunct="1">
              <a:lnSpc>
                <a:spcPct val="100000"/>
              </a:lnSpc>
              <a:spcBef>
                <a:spcPts val="0"/>
              </a:spcBef>
              <a:spcAft>
                <a:spcPts val="100"/>
              </a:spcAft>
              <a:buClrTx/>
              <a:buSzTx/>
              <a:buFontTx/>
              <a:buNone/>
              <a:tabLst/>
              <a:defRPr/>
            </a:pPr>
            <a:r>
              <a:rPr kumimoji="0" lang="en-US" sz="1600" b="0" i="0" u="none" strike="noStrike" kern="0" cap="none" spc="0" normalizeH="0" baseline="0" noProof="0" dirty="0" smtClean="0">
                <a:ln>
                  <a:noFill/>
                </a:ln>
                <a:effectLst/>
                <a:uLnTx/>
                <a:uFillTx/>
                <a:latin typeface="Tahoma"/>
                <a:cs typeface="Arial" panose="020B0604020202020204" pitchFamily="34" charset="0"/>
              </a:rPr>
              <a:t>4 g idarucizumab (day 4) (n=8)</a:t>
            </a:r>
          </a:p>
          <a:p>
            <a:pPr marL="0" marR="0" lvl="0" indent="0" defTabSz="914400" eaLnBrk="1" fontAlgn="auto" latinLnBrk="0" hangingPunct="1">
              <a:lnSpc>
                <a:spcPct val="100000"/>
              </a:lnSpc>
              <a:spcBef>
                <a:spcPts val="0"/>
              </a:spcBef>
              <a:spcAft>
                <a:spcPts val="100"/>
              </a:spcAft>
              <a:buClrTx/>
              <a:buSzTx/>
              <a:buFontTx/>
              <a:buNone/>
              <a:tabLst/>
              <a:defRPr/>
            </a:pPr>
            <a:r>
              <a:rPr kumimoji="0" lang="en-US" sz="1600" b="0" i="0" u="none" strike="noStrike" kern="0" cap="none" spc="0" normalizeH="0" baseline="0" noProof="0" dirty="0" smtClean="0">
                <a:ln>
                  <a:noFill/>
                </a:ln>
                <a:effectLst/>
                <a:uLnTx/>
                <a:uFillTx/>
                <a:latin typeface="Tahoma"/>
                <a:cs typeface="Arial" panose="020B0604020202020204" pitchFamily="34" charset="0"/>
              </a:rPr>
              <a:t>Normal upper reference limit (n=86)</a:t>
            </a:r>
          </a:p>
          <a:p>
            <a:pPr marL="0" marR="0" lvl="0" indent="0" defTabSz="914400" eaLnBrk="1" fontAlgn="auto" latinLnBrk="0" hangingPunct="1">
              <a:lnSpc>
                <a:spcPct val="100000"/>
              </a:lnSpc>
              <a:spcBef>
                <a:spcPts val="0"/>
              </a:spcBef>
              <a:spcAft>
                <a:spcPts val="100"/>
              </a:spcAft>
              <a:buClrTx/>
              <a:buSzTx/>
              <a:buFontTx/>
              <a:buNone/>
              <a:tabLst/>
              <a:defRPr/>
            </a:pPr>
            <a:r>
              <a:rPr kumimoji="0" lang="en-US" sz="1600" b="0" i="0" u="none" strike="noStrike" kern="0" cap="none" spc="0" normalizeH="0" baseline="0" noProof="0" dirty="0" smtClean="0">
                <a:ln>
                  <a:noFill/>
                </a:ln>
                <a:effectLst/>
                <a:uLnTx/>
                <a:uFillTx/>
                <a:latin typeface="Tahoma"/>
                <a:cs typeface="Arial" panose="020B0604020202020204" pitchFamily="34" charset="0"/>
              </a:rPr>
              <a:t>Mean baseline (n=86)</a:t>
            </a:r>
          </a:p>
        </p:txBody>
      </p:sp>
      <p:sp>
        <p:nvSpPr>
          <p:cNvPr id="236" name="Rectangle 235"/>
          <p:cNvSpPr/>
          <p:nvPr/>
        </p:nvSpPr>
        <p:spPr>
          <a:xfrm>
            <a:off x="4924987" y="2792062"/>
            <a:ext cx="88203" cy="88202"/>
          </a:xfrm>
          <a:prstGeom prst="rect">
            <a:avLst/>
          </a:prstGeom>
          <a:solidFill>
            <a:srgbClr val="CD1543"/>
          </a:solidFill>
          <a:ln w="25400" cap="flat" cmpd="sng" algn="ctr">
            <a:noFill/>
            <a:prstDash val="solid"/>
          </a:ln>
          <a:effectLst/>
        </p:spPr>
        <p:txBody>
          <a:bodyPr rtlCol="0" anchor="t" anchorCtr="0">
            <a:noAutofit/>
          </a:bodyPr>
          <a:lstStyle/>
          <a:p>
            <a:pPr marL="0" marR="0" lvl="0" indent="0" algn="ctr" defTabSz="914400" eaLnBrk="1" fontAlgn="auto" latinLnBrk="0" hangingPunct="1">
              <a:lnSpc>
                <a:spcPct val="90000"/>
              </a:lnSpc>
              <a:spcBef>
                <a:spcPts val="0"/>
              </a:spcBef>
              <a:spcAft>
                <a:spcPts val="0"/>
              </a:spcAft>
              <a:buClrTx/>
              <a:buSzTx/>
              <a:buFontTx/>
              <a:buNone/>
              <a:tabLst/>
              <a:defRPr/>
            </a:pPr>
            <a:endParaRPr kumimoji="0" lang="en-US" sz="1800" b="1" i="0" u="none" strike="noStrike" kern="0" cap="none" spc="0" normalizeH="0" baseline="0" noProof="0" dirty="0" smtClean="0">
              <a:ln>
                <a:noFill/>
              </a:ln>
              <a:effectLst/>
              <a:uLnTx/>
              <a:uFillTx/>
              <a:latin typeface="Tahoma"/>
              <a:cs typeface="Arial" pitchFamily="34" charset="0"/>
            </a:endParaRPr>
          </a:p>
        </p:txBody>
      </p:sp>
      <p:sp>
        <p:nvSpPr>
          <p:cNvPr id="237" name="Oval 236"/>
          <p:cNvSpPr/>
          <p:nvPr/>
        </p:nvSpPr>
        <p:spPr>
          <a:xfrm>
            <a:off x="4923069" y="2283446"/>
            <a:ext cx="92038" cy="92036"/>
          </a:xfrm>
          <a:prstGeom prst="ellipse">
            <a:avLst/>
          </a:prstGeom>
          <a:solidFill>
            <a:srgbClr val="0070C0"/>
          </a:solidFill>
          <a:ln w="12700" cap="flat" cmpd="sng" algn="ctr">
            <a:solidFill>
              <a:srgbClr val="0070C0"/>
            </a:solidFill>
            <a:prstDash val="solid"/>
          </a:ln>
          <a:effectLst/>
        </p:spPr>
        <p:txBody>
          <a:bodyPr rtlCol="0" anchor="t" anchorCtr="0">
            <a:noAutofit/>
          </a:bodyPr>
          <a:lstStyle/>
          <a:p>
            <a:pPr marL="0" marR="0" lvl="0" indent="0" algn="ctr" defTabSz="914400" eaLnBrk="1" fontAlgn="auto" latinLnBrk="0" hangingPunct="1">
              <a:lnSpc>
                <a:spcPct val="90000"/>
              </a:lnSpc>
              <a:spcBef>
                <a:spcPts val="0"/>
              </a:spcBef>
              <a:spcAft>
                <a:spcPts val="0"/>
              </a:spcAft>
              <a:buClrTx/>
              <a:buSzTx/>
              <a:buFontTx/>
              <a:buNone/>
              <a:tabLst/>
              <a:defRPr/>
            </a:pPr>
            <a:endParaRPr kumimoji="0" lang="en-US" sz="1800" b="1" i="0" u="none" strike="noStrike" kern="0" cap="none" spc="0" normalizeH="0" baseline="0" noProof="0" dirty="0" smtClean="0">
              <a:ln>
                <a:noFill/>
              </a:ln>
              <a:effectLst/>
              <a:uLnTx/>
              <a:uFillTx/>
              <a:latin typeface="Tahoma"/>
              <a:cs typeface="Arial" pitchFamily="34" charset="0"/>
            </a:endParaRPr>
          </a:p>
        </p:txBody>
      </p:sp>
      <p:sp>
        <p:nvSpPr>
          <p:cNvPr id="238" name="Isosceles Triangle 237"/>
          <p:cNvSpPr/>
          <p:nvPr/>
        </p:nvSpPr>
        <p:spPr>
          <a:xfrm>
            <a:off x="4913482" y="2528425"/>
            <a:ext cx="111212" cy="95871"/>
          </a:xfrm>
          <a:prstGeom prst="triangle">
            <a:avLst/>
          </a:prstGeom>
          <a:solidFill>
            <a:srgbClr val="007370"/>
          </a:solidFill>
          <a:ln w="12700" cap="flat" cmpd="sng" algn="ctr">
            <a:solidFill>
              <a:srgbClr val="007370"/>
            </a:solidFill>
            <a:prstDash val="solid"/>
          </a:ln>
          <a:effectLst/>
        </p:spPr>
        <p:txBody>
          <a:bodyPr rtlCol="0" anchor="t" anchorCtr="0">
            <a:noAutofit/>
          </a:bodyPr>
          <a:lstStyle/>
          <a:p>
            <a:pPr marL="0" marR="0" lvl="0" indent="0" algn="ctr" defTabSz="914400" eaLnBrk="1" fontAlgn="auto" latinLnBrk="0" hangingPunct="1">
              <a:lnSpc>
                <a:spcPct val="90000"/>
              </a:lnSpc>
              <a:spcBef>
                <a:spcPts val="0"/>
              </a:spcBef>
              <a:spcAft>
                <a:spcPts val="0"/>
              </a:spcAft>
              <a:buClrTx/>
              <a:buSzTx/>
              <a:buFontTx/>
              <a:buNone/>
              <a:tabLst/>
              <a:defRPr/>
            </a:pPr>
            <a:endParaRPr kumimoji="0" lang="en-US" sz="1800" b="1" i="0" u="none" strike="noStrike" kern="0" cap="none" spc="0" normalizeH="0" baseline="0" noProof="0" dirty="0" smtClean="0">
              <a:ln>
                <a:noFill/>
              </a:ln>
              <a:effectLst/>
              <a:uLnTx/>
              <a:uFillTx/>
              <a:latin typeface="Tahoma"/>
              <a:cs typeface="Arial" pitchFamily="34" charset="0"/>
            </a:endParaRPr>
          </a:p>
        </p:txBody>
      </p:sp>
      <p:cxnSp>
        <p:nvCxnSpPr>
          <p:cNvPr id="239" name="Straight Connector 238"/>
          <p:cNvCxnSpPr/>
          <p:nvPr/>
        </p:nvCxnSpPr>
        <p:spPr>
          <a:xfrm>
            <a:off x="4808764" y="2336686"/>
            <a:ext cx="320649" cy="0"/>
          </a:xfrm>
          <a:prstGeom prst="line">
            <a:avLst/>
          </a:prstGeom>
          <a:solidFill>
            <a:srgbClr val="FFFFFF"/>
          </a:solidFill>
          <a:ln w="19050" cap="flat" cmpd="sng" algn="ctr">
            <a:solidFill>
              <a:srgbClr val="0070C0"/>
            </a:solidFill>
            <a:prstDash val="solid"/>
          </a:ln>
          <a:effectLst/>
        </p:spPr>
      </p:cxnSp>
      <p:cxnSp>
        <p:nvCxnSpPr>
          <p:cNvPr id="240" name="Straight Connector 239"/>
          <p:cNvCxnSpPr/>
          <p:nvPr/>
        </p:nvCxnSpPr>
        <p:spPr>
          <a:xfrm>
            <a:off x="4808764" y="2586909"/>
            <a:ext cx="320649" cy="0"/>
          </a:xfrm>
          <a:prstGeom prst="line">
            <a:avLst/>
          </a:prstGeom>
          <a:solidFill>
            <a:srgbClr val="FFFFFF"/>
          </a:solidFill>
          <a:ln w="19050" cap="flat" cmpd="sng" algn="ctr">
            <a:solidFill>
              <a:srgbClr val="007370"/>
            </a:solidFill>
            <a:prstDash val="solid"/>
          </a:ln>
          <a:effectLst/>
        </p:spPr>
      </p:cxnSp>
      <p:cxnSp>
        <p:nvCxnSpPr>
          <p:cNvPr id="241" name="Straight Connector 240"/>
          <p:cNvCxnSpPr/>
          <p:nvPr/>
        </p:nvCxnSpPr>
        <p:spPr>
          <a:xfrm>
            <a:off x="4808764" y="2830142"/>
            <a:ext cx="320649" cy="0"/>
          </a:xfrm>
          <a:prstGeom prst="line">
            <a:avLst/>
          </a:prstGeom>
          <a:solidFill>
            <a:srgbClr val="FFFFFF"/>
          </a:solidFill>
          <a:ln w="19050" cap="flat" cmpd="sng" algn="ctr">
            <a:solidFill>
              <a:srgbClr val="CD1543"/>
            </a:solidFill>
            <a:prstDash val="solid"/>
          </a:ln>
          <a:effectLst/>
        </p:spPr>
      </p:cxnSp>
      <p:cxnSp>
        <p:nvCxnSpPr>
          <p:cNvPr id="242" name="Straight Connector 241"/>
          <p:cNvCxnSpPr/>
          <p:nvPr/>
        </p:nvCxnSpPr>
        <p:spPr>
          <a:xfrm>
            <a:off x="4813105" y="3088444"/>
            <a:ext cx="311966" cy="0"/>
          </a:xfrm>
          <a:prstGeom prst="line">
            <a:avLst/>
          </a:prstGeom>
          <a:noFill/>
          <a:ln w="12700" cap="flat" cmpd="sng" algn="ctr">
            <a:solidFill>
              <a:srgbClr val="0C9ED7"/>
            </a:solidFill>
            <a:prstDash val="sysDash"/>
            <a:round/>
          </a:ln>
          <a:effectLst/>
        </p:spPr>
      </p:cxnSp>
      <p:cxnSp>
        <p:nvCxnSpPr>
          <p:cNvPr id="243" name="Straight Connector 242"/>
          <p:cNvCxnSpPr/>
          <p:nvPr/>
        </p:nvCxnSpPr>
        <p:spPr>
          <a:xfrm>
            <a:off x="4813105" y="3347113"/>
            <a:ext cx="311966" cy="0"/>
          </a:xfrm>
          <a:prstGeom prst="line">
            <a:avLst/>
          </a:prstGeom>
          <a:noFill/>
          <a:ln w="12700" cap="flat" cmpd="sng" algn="ctr">
            <a:solidFill>
              <a:srgbClr val="FF6600"/>
            </a:solidFill>
            <a:prstDash val="sysDash"/>
            <a:round/>
          </a:ln>
          <a:effectLst/>
        </p:spPr>
      </p:cxnSp>
      <p:cxnSp>
        <p:nvCxnSpPr>
          <p:cNvPr id="244" name="Straight Connector 243"/>
          <p:cNvCxnSpPr/>
          <p:nvPr/>
        </p:nvCxnSpPr>
        <p:spPr>
          <a:xfrm>
            <a:off x="4808764" y="2064683"/>
            <a:ext cx="320649" cy="0"/>
          </a:xfrm>
          <a:prstGeom prst="line">
            <a:avLst/>
          </a:prstGeom>
          <a:solidFill>
            <a:srgbClr val="FFFFFF"/>
          </a:solidFill>
          <a:ln w="19050" cap="flat" cmpd="sng" algn="ctr">
            <a:solidFill>
              <a:srgbClr val="FFFFFF">
                <a:lumMod val="50000"/>
              </a:srgbClr>
            </a:solidFill>
            <a:prstDash val="solid"/>
          </a:ln>
          <a:effectLst/>
        </p:spPr>
      </p:cxnSp>
      <p:sp>
        <p:nvSpPr>
          <p:cNvPr id="245" name="Oval 244"/>
          <p:cNvSpPr/>
          <p:nvPr/>
        </p:nvSpPr>
        <p:spPr>
          <a:xfrm>
            <a:off x="4923069" y="2021068"/>
            <a:ext cx="92038" cy="92036"/>
          </a:xfrm>
          <a:prstGeom prst="ellipse">
            <a:avLst/>
          </a:prstGeom>
          <a:solidFill>
            <a:srgbClr val="FFFFFF"/>
          </a:solidFill>
          <a:ln w="12700" cap="flat" cmpd="sng" algn="ctr">
            <a:solidFill>
              <a:srgbClr val="FFFFFF">
                <a:lumMod val="50000"/>
              </a:srgbClr>
            </a:solidFill>
            <a:prstDash val="solid"/>
          </a:ln>
          <a:effectLst/>
        </p:spPr>
        <p:txBody>
          <a:bodyPr rtlCol="0" anchor="t" anchorCtr="0">
            <a:noAutofit/>
          </a:bodyPr>
          <a:lstStyle/>
          <a:p>
            <a:pPr marL="0" marR="0" lvl="0" indent="0" algn="ctr" defTabSz="914400" eaLnBrk="1" fontAlgn="auto" latinLnBrk="0" hangingPunct="1">
              <a:lnSpc>
                <a:spcPct val="90000"/>
              </a:lnSpc>
              <a:spcBef>
                <a:spcPts val="0"/>
              </a:spcBef>
              <a:spcAft>
                <a:spcPts val="0"/>
              </a:spcAft>
              <a:buClrTx/>
              <a:buSzTx/>
              <a:buFontTx/>
              <a:buNone/>
              <a:tabLst/>
              <a:defRPr/>
            </a:pPr>
            <a:endParaRPr kumimoji="0" lang="en-US" sz="1800" b="1" i="0" u="none" strike="noStrike" kern="0" cap="none" spc="0" normalizeH="0" baseline="0" noProof="0" dirty="0" smtClean="0">
              <a:ln>
                <a:noFill/>
              </a:ln>
              <a:effectLst/>
              <a:uLnTx/>
              <a:uFillTx/>
              <a:latin typeface="Tahoma"/>
              <a:cs typeface="Arial" pitchFamily="34" charset="0"/>
            </a:endParaRPr>
          </a:p>
        </p:txBody>
      </p:sp>
      <p:sp>
        <p:nvSpPr>
          <p:cNvPr id="246" name="Down Arrow 200"/>
          <p:cNvSpPr/>
          <p:nvPr/>
        </p:nvSpPr>
        <p:spPr>
          <a:xfrm>
            <a:off x="1692450" y="990981"/>
            <a:ext cx="345611" cy="345322"/>
          </a:xfrm>
          <a:prstGeom prst="downArrow">
            <a:avLst/>
          </a:prstGeom>
          <a:gradFill flip="none" rotWithShape="1">
            <a:gsLst>
              <a:gs pos="0">
                <a:srgbClr val="CD1543">
                  <a:shade val="30000"/>
                  <a:satMod val="115000"/>
                </a:srgbClr>
              </a:gs>
              <a:gs pos="50000">
                <a:srgbClr val="CD1543">
                  <a:shade val="67500"/>
                  <a:satMod val="115000"/>
                </a:srgbClr>
              </a:gs>
              <a:gs pos="100000">
                <a:srgbClr val="CD1543">
                  <a:shade val="100000"/>
                  <a:satMod val="115000"/>
                </a:srgbClr>
              </a:gs>
            </a:gsLst>
            <a:lin ang="5400000" scaled="1"/>
            <a:tileRect/>
          </a:gradFill>
          <a:ln w="25400" cap="flat" cmpd="sng" algn="ctr">
            <a:noFill/>
            <a:prstDash val="solid"/>
          </a:ln>
          <a:effectLst>
            <a:outerShdw blurRad="50800" dist="38100" dir="2700000" algn="tl" rotWithShape="0">
              <a:prstClr val="black">
                <a:alpha val="40000"/>
              </a:prstClr>
            </a:outerShdw>
          </a:effectLst>
        </p:spPr>
        <p:txBody>
          <a:bodyPr rtlCol="0" anchor="t" anchorCtr="0">
            <a:noAutofit/>
          </a:bodyPr>
          <a:lstStyle/>
          <a:p>
            <a:pPr marL="0" marR="0" lvl="0" indent="0" algn="ctr" defTabSz="914400" eaLnBrk="1" fontAlgn="auto" latinLnBrk="0" hangingPunct="1">
              <a:lnSpc>
                <a:spcPct val="90000"/>
              </a:lnSpc>
              <a:spcBef>
                <a:spcPts val="0"/>
              </a:spcBef>
              <a:spcAft>
                <a:spcPts val="0"/>
              </a:spcAft>
              <a:buClrTx/>
              <a:buSzTx/>
              <a:buFontTx/>
              <a:buNone/>
              <a:tabLst/>
              <a:defRPr/>
            </a:pPr>
            <a:endParaRPr kumimoji="0" lang="en-US" sz="1800" b="1" i="0" u="none" strike="noStrike" kern="0" cap="none" spc="0" normalizeH="0" baseline="0" noProof="0" dirty="0" smtClean="0">
              <a:ln>
                <a:noFill/>
              </a:ln>
              <a:effectLst/>
              <a:uLnTx/>
              <a:uFillTx/>
              <a:latin typeface="Tahoma"/>
              <a:cs typeface="Arial" pitchFamily="34" charset="0"/>
            </a:endParaRPr>
          </a:p>
        </p:txBody>
      </p:sp>
      <p:sp>
        <p:nvSpPr>
          <p:cNvPr id="247" name="Textfeld 16"/>
          <p:cNvSpPr txBox="1"/>
          <p:nvPr/>
        </p:nvSpPr>
        <p:spPr>
          <a:xfrm>
            <a:off x="1992751" y="997300"/>
            <a:ext cx="3836178" cy="307777"/>
          </a:xfrm>
          <a:prstGeom prst="rect">
            <a:avLst/>
          </a:prstGeom>
          <a:noFill/>
        </p:spPr>
        <p:txBody>
          <a:bodyPr wrap="none" rtlCol="0">
            <a:spAutoFit/>
          </a:bodyPr>
          <a:lstStyle/>
          <a:p>
            <a:pPr defTabSz="914400"/>
            <a:r>
              <a:rPr lang="en-US" sz="1400" dirty="0" smtClean="0">
                <a:latin typeface="Tahoma"/>
                <a:cs typeface="Arial" panose="020B0604020202020204" pitchFamily="34" charset="0"/>
              </a:rPr>
              <a:t>End of idarucizumab injection (5 min infusion)</a:t>
            </a:r>
            <a:endParaRPr lang="en-US" sz="1400" dirty="0">
              <a:latin typeface="Tahoma"/>
              <a:cs typeface="Arial" panose="020B0604020202020204" pitchFamily="34" charset="0"/>
            </a:endParaRPr>
          </a:p>
        </p:txBody>
      </p:sp>
      <p:sp>
        <p:nvSpPr>
          <p:cNvPr id="248" name="Textfeld 16"/>
          <p:cNvSpPr txBox="1"/>
          <p:nvPr/>
        </p:nvSpPr>
        <p:spPr>
          <a:xfrm>
            <a:off x="2931196" y="2794175"/>
            <a:ext cx="1903213" cy="307777"/>
          </a:xfrm>
          <a:prstGeom prst="rect">
            <a:avLst/>
          </a:prstGeom>
          <a:noFill/>
        </p:spPr>
        <p:txBody>
          <a:bodyPr wrap="none" rtlCol="0">
            <a:spAutoFit/>
          </a:bodyPr>
          <a:lstStyle/>
          <a:p>
            <a:pPr defTabSz="914400"/>
            <a:r>
              <a:rPr lang="de-DE" dirty="0" smtClean="0">
                <a:latin typeface="Tahoma"/>
                <a:cs typeface="Arial" panose="020B0604020202020204" pitchFamily="34" charset="0"/>
              </a:rPr>
              <a:t>Dabigatran + placebo</a:t>
            </a:r>
            <a:endParaRPr lang="de-DE" dirty="0">
              <a:latin typeface="Tahoma"/>
              <a:cs typeface="Arial" panose="020B0604020202020204" pitchFamily="34" charset="0"/>
            </a:endParaRPr>
          </a:p>
        </p:txBody>
      </p:sp>
      <p:cxnSp>
        <p:nvCxnSpPr>
          <p:cNvPr id="249" name="Gerade Verbindung mit Pfeil 17"/>
          <p:cNvCxnSpPr/>
          <p:nvPr/>
        </p:nvCxnSpPr>
        <p:spPr>
          <a:xfrm flipH="1">
            <a:off x="2811486" y="3077193"/>
            <a:ext cx="216346" cy="316933"/>
          </a:xfrm>
          <a:prstGeom prst="straightConnector1">
            <a:avLst/>
          </a:prstGeom>
          <a:noFill/>
          <a:ln w="9525" cap="flat" cmpd="sng" algn="ctr">
            <a:solidFill>
              <a:srgbClr val="00498B"/>
            </a:solidFill>
            <a:prstDash val="solid"/>
            <a:tailEnd type="arrow"/>
          </a:ln>
          <a:effectLst/>
        </p:spPr>
      </p:cxnSp>
      <p:cxnSp>
        <p:nvCxnSpPr>
          <p:cNvPr id="250" name="Straight Connector 249"/>
          <p:cNvCxnSpPr/>
          <p:nvPr/>
        </p:nvCxnSpPr>
        <p:spPr>
          <a:xfrm>
            <a:off x="1393921" y="1533771"/>
            <a:ext cx="0" cy="3121470"/>
          </a:xfrm>
          <a:prstGeom prst="line">
            <a:avLst/>
          </a:prstGeom>
          <a:solidFill>
            <a:srgbClr val="FFFFFF"/>
          </a:solidFill>
          <a:ln w="19050" cap="sq" cmpd="sng" algn="ctr">
            <a:solidFill>
              <a:srgbClr val="00498B"/>
            </a:solidFill>
            <a:prstDash val="solid"/>
            <a:miter lim="800000"/>
          </a:ln>
          <a:effectLst/>
        </p:spPr>
      </p:cxnSp>
      <p:cxnSp>
        <p:nvCxnSpPr>
          <p:cNvPr id="251" name="Straight Connector 250"/>
          <p:cNvCxnSpPr/>
          <p:nvPr/>
        </p:nvCxnSpPr>
        <p:spPr>
          <a:xfrm flipH="1">
            <a:off x="1309215" y="3872739"/>
            <a:ext cx="82550" cy="0"/>
          </a:xfrm>
          <a:prstGeom prst="line">
            <a:avLst/>
          </a:prstGeom>
          <a:solidFill>
            <a:srgbClr val="FFFFFF"/>
          </a:solidFill>
          <a:ln w="19050" cap="sq" cmpd="sng" algn="ctr">
            <a:solidFill>
              <a:srgbClr val="00498B"/>
            </a:solidFill>
            <a:prstDash val="solid"/>
            <a:miter lim="800000"/>
          </a:ln>
          <a:effectLst/>
        </p:spPr>
      </p:cxnSp>
      <p:cxnSp>
        <p:nvCxnSpPr>
          <p:cNvPr id="252" name="Straight Connector 251"/>
          <p:cNvCxnSpPr/>
          <p:nvPr/>
        </p:nvCxnSpPr>
        <p:spPr>
          <a:xfrm flipH="1">
            <a:off x="1309215" y="4655241"/>
            <a:ext cx="82550" cy="0"/>
          </a:xfrm>
          <a:prstGeom prst="line">
            <a:avLst/>
          </a:prstGeom>
          <a:solidFill>
            <a:srgbClr val="FFFFFF"/>
          </a:solidFill>
          <a:ln w="19050" cap="sq" cmpd="sng" algn="ctr">
            <a:solidFill>
              <a:srgbClr val="00498B"/>
            </a:solidFill>
            <a:prstDash val="solid"/>
            <a:miter lim="800000"/>
          </a:ln>
          <a:effectLst/>
        </p:spPr>
      </p:cxnSp>
      <p:cxnSp>
        <p:nvCxnSpPr>
          <p:cNvPr id="253" name="Straight Connector 252"/>
          <p:cNvCxnSpPr/>
          <p:nvPr/>
        </p:nvCxnSpPr>
        <p:spPr>
          <a:xfrm flipH="1">
            <a:off x="1309215" y="4262567"/>
            <a:ext cx="82550" cy="0"/>
          </a:xfrm>
          <a:prstGeom prst="line">
            <a:avLst/>
          </a:prstGeom>
          <a:solidFill>
            <a:srgbClr val="FFFFFF"/>
          </a:solidFill>
          <a:ln w="19050" cap="sq" cmpd="sng" algn="ctr">
            <a:solidFill>
              <a:srgbClr val="00498B"/>
            </a:solidFill>
            <a:prstDash val="solid"/>
            <a:miter lim="800000"/>
          </a:ln>
          <a:effectLst/>
        </p:spPr>
      </p:cxnSp>
      <p:cxnSp>
        <p:nvCxnSpPr>
          <p:cNvPr id="254" name="Straight Connector 253"/>
          <p:cNvCxnSpPr/>
          <p:nvPr/>
        </p:nvCxnSpPr>
        <p:spPr>
          <a:xfrm flipH="1">
            <a:off x="1309215" y="2703255"/>
            <a:ext cx="82550" cy="0"/>
          </a:xfrm>
          <a:prstGeom prst="line">
            <a:avLst/>
          </a:prstGeom>
          <a:solidFill>
            <a:srgbClr val="FFFFFF"/>
          </a:solidFill>
          <a:ln w="19050" cap="sq" cmpd="sng" algn="ctr">
            <a:solidFill>
              <a:srgbClr val="00498B"/>
            </a:solidFill>
            <a:prstDash val="solid"/>
            <a:miter lim="800000"/>
          </a:ln>
          <a:effectLst/>
        </p:spPr>
      </p:cxnSp>
      <p:cxnSp>
        <p:nvCxnSpPr>
          <p:cNvPr id="255" name="Straight Connector 254"/>
          <p:cNvCxnSpPr/>
          <p:nvPr/>
        </p:nvCxnSpPr>
        <p:spPr>
          <a:xfrm flipH="1">
            <a:off x="1309215" y="3482911"/>
            <a:ext cx="82550" cy="0"/>
          </a:xfrm>
          <a:prstGeom prst="line">
            <a:avLst/>
          </a:prstGeom>
          <a:solidFill>
            <a:srgbClr val="FFFFFF"/>
          </a:solidFill>
          <a:ln w="19050" cap="sq" cmpd="sng" algn="ctr">
            <a:solidFill>
              <a:srgbClr val="00498B"/>
            </a:solidFill>
            <a:prstDash val="solid"/>
            <a:miter lim="800000"/>
          </a:ln>
          <a:effectLst/>
        </p:spPr>
      </p:cxnSp>
      <p:cxnSp>
        <p:nvCxnSpPr>
          <p:cNvPr id="256" name="Straight Connector 255"/>
          <p:cNvCxnSpPr/>
          <p:nvPr/>
        </p:nvCxnSpPr>
        <p:spPr>
          <a:xfrm flipH="1">
            <a:off x="1309215" y="3093083"/>
            <a:ext cx="82550" cy="0"/>
          </a:xfrm>
          <a:prstGeom prst="line">
            <a:avLst/>
          </a:prstGeom>
          <a:solidFill>
            <a:srgbClr val="FFFFFF"/>
          </a:solidFill>
          <a:ln w="19050" cap="sq" cmpd="sng" algn="ctr">
            <a:solidFill>
              <a:srgbClr val="00498B"/>
            </a:solidFill>
            <a:prstDash val="solid"/>
            <a:miter lim="800000"/>
          </a:ln>
          <a:effectLst/>
        </p:spPr>
      </p:cxnSp>
      <p:cxnSp>
        <p:nvCxnSpPr>
          <p:cNvPr id="257" name="Straight Connector 256"/>
          <p:cNvCxnSpPr/>
          <p:nvPr/>
        </p:nvCxnSpPr>
        <p:spPr>
          <a:xfrm flipH="1">
            <a:off x="1309215" y="1533771"/>
            <a:ext cx="82550" cy="0"/>
          </a:xfrm>
          <a:prstGeom prst="line">
            <a:avLst/>
          </a:prstGeom>
          <a:solidFill>
            <a:srgbClr val="FFFFFF"/>
          </a:solidFill>
          <a:ln w="19050" cap="sq" cmpd="sng" algn="ctr">
            <a:solidFill>
              <a:srgbClr val="00498B"/>
            </a:solidFill>
            <a:prstDash val="solid"/>
            <a:miter lim="800000"/>
          </a:ln>
          <a:effectLst/>
        </p:spPr>
      </p:cxnSp>
      <p:cxnSp>
        <p:nvCxnSpPr>
          <p:cNvPr id="258" name="Straight Connector 257"/>
          <p:cNvCxnSpPr/>
          <p:nvPr/>
        </p:nvCxnSpPr>
        <p:spPr>
          <a:xfrm flipH="1">
            <a:off x="1309215" y="2313427"/>
            <a:ext cx="82550" cy="0"/>
          </a:xfrm>
          <a:prstGeom prst="line">
            <a:avLst/>
          </a:prstGeom>
          <a:solidFill>
            <a:srgbClr val="FFFFFF"/>
          </a:solidFill>
          <a:ln w="19050" cap="sq" cmpd="sng" algn="ctr">
            <a:solidFill>
              <a:srgbClr val="00498B"/>
            </a:solidFill>
            <a:prstDash val="solid"/>
            <a:miter lim="800000"/>
          </a:ln>
          <a:effectLst/>
        </p:spPr>
      </p:cxnSp>
      <p:cxnSp>
        <p:nvCxnSpPr>
          <p:cNvPr id="259" name="Straight Connector 258"/>
          <p:cNvCxnSpPr/>
          <p:nvPr/>
        </p:nvCxnSpPr>
        <p:spPr>
          <a:xfrm flipH="1">
            <a:off x="1309215" y="1923599"/>
            <a:ext cx="82550" cy="0"/>
          </a:xfrm>
          <a:prstGeom prst="line">
            <a:avLst/>
          </a:prstGeom>
          <a:solidFill>
            <a:srgbClr val="FFFFFF"/>
          </a:solidFill>
          <a:ln w="19050" cap="sq" cmpd="sng" algn="ctr">
            <a:solidFill>
              <a:srgbClr val="00498B"/>
            </a:solidFill>
            <a:prstDash val="solid"/>
            <a:miter lim="800000"/>
          </a:ln>
          <a:effectLst/>
        </p:spPr>
      </p:cxnSp>
      <p:cxnSp>
        <p:nvCxnSpPr>
          <p:cNvPr id="260" name="Straight Connector 259"/>
          <p:cNvCxnSpPr/>
          <p:nvPr/>
        </p:nvCxnSpPr>
        <p:spPr>
          <a:xfrm>
            <a:off x="1458440" y="4772473"/>
            <a:ext cx="3088525" cy="0"/>
          </a:xfrm>
          <a:prstGeom prst="line">
            <a:avLst/>
          </a:prstGeom>
          <a:solidFill>
            <a:srgbClr val="FFFFFF"/>
          </a:solidFill>
          <a:ln w="19050" cap="sq" cmpd="sng" algn="ctr">
            <a:solidFill>
              <a:srgbClr val="00498B"/>
            </a:solidFill>
            <a:prstDash val="solid"/>
            <a:miter lim="800000"/>
          </a:ln>
          <a:effectLst/>
        </p:spPr>
      </p:cxnSp>
      <p:cxnSp>
        <p:nvCxnSpPr>
          <p:cNvPr id="261" name="Straight Connector 260"/>
          <p:cNvCxnSpPr/>
          <p:nvPr/>
        </p:nvCxnSpPr>
        <p:spPr>
          <a:xfrm>
            <a:off x="1458440" y="4772473"/>
            <a:ext cx="0" cy="82800"/>
          </a:xfrm>
          <a:prstGeom prst="line">
            <a:avLst/>
          </a:prstGeom>
          <a:solidFill>
            <a:srgbClr val="FFFFFF"/>
          </a:solidFill>
          <a:ln w="19050" cap="sq" cmpd="sng" algn="ctr">
            <a:solidFill>
              <a:srgbClr val="00498B"/>
            </a:solidFill>
            <a:prstDash val="solid"/>
            <a:miter lim="800000"/>
          </a:ln>
          <a:effectLst/>
        </p:spPr>
      </p:cxnSp>
      <p:sp>
        <p:nvSpPr>
          <p:cNvPr id="262" name="Textfeld 16"/>
          <p:cNvSpPr txBox="1"/>
          <p:nvPr/>
        </p:nvSpPr>
        <p:spPr>
          <a:xfrm>
            <a:off x="1317505" y="4858926"/>
            <a:ext cx="289375" cy="215444"/>
          </a:xfrm>
          <a:prstGeom prst="rect">
            <a:avLst/>
          </a:prstGeom>
          <a:noFill/>
        </p:spPr>
        <p:txBody>
          <a:bodyPr wrap="square" lIns="0" tIns="0" rIns="0" bIns="0" rtlCol="0">
            <a:spAutoFit/>
          </a:bodyPr>
          <a:lstStyle/>
          <a:p>
            <a:pPr algn="ctr" defTabSz="914400"/>
            <a:r>
              <a:rPr lang="de-DE" sz="1400" dirty="0" smtClean="0">
                <a:latin typeface="Tahoma"/>
                <a:cs typeface="Arial" panose="020B0604020202020204" pitchFamily="34" charset="0"/>
              </a:rPr>
              <a:t>–2</a:t>
            </a:r>
            <a:endParaRPr lang="de-DE" sz="1400" dirty="0">
              <a:latin typeface="Tahoma"/>
              <a:cs typeface="Arial" panose="020B0604020202020204" pitchFamily="34" charset="0"/>
            </a:endParaRPr>
          </a:p>
        </p:txBody>
      </p:sp>
      <p:sp>
        <p:nvSpPr>
          <p:cNvPr id="263" name="Textfeld 16"/>
          <p:cNvSpPr txBox="1"/>
          <p:nvPr/>
        </p:nvSpPr>
        <p:spPr>
          <a:xfrm>
            <a:off x="2609245" y="5187367"/>
            <a:ext cx="3252430" cy="338554"/>
          </a:xfrm>
          <a:prstGeom prst="rect">
            <a:avLst/>
          </a:prstGeom>
          <a:noFill/>
        </p:spPr>
        <p:txBody>
          <a:bodyPr wrap="none" rtlCol="0">
            <a:spAutoFit/>
          </a:bodyPr>
          <a:lstStyle/>
          <a:p>
            <a:pPr algn="ctr" defTabSz="914400"/>
            <a:r>
              <a:rPr lang="de-DE" sz="1600" dirty="0" smtClean="0">
                <a:latin typeface="Tahoma"/>
                <a:cs typeface="Arial" panose="020B0604020202020204" pitchFamily="34" charset="0"/>
              </a:rPr>
              <a:t>Time after end of infusion (hours)</a:t>
            </a:r>
            <a:endParaRPr lang="de-DE" sz="1600" dirty="0">
              <a:latin typeface="Tahoma"/>
              <a:cs typeface="Arial" panose="020B0604020202020204" pitchFamily="34" charset="0"/>
            </a:endParaRPr>
          </a:p>
        </p:txBody>
      </p:sp>
      <p:sp>
        <p:nvSpPr>
          <p:cNvPr id="264" name="Textfeld 16"/>
          <p:cNvSpPr txBox="1"/>
          <p:nvPr/>
        </p:nvSpPr>
        <p:spPr>
          <a:xfrm rot="16200000">
            <a:off x="-792735" y="2923807"/>
            <a:ext cx="3118626" cy="338554"/>
          </a:xfrm>
          <a:prstGeom prst="rect">
            <a:avLst/>
          </a:prstGeom>
          <a:noFill/>
        </p:spPr>
        <p:txBody>
          <a:bodyPr wrap="square" rtlCol="0">
            <a:spAutoFit/>
          </a:bodyPr>
          <a:lstStyle/>
          <a:p>
            <a:pPr algn="ctr" defTabSz="914400"/>
            <a:r>
              <a:rPr lang="de-DE" sz="1600" dirty="0" smtClean="0">
                <a:latin typeface="Tahoma"/>
                <a:cs typeface="Arial" panose="020B0604020202020204" pitchFamily="34" charset="0"/>
              </a:rPr>
              <a:t>dTT (s)</a:t>
            </a:r>
            <a:endParaRPr lang="de-DE" sz="1600" dirty="0">
              <a:latin typeface="Tahoma"/>
              <a:cs typeface="Arial" panose="020B0604020202020204" pitchFamily="34" charset="0"/>
            </a:endParaRPr>
          </a:p>
        </p:txBody>
      </p:sp>
      <p:grpSp>
        <p:nvGrpSpPr>
          <p:cNvPr id="265" name="Group 264"/>
          <p:cNvGrpSpPr/>
          <p:nvPr/>
        </p:nvGrpSpPr>
        <p:grpSpPr>
          <a:xfrm>
            <a:off x="646283" y="5145340"/>
            <a:ext cx="1589900" cy="583885"/>
            <a:chOff x="1414106" y="5601643"/>
            <a:chExt cx="1589900" cy="583885"/>
          </a:xfrm>
        </p:grpSpPr>
        <p:cxnSp>
          <p:nvCxnSpPr>
            <p:cNvPr id="266" name="Straight Connector 265"/>
            <p:cNvCxnSpPr/>
            <p:nvPr/>
          </p:nvCxnSpPr>
          <p:spPr bwMode="auto">
            <a:xfrm flipH="1">
              <a:off x="2155371" y="5906278"/>
              <a:ext cx="74645" cy="0"/>
            </a:xfrm>
            <a:prstGeom prst="line">
              <a:avLst/>
            </a:prstGeom>
            <a:solidFill>
              <a:srgbClr val="00498B"/>
            </a:solidFill>
            <a:ln w="28575" cap="flat" cmpd="sng" algn="ctr">
              <a:solidFill>
                <a:srgbClr val="00498B"/>
              </a:solidFill>
              <a:prstDash val="solid"/>
              <a:round/>
              <a:headEnd type="none" w="med" len="med"/>
              <a:tailEnd type="none" w="med" len="med"/>
            </a:ln>
            <a:effectLst/>
          </p:spPr>
        </p:cxnSp>
        <p:cxnSp>
          <p:nvCxnSpPr>
            <p:cNvPr id="267" name="Gerade Verbindung mit Pfeil 12"/>
            <p:cNvCxnSpPr/>
            <p:nvPr/>
          </p:nvCxnSpPr>
          <p:spPr>
            <a:xfrm flipV="1">
              <a:off x="2647298" y="5601643"/>
              <a:ext cx="0" cy="323296"/>
            </a:xfrm>
            <a:prstGeom prst="straightConnector1">
              <a:avLst/>
            </a:prstGeom>
            <a:noFill/>
            <a:ln w="28575" cap="flat" cmpd="sng" algn="ctr">
              <a:solidFill>
                <a:srgbClr val="00498B"/>
              </a:solidFill>
              <a:prstDash val="solid"/>
              <a:tailEnd type="arrow"/>
            </a:ln>
            <a:effectLst/>
          </p:spPr>
        </p:cxnSp>
        <p:cxnSp>
          <p:nvCxnSpPr>
            <p:cNvPr id="268" name="Gerade Verbindung mit Pfeil 12"/>
            <p:cNvCxnSpPr/>
            <p:nvPr/>
          </p:nvCxnSpPr>
          <p:spPr>
            <a:xfrm flipV="1">
              <a:off x="2237900" y="5601643"/>
              <a:ext cx="0" cy="323296"/>
            </a:xfrm>
            <a:prstGeom prst="straightConnector1">
              <a:avLst/>
            </a:prstGeom>
            <a:noFill/>
            <a:ln w="28575" cap="flat" cmpd="sng" algn="ctr">
              <a:solidFill>
                <a:srgbClr val="00498B"/>
              </a:solidFill>
              <a:prstDash val="solid"/>
              <a:tailEnd type="arrow"/>
            </a:ln>
            <a:effectLst/>
          </p:spPr>
        </p:cxnSp>
        <p:sp>
          <p:nvSpPr>
            <p:cNvPr id="269" name="TextBox 268"/>
            <p:cNvSpPr txBox="1"/>
            <p:nvPr/>
          </p:nvSpPr>
          <p:spPr bwMode="auto">
            <a:xfrm>
              <a:off x="1414106" y="5747658"/>
              <a:ext cx="833498" cy="276999"/>
            </a:xfrm>
            <a:prstGeom prst="rect">
              <a:avLst/>
            </a:prstGeom>
            <a:noFill/>
            <a:ln w="28575" algn="ctr">
              <a:noFill/>
              <a:miter lim="800000"/>
              <a:headEnd/>
              <a:tailEnd/>
            </a:ln>
          </p:spPr>
          <p:txBody>
            <a:bodyPr wrap="none" l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200" b="0" i="0" u="none" strike="noStrike" kern="0" cap="none" spc="0" normalizeH="0" baseline="0" noProof="0" dirty="0" smtClean="0">
                  <a:ln>
                    <a:noFill/>
                  </a:ln>
                  <a:effectLst/>
                  <a:uLnTx/>
                  <a:uFillTx/>
                  <a:latin typeface="Tahoma"/>
                </a:rPr>
                <a:t>Dabigatran</a:t>
              </a:r>
            </a:p>
          </p:txBody>
        </p:sp>
        <p:sp>
          <p:nvSpPr>
            <p:cNvPr id="270" name="TextBox 269"/>
            <p:cNvSpPr txBox="1"/>
            <p:nvPr/>
          </p:nvSpPr>
          <p:spPr bwMode="auto">
            <a:xfrm>
              <a:off x="2344210" y="5908529"/>
              <a:ext cx="659796" cy="276999"/>
            </a:xfrm>
            <a:prstGeom prst="rect">
              <a:avLst/>
            </a:prstGeom>
            <a:noFill/>
            <a:ln w="28575" algn="ctr">
              <a:noFill/>
              <a:miter lim="800000"/>
              <a:headEnd/>
              <a:tailEnd/>
            </a:ln>
          </p:spPr>
          <p:txBody>
            <a:bodyPr wrap="none" l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200" b="0" i="0" u="none" strike="noStrike" kern="0" cap="none" spc="0" normalizeH="0" baseline="0" noProof="0" dirty="0" smtClean="0">
                  <a:ln>
                    <a:noFill/>
                  </a:ln>
                  <a:effectLst/>
                  <a:uLnTx/>
                  <a:uFillTx/>
                  <a:latin typeface="Tahoma"/>
                </a:rPr>
                <a:t>Antidote</a:t>
              </a:r>
            </a:p>
          </p:txBody>
        </p:sp>
      </p:grpSp>
      <p:sp>
        <p:nvSpPr>
          <p:cNvPr id="271" name="Textfeld 16"/>
          <p:cNvSpPr txBox="1"/>
          <p:nvPr/>
        </p:nvSpPr>
        <p:spPr>
          <a:xfrm>
            <a:off x="1007610" y="1398022"/>
            <a:ext cx="261339" cy="215444"/>
          </a:xfrm>
          <a:prstGeom prst="rect">
            <a:avLst/>
          </a:prstGeom>
          <a:noFill/>
        </p:spPr>
        <p:txBody>
          <a:bodyPr wrap="square" lIns="0" tIns="0" rIns="0" bIns="0" rtlCol="0">
            <a:spAutoFit/>
          </a:bodyPr>
          <a:lstStyle/>
          <a:p>
            <a:pPr algn="r" defTabSz="914400"/>
            <a:r>
              <a:rPr lang="de-DE" sz="1400" dirty="0" smtClean="0">
                <a:latin typeface="Tahoma"/>
                <a:cs typeface="Arial" panose="020B0604020202020204" pitchFamily="34" charset="0"/>
              </a:rPr>
              <a:t>70</a:t>
            </a:r>
            <a:endParaRPr lang="de-DE" sz="1400" dirty="0">
              <a:latin typeface="Tahoma"/>
              <a:cs typeface="Arial" panose="020B0604020202020204" pitchFamily="34" charset="0"/>
            </a:endParaRPr>
          </a:p>
        </p:txBody>
      </p:sp>
      <p:sp>
        <p:nvSpPr>
          <p:cNvPr id="272" name="Textfeld 16"/>
          <p:cNvSpPr txBox="1"/>
          <p:nvPr/>
        </p:nvSpPr>
        <p:spPr>
          <a:xfrm>
            <a:off x="1007610" y="1789542"/>
            <a:ext cx="261339" cy="215444"/>
          </a:xfrm>
          <a:prstGeom prst="rect">
            <a:avLst/>
          </a:prstGeom>
          <a:noFill/>
        </p:spPr>
        <p:txBody>
          <a:bodyPr wrap="square" lIns="0" tIns="0" rIns="0" bIns="0" rtlCol="0">
            <a:spAutoFit/>
          </a:bodyPr>
          <a:lstStyle/>
          <a:p>
            <a:pPr algn="r" defTabSz="914400"/>
            <a:r>
              <a:rPr lang="de-DE" sz="1400" dirty="0" smtClean="0">
                <a:latin typeface="Tahoma"/>
                <a:cs typeface="Arial" panose="020B0604020202020204" pitchFamily="34" charset="0"/>
              </a:rPr>
              <a:t>65</a:t>
            </a:r>
            <a:endParaRPr lang="de-DE" sz="1400" dirty="0">
              <a:latin typeface="Tahoma"/>
              <a:cs typeface="Arial" panose="020B0604020202020204" pitchFamily="34" charset="0"/>
            </a:endParaRPr>
          </a:p>
        </p:txBody>
      </p:sp>
      <p:sp>
        <p:nvSpPr>
          <p:cNvPr id="273" name="Textfeld 16"/>
          <p:cNvSpPr txBox="1"/>
          <p:nvPr/>
        </p:nvSpPr>
        <p:spPr>
          <a:xfrm>
            <a:off x="1007610" y="2181062"/>
            <a:ext cx="261339" cy="215444"/>
          </a:xfrm>
          <a:prstGeom prst="rect">
            <a:avLst/>
          </a:prstGeom>
          <a:noFill/>
        </p:spPr>
        <p:txBody>
          <a:bodyPr wrap="square" lIns="0" tIns="0" rIns="0" bIns="0" rtlCol="0">
            <a:spAutoFit/>
          </a:bodyPr>
          <a:lstStyle/>
          <a:p>
            <a:pPr algn="r" defTabSz="914400"/>
            <a:r>
              <a:rPr lang="de-DE" sz="1400" dirty="0" smtClean="0">
                <a:latin typeface="Tahoma"/>
                <a:cs typeface="Arial" panose="020B0604020202020204" pitchFamily="34" charset="0"/>
              </a:rPr>
              <a:t>60</a:t>
            </a:r>
            <a:endParaRPr lang="de-DE" sz="1400" dirty="0">
              <a:latin typeface="Tahoma"/>
              <a:cs typeface="Arial" panose="020B0604020202020204" pitchFamily="34" charset="0"/>
            </a:endParaRPr>
          </a:p>
        </p:txBody>
      </p:sp>
      <p:sp>
        <p:nvSpPr>
          <p:cNvPr id="274" name="Textfeld 16"/>
          <p:cNvSpPr txBox="1"/>
          <p:nvPr/>
        </p:nvSpPr>
        <p:spPr>
          <a:xfrm>
            <a:off x="1007610" y="2572582"/>
            <a:ext cx="261339" cy="215444"/>
          </a:xfrm>
          <a:prstGeom prst="rect">
            <a:avLst/>
          </a:prstGeom>
          <a:noFill/>
        </p:spPr>
        <p:txBody>
          <a:bodyPr wrap="square" lIns="0" tIns="0" rIns="0" bIns="0" rtlCol="0">
            <a:spAutoFit/>
          </a:bodyPr>
          <a:lstStyle/>
          <a:p>
            <a:pPr algn="r" defTabSz="914400"/>
            <a:r>
              <a:rPr lang="de-DE" sz="1400" dirty="0" smtClean="0">
                <a:latin typeface="Tahoma"/>
                <a:cs typeface="Arial" panose="020B0604020202020204" pitchFamily="34" charset="0"/>
              </a:rPr>
              <a:t>55</a:t>
            </a:r>
            <a:endParaRPr lang="de-DE" sz="1400" dirty="0">
              <a:latin typeface="Tahoma"/>
              <a:cs typeface="Arial" panose="020B0604020202020204" pitchFamily="34" charset="0"/>
            </a:endParaRPr>
          </a:p>
        </p:txBody>
      </p:sp>
      <p:sp>
        <p:nvSpPr>
          <p:cNvPr id="275" name="Textfeld 16"/>
          <p:cNvSpPr txBox="1"/>
          <p:nvPr/>
        </p:nvSpPr>
        <p:spPr>
          <a:xfrm>
            <a:off x="1007610" y="2964102"/>
            <a:ext cx="261339" cy="215444"/>
          </a:xfrm>
          <a:prstGeom prst="rect">
            <a:avLst/>
          </a:prstGeom>
          <a:noFill/>
        </p:spPr>
        <p:txBody>
          <a:bodyPr wrap="square" lIns="0" tIns="0" rIns="0" bIns="0" rtlCol="0">
            <a:spAutoFit/>
          </a:bodyPr>
          <a:lstStyle/>
          <a:p>
            <a:pPr algn="r" defTabSz="914400"/>
            <a:r>
              <a:rPr lang="de-DE" sz="1400" dirty="0" smtClean="0">
                <a:latin typeface="Tahoma"/>
                <a:cs typeface="Arial" panose="020B0604020202020204" pitchFamily="34" charset="0"/>
              </a:rPr>
              <a:t>50</a:t>
            </a:r>
            <a:endParaRPr lang="de-DE" sz="1400" dirty="0">
              <a:latin typeface="Tahoma"/>
              <a:cs typeface="Arial" panose="020B0604020202020204" pitchFamily="34" charset="0"/>
            </a:endParaRPr>
          </a:p>
        </p:txBody>
      </p:sp>
      <p:sp>
        <p:nvSpPr>
          <p:cNvPr id="276" name="Textfeld 16"/>
          <p:cNvSpPr txBox="1"/>
          <p:nvPr/>
        </p:nvSpPr>
        <p:spPr>
          <a:xfrm>
            <a:off x="1007610" y="3355622"/>
            <a:ext cx="261339" cy="215444"/>
          </a:xfrm>
          <a:prstGeom prst="rect">
            <a:avLst/>
          </a:prstGeom>
          <a:noFill/>
        </p:spPr>
        <p:txBody>
          <a:bodyPr wrap="square" lIns="0" tIns="0" rIns="0" bIns="0" rtlCol="0">
            <a:spAutoFit/>
          </a:bodyPr>
          <a:lstStyle/>
          <a:p>
            <a:pPr algn="r" defTabSz="914400"/>
            <a:r>
              <a:rPr lang="de-DE" sz="1400" dirty="0" smtClean="0">
                <a:latin typeface="Tahoma"/>
                <a:cs typeface="Arial" panose="020B0604020202020204" pitchFamily="34" charset="0"/>
              </a:rPr>
              <a:t>45</a:t>
            </a:r>
            <a:endParaRPr lang="de-DE" sz="1400" dirty="0">
              <a:latin typeface="Tahoma"/>
              <a:cs typeface="Arial" panose="020B0604020202020204" pitchFamily="34" charset="0"/>
            </a:endParaRPr>
          </a:p>
        </p:txBody>
      </p:sp>
      <p:sp>
        <p:nvSpPr>
          <p:cNvPr id="277" name="Textfeld 16"/>
          <p:cNvSpPr txBox="1"/>
          <p:nvPr/>
        </p:nvSpPr>
        <p:spPr>
          <a:xfrm>
            <a:off x="1007610" y="3747142"/>
            <a:ext cx="261339" cy="215444"/>
          </a:xfrm>
          <a:prstGeom prst="rect">
            <a:avLst/>
          </a:prstGeom>
          <a:noFill/>
        </p:spPr>
        <p:txBody>
          <a:bodyPr wrap="square" lIns="0" tIns="0" rIns="0" bIns="0" rtlCol="0">
            <a:spAutoFit/>
          </a:bodyPr>
          <a:lstStyle/>
          <a:p>
            <a:pPr algn="r" defTabSz="914400"/>
            <a:r>
              <a:rPr lang="de-DE" sz="1400" dirty="0" smtClean="0">
                <a:latin typeface="Tahoma"/>
                <a:cs typeface="Arial" panose="020B0604020202020204" pitchFamily="34" charset="0"/>
              </a:rPr>
              <a:t>40</a:t>
            </a:r>
            <a:endParaRPr lang="de-DE" sz="1400" dirty="0">
              <a:latin typeface="Tahoma"/>
              <a:cs typeface="Arial" panose="020B0604020202020204" pitchFamily="34" charset="0"/>
            </a:endParaRPr>
          </a:p>
        </p:txBody>
      </p:sp>
      <p:sp>
        <p:nvSpPr>
          <p:cNvPr id="278" name="Textfeld 16"/>
          <p:cNvSpPr txBox="1"/>
          <p:nvPr/>
        </p:nvSpPr>
        <p:spPr>
          <a:xfrm>
            <a:off x="1007610" y="4138662"/>
            <a:ext cx="261339" cy="215444"/>
          </a:xfrm>
          <a:prstGeom prst="rect">
            <a:avLst/>
          </a:prstGeom>
          <a:noFill/>
        </p:spPr>
        <p:txBody>
          <a:bodyPr wrap="square" lIns="0" tIns="0" rIns="0" bIns="0" rtlCol="0">
            <a:spAutoFit/>
          </a:bodyPr>
          <a:lstStyle/>
          <a:p>
            <a:pPr algn="r" defTabSz="914400"/>
            <a:r>
              <a:rPr lang="de-DE" sz="1400" dirty="0" smtClean="0">
                <a:latin typeface="Tahoma"/>
                <a:cs typeface="Arial" panose="020B0604020202020204" pitchFamily="34" charset="0"/>
              </a:rPr>
              <a:t>35</a:t>
            </a:r>
            <a:endParaRPr lang="de-DE" sz="1400" dirty="0">
              <a:latin typeface="Tahoma"/>
              <a:cs typeface="Arial" panose="020B0604020202020204" pitchFamily="34" charset="0"/>
            </a:endParaRPr>
          </a:p>
        </p:txBody>
      </p:sp>
      <p:sp>
        <p:nvSpPr>
          <p:cNvPr id="279" name="Textfeld 16"/>
          <p:cNvSpPr txBox="1"/>
          <p:nvPr/>
        </p:nvSpPr>
        <p:spPr>
          <a:xfrm>
            <a:off x="1007610" y="4530186"/>
            <a:ext cx="261339" cy="215444"/>
          </a:xfrm>
          <a:prstGeom prst="rect">
            <a:avLst/>
          </a:prstGeom>
          <a:noFill/>
        </p:spPr>
        <p:txBody>
          <a:bodyPr wrap="square" lIns="0" tIns="0" rIns="0" bIns="0" rtlCol="0">
            <a:spAutoFit/>
          </a:bodyPr>
          <a:lstStyle/>
          <a:p>
            <a:pPr algn="r" defTabSz="914400"/>
            <a:r>
              <a:rPr lang="de-DE" sz="1400" dirty="0" smtClean="0">
                <a:latin typeface="Tahoma"/>
                <a:cs typeface="Arial" panose="020B0604020202020204" pitchFamily="34" charset="0"/>
              </a:rPr>
              <a:t>30</a:t>
            </a:r>
            <a:endParaRPr lang="de-DE" sz="1400" dirty="0">
              <a:latin typeface="Tahoma"/>
              <a:cs typeface="Arial" panose="020B0604020202020204" pitchFamily="34" charset="0"/>
            </a:endParaRPr>
          </a:p>
        </p:txBody>
      </p:sp>
      <p:cxnSp>
        <p:nvCxnSpPr>
          <p:cNvPr id="280" name="Straight Connector 279"/>
          <p:cNvCxnSpPr/>
          <p:nvPr/>
        </p:nvCxnSpPr>
        <p:spPr>
          <a:xfrm>
            <a:off x="1883709" y="4772473"/>
            <a:ext cx="0" cy="82800"/>
          </a:xfrm>
          <a:prstGeom prst="line">
            <a:avLst/>
          </a:prstGeom>
          <a:solidFill>
            <a:srgbClr val="FFFFFF"/>
          </a:solidFill>
          <a:ln w="19050" cap="sq" cmpd="sng" algn="ctr">
            <a:solidFill>
              <a:srgbClr val="00498B"/>
            </a:solidFill>
            <a:prstDash val="solid"/>
            <a:miter lim="800000"/>
          </a:ln>
          <a:effectLst/>
        </p:spPr>
      </p:cxnSp>
      <p:cxnSp>
        <p:nvCxnSpPr>
          <p:cNvPr id="281" name="Straight Connector 280"/>
          <p:cNvCxnSpPr/>
          <p:nvPr/>
        </p:nvCxnSpPr>
        <p:spPr>
          <a:xfrm>
            <a:off x="2307278" y="4772473"/>
            <a:ext cx="0" cy="82800"/>
          </a:xfrm>
          <a:prstGeom prst="line">
            <a:avLst/>
          </a:prstGeom>
          <a:solidFill>
            <a:srgbClr val="FFFFFF"/>
          </a:solidFill>
          <a:ln w="19050" cap="sq" cmpd="sng" algn="ctr">
            <a:solidFill>
              <a:srgbClr val="00498B"/>
            </a:solidFill>
            <a:prstDash val="solid"/>
            <a:miter lim="800000"/>
          </a:ln>
          <a:effectLst/>
        </p:spPr>
      </p:cxnSp>
      <p:cxnSp>
        <p:nvCxnSpPr>
          <p:cNvPr id="282" name="Straight Connector 281"/>
          <p:cNvCxnSpPr/>
          <p:nvPr/>
        </p:nvCxnSpPr>
        <p:spPr>
          <a:xfrm>
            <a:off x="2740008" y="4772473"/>
            <a:ext cx="0" cy="82800"/>
          </a:xfrm>
          <a:prstGeom prst="line">
            <a:avLst/>
          </a:prstGeom>
          <a:solidFill>
            <a:srgbClr val="FFFFFF"/>
          </a:solidFill>
          <a:ln w="19050" cap="sq" cmpd="sng" algn="ctr">
            <a:solidFill>
              <a:srgbClr val="00498B"/>
            </a:solidFill>
            <a:prstDash val="solid"/>
            <a:miter lim="800000"/>
          </a:ln>
          <a:effectLst/>
        </p:spPr>
      </p:cxnSp>
      <p:cxnSp>
        <p:nvCxnSpPr>
          <p:cNvPr id="283" name="Straight Connector 282"/>
          <p:cNvCxnSpPr/>
          <p:nvPr/>
        </p:nvCxnSpPr>
        <p:spPr>
          <a:xfrm>
            <a:off x="3166202" y="4772473"/>
            <a:ext cx="0" cy="82800"/>
          </a:xfrm>
          <a:prstGeom prst="line">
            <a:avLst/>
          </a:prstGeom>
          <a:solidFill>
            <a:srgbClr val="FFFFFF"/>
          </a:solidFill>
          <a:ln w="19050" cap="sq" cmpd="sng" algn="ctr">
            <a:solidFill>
              <a:srgbClr val="00498B"/>
            </a:solidFill>
            <a:prstDash val="solid"/>
            <a:miter lim="800000"/>
          </a:ln>
          <a:effectLst/>
        </p:spPr>
      </p:cxnSp>
      <p:cxnSp>
        <p:nvCxnSpPr>
          <p:cNvPr id="284" name="Straight Connector 283"/>
          <p:cNvCxnSpPr/>
          <p:nvPr/>
        </p:nvCxnSpPr>
        <p:spPr>
          <a:xfrm>
            <a:off x="3592397" y="4772473"/>
            <a:ext cx="0" cy="82800"/>
          </a:xfrm>
          <a:prstGeom prst="line">
            <a:avLst/>
          </a:prstGeom>
          <a:solidFill>
            <a:srgbClr val="FFFFFF"/>
          </a:solidFill>
          <a:ln w="19050" cap="sq" cmpd="sng" algn="ctr">
            <a:solidFill>
              <a:srgbClr val="00498B"/>
            </a:solidFill>
            <a:prstDash val="solid"/>
            <a:miter lim="800000"/>
          </a:ln>
          <a:effectLst/>
        </p:spPr>
      </p:cxnSp>
      <p:cxnSp>
        <p:nvCxnSpPr>
          <p:cNvPr id="285" name="Straight Connector 284"/>
          <p:cNvCxnSpPr/>
          <p:nvPr/>
        </p:nvCxnSpPr>
        <p:spPr>
          <a:xfrm>
            <a:off x="4018592" y="4772473"/>
            <a:ext cx="0" cy="82800"/>
          </a:xfrm>
          <a:prstGeom prst="line">
            <a:avLst/>
          </a:prstGeom>
          <a:solidFill>
            <a:srgbClr val="FFFFFF"/>
          </a:solidFill>
          <a:ln w="19050" cap="sq" cmpd="sng" algn="ctr">
            <a:solidFill>
              <a:srgbClr val="00498B"/>
            </a:solidFill>
            <a:prstDash val="solid"/>
            <a:miter lim="800000"/>
          </a:ln>
          <a:effectLst/>
        </p:spPr>
      </p:cxnSp>
      <p:cxnSp>
        <p:nvCxnSpPr>
          <p:cNvPr id="286" name="Straight Connector 285"/>
          <p:cNvCxnSpPr/>
          <p:nvPr/>
        </p:nvCxnSpPr>
        <p:spPr>
          <a:xfrm>
            <a:off x="4445603" y="4772473"/>
            <a:ext cx="0" cy="82800"/>
          </a:xfrm>
          <a:prstGeom prst="line">
            <a:avLst/>
          </a:prstGeom>
          <a:solidFill>
            <a:srgbClr val="FFFFFF"/>
          </a:solidFill>
          <a:ln w="19050" cap="sq" cmpd="sng" algn="ctr">
            <a:solidFill>
              <a:srgbClr val="00498B"/>
            </a:solidFill>
            <a:prstDash val="solid"/>
            <a:miter lim="800000"/>
          </a:ln>
          <a:effectLst/>
        </p:spPr>
      </p:cxnSp>
      <p:sp>
        <p:nvSpPr>
          <p:cNvPr id="287" name="Textfeld 16"/>
          <p:cNvSpPr txBox="1"/>
          <p:nvPr/>
        </p:nvSpPr>
        <p:spPr>
          <a:xfrm>
            <a:off x="1739022" y="4858926"/>
            <a:ext cx="289375" cy="215444"/>
          </a:xfrm>
          <a:prstGeom prst="rect">
            <a:avLst/>
          </a:prstGeom>
          <a:noFill/>
        </p:spPr>
        <p:txBody>
          <a:bodyPr wrap="square" lIns="0" tIns="0" rIns="0" bIns="0" rtlCol="0">
            <a:spAutoFit/>
          </a:bodyPr>
          <a:lstStyle/>
          <a:p>
            <a:pPr algn="ctr" defTabSz="914400"/>
            <a:r>
              <a:rPr lang="de-DE" sz="1400" dirty="0" smtClean="0">
                <a:latin typeface="Tahoma"/>
                <a:cs typeface="Arial" panose="020B0604020202020204" pitchFamily="34" charset="0"/>
              </a:rPr>
              <a:t>0</a:t>
            </a:r>
            <a:endParaRPr lang="de-DE" sz="1400" dirty="0">
              <a:latin typeface="Tahoma"/>
              <a:cs typeface="Arial" panose="020B0604020202020204" pitchFamily="34" charset="0"/>
            </a:endParaRPr>
          </a:p>
        </p:txBody>
      </p:sp>
      <p:sp>
        <p:nvSpPr>
          <p:cNvPr id="288" name="Textfeld 16"/>
          <p:cNvSpPr txBox="1"/>
          <p:nvPr/>
        </p:nvSpPr>
        <p:spPr>
          <a:xfrm>
            <a:off x="2162590" y="4858926"/>
            <a:ext cx="289375" cy="215444"/>
          </a:xfrm>
          <a:prstGeom prst="rect">
            <a:avLst/>
          </a:prstGeom>
          <a:noFill/>
        </p:spPr>
        <p:txBody>
          <a:bodyPr wrap="square" lIns="0" tIns="0" rIns="0" bIns="0" rtlCol="0">
            <a:spAutoFit/>
          </a:bodyPr>
          <a:lstStyle/>
          <a:p>
            <a:pPr algn="ctr" defTabSz="914400"/>
            <a:r>
              <a:rPr lang="de-DE" sz="1400" dirty="0" smtClean="0">
                <a:latin typeface="Tahoma"/>
                <a:cs typeface="Arial" panose="020B0604020202020204" pitchFamily="34" charset="0"/>
              </a:rPr>
              <a:t>2</a:t>
            </a:r>
            <a:endParaRPr lang="de-DE" sz="1400" dirty="0">
              <a:latin typeface="Tahoma"/>
              <a:cs typeface="Arial" panose="020B0604020202020204" pitchFamily="34" charset="0"/>
            </a:endParaRPr>
          </a:p>
        </p:txBody>
      </p:sp>
      <p:sp>
        <p:nvSpPr>
          <p:cNvPr id="289" name="Textfeld 16"/>
          <p:cNvSpPr txBox="1"/>
          <p:nvPr/>
        </p:nvSpPr>
        <p:spPr>
          <a:xfrm>
            <a:off x="2595320" y="4858926"/>
            <a:ext cx="289375" cy="215444"/>
          </a:xfrm>
          <a:prstGeom prst="rect">
            <a:avLst/>
          </a:prstGeom>
          <a:noFill/>
        </p:spPr>
        <p:txBody>
          <a:bodyPr wrap="square" lIns="0" tIns="0" rIns="0" bIns="0" rtlCol="0">
            <a:spAutoFit/>
          </a:bodyPr>
          <a:lstStyle/>
          <a:p>
            <a:pPr algn="ctr" defTabSz="914400"/>
            <a:r>
              <a:rPr lang="de-DE" sz="1400" dirty="0" smtClean="0">
                <a:latin typeface="Tahoma"/>
                <a:cs typeface="Arial" panose="020B0604020202020204" pitchFamily="34" charset="0"/>
              </a:rPr>
              <a:t>4</a:t>
            </a:r>
            <a:endParaRPr lang="de-DE" sz="1400" dirty="0">
              <a:latin typeface="Tahoma"/>
              <a:cs typeface="Arial" panose="020B0604020202020204" pitchFamily="34" charset="0"/>
            </a:endParaRPr>
          </a:p>
        </p:txBody>
      </p:sp>
      <p:sp>
        <p:nvSpPr>
          <p:cNvPr id="290" name="Textfeld 16"/>
          <p:cNvSpPr txBox="1"/>
          <p:nvPr/>
        </p:nvSpPr>
        <p:spPr>
          <a:xfrm>
            <a:off x="3021514" y="4858926"/>
            <a:ext cx="289375" cy="215444"/>
          </a:xfrm>
          <a:prstGeom prst="rect">
            <a:avLst/>
          </a:prstGeom>
          <a:noFill/>
        </p:spPr>
        <p:txBody>
          <a:bodyPr wrap="square" lIns="0" tIns="0" rIns="0" bIns="0" rtlCol="0">
            <a:spAutoFit/>
          </a:bodyPr>
          <a:lstStyle/>
          <a:p>
            <a:pPr algn="ctr" defTabSz="914400"/>
            <a:r>
              <a:rPr lang="de-DE" sz="1400" dirty="0" smtClean="0">
                <a:latin typeface="Tahoma"/>
                <a:cs typeface="Arial" panose="020B0604020202020204" pitchFamily="34" charset="0"/>
              </a:rPr>
              <a:t>6</a:t>
            </a:r>
            <a:endParaRPr lang="de-DE" sz="1400" dirty="0">
              <a:latin typeface="Tahoma"/>
              <a:cs typeface="Arial" panose="020B0604020202020204" pitchFamily="34" charset="0"/>
            </a:endParaRPr>
          </a:p>
        </p:txBody>
      </p:sp>
      <p:sp>
        <p:nvSpPr>
          <p:cNvPr id="291" name="Textfeld 16"/>
          <p:cNvSpPr txBox="1"/>
          <p:nvPr/>
        </p:nvSpPr>
        <p:spPr>
          <a:xfrm>
            <a:off x="3447709" y="4858926"/>
            <a:ext cx="289375" cy="215444"/>
          </a:xfrm>
          <a:prstGeom prst="rect">
            <a:avLst/>
          </a:prstGeom>
          <a:noFill/>
        </p:spPr>
        <p:txBody>
          <a:bodyPr wrap="square" lIns="0" tIns="0" rIns="0" bIns="0" rtlCol="0">
            <a:spAutoFit/>
          </a:bodyPr>
          <a:lstStyle/>
          <a:p>
            <a:pPr algn="ctr" defTabSz="914400"/>
            <a:r>
              <a:rPr lang="de-DE" sz="1400" dirty="0" smtClean="0">
                <a:latin typeface="Tahoma"/>
                <a:cs typeface="Arial" panose="020B0604020202020204" pitchFamily="34" charset="0"/>
              </a:rPr>
              <a:t>8</a:t>
            </a:r>
            <a:endParaRPr lang="de-DE" sz="1400" dirty="0">
              <a:latin typeface="Tahoma"/>
              <a:cs typeface="Arial" panose="020B0604020202020204" pitchFamily="34" charset="0"/>
            </a:endParaRPr>
          </a:p>
        </p:txBody>
      </p:sp>
      <p:sp>
        <p:nvSpPr>
          <p:cNvPr id="292" name="Textfeld 16"/>
          <p:cNvSpPr txBox="1"/>
          <p:nvPr/>
        </p:nvSpPr>
        <p:spPr>
          <a:xfrm>
            <a:off x="3873904" y="4858926"/>
            <a:ext cx="289375" cy="215444"/>
          </a:xfrm>
          <a:prstGeom prst="rect">
            <a:avLst/>
          </a:prstGeom>
          <a:noFill/>
        </p:spPr>
        <p:txBody>
          <a:bodyPr wrap="square" lIns="0" tIns="0" rIns="0" bIns="0" rtlCol="0">
            <a:spAutoFit/>
          </a:bodyPr>
          <a:lstStyle/>
          <a:p>
            <a:pPr algn="ctr" defTabSz="914400"/>
            <a:r>
              <a:rPr lang="de-DE" sz="1400" dirty="0" smtClean="0">
                <a:latin typeface="Tahoma"/>
                <a:cs typeface="Arial" panose="020B0604020202020204" pitchFamily="34" charset="0"/>
              </a:rPr>
              <a:t>10</a:t>
            </a:r>
            <a:endParaRPr lang="de-DE" sz="1400" dirty="0">
              <a:latin typeface="Tahoma"/>
              <a:cs typeface="Arial" panose="020B0604020202020204" pitchFamily="34" charset="0"/>
            </a:endParaRPr>
          </a:p>
        </p:txBody>
      </p:sp>
      <p:sp>
        <p:nvSpPr>
          <p:cNvPr id="293" name="Textfeld 16"/>
          <p:cNvSpPr txBox="1"/>
          <p:nvPr/>
        </p:nvSpPr>
        <p:spPr>
          <a:xfrm>
            <a:off x="4300915" y="4858926"/>
            <a:ext cx="289375" cy="215444"/>
          </a:xfrm>
          <a:prstGeom prst="rect">
            <a:avLst/>
          </a:prstGeom>
          <a:noFill/>
        </p:spPr>
        <p:txBody>
          <a:bodyPr wrap="square" lIns="0" tIns="0" rIns="0" bIns="0" rtlCol="0">
            <a:spAutoFit/>
          </a:bodyPr>
          <a:lstStyle/>
          <a:p>
            <a:pPr algn="ctr" defTabSz="914400"/>
            <a:r>
              <a:rPr lang="de-DE" sz="1400" dirty="0" smtClean="0">
                <a:latin typeface="Tahoma"/>
                <a:cs typeface="Arial" panose="020B0604020202020204" pitchFamily="34" charset="0"/>
              </a:rPr>
              <a:t>12</a:t>
            </a:r>
            <a:endParaRPr lang="de-DE" sz="1400" dirty="0">
              <a:latin typeface="Tahoma"/>
              <a:cs typeface="Arial" panose="020B0604020202020204" pitchFamily="34" charset="0"/>
            </a:endParaRPr>
          </a:p>
        </p:txBody>
      </p:sp>
      <p:cxnSp>
        <p:nvCxnSpPr>
          <p:cNvPr id="294" name="Straight Connector 293"/>
          <p:cNvCxnSpPr/>
          <p:nvPr/>
        </p:nvCxnSpPr>
        <p:spPr>
          <a:xfrm>
            <a:off x="4681012" y="4772473"/>
            <a:ext cx="3077100" cy="0"/>
          </a:xfrm>
          <a:prstGeom prst="line">
            <a:avLst/>
          </a:prstGeom>
          <a:solidFill>
            <a:srgbClr val="FFFFFF"/>
          </a:solidFill>
          <a:ln w="19050" cap="sq" cmpd="sng" algn="ctr">
            <a:solidFill>
              <a:srgbClr val="00498B"/>
            </a:solidFill>
            <a:prstDash val="solid"/>
            <a:miter lim="800000"/>
          </a:ln>
          <a:effectLst/>
        </p:spPr>
      </p:cxnSp>
      <p:cxnSp>
        <p:nvCxnSpPr>
          <p:cNvPr id="295" name="Straight Connector 294"/>
          <p:cNvCxnSpPr/>
          <p:nvPr/>
        </p:nvCxnSpPr>
        <p:spPr>
          <a:xfrm>
            <a:off x="7758112" y="4772473"/>
            <a:ext cx="0" cy="82800"/>
          </a:xfrm>
          <a:prstGeom prst="line">
            <a:avLst/>
          </a:prstGeom>
          <a:solidFill>
            <a:srgbClr val="FFFFFF"/>
          </a:solidFill>
          <a:ln w="19050" cap="sq" cmpd="sng" algn="ctr">
            <a:solidFill>
              <a:srgbClr val="00498B"/>
            </a:solidFill>
            <a:prstDash val="solid"/>
            <a:miter lim="800000"/>
          </a:ln>
          <a:effectLst/>
        </p:spPr>
      </p:cxnSp>
      <p:cxnSp>
        <p:nvCxnSpPr>
          <p:cNvPr id="296" name="Straight Connector 295"/>
          <p:cNvCxnSpPr/>
          <p:nvPr/>
        </p:nvCxnSpPr>
        <p:spPr>
          <a:xfrm>
            <a:off x="5152823" y="4772473"/>
            <a:ext cx="0" cy="82800"/>
          </a:xfrm>
          <a:prstGeom prst="line">
            <a:avLst/>
          </a:prstGeom>
          <a:solidFill>
            <a:srgbClr val="FFFFFF"/>
          </a:solidFill>
          <a:ln w="19050" cap="sq" cmpd="sng" algn="ctr">
            <a:solidFill>
              <a:srgbClr val="00498B"/>
            </a:solidFill>
            <a:prstDash val="solid"/>
            <a:miter lim="800000"/>
          </a:ln>
          <a:effectLst/>
        </p:spPr>
      </p:cxnSp>
      <p:sp>
        <p:nvSpPr>
          <p:cNvPr id="297" name="Textfeld 16"/>
          <p:cNvSpPr txBox="1"/>
          <p:nvPr/>
        </p:nvSpPr>
        <p:spPr>
          <a:xfrm>
            <a:off x="5008135" y="4858926"/>
            <a:ext cx="289375" cy="215444"/>
          </a:xfrm>
          <a:prstGeom prst="rect">
            <a:avLst/>
          </a:prstGeom>
          <a:noFill/>
        </p:spPr>
        <p:txBody>
          <a:bodyPr wrap="square" lIns="0" tIns="0" rIns="0" bIns="0" rtlCol="0">
            <a:spAutoFit/>
          </a:bodyPr>
          <a:lstStyle/>
          <a:p>
            <a:pPr algn="ctr" defTabSz="914400"/>
            <a:r>
              <a:rPr lang="de-DE" sz="1400" dirty="0" smtClean="0">
                <a:latin typeface="Tahoma"/>
                <a:cs typeface="Arial" panose="020B0604020202020204" pitchFamily="34" charset="0"/>
              </a:rPr>
              <a:t>24</a:t>
            </a:r>
            <a:endParaRPr lang="de-DE" sz="1400" dirty="0">
              <a:latin typeface="Tahoma"/>
              <a:cs typeface="Arial" panose="020B0604020202020204" pitchFamily="34" charset="0"/>
            </a:endParaRPr>
          </a:p>
        </p:txBody>
      </p:sp>
      <p:cxnSp>
        <p:nvCxnSpPr>
          <p:cNvPr id="298" name="Straight Connector 297"/>
          <p:cNvCxnSpPr/>
          <p:nvPr/>
        </p:nvCxnSpPr>
        <p:spPr>
          <a:xfrm>
            <a:off x="5802427" y="4772473"/>
            <a:ext cx="0" cy="82800"/>
          </a:xfrm>
          <a:prstGeom prst="line">
            <a:avLst/>
          </a:prstGeom>
          <a:solidFill>
            <a:srgbClr val="FFFFFF"/>
          </a:solidFill>
          <a:ln w="19050" cap="sq" cmpd="sng" algn="ctr">
            <a:solidFill>
              <a:srgbClr val="00498B"/>
            </a:solidFill>
            <a:prstDash val="solid"/>
            <a:miter lim="800000"/>
          </a:ln>
          <a:effectLst/>
        </p:spPr>
      </p:cxnSp>
      <p:sp>
        <p:nvSpPr>
          <p:cNvPr id="299" name="Textfeld 16"/>
          <p:cNvSpPr txBox="1"/>
          <p:nvPr/>
        </p:nvSpPr>
        <p:spPr>
          <a:xfrm>
            <a:off x="5657739" y="4858926"/>
            <a:ext cx="289375" cy="215444"/>
          </a:xfrm>
          <a:prstGeom prst="rect">
            <a:avLst/>
          </a:prstGeom>
          <a:noFill/>
        </p:spPr>
        <p:txBody>
          <a:bodyPr wrap="square" lIns="0" tIns="0" rIns="0" bIns="0" rtlCol="0">
            <a:spAutoFit/>
          </a:bodyPr>
          <a:lstStyle/>
          <a:p>
            <a:pPr algn="ctr" defTabSz="914400"/>
            <a:r>
              <a:rPr lang="de-DE" sz="1400" dirty="0" smtClean="0">
                <a:latin typeface="Tahoma"/>
                <a:cs typeface="Arial" panose="020B0604020202020204" pitchFamily="34" charset="0"/>
              </a:rPr>
              <a:t>36</a:t>
            </a:r>
            <a:endParaRPr lang="de-DE" sz="1400" dirty="0">
              <a:latin typeface="Tahoma"/>
              <a:cs typeface="Arial" panose="020B0604020202020204" pitchFamily="34" charset="0"/>
            </a:endParaRPr>
          </a:p>
        </p:txBody>
      </p:sp>
      <p:cxnSp>
        <p:nvCxnSpPr>
          <p:cNvPr id="300" name="Straight Connector 299"/>
          <p:cNvCxnSpPr/>
          <p:nvPr/>
        </p:nvCxnSpPr>
        <p:spPr>
          <a:xfrm>
            <a:off x="6453177" y="4772473"/>
            <a:ext cx="0" cy="82800"/>
          </a:xfrm>
          <a:prstGeom prst="line">
            <a:avLst/>
          </a:prstGeom>
          <a:solidFill>
            <a:srgbClr val="FFFFFF"/>
          </a:solidFill>
          <a:ln w="19050" cap="sq" cmpd="sng" algn="ctr">
            <a:solidFill>
              <a:srgbClr val="00498B"/>
            </a:solidFill>
            <a:prstDash val="solid"/>
            <a:miter lim="800000"/>
          </a:ln>
          <a:effectLst/>
        </p:spPr>
      </p:cxnSp>
      <p:sp>
        <p:nvSpPr>
          <p:cNvPr id="301" name="Textfeld 16"/>
          <p:cNvSpPr txBox="1"/>
          <p:nvPr/>
        </p:nvSpPr>
        <p:spPr>
          <a:xfrm>
            <a:off x="6308489" y="4858926"/>
            <a:ext cx="289375" cy="215444"/>
          </a:xfrm>
          <a:prstGeom prst="rect">
            <a:avLst/>
          </a:prstGeom>
          <a:noFill/>
        </p:spPr>
        <p:txBody>
          <a:bodyPr wrap="square" lIns="0" tIns="0" rIns="0" bIns="0" rtlCol="0">
            <a:spAutoFit/>
          </a:bodyPr>
          <a:lstStyle/>
          <a:p>
            <a:pPr algn="ctr" defTabSz="914400"/>
            <a:r>
              <a:rPr lang="de-DE" sz="1400" dirty="0" smtClean="0">
                <a:latin typeface="Tahoma"/>
                <a:cs typeface="Arial" panose="020B0604020202020204" pitchFamily="34" charset="0"/>
              </a:rPr>
              <a:t>48</a:t>
            </a:r>
            <a:endParaRPr lang="de-DE" sz="1400" dirty="0">
              <a:latin typeface="Tahoma"/>
              <a:cs typeface="Arial" panose="020B0604020202020204" pitchFamily="34" charset="0"/>
            </a:endParaRPr>
          </a:p>
        </p:txBody>
      </p:sp>
      <p:cxnSp>
        <p:nvCxnSpPr>
          <p:cNvPr id="302" name="Straight Connector 301"/>
          <p:cNvCxnSpPr/>
          <p:nvPr/>
        </p:nvCxnSpPr>
        <p:spPr>
          <a:xfrm>
            <a:off x="7102780" y="4772473"/>
            <a:ext cx="0" cy="82800"/>
          </a:xfrm>
          <a:prstGeom prst="line">
            <a:avLst/>
          </a:prstGeom>
          <a:solidFill>
            <a:srgbClr val="FFFFFF"/>
          </a:solidFill>
          <a:ln w="19050" cap="sq" cmpd="sng" algn="ctr">
            <a:solidFill>
              <a:srgbClr val="00498B"/>
            </a:solidFill>
            <a:prstDash val="solid"/>
            <a:miter lim="800000"/>
          </a:ln>
          <a:effectLst/>
        </p:spPr>
      </p:cxnSp>
      <p:sp>
        <p:nvSpPr>
          <p:cNvPr id="303" name="Textfeld 16"/>
          <p:cNvSpPr txBox="1"/>
          <p:nvPr/>
        </p:nvSpPr>
        <p:spPr>
          <a:xfrm>
            <a:off x="7613425" y="4858926"/>
            <a:ext cx="289375" cy="215444"/>
          </a:xfrm>
          <a:prstGeom prst="rect">
            <a:avLst/>
          </a:prstGeom>
          <a:noFill/>
        </p:spPr>
        <p:txBody>
          <a:bodyPr wrap="square" lIns="0" tIns="0" rIns="0" bIns="0" rtlCol="0">
            <a:spAutoFit/>
          </a:bodyPr>
          <a:lstStyle/>
          <a:p>
            <a:pPr algn="ctr" defTabSz="914400"/>
            <a:r>
              <a:rPr lang="de-DE" sz="1400" dirty="0" smtClean="0">
                <a:latin typeface="Tahoma"/>
                <a:cs typeface="Arial" panose="020B0604020202020204" pitchFamily="34" charset="0"/>
              </a:rPr>
              <a:t>72</a:t>
            </a:r>
            <a:endParaRPr lang="de-DE" sz="1400" dirty="0">
              <a:latin typeface="Tahoma"/>
              <a:cs typeface="Arial" panose="020B0604020202020204" pitchFamily="34" charset="0"/>
            </a:endParaRPr>
          </a:p>
        </p:txBody>
      </p:sp>
      <p:sp>
        <p:nvSpPr>
          <p:cNvPr id="304" name="Textfeld 16"/>
          <p:cNvSpPr txBox="1"/>
          <p:nvPr/>
        </p:nvSpPr>
        <p:spPr>
          <a:xfrm>
            <a:off x="6958092" y="4858926"/>
            <a:ext cx="289375" cy="215444"/>
          </a:xfrm>
          <a:prstGeom prst="rect">
            <a:avLst/>
          </a:prstGeom>
          <a:noFill/>
        </p:spPr>
        <p:txBody>
          <a:bodyPr wrap="square" lIns="0" tIns="0" rIns="0" bIns="0" rtlCol="0">
            <a:spAutoFit/>
          </a:bodyPr>
          <a:lstStyle/>
          <a:p>
            <a:pPr algn="ctr" defTabSz="914400"/>
            <a:r>
              <a:rPr lang="de-DE" sz="1400" dirty="0" smtClean="0">
                <a:latin typeface="Tahoma"/>
                <a:cs typeface="Arial" panose="020B0604020202020204" pitchFamily="34" charset="0"/>
              </a:rPr>
              <a:t>60</a:t>
            </a:r>
            <a:endParaRPr lang="de-DE" sz="1400" dirty="0">
              <a:latin typeface="Tahoma"/>
              <a:cs typeface="Arial" panose="020B0604020202020204" pitchFamily="34" charset="0"/>
            </a:endParaRPr>
          </a:p>
        </p:txBody>
      </p:sp>
      <p:grpSp>
        <p:nvGrpSpPr>
          <p:cNvPr id="305" name="Group 304"/>
          <p:cNvGrpSpPr/>
          <p:nvPr/>
        </p:nvGrpSpPr>
        <p:grpSpPr>
          <a:xfrm>
            <a:off x="1446528" y="4390543"/>
            <a:ext cx="6305857" cy="127171"/>
            <a:chOff x="1554163" y="5459413"/>
            <a:chExt cx="8737600" cy="176212"/>
          </a:xfrm>
        </p:grpSpPr>
        <p:sp>
          <p:nvSpPr>
            <p:cNvPr id="306" name="Line 21"/>
            <p:cNvSpPr>
              <a:spLocks noChangeShapeType="1"/>
            </p:cNvSpPr>
            <p:nvPr/>
          </p:nvSpPr>
          <p:spPr bwMode="auto">
            <a:xfrm rot="10800000">
              <a:off x="6076950" y="5635625"/>
              <a:ext cx="4214813" cy="0"/>
            </a:xfrm>
            <a:prstGeom prst="line">
              <a:avLst/>
            </a:prstGeom>
            <a:noFill/>
            <a:ln w="7200" cap="flat">
              <a:solidFill>
                <a:srgbClr val="EF7B1B"/>
              </a:solidFill>
              <a:prstDash val="dash"/>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defTabSz="914400"/>
              <a:endParaRPr lang="en-US" dirty="0">
                <a:latin typeface="Tahoma"/>
              </a:endParaRPr>
            </a:p>
          </p:txBody>
        </p:sp>
        <p:sp>
          <p:nvSpPr>
            <p:cNvPr id="307" name="Line 22"/>
            <p:cNvSpPr>
              <a:spLocks noChangeShapeType="1"/>
            </p:cNvSpPr>
            <p:nvPr/>
          </p:nvSpPr>
          <p:spPr bwMode="auto">
            <a:xfrm rot="10800000">
              <a:off x="1554163" y="5635625"/>
              <a:ext cx="4152900" cy="0"/>
            </a:xfrm>
            <a:prstGeom prst="line">
              <a:avLst/>
            </a:prstGeom>
            <a:noFill/>
            <a:ln w="7200" cap="flat">
              <a:solidFill>
                <a:srgbClr val="EF7B1B"/>
              </a:solidFill>
              <a:prstDash val="dash"/>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defTabSz="914400"/>
              <a:endParaRPr lang="en-US" dirty="0">
                <a:latin typeface="Tahoma"/>
              </a:endParaRPr>
            </a:p>
          </p:txBody>
        </p:sp>
        <p:sp>
          <p:nvSpPr>
            <p:cNvPr id="308" name="Line 23"/>
            <p:cNvSpPr>
              <a:spLocks noChangeShapeType="1"/>
            </p:cNvSpPr>
            <p:nvPr/>
          </p:nvSpPr>
          <p:spPr bwMode="auto">
            <a:xfrm rot="10800000">
              <a:off x="6078538" y="5459413"/>
              <a:ext cx="4213225" cy="0"/>
            </a:xfrm>
            <a:prstGeom prst="line">
              <a:avLst/>
            </a:prstGeom>
            <a:noFill/>
            <a:ln w="7200" cap="flat">
              <a:solidFill>
                <a:srgbClr val="0BAEDF"/>
              </a:solidFill>
              <a:prstDash val="dash"/>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defTabSz="914400"/>
              <a:endParaRPr lang="en-US" dirty="0">
                <a:latin typeface="Tahoma"/>
              </a:endParaRPr>
            </a:p>
          </p:txBody>
        </p:sp>
        <p:sp>
          <p:nvSpPr>
            <p:cNvPr id="309" name="Line 24"/>
            <p:cNvSpPr>
              <a:spLocks noChangeShapeType="1"/>
            </p:cNvSpPr>
            <p:nvPr/>
          </p:nvSpPr>
          <p:spPr bwMode="auto">
            <a:xfrm rot="10800000">
              <a:off x="1554163" y="5459413"/>
              <a:ext cx="4152900" cy="0"/>
            </a:xfrm>
            <a:prstGeom prst="line">
              <a:avLst/>
            </a:prstGeom>
            <a:noFill/>
            <a:ln w="7200" cap="flat">
              <a:solidFill>
                <a:srgbClr val="0BAEDF"/>
              </a:solidFill>
              <a:prstDash val="dash"/>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defTabSz="914400"/>
              <a:endParaRPr lang="en-US" dirty="0">
                <a:latin typeface="Tahoma"/>
              </a:endParaRPr>
            </a:p>
          </p:txBody>
        </p:sp>
      </p:grpSp>
      <p:grpSp>
        <p:nvGrpSpPr>
          <p:cNvPr id="310" name="Group 309"/>
          <p:cNvGrpSpPr/>
          <p:nvPr/>
        </p:nvGrpSpPr>
        <p:grpSpPr>
          <a:xfrm>
            <a:off x="1418399" y="1374217"/>
            <a:ext cx="6380841" cy="3208806"/>
            <a:chOff x="1290424" y="1473820"/>
            <a:chExt cx="6380841" cy="3208806"/>
          </a:xfrm>
        </p:grpSpPr>
        <p:sp>
          <p:nvSpPr>
            <p:cNvPr id="311" name="AutoShape 55"/>
            <p:cNvSpPr>
              <a:spLocks/>
            </p:cNvSpPr>
            <p:nvPr/>
          </p:nvSpPr>
          <p:spPr bwMode="auto">
            <a:xfrm>
              <a:off x="1327168" y="2409148"/>
              <a:ext cx="411075" cy="1496525"/>
            </a:xfrm>
            <a:custGeom>
              <a:avLst/>
              <a:gdLst/>
              <a:ahLst/>
              <a:cxnLst/>
              <a:rect l="0" t="0" r="r" b="b"/>
              <a:pathLst>
                <a:path w="21600" h="21600">
                  <a:moveTo>
                    <a:pt x="0" y="21600"/>
                  </a:moveTo>
                  <a:lnTo>
                    <a:pt x="11202" y="14531"/>
                  </a:lnTo>
                  <a:lnTo>
                    <a:pt x="21600" y="0"/>
                  </a:lnTo>
                </a:path>
              </a:pathLst>
            </a:custGeom>
            <a:noFill/>
            <a:ln w="19050" cap="flat" cmpd="sng">
              <a:solidFill>
                <a:srgbClr val="0070C0"/>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defTabSz="914400"/>
              <a:endParaRPr lang="en-US" dirty="0">
                <a:latin typeface="Tahoma"/>
              </a:endParaRPr>
            </a:p>
          </p:txBody>
        </p:sp>
        <p:sp>
          <p:nvSpPr>
            <p:cNvPr id="312" name="Line 25"/>
            <p:cNvSpPr>
              <a:spLocks noChangeShapeType="1"/>
            </p:cNvSpPr>
            <p:nvPr/>
          </p:nvSpPr>
          <p:spPr bwMode="auto">
            <a:xfrm rot="10800000" flipH="1">
              <a:off x="1752324" y="2415308"/>
              <a:ext cx="0" cy="2227214"/>
            </a:xfrm>
            <a:prstGeom prst="line">
              <a:avLst/>
            </a:prstGeom>
            <a:noFill/>
            <a:ln w="28575" cap="flat" cmpd="sng">
              <a:solidFill>
                <a:srgbClr val="0070C0"/>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defTabSz="914400"/>
              <a:endParaRPr lang="en-US" dirty="0">
                <a:latin typeface="Tahoma"/>
              </a:endParaRPr>
            </a:p>
          </p:txBody>
        </p:sp>
        <p:grpSp>
          <p:nvGrpSpPr>
            <p:cNvPr id="313" name="Group 312"/>
            <p:cNvGrpSpPr/>
            <p:nvPr/>
          </p:nvGrpSpPr>
          <p:grpSpPr>
            <a:xfrm>
              <a:off x="1301906" y="1473820"/>
              <a:ext cx="6355580" cy="3172082"/>
              <a:chOff x="1539875" y="1284288"/>
              <a:chExt cx="8786813" cy="4387850"/>
            </a:xfrm>
            <a:solidFill>
              <a:srgbClr val="0070C0"/>
            </a:solidFill>
          </p:grpSpPr>
          <p:grpSp>
            <p:nvGrpSpPr>
              <p:cNvPr id="333" name="Group 332"/>
              <p:cNvGrpSpPr/>
              <p:nvPr/>
            </p:nvGrpSpPr>
            <p:grpSpPr>
              <a:xfrm>
                <a:off x="1539875" y="4200525"/>
                <a:ext cx="69850" cy="450850"/>
                <a:chOff x="1539875" y="4200525"/>
                <a:chExt cx="69850" cy="450850"/>
              </a:xfrm>
              <a:grpFill/>
            </p:grpSpPr>
            <p:sp>
              <p:nvSpPr>
                <p:cNvPr id="379" name="Line 21"/>
                <p:cNvSpPr>
                  <a:spLocks noChangeShapeType="1"/>
                </p:cNvSpPr>
                <p:nvPr/>
              </p:nvSpPr>
              <p:spPr bwMode="auto">
                <a:xfrm rot="10800000" flipH="1">
                  <a:off x="1574800" y="4202113"/>
                  <a:ext cx="0" cy="449262"/>
                </a:xfrm>
                <a:prstGeom prst="line">
                  <a:avLst/>
                </a:prstGeom>
                <a:grpFill/>
                <a:ln w="9525" cap="flat" cmpd="sng">
                  <a:solidFill>
                    <a:srgbClr val="0070C0"/>
                  </a:solidFill>
                  <a:prstDash val="solid"/>
                  <a:miter lim="800000"/>
                  <a:headEnd type="none" w="med" len="med"/>
                  <a:tailEnd type="none" w="med" len="med"/>
                </a:ln>
                <a:extLst/>
              </p:spPr>
              <p:txBody>
                <a:bodyPr lIns="0" tIns="0" rIns="0" bIns="0"/>
                <a:lstStyle/>
                <a:p>
                  <a:pPr defTabSz="914400"/>
                  <a:endParaRPr lang="en-US" dirty="0">
                    <a:latin typeface="Tahoma"/>
                  </a:endParaRPr>
                </a:p>
              </p:txBody>
            </p:sp>
            <p:sp>
              <p:nvSpPr>
                <p:cNvPr id="380" name="Line 22"/>
                <p:cNvSpPr>
                  <a:spLocks noChangeShapeType="1"/>
                </p:cNvSpPr>
                <p:nvPr/>
              </p:nvSpPr>
              <p:spPr bwMode="auto">
                <a:xfrm rot="10800000">
                  <a:off x="1539875" y="4200525"/>
                  <a:ext cx="69850" cy="0"/>
                </a:xfrm>
                <a:prstGeom prst="line">
                  <a:avLst/>
                </a:prstGeom>
                <a:grpFill/>
                <a:ln w="9525" cap="flat" cmpd="sng">
                  <a:solidFill>
                    <a:srgbClr val="0070C0"/>
                  </a:solidFill>
                  <a:prstDash val="solid"/>
                  <a:miter lim="800000"/>
                  <a:headEnd type="none" w="med" len="med"/>
                  <a:tailEnd type="none" w="med" len="med"/>
                </a:ln>
                <a:extLst/>
              </p:spPr>
              <p:txBody>
                <a:bodyPr lIns="0" tIns="0" rIns="0" bIns="0"/>
                <a:lstStyle/>
                <a:p>
                  <a:pPr defTabSz="914400"/>
                  <a:endParaRPr lang="en-US" dirty="0">
                    <a:latin typeface="Tahoma"/>
                  </a:endParaRPr>
                </a:p>
              </p:txBody>
            </p:sp>
          </p:grpSp>
          <p:grpSp>
            <p:nvGrpSpPr>
              <p:cNvPr id="334" name="Group 333"/>
              <p:cNvGrpSpPr/>
              <p:nvPr/>
            </p:nvGrpSpPr>
            <p:grpSpPr>
              <a:xfrm>
                <a:off x="1835150" y="3346450"/>
                <a:ext cx="69850" cy="627063"/>
                <a:chOff x="1835150" y="3346450"/>
                <a:chExt cx="69850" cy="627063"/>
              </a:xfrm>
              <a:grpFill/>
            </p:grpSpPr>
            <p:sp>
              <p:nvSpPr>
                <p:cNvPr id="377" name="Line 23"/>
                <p:cNvSpPr>
                  <a:spLocks noChangeShapeType="1"/>
                </p:cNvSpPr>
                <p:nvPr/>
              </p:nvSpPr>
              <p:spPr bwMode="auto">
                <a:xfrm rot="10800000" flipH="1">
                  <a:off x="1870075" y="3349625"/>
                  <a:ext cx="0" cy="623888"/>
                </a:xfrm>
                <a:prstGeom prst="line">
                  <a:avLst/>
                </a:prstGeom>
                <a:grpFill/>
                <a:ln w="9525" cap="flat" cmpd="sng">
                  <a:solidFill>
                    <a:srgbClr val="0070C0"/>
                  </a:solidFill>
                  <a:prstDash val="solid"/>
                  <a:miter lim="800000"/>
                  <a:headEnd type="none" w="med" len="med"/>
                  <a:tailEnd type="none" w="med" len="med"/>
                </a:ln>
                <a:extLst/>
              </p:spPr>
              <p:txBody>
                <a:bodyPr lIns="0" tIns="0" rIns="0" bIns="0"/>
                <a:lstStyle/>
                <a:p>
                  <a:pPr defTabSz="914400"/>
                  <a:endParaRPr lang="en-US" dirty="0">
                    <a:latin typeface="Tahoma"/>
                  </a:endParaRPr>
                </a:p>
              </p:txBody>
            </p:sp>
            <p:sp>
              <p:nvSpPr>
                <p:cNvPr id="378" name="Line 24"/>
                <p:cNvSpPr>
                  <a:spLocks noChangeShapeType="1"/>
                </p:cNvSpPr>
                <p:nvPr/>
              </p:nvSpPr>
              <p:spPr bwMode="auto">
                <a:xfrm rot="10800000">
                  <a:off x="1835150" y="3346450"/>
                  <a:ext cx="69850" cy="0"/>
                </a:xfrm>
                <a:prstGeom prst="line">
                  <a:avLst/>
                </a:prstGeom>
                <a:grpFill/>
                <a:ln w="9525" cap="flat" cmpd="sng">
                  <a:solidFill>
                    <a:srgbClr val="0070C0"/>
                  </a:solidFill>
                  <a:prstDash val="solid"/>
                  <a:miter lim="800000"/>
                  <a:headEnd type="none" w="med" len="med"/>
                  <a:tailEnd type="none" w="med" len="med"/>
                </a:ln>
                <a:extLst/>
              </p:spPr>
              <p:txBody>
                <a:bodyPr lIns="0" tIns="0" rIns="0" bIns="0"/>
                <a:lstStyle/>
                <a:p>
                  <a:pPr defTabSz="914400"/>
                  <a:endParaRPr lang="en-US" dirty="0">
                    <a:latin typeface="Tahoma"/>
                  </a:endParaRPr>
                </a:p>
              </p:txBody>
            </p:sp>
          </p:grpSp>
          <p:grpSp>
            <p:nvGrpSpPr>
              <p:cNvPr id="335" name="Group 334"/>
              <p:cNvGrpSpPr/>
              <p:nvPr/>
            </p:nvGrpSpPr>
            <p:grpSpPr>
              <a:xfrm>
                <a:off x="2109788" y="1284288"/>
                <a:ext cx="69850" cy="1296987"/>
                <a:chOff x="2109788" y="1284288"/>
                <a:chExt cx="69850" cy="1296987"/>
              </a:xfrm>
              <a:grpFill/>
            </p:grpSpPr>
            <p:sp>
              <p:nvSpPr>
                <p:cNvPr id="375" name="Line 25"/>
                <p:cNvSpPr>
                  <a:spLocks noChangeShapeType="1"/>
                </p:cNvSpPr>
                <p:nvPr/>
              </p:nvSpPr>
              <p:spPr bwMode="auto">
                <a:xfrm rot="10800000" flipH="1">
                  <a:off x="2144713" y="1284288"/>
                  <a:ext cx="0" cy="1296987"/>
                </a:xfrm>
                <a:prstGeom prst="line">
                  <a:avLst/>
                </a:prstGeom>
                <a:grpFill/>
                <a:ln w="9525" cap="flat" cmpd="sng">
                  <a:solidFill>
                    <a:srgbClr val="0070C0"/>
                  </a:solidFill>
                  <a:prstDash val="solid"/>
                  <a:miter lim="800000"/>
                  <a:headEnd type="none" w="med" len="med"/>
                  <a:tailEnd type="none" w="med" len="med"/>
                </a:ln>
                <a:extLst/>
              </p:spPr>
              <p:txBody>
                <a:bodyPr lIns="0" tIns="0" rIns="0" bIns="0"/>
                <a:lstStyle/>
                <a:p>
                  <a:pPr defTabSz="914400"/>
                  <a:endParaRPr lang="en-US" dirty="0">
                    <a:latin typeface="Tahoma"/>
                  </a:endParaRPr>
                </a:p>
              </p:txBody>
            </p:sp>
            <p:sp>
              <p:nvSpPr>
                <p:cNvPr id="376" name="Line 26"/>
                <p:cNvSpPr>
                  <a:spLocks noChangeShapeType="1"/>
                </p:cNvSpPr>
                <p:nvPr/>
              </p:nvSpPr>
              <p:spPr bwMode="auto">
                <a:xfrm rot="10800000">
                  <a:off x="2109788" y="1284288"/>
                  <a:ext cx="69850" cy="0"/>
                </a:xfrm>
                <a:prstGeom prst="line">
                  <a:avLst/>
                </a:prstGeom>
                <a:grpFill/>
                <a:ln w="9525" cap="flat" cmpd="sng">
                  <a:solidFill>
                    <a:srgbClr val="0070C0"/>
                  </a:solidFill>
                  <a:prstDash val="solid"/>
                  <a:miter lim="800000"/>
                  <a:headEnd type="none" w="med" len="med"/>
                  <a:tailEnd type="none" w="med" len="med"/>
                </a:ln>
                <a:extLst/>
              </p:spPr>
              <p:txBody>
                <a:bodyPr lIns="0" tIns="0" rIns="0" bIns="0"/>
                <a:lstStyle/>
                <a:p>
                  <a:pPr defTabSz="914400"/>
                  <a:endParaRPr lang="en-US" dirty="0">
                    <a:latin typeface="Tahoma"/>
                  </a:endParaRPr>
                </a:p>
              </p:txBody>
            </p:sp>
          </p:grpSp>
          <p:grpSp>
            <p:nvGrpSpPr>
              <p:cNvPr id="336" name="Group 335"/>
              <p:cNvGrpSpPr/>
              <p:nvPr/>
            </p:nvGrpSpPr>
            <p:grpSpPr>
              <a:xfrm>
                <a:off x="2130425" y="5521325"/>
                <a:ext cx="69850" cy="150813"/>
                <a:chOff x="2130425" y="5521325"/>
                <a:chExt cx="69850" cy="150813"/>
              </a:xfrm>
              <a:grpFill/>
            </p:grpSpPr>
            <p:sp>
              <p:nvSpPr>
                <p:cNvPr id="373" name="Line 28"/>
                <p:cNvSpPr>
                  <a:spLocks noChangeShapeType="1"/>
                </p:cNvSpPr>
                <p:nvPr/>
              </p:nvSpPr>
              <p:spPr bwMode="auto">
                <a:xfrm rot="10800000" flipH="1">
                  <a:off x="2165350" y="5522913"/>
                  <a:ext cx="0" cy="149225"/>
                </a:xfrm>
                <a:prstGeom prst="line">
                  <a:avLst/>
                </a:prstGeom>
                <a:grpFill/>
                <a:ln w="9525" cap="flat" cmpd="sng">
                  <a:solidFill>
                    <a:srgbClr val="0070C0"/>
                  </a:solidFill>
                  <a:prstDash val="solid"/>
                  <a:miter lim="800000"/>
                  <a:headEnd type="none" w="med" len="med"/>
                  <a:tailEnd type="none" w="med" len="med"/>
                </a:ln>
                <a:extLst/>
              </p:spPr>
              <p:txBody>
                <a:bodyPr lIns="0" tIns="0" rIns="0" bIns="0"/>
                <a:lstStyle/>
                <a:p>
                  <a:pPr defTabSz="914400"/>
                  <a:endParaRPr lang="en-US" dirty="0">
                    <a:latin typeface="Tahoma"/>
                  </a:endParaRPr>
                </a:p>
              </p:txBody>
            </p:sp>
            <p:sp>
              <p:nvSpPr>
                <p:cNvPr id="374" name="Line 29"/>
                <p:cNvSpPr>
                  <a:spLocks noChangeShapeType="1"/>
                </p:cNvSpPr>
                <p:nvPr/>
              </p:nvSpPr>
              <p:spPr bwMode="auto">
                <a:xfrm rot="10800000">
                  <a:off x="2130425" y="5521325"/>
                  <a:ext cx="69850" cy="0"/>
                </a:xfrm>
                <a:prstGeom prst="line">
                  <a:avLst/>
                </a:prstGeom>
                <a:grpFill/>
                <a:ln w="9525" cap="flat" cmpd="sng">
                  <a:solidFill>
                    <a:srgbClr val="0070C0"/>
                  </a:solidFill>
                  <a:prstDash val="solid"/>
                  <a:miter lim="800000"/>
                  <a:headEnd type="none" w="med" len="med"/>
                  <a:tailEnd type="none" w="med" len="med"/>
                </a:ln>
                <a:extLst/>
              </p:spPr>
              <p:txBody>
                <a:bodyPr lIns="0" tIns="0" rIns="0" bIns="0"/>
                <a:lstStyle/>
                <a:p>
                  <a:pPr defTabSz="914400"/>
                  <a:endParaRPr lang="en-US" dirty="0">
                    <a:latin typeface="Tahoma"/>
                  </a:endParaRPr>
                </a:p>
              </p:txBody>
            </p:sp>
          </p:grpSp>
          <p:grpSp>
            <p:nvGrpSpPr>
              <p:cNvPr id="337" name="Group 336"/>
              <p:cNvGrpSpPr/>
              <p:nvPr/>
            </p:nvGrpSpPr>
            <p:grpSpPr>
              <a:xfrm>
                <a:off x="3902075" y="4625975"/>
                <a:ext cx="69850" cy="431800"/>
                <a:chOff x="3902075" y="4625975"/>
                <a:chExt cx="69850" cy="431800"/>
              </a:xfrm>
              <a:grpFill/>
            </p:grpSpPr>
            <p:sp>
              <p:nvSpPr>
                <p:cNvPr id="371" name="Line 30"/>
                <p:cNvSpPr>
                  <a:spLocks noChangeShapeType="1"/>
                </p:cNvSpPr>
                <p:nvPr/>
              </p:nvSpPr>
              <p:spPr bwMode="auto">
                <a:xfrm rot="10800000" flipH="1">
                  <a:off x="3937000" y="4629150"/>
                  <a:ext cx="0" cy="428625"/>
                </a:xfrm>
                <a:prstGeom prst="line">
                  <a:avLst/>
                </a:prstGeom>
                <a:grpFill/>
                <a:ln w="9525" cap="flat" cmpd="sng">
                  <a:solidFill>
                    <a:srgbClr val="0070C0"/>
                  </a:solidFill>
                  <a:prstDash val="solid"/>
                  <a:miter lim="800000"/>
                  <a:headEnd type="none" w="med" len="med"/>
                  <a:tailEnd type="none" w="med" len="med"/>
                </a:ln>
                <a:extLst/>
              </p:spPr>
              <p:txBody>
                <a:bodyPr lIns="0" tIns="0" rIns="0" bIns="0"/>
                <a:lstStyle/>
                <a:p>
                  <a:pPr defTabSz="914400"/>
                  <a:endParaRPr lang="en-US" dirty="0">
                    <a:latin typeface="Tahoma"/>
                  </a:endParaRPr>
                </a:p>
              </p:txBody>
            </p:sp>
            <p:sp>
              <p:nvSpPr>
                <p:cNvPr id="372" name="Line 31"/>
                <p:cNvSpPr>
                  <a:spLocks noChangeShapeType="1"/>
                </p:cNvSpPr>
                <p:nvPr/>
              </p:nvSpPr>
              <p:spPr bwMode="auto">
                <a:xfrm rot="10800000">
                  <a:off x="3902075" y="4625975"/>
                  <a:ext cx="69850" cy="1588"/>
                </a:xfrm>
                <a:prstGeom prst="line">
                  <a:avLst/>
                </a:prstGeom>
                <a:grpFill/>
                <a:ln w="9525" cap="flat" cmpd="sng">
                  <a:solidFill>
                    <a:srgbClr val="0070C0"/>
                  </a:solidFill>
                  <a:prstDash val="solid"/>
                  <a:miter lim="800000"/>
                  <a:headEnd type="none" w="med" len="med"/>
                  <a:tailEnd type="none" w="med" len="med"/>
                </a:ln>
                <a:extLst/>
              </p:spPr>
              <p:txBody>
                <a:bodyPr lIns="0" tIns="0" rIns="0" bIns="0"/>
                <a:lstStyle/>
                <a:p>
                  <a:pPr defTabSz="914400"/>
                  <a:endParaRPr lang="en-US" dirty="0">
                    <a:latin typeface="Tahoma"/>
                  </a:endParaRPr>
                </a:p>
              </p:txBody>
            </p:sp>
          </p:grpSp>
          <p:grpSp>
            <p:nvGrpSpPr>
              <p:cNvPr id="338" name="Group 337"/>
              <p:cNvGrpSpPr/>
              <p:nvPr/>
            </p:nvGrpSpPr>
            <p:grpSpPr>
              <a:xfrm>
                <a:off x="3311525" y="4359275"/>
                <a:ext cx="69850" cy="598488"/>
                <a:chOff x="3311525" y="4359275"/>
                <a:chExt cx="69850" cy="598488"/>
              </a:xfrm>
              <a:grpFill/>
            </p:grpSpPr>
            <p:sp>
              <p:nvSpPr>
                <p:cNvPr id="369" name="Line 32"/>
                <p:cNvSpPr>
                  <a:spLocks noChangeShapeType="1"/>
                </p:cNvSpPr>
                <p:nvPr/>
              </p:nvSpPr>
              <p:spPr bwMode="auto">
                <a:xfrm rot="10800000" flipH="1">
                  <a:off x="3346450" y="4360863"/>
                  <a:ext cx="0" cy="596900"/>
                </a:xfrm>
                <a:prstGeom prst="line">
                  <a:avLst/>
                </a:prstGeom>
                <a:grpFill/>
                <a:ln w="9525" cap="flat" cmpd="sng">
                  <a:solidFill>
                    <a:srgbClr val="0070C0"/>
                  </a:solidFill>
                  <a:prstDash val="solid"/>
                  <a:miter lim="800000"/>
                  <a:headEnd type="none" w="med" len="med"/>
                  <a:tailEnd type="none" w="med" len="med"/>
                </a:ln>
                <a:extLst/>
              </p:spPr>
              <p:txBody>
                <a:bodyPr lIns="0" tIns="0" rIns="0" bIns="0"/>
                <a:lstStyle/>
                <a:p>
                  <a:pPr defTabSz="914400"/>
                  <a:endParaRPr lang="en-US" dirty="0">
                    <a:latin typeface="Tahoma"/>
                  </a:endParaRPr>
                </a:p>
              </p:txBody>
            </p:sp>
            <p:sp>
              <p:nvSpPr>
                <p:cNvPr id="370" name="Line 33"/>
                <p:cNvSpPr>
                  <a:spLocks noChangeShapeType="1"/>
                </p:cNvSpPr>
                <p:nvPr/>
              </p:nvSpPr>
              <p:spPr bwMode="auto">
                <a:xfrm rot="10800000">
                  <a:off x="3311525" y="4359275"/>
                  <a:ext cx="69850" cy="0"/>
                </a:xfrm>
                <a:prstGeom prst="line">
                  <a:avLst/>
                </a:prstGeom>
                <a:grpFill/>
                <a:ln w="9525" cap="flat" cmpd="sng">
                  <a:solidFill>
                    <a:srgbClr val="0070C0"/>
                  </a:solidFill>
                  <a:prstDash val="solid"/>
                  <a:miter lim="800000"/>
                  <a:headEnd type="none" w="med" len="med"/>
                  <a:tailEnd type="none" w="med" len="med"/>
                </a:ln>
                <a:extLst/>
              </p:spPr>
              <p:txBody>
                <a:bodyPr lIns="0" tIns="0" rIns="0" bIns="0"/>
                <a:lstStyle/>
                <a:p>
                  <a:pPr defTabSz="914400"/>
                  <a:endParaRPr lang="en-US" dirty="0">
                    <a:latin typeface="Tahoma"/>
                  </a:endParaRPr>
                </a:p>
              </p:txBody>
            </p:sp>
          </p:grpSp>
          <p:grpSp>
            <p:nvGrpSpPr>
              <p:cNvPr id="339" name="Group 338"/>
              <p:cNvGrpSpPr/>
              <p:nvPr/>
            </p:nvGrpSpPr>
            <p:grpSpPr>
              <a:xfrm>
                <a:off x="2720975" y="4308475"/>
                <a:ext cx="69850" cy="723900"/>
                <a:chOff x="2720975" y="4308475"/>
                <a:chExt cx="69850" cy="723900"/>
              </a:xfrm>
              <a:grpFill/>
            </p:grpSpPr>
            <p:sp>
              <p:nvSpPr>
                <p:cNvPr id="367" name="Line 34"/>
                <p:cNvSpPr>
                  <a:spLocks noChangeShapeType="1"/>
                </p:cNvSpPr>
                <p:nvPr/>
              </p:nvSpPr>
              <p:spPr bwMode="auto">
                <a:xfrm rot="10800000" flipH="1">
                  <a:off x="2755900" y="4311650"/>
                  <a:ext cx="0" cy="720725"/>
                </a:xfrm>
                <a:prstGeom prst="line">
                  <a:avLst/>
                </a:prstGeom>
                <a:grpFill/>
                <a:ln w="9525" cap="flat" cmpd="sng">
                  <a:solidFill>
                    <a:srgbClr val="0070C0"/>
                  </a:solidFill>
                  <a:prstDash val="solid"/>
                  <a:miter lim="800000"/>
                  <a:headEnd type="none" w="med" len="med"/>
                  <a:tailEnd type="none" w="med" len="med"/>
                </a:ln>
                <a:extLst/>
              </p:spPr>
              <p:txBody>
                <a:bodyPr lIns="0" tIns="0" rIns="0" bIns="0"/>
                <a:lstStyle/>
                <a:p>
                  <a:pPr defTabSz="914400"/>
                  <a:endParaRPr lang="en-US" dirty="0">
                    <a:latin typeface="Tahoma"/>
                  </a:endParaRPr>
                </a:p>
              </p:txBody>
            </p:sp>
            <p:sp>
              <p:nvSpPr>
                <p:cNvPr id="368" name="Line 35"/>
                <p:cNvSpPr>
                  <a:spLocks noChangeShapeType="1"/>
                </p:cNvSpPr>
                <p:nvPr/>
              </p:nvSpPr>
              <p:spPr bwMode="auto">
                <a:xfrm rot="10800000">
                  <a:off x="2720975" y="4308475"/>
                  <a:ext cx="69850" cy="0"/>
                </a:xfrm>
                <a:prstGeom prst="line">
                  <a:avLst/>
                </a:prstGeom>
                <a:grpFill/>
                <a:ln w="9525" cap="flat" cmpd="sng">
                  <a:solidFill>
                    <a:srgbClr val="0070C0"/>
                  </a:solidFill>
                  <a:prstDash val="solid"/>
                  <a:miter lim="800000"/>
                  <a:headEnd type="none" w="med" len="med"/>
                  <a:tailEnd type="none" w="med" len="med"/>
                </a:ln>
                <a:extLst/>
              </p:spPr>
              <p:txBody>
                <a:bodyPr lIns="0" tIns="0" rIns="0" bIns="0"/>
                <a:lstStyle/>
                <a:p>
                  <a:pPr defTabSz="914400"/>
                  <a:endParaRPr lang="en-US" dirty="0">
                    <a:latin typeface="Tahoma"/>
                  </a:endParaRPr>
                </a:p>
              </p:txBody>
            </p:sp>
          </p:grpSp>
          <p:grpSp>
            <p:nvGrpSpPr>
              <p:cNvPr id="340" name="Group 339"/>
              <p:cNvGrpSpPr/>
              <p:nvPr/>
            </p:nvGrpSpPr>
            <p:grpSpPr>
              <a:xfrm>
                <a:off x="2425700" y="4651375"/>
                <a:ext cx="69850" cy="673100"/>
                <a:chOff x="2425700" y="4651375"/>
                <a:chExt cx="69850" cy="673100"/>
              </a:xfrm>
              <a:grpFill/>
            </p:grpSpPr>
            <p:sp>
              <p:nvSpPr>
                <p:cNvPr id="365" name="Line 36"/>
                <p:cNvSpPr>
                  <a:spLocks noChangeShapeType="1"/>
                </p:cNvSpPr>
                <p:nvPr/>
              </p:nvSpPr>
              <p:spPr bwMode="auto">
                <a:xfrm rot="10800000" flipH="1">
                  <a:off x="2460625" y="4654550"/>
                  <a:ext cx="0" cy="669925"/>
                </a:xfrm>
                <a:prstGeom prst="line">
                  <a:avLst/>
                </a:prstGeom>
                <a:grpFill/>
                <a:ln w="9525" cap="flat" cmpd="sng">
                  <a:solidFill>
                    <a:srgbClr val="0070C0"/>
                  </a:solidFill>
                  <a:prstDash val="solid"/>
                  <a:miter lim="800000"/>
                  <a:headEnd type="none" w="med" len="med"/>
                  <a:tailEnd type="none" w="med" len="med"/>
                </a:ln>
                <a:extLst/>
              </p:spPr>
              <p:txBody>
                <a:bodyPr lIns="0" tIns="0" rIns="0" bIns="0"/>
                <a:lstStyle/>
                <a:p>
                  <a:pPr defTabSz="914400"/>
                  <a:endParaRPr lang="en-US" dirty="0">
                    <a:latin typeface="Tahoma"/>
                  </a:endParaRPr>
                </a:p>
              </p:txBody>
            </p:sp>
            <p:sp>
              <p:nvSpPr>
                <p:cNvPr id="366" name="Line 37"/>
                <p:cNvSpPr>
                  <a:spLocks noChangeShapeType="1"/>
                </p:cNvSpPr>
                <p:nvPr/>
              </p:nvSpPr>
              <p:spPr bwMode="auto">
                <a:xfrm rot="10800000">
                  <a:off x="2425700" y="4651375"/>
                  <a:ext cx="69850" cy="0"/>
                </a:xfrm>
                <a:prstGeom prst="line">
                  <a:avLst/>
                </a:prstGeom>
                <a:grpFill/>
                <a:ln w="9525" cap="flat" cmpd="sng">
                  <a:solidFill>
                    <a:srgbClr val="0070C0"/>
                  </a:solidFill>
                  <a:prstDash val="solid"/>
                  <a:miter lim="800000"/>
                  <a:headEnd type="none" w="med" len="med"/>
                  <a:tailEnd type="none" w="med" len="med"/>
                </a:ln>
                <a:extLst/>
              </p:spPr>
              <p:txBody>
                <a:bodyPr lIns="0" tIns="0" rIns="0" bIns="0"/>
                <a:lstStyle/>
                <a:p>
                  <a:pPr defTabSz="914400"/>
                  <a:endParaRPr lang="en-US" dirty="0">
                    <a:latin typeface="Tahoma"/>
                  </a:endParaRPr>
                </a:p>
              </p:txBody>
            </p:sp>
          </p:grpSp>
          <p:grpSp>
            <p:nvGrpSpPr>
              <p:cNvPr id="341" name="Group 340"/>
              <p:cNvGrpSpPr/>
              <p:nvPr/>
            </p:nvGrpSpPr>
            <p:grpSpPr>
              <a:xfrm>
                <a:off x="2278063" y="5334000"/>
                <a:ext cx="69850" cy="184150"/>
                <a:chOff x="2278063" y="5334000"/>
                <a:chExt cx="69850" cy="184150"/>
              </a:xfrm>
              <a:grpFill/>
            </p:grpSpPr>
            <p:sp>
              <p:nvSpPr>
                <p:cNvPr id="363" name="Line 38"/>
                <p:cNvSpPr>
                  <a:spLocks noChangeShapeType="1"/>
                </p:cNvSpPr>
                <p:nvPr/>
              </p:nvSpPr>
              <p:spPr bwMode="auto">
                <a:xfrm rot="10800000" flipH="1">
                  <a:off x="2312988" y="5334000"/>
                  <a:ext cx="0" cy="184150"/>
                </a:xfrm>
                <a:prstGeom prst="line">
                  <a:avLst/>
                </a:prstGeom>
                <a:grpFill/>
                <a:ln w="9525" cap="flat" cmpd="sng">
                  <a:solidFill>
                    <a:srgbClr val="0070C0"/>
                  </a:solidFill>
                  <a:prstDash val="solid"/>
                  <a:miter lim="800000"/>
                  <a:headEnd type="none" w="med" len="med"/>
                  <a:tailEnd type="none" w="med" len="med"/>
                </a:ln>
                <a:extLst/>
              </p:spPr>
              <p:txBody>
                <a:bodyPr lIns="0" tIns="0" rIns="0" bIns="0"/>
                <a:lstStyle/>
                <a:p>
                  <a:pPr defTabSz="914400"/>
                  <a:endParaRPr lang="en-US" dirty="0">
                    <a:latin typeface="Tahoma"/>
                  </a:endParaRPr>
                </a:p>
              </p:txBody>
            </p:sp>
            <p:sp>
              <p:nvSpPr>
                <p:cNvPr id="364" name="Line 39"/>
                <p:cNvSpPr>
                  <a:spLocks noChangeShapeType="1"/>
                </p:cNvSpPr>
                <p:nvPr/>
              </p:nvSpPr>
              <p:spPr bwMode="auto">
                <a:xfrm rot="10800000">
                  <a:off x="2278063" y="5334000"/>
                  <a:ext cx="69850" cy="0"/>
                </a:xfrm>
                <a:prstGeom prst="line">
                  <a:avLst/>
                </a:prstGeom>
                <a:grpFill/>
                <a:ln w="9525" cap="flat" cmpd="sng">
                  <a:solidFill>
                    <a:srgbClr val="0070C0"/>
                  </a:solidFill>
                  <a:prstDash val="solid"/>
                  <a:miter lim="800000"/>
                  <a:headEnd type="none" w="med" len="med"/>
                  <a:tailEnd type="none" w="med" len="med"/>
                </a:ln>
                <a:extLst/>
              </p:spPr>
              <p:txBody>
                <a:bodyPr lIns="0" tIns="0" rIns="0" bIns="0"/>
                <a:lstStyle/>
                <a:p>
                  <a:pPr defTabSz="914400"/>
                  <a:endParaRPr lang="en-US" dirty="0">
                    <a:latin typeface="Tahoma"/>
                  </a:endParaRPr>
                </a:p>
              </p:txBody>
            </p:sp>
          </p:grpSp>
          <p:grpSp>
            <p:nvGrpSpPr>
              <p:cNvPr id="342" name="Group 341"/>
              <p:cNvGrpSpPr/>
              <p:nvPr/>
            </p:nvGrpSpPr>
            <p:grpSpPr>
              <a:xfrm>
                <a:off x="4492625" y="4764088"/>
                <a:ext cx="69850" cy="381000"/>
                <a:chOff x="4492625" y="4764088"/>
                <a:chExt cx="69850" cy="381000"/>
              </a:xfrm>
              <a:grpFill/>
            </p:grpSpPr>
            <p:sp>
              <p:nvSpPr>
                <p:cNvPr id="361" name="Line 40"/>
                <p:cNvSpPr>
                  <a:spLocks noChangeShapeType="1"/>
                </p:cNvSpPr>
                <p:nvPr/>
              </p:nvSpPr>
              <p:spPr bwMode="auto">
                <a:xfrm rot="10800000" flipH="1">
                  <a:off x="4527550" y="4767263"/>
                  <a:ext cx="0" cy="377825"/>
                </a:xfrm>
                <a:prstGeom prst="line">
                  <a:avLst/>
                </a:prstGeom>
                <a:grpFill/>
                <a:ln w="9525" cap="flat" cmpd="sng">
                  <a:solidFill>
                    <a:srgbClr val="0070C0"/>
                  </a:solidFill>
                  <a:prstDash val="solid"/>
                  <a:miter lim="800000"/>
                  <a:headEnd type="none" w="med" len="med"/>
                  <a:tailEnd type="none" w="med" len="med"/>
                </a:ln>
                <a:extLst/>
              </p:spPr>
              <p:txBody>
                <a:bodyPr lIns="0" tIns="0" rIns="0" bIns="0"/>
                <a:lstStyle/>
                <a:p>
                  <a:pPr defTabSz="914400"/>
                  <a:endParaRPr lang="en-US" dirty="0">
                    <a:latin typeface="Tahoma"/>
                  </a:endParaRPr>
                </a:p>
              </p:txBody>
            </p:sp>
            <p:sp>
              <p:nvSpPr>
                <p:cNvPr id="362" name="Line 41"/>
                <p:cNvSpPr>
                  <a:spLocks noChangeShapeType="1"/>
                </p:cNvSpPr>
                <p:nvPr/>
              </p:nvSpPr>
              <p:spPr bwMode="auto">
                <a:xfrm rot="10800000">
                  <a:off x="4492625" y="4764088"/>
                  <a:ext cx="69850" cy="0"/>
                </a:xfrm>
                <a:prstGeom prst="line">
                  <a:avLst/>
                </a:prstGeom>
                <a:grpFill/>
                <a:ln w="9525" cap="flat" cmpd="sng">
                  <a:solidFill>
                    <a:srgbClr val="0070C0"/>
                  </a:solidFill>
                  <a:prstDash val="solid"/>
                  <a:miter lim="800000"/>
                  <a:headEnd type="none" w="med" len="med"/>
                  <a:tailEnd type="none" w="med" len="med"/>
                </a:ln>
                <a:extLst/>
              </p:spPr>
              <p:txBody>
                <a:bodyPr lIns="0" tIns="0" rIns="0" bIns="0"/>
                <a:lstStyle/>
                <a:p>
                  <a:pPr defTabSz="914400"/>
                  <a:endParaRPr lang="en-US" dirty="0">
                    <a:latin typeface="Tahoma"/>
                  </a:endParaRPr>
                </a:p>
              </p:txBody>
            </p:sp>
          </p:grpSp>
          <p:grpSp>
            <p:nvGrpSpPr>
              <p:cNvPr id="343" name="Group 342"/>
              <p:cNvGrpSpPr/>
              <p:nvPr/>
            </p:nvGrpSpPr>
            <p:grpSpPr>
              <a:xfrm>
                <a:off x="5083175" y="4873625"/>
                <a:ext cx="69850" cy="325438"/>
                <a:chOff x="5083175" y="4873625"/>
                <a:chExt cx="69850" cy="325438"/>
              </a:xfrm>
              <a:grpFill/>
            </p:grpSpPr>
            <p:sp>
              <p:nvSpPr>
                <p:cNvPr id="359" name="Line 42"/>
                <p:cNvSpPr>
                  <a:spLocks noChangeShapeType="1"/>
                </p:cNvSpPr>
                <p:nvPr/>
              </p:nvSpPr>
              <p:spPr bwMode="auto">
                <a:xfrm rot="10800000" flipH="1">
                  <a:off x="5118100" y="4875213"/>
                  <a:ext cx="0" cy="323850"/>
                </a:xfrm>
                <a:prstGeom prst="line">
                  <a:avLst/>
                </a:prstGeom>
                <a:grpFill/>
                <a:ln w="9525" cap="flat" cmpd="sng">
                  <a:solidFill>
                    <a:srgbClr val="0070C0"/>
                  </a:solidFill>
                  <a:prstDash val="solid"/>
                  <a:miter lim="800000"/>
                  <a:headEnd type="none" w="med" len="med"/>
                  <a:tailEnd type="none" w="med" len="med"/>
                </a:ln>
                <a:extLst/>
              </p:spPr>
              <p:txBody>
                <a:bodyPr lIns="0" tIns="0" rIns="0" bIns="0"/>
                <a:lstStyle/>
                <a:p>
                  <a:pPr defTabSz="914400"/>
                  <a:endParaRPr lang="en-US" dirty="0">
                    <a:latin typeface="Tahoma"/>
                  </a:endParaRPr>
                </a:p>
              </p:txBody>
            </p:sp>
            <p:sp>
              <p:nvSpPr>
                <p:cNvPr id="360" name="Line 43"/>
                <p:cNvSpPr>
                  <a:spLocks noChangeShapeType="1"/>
                </p:cNvSpPr>
                <p:nvPr/>
              </p:nvSpPr>
              <p:spPr bwMode="auto">
                <a:xfrm rot="10800000">
                  <a:off x="5083175" y="4873625"/>
                  <a:ext cx="69850" cy="0"/>
                </a:xfrm>
                <a:prstGeom prst="line">
                  <a:avLst/>
                </a:prstGeom>
                <a:grpFill/>
                <a:ln w="9525" cap="flat" cmpd="sng">
                  <a:solidFill>
                    <a:srgbClr val="0070C0"/>
                  </a:solidFill>
                  <a:prstDash val="solid"/>
                  <a:miter lim="800000"/>
                  <a:headEnd type="none" w="med" len="med"/>
                  <a:tailEnd type="none" w="med" len="med"/>
                </a:ln>
                <a:extLst/>
              </p:spPr>
              <p:txBody>
                <a:bodyPr lIns="0" tIns="0" rIns="0" bIns="0"/>
                <a:lstStyle/>
                <a:p>
                  <a:pPr defTabSz="914400"/>
                  <a:endParaRPr lang="en-US" dirty="0">
                    <a:latin typeface="Tahoma"/>
                  </a:endParaRPr>
                </a:p>
              </p:txBody>
            </p:sp>
          </p:grpSp>
          <p:grpSp>
            <p:nvGrpSpPr>
              <p:cNvPr id="344" name="Group 343"/>
              <p:cNvGrpSpPr/>
              <p:nvPr/>
            </p:nvGrpSpPr>
            <p:grpSpPr>
              <a:xfrm>
                <a:off x="5672138" y="4986338"/>
                <a:ext cx="69850" cy="271462"/>
                <a:chOff x="5672138" y="4986338"/>
                <a:chExt cx="69850" cy="271462"/>
              </a:xfrm>
              <a:grpFill/>
            </p:grpSpPr>
            <p:sp>
              <p:nvSpPr>
                <p:cNvPr id="357" name="Line 44"/>
                <p:cNvSpPr>
                  <a:spLocks noChangeShapeType="1"/>
                </p:cNvSpPr>
                <p:nvPr/>
              </p:nvSpPr>
              <p:spPr bwMode="auto">
                <a:xfrm rot="10800000" flipH="1">
                  <a:off x="5707063" y="4987925"/>
                  <a:ext cx="1587" cy="269875"/>
                </a:xfrm>
                <a:prstGeom prst="line">
                  <a:avLst/>
                </a:prstGeom>
                <a:grpFill/>
                <a:ln w="9525" cap="flat" cmpd="sng">
                  <a:solidFill>
                    <a:srgbClr val="0070C0"/>
                  </a:solidFill>
                  <a:prstDash val="solid"/>
                  <a:miter lim="800000"/>
                  <a:headEnd type="none" w="med" len="med"/>
                  <a:tailEnd type="none" w="med" len="med"/>
                </a:ln>
                <a:extLst/>
              </p:spPr>
              <p:txBody>
                <a:bodyPr lIns="0" tIns="0" rIns="0" bIns="0"/>
                <a:lstStyle/>
                <a:p>
                  <a:pPr defTabSz="914400"/>
                  <a:endParaRPr lang="en-US" dirty="0">
                    <a:latin typeface="Tahoma"/>
                  </a:endParaRPr>
                </a:p>
              </p:txBody>
            </p:sp>
            <p:sp>
              <p:nvSpPr>
                <p:cNvPr id="358" name="Line 45"/>
                <p:cNvSpPr>
                  <a:spLocks noChangeShapeType="1"/>
                </p:cNvSpPr>
                <p:nvPr/>
              </p:nvSpPr>
              <p:spPr bwMode="auto">
                <a:xfrm rot="10800000">
                  <a:off x="5672138" y="4986338"/>
                  <a:ext cx="69850" cy="0"/>
                </a:xfrm>
                <a:prstGeom prst="line">
                  <a:avLst/>
                </a:prstGeom>
                <a:grpFill/>
                <a:ln w="9525" cap="flat" cmpd="sng">
                  <a:solidFill>
                    <a:srgbClr val="0070C0"/>
                  </a:solidFill>
                  <a:prstDash val="solid"/>
                  <a:miter lim="800000"/>
                  <a:headEnd type="none" w="med" len="med"/>
                  <a:tailEnd type="none" w="med" len="med"/>
                </a:ln>
                <a:extLst/>
              </p:spPr>
              <p:txBody>
                <a:bodyPr lIns="0" tIns="0" rIns="0" bIns="0"/>
                <a:lstStyle/>
                <a:p>
                  <a:pPr defTabSz="914400"/>
                  <a:endParaRPr lang="en-US" dirty="0">
                    <a:latin typeface="Tahoma"/>
                  </a:endParaRPr>
                </a:p>
              </p:txBody>
            </p:sp>
          </p:grpSp>
          <p:grpSp>
            <p:nvGrpSpPr>
              <p:cNvPr id="345" name="Group 344"/>
              <p:cNvGrpSpPr/>
              <p:nvPr/>
            </p:nvGrpSpPr>
            <p:grpSpPr>
              <a:xfrm>
                <a:off x="6043613" y="5070475"/>
                <a:ext cx="69850" cy="255588"/>
                <a:chOff x="6043613" y="5070475"/>
                <a:chExt cx="69850" cy="255588"/>
              </a:xfrm>
              <a:grpFill/>
            </p:grpSpPr>
            <p:sp>
              <p:nvSpPr>
                <p:cNvPr id="355" name="Line 46"/>
                <p:cNvSpPr>
                  <a:spLocks noChangeShapeType="1"/>
                </p:cNvSpPr>
                <p:nvPr/>
              </p:nvSpPr>
              <p:spPr bwMode="auto">
                <a:xfrm rot="10800000" flipH="1">
                  <a:off x="6078538" y="5072063"/>
                  <a:ext cx="0" cy="254000"/>
                </a:xfrm>
                <a:prstGeom prst="line">
                  <a:avLst/>
                </a:prstGeom>
                <a:grpFill/>
                <a:ln w="9525" cap="flat" cmpd="sng">
                  <a:solidFill>
                    <a:srgbClr val="0070C0"/>
                  </a:solidFill>
                  <a:prstDash val="solid"/>
                  <a:miter lim="800000"/>
                  <a:headEnd type="none" w="med" len="med"/>
                  <a:tailEnd type="none" w="med" len="med"/>
                </a:ln>
                <a:extLst/>
              </p:spPr>
              <p:txBody>
                <a:bodyPr lIns="0" tIns="0" rIns="0" bIns="0"/>
                <a:lstStyle/>
                <a:p>
                  <a:pPr defTabSz="914400"/>
                  <a:endParaRPr lang="en-US" dirty="0">
                    <a:latin typeface="Tahoma"/>
                  </a:endParaRPr>
                </a:p>
              </p:txBody>
            </p:sp>
            <p:sp>
              <p:nvSpPr>
                <p:cNvPr id="356" name="Line 47"/>
                <p:cNvSpPr>
                  <a:spLocks noChangeShapeType="1"/>
                </p:cNvSpPr>
                <p:nvPr/>
              </p:nvSpPr>
              <p:spPr bwMode="auto">
                <a:xfrm rot="10800000">
                  <a:off x="6043613" y="5070475"/>
                  <a:ext cx="69850" cy="0"/>
                </a:xfrm>
                <a:prstGeom prst="line">
                  <a:avLst/>
                </a:prstGeom>
                <a:grpFill/>
                <a:ln w="9525" cap="flat" cmpd="sng">
                  <a:solidFill>
                    <a:srgbClr val="0070C0"/>
                  </a:solidFill>
                  <a:prstDash val="solid"/>
                  <a:miter lim="800000"/>
                  <a:headEnd type="none" w="med" len="med"/>
                  <a:tailEnd type="none" w="med" len="med"/>
                </a:ln>
                <a:extLst/>
              </p:spPr>
              <p:txBody>
                <a:bodyPr lIns="0" tIns="0" rIns="0" bIns="0"/>
                <a:lstStyle/>
                <a:p>
                  <a:pPr defTabSz="914400"/>
                  <a:endParaRPr lang="en-US" dirty="0">
                    <a:latin typeface="Tahoma"/>
                  </a:endParaRPr>
                </a:p>
              </p:txBody>
            </p:sp>
          </p:grpSp>
          <p:grpSp>
            <p:nvGrpSpPr>
              <p:cNvPr id="346" name="Group 345"/>
              <p:cNvGrpSpPr/>
              <p:nvPr/>
            </p:nvGrpSpPr>
            <p:grpSpPr>
              <a:xfrm>
                <a:off x="6651625" y="5191125"/>
                <a:ext cx="69850" cy="228600"/>
                <a:chOff x="6651625" y="5191125"/>
                <a:chExt cx="69850" cy="228600"/>
              </a:xfrm>
              <a:grpFill/>
            </p:grpSpPr>
            <p:sp>
              <p:nvSpPr>
                <p:cNvPr id="353" name="Line 48"/>
                <p:cNvSpPr>
                  <a:spLocks noChangeShapeType="1"/>
                </p:cNvSpPr>
                <p:nvPr/>
              </p:nvSpPr>
              <p:spPr bwMode="auto">
                <a:xfrm rot="10800000" flipH="1">
                  <a:off x="6686550" y="5192713"/>
                  <a:ext cx="0" cy="227012"/>
                </a:xfrm>
                <a:prstGeom prst="line">
                  <a:avLst/>
                </a:prstGeom>
                <a:grpFill/>
                <a:ln w="9525" cap="flat" cmpd="sng">
                  <a:solidFill>
                    <a:srgbClr val="0070C0"/>
                  </a:solidFill>
                  <a:prstDash val="solid"/>
                  <a:miter lim="800000"/>
                  <a:headEnd type="none" w="med" len="med"/>
                  <a:tailEnd type="none" w="med" len="med"/>
                </a:ln>
                <a:extLst/>
              </p:spPr>
              <p:txBody>
                <a:bodyPr lIns="0" tIns="0" rIns="0" bIns="0"/>
                <a:lstStyle/>
                <a:p>
                  <a:pPr defTabSz="914400"/>
                  <a:endParaRPr lang="en-US" dirty="0">
                    <a:latin typeface="Tahoma"/>
                  </a:endParaRPr>
                </a:p>
              </p:txBody>
            </p:sp>
            <p:sp>
              <p:nvSpPr>
                <p:cNvPr id="354" name="Line 49"/>
                <p:cNvSpPr>
                  <a:spLocks noChangeShapeType="1"/>
                </p:cNvSpPr>
                <p:nvPr/>
              </p:nvSpPr>
              <p:spPr bwMode="auto">
                <a:xfrm rot="10800000">
                  <a:off x="6651625" y="5191125"/>
                  <a:ext cx="69850" cy="0"/>
                </a:xfrm>
                <a:prstGeom prst="line">
                  <a:avLst/>
                </a:prstGeom>
                <a:grpFill/>
                <a:ln w="9525" cap="flat" cmpd="sng">
                  <a:solidFill>
                    <a:srgbClr val="0070C0"/>
                  </a:solidFill>
                  <a:prstDash val="solid"/>
                  <a:miter lim="800000"/>
                  <a:headEnd type="none" w="med" len="med"/>
                  <a:tailEnd type="none" w="med" len="med"/>
                </a:ln>
                <a:extLst/>
              </p:spPr>
              <p:txBody>
                <a:bodyPr lIns="0" tIns="0" rIns="0" bIns="0"/>
                <a:lstStyle/>
                <a:p>
                  <a:pPr defTabSz="914400"/>
                  <a:endParaRPr lang="en-US" dirty="0">
                    <a:latin typeface="Tahoma"/>
                  </a:endParaRPr>
                </a:p>
              </p:txBody>
            </p:sp>
          </p:grpSp>
          <p:grpSp>
            <p:nvGrpSpPr>
              <p:cNvPr id="347" name="Group 346"/>
              <p:cNvGrpSpPr/>
              <p:nvPr/>
            </p:nvGrpSpPr>
            <p:grpSpPr>
              <a:xfrm>
                <a:off x="8455025" y="5408613"/>
                <a:ext cx="69850" cy="168275"/>
                <a:chOff x="8455025" y="5408613"/>
                <a:chExt cx="69850" cy="168275"/>
              </a:xfrm>
              <a:grpFill/>
            </p:grpSpPr>
            <p:sp>
              <p:nvSpPr>
                <p:cNvPr id="351" name="Line 50"/>
                <p:cNvSpPr>
                  <a:spLocks noChangeShapeType="1"/>
                </p:cNvSpPr>
                <p:nvPr/>
              </p:nvSpPr>
              <p:spPr bwMode="auto">
                <a:xfrm rot="10800000" flipH="1">
                  <a:off x="8489950" y="5410200"/>
                  <a:ext cx="0" cy="166688"/>
                </a:xfrm>
                <a:prstGeom prst="line">
                  <a:avLst/>
                </a:prstGeom>
                <a:grpFill/>
                <a:ln w="9525" cap="flat" cmpd="sng">
                  <a:solidFill>
                    <a:srgbClr val="0070C0"/>
                  </a:solidFill>
                  <a:prstDash val="solid"/>
                  <a:miter lim="800000"/>
                  <a:headEnd type="none" w="med" len="med"/>
                  <a:tailEnd type="none" w="med" len="med"/>
                </a:ln>
                <a:extLst/>
              </p:spPr>
              <p:txBody>
                <a:bodyPr lIns="0" tIns="0" rIns="0" bIns="0"/>
                <a:lstStyle/>
                <a:p>
                  <a:pPr defTabSz="914400"/>
                  <a:endParaRPr lang="en-US" dirty="0">
                    <a:latin typeface="Tahoma"/>
                  </a:endParaRPr>
                </a:p>
              </p:txBody>
            </p:sp>
            <p:sp>
              <p:nvSpPr>
                <p:cNvPr id="352" name="Line 51"/>
                <p:cNvSpPr>
                  <a:spLocks noChangeShapeType="1"/>
                </p:cNvSpPr>
                <p:nvPr/>
              </p:nvSpPr>
              <p:spPr bwMode="auto">
                <a:xfrm rot="10800000">
                  <a:off x="8455025" y="5408613"/>
                  <a:ext cx="69850" cy="0"/>
                </a:xfrm>
                <a:prstGeom prst="line">
                  <a:avLst/>
                </a:prstGeom>
                <a:grpFill/>
                <a:ln w="9525" cap="flat" cmpd="sng">
                  <a:solidFill>
                    <a:srgbClr val="0070C0"/>
                  </a:solidFill>
                  <a:prstDash val="solid"/>
                  <a:miter lim="800000"/>
                  <a:headEnd type="none" w="med" len="med"/>
                  <a:tailEnd type="none" w="med" len="med"/>
                </a:ln>
                <a:extLst/>
              </p:spPr>
              <p:txBody>
                <a:bodyPr lIns="0" tIns="0" rIns="0" bIns="0"/>
                <a:lstStyle/>
                <a:p>
                  <a:pPr defTabSz="914400"/>
                  <a:endParaRPr lang="en-US" dirty="0">
                    <a:latin typeface="Tahoma"/>
                  </a:endParaRPr>
                </a:p>
              </p:txBody>
            </p:sp>
          </p:grpSp>
          <p:grpSp>
            <p:nvGrpSpPr>
              <p:cNvPr id="348" name="Group 347"/>
              <p:cNvGrpSpPr/>
              <p:nvPr/>
            </p:nvGrpSpPr>
            <p:grpSpPr>
              <a:xfrm>
                <a:off x="10256838" y="5492750"/>
                <a:ext cx="69850" cy="130175"/>
                <a:chOff x="10256838" y="5492750"/>
                <a:chExt cx="69850" cy="130175"/>
              </a:xfrm>
              <a:grpFill/>
            </p:grpSpPr>
            <p:sp>
              <p:nvSpPr>
                <p:cNvPr id="349" name="Line 52"/>
                <p:cNvSpPr>
                  <a:spLocks noChangeShapeType="1"/>
                </p:cNvSpPr>
                <p:nvPr/>
              </p:nvSpPr>
              <p:spPr bwMode="auto">
                <a:xfrm rot="10800000" flipH="1">
                  <a:off x="10291763" y="5492750"/>
                  <a:ext cx="0" cy="130175"/>
                </a:xfrm>
                <a:prstGeom prst="line">
                  <a:avLst/>
                </a:prstGeom>
                <a:grpFill/>
                <a:ln w="9525" cap="flat" cmpd="sng">
                  <a:solidFill>
                    <a:srgbClr val="0070C0"/>
                  </a:solidFill>
                  <a:prstDash val="solid"/>
                  <a:miter lim="800000"/>
                  <a:headEnd type="none" w="med" len="med"/>
                  <a:tailEnd type="none" w="med" len="med"/>
                </a:ln>
                <a:extLst/>
              </p:spPr>
              <p:txBody>
                <a:bodyPr lIns="0" tIns="0" rIns="0" bIns="0"/>
                <a:lstStyle/>
                <a:p>
                  <a:pPr defTabSz="914400"/>
                  <a:endParaRPr lang="en-US" dirty="0">
                    <a:latin typeface="Tahoma"/>
                  </a:endParaRPr>
                </a:p>
              </p:txBody>
            </p:sp>
            <p:sp>
              <p:nvSpPr>
                <p:cNvPr id="350" name="Line 53"/>
                <p:cNvSpPr>
                  <a:spLocks noChangeShapeType="1"/>
                </p:cNvSpPr>
                <p:nvPr/>
              </p:nvSpPr>
              <p:spPr bwMode="auto">
                <a:xfrm rot="10800000">
                  <a:off x="10256838" y="5492750"/>
                  <a:ext cx="69850" cy="0"/>
                </a:xfrm>
                <a:prstGeom prst="line">
                  <a:avLst/>
                </a:prstGeom>
                <a:grpFill/>
                <a:ln w="9525" cap="flat" cmpd="sng">
                  <a:solidFill>
                    <a:srgbClr val="0070C0"/>
                  </a:solidFill>
                  <a:prstDash val="solid"/>
                  <a:miter lim="800000"/>
                  <a:headEnd type="none" w="med" len="med"/>
                  <a:tailEnd type="none" w="med" len="med"/>
                </a:ln>
                <a:extLst/>
              </p:spPr>
              <p:txBody>
                <a:bodyPr lIns="0" tIns="0" rIns="0" bIns="0"/>
                <a:lstStyle/>
                <a:p>
                  <a:pPr defTabSz="914400"/>
                  <a:endParaRPr lang="en-US" dirty="0">
                    <a:latin typeface="Tahoma"/>
                  </a:endParaRPr>
                </a:p>
              </p:txBody>
            </p:sp>
          </p:grpSp>
        </p:grpSp>
        <p:sp>
          <p:nvSpPr>
            <p:cNvPr id="314" name="AutoShape 27"/>
            <p:cNvSpPr>
              <a:spLocks/>
            </p:cNvSpPr>
            <p:nvPr/>
          </p:nvSpPr>
          <p:spPr bwMode="auto">
            <a:xfrm>
              <a:off x="1758911" y="4126020"/>
              <a:ext cx="2561752" cy="516439"/>
            </a:xfrm>
            <a:custGeom>
              <a:avLst/>
              <a:gdLst/>
              <a:ahLst/>
              <a:cxnLst/>
              <a:rect l="0" t="0" r="r" b="b"/>
              <a:pathLst>
                <a:path w="21600" h="21600">
                  <a:moveTo>
                    <a:pt x="0" y="21600"/>
                  </a:moveTo>
                  <a:lnTo>
                    <a:pt x="880" y="17052"/>
                  </a:lnTo>
                  <a:lnTo>
                    <a:pt x="1800" y="11116"/>
                  </a:lnTo>
                  <a:lnTo>
                    <a:pt x="3600" y="2274"/>
                  </a:lnTo>
                  <a:lnTo>
                    <a:pt x="7193" y="0"/>
                  </a:lnTo>
                  <a:lnTo>
                    <a:pt x="10800" y="3032"/>
                  </a:lnTo>
                  <a:lnTo>
                    <a:pt x="14385" y="5684"/>
                  </a:lnTo>
                  <a:lnTo>
                    <a:pt x="18000" y="7326"/>
                  </a:lnTo>
                  <a:lnTo>
                    <a:pt x="21600" y="9095"/>
                  </a:lnTo>
                </a:path>
              </a:pathLst>
            </a:custGeom>
            <a:noFill/>
            <a:ln w="19050" cap="flat" cmpd="sng">
              <a:solidFill>
                <a:srgbClr val="0070C0"/>
              </a:solidFill>
              <a:prstDash val="solid"/>
              <a:miter lim="800000"/>
              <a:headEnd type="none" w="med" len="med"/>
              <a:tailEnd type="none" w="med" len="med"/>
            </a:ln>
            <a:extLst/>
          </p:spPr>
          <p:txBody>
            <a:bodyPr lIns="0" tIns="0" rIns="0" bIns="0"/>
            <a:lstStyle/>
            <a:p>
              <a:pPr defTabSz="914400"/>
              <a:endParaRPr lang="en-US" dirty="0">
                <a:latin typeface="Tahoma"/>
              </a:endParaRPr>
            </a:p>
          </p:txBody>
        </p:sp>
        <p:sp>
          <p:nvSpPr>
            <p:cNvPr id="315" name="AutoShape 54"/>
            <p:cNvSpPr>
              <a:spLocks/>
            </p:cNvSpPr>
            <p:nvPr/>
          </p:nvSpPr>
          <p:spPr bwMode="auto">
            <a:xfrm>
              <a:off x="4588206" y="4392273"/>
              <a:ext cx="3047463" cy="214609"/>
            </a:xfrm>
            <a:custGeom>
              <a:avLst/>
              <a:gdLst/>
              <a:ahLst/>
              <a:cxnLst/>
              <a:rect l="0" t="0" r="r" b="b"/>
              <a:pathLst>
                <a:path w="21600" h="21600">
                  <a:moveTo>
                    <a:pt x="0" y="0"/>
                  </a:moveTo>
                  <a:lnTo>
                    <a:pt x="3114" y="6693"/>
                  </a:lnTo>
                  <a:lnTo>
                    <a:pt x="12370" y="18253"/>
                  </a:lnTo>
                  <a:lnTo>
                    <a:pt x="21600" y="21600"/>
                  </a:lnTo>
                </a:path>
              </a:pathLst>
            </a:custGeom>
            <a:noFill/>
            <a:ln w="19050" cap="flat" cmpd="sng">
              <a:solidFill>
                <a:srgbClr val="0070C0"/>
              </a:solidFill>
              <a:prstDash val="solid"/>
              <a:miter lim="800000"/>
              <a:headEnd type="none" w="med" len="med"/>
              <a:tailEnd type="none" w="med" len="med"/>
            </a:ln>
            <a:extLst/>
          </p:spPr>
          <p:txBody>
            <a:bodyPr lIns="0" tIns="0" rIns="0" bIns="0"/>
            <a:lstStyle/>
            <a:p>
              <a:pPr defTabSz="914400"/>
              <a:endParaRPr lang="en-US" dirty="0">
                <a:latin typeface="Tahoma"/>
              </a:endParaRPr>
            </a:p>
          </p:txBody>
        </p:sp>
        <p:grpSp>
          <p:nvGrpSpPr>
            <p:cNvPr id="316" name="Group 315"/>
            <p:cNvGrpSpPr/>
            <p:nvPr/>
          </p:nvGrpSpPr>
          <p:grpSpPr>
            <a:xfrm>
              <a:off x="1290424" y="2372423"/>
              <a:ext cx="6380841" cy="2310203"/>
              <a:chOff x="1524000" y="2527300"/>
              <a:chExt cx="8821738" cy="3195638"/>
            </a:xfrm>
            <a:solidFill>
              <a:srgbClr val="0070C0"/>
            </a:solidFill>
          </p:grpSpPr>
          <p:sp>
            <p:nvSpPr>
              <p:cNvPr id="317" name="AutoShape 56"/>
              <p:cNvSpPr>
                <a:spLocks/>
              </p:cNvSpPr>
              <p:nvPr/>
            </p:nvSpPr>
            <p:spPr bwMode="auto">
              <a:xfrm>
                <a:off x="1524000" y="4597400"/>
                <a:ext cx="109538" cy="109538"/>
              </a:xfrm>
              <a:custGeom>
                <a:avLst/>
                <a:gdLst/>
                <a:ahLst/>
                <a:cxnLst/>
                <a:rect l="0" t="0" r="r" b="b"/>
                <a:pathLst>
                  <a:path w="21600" h="21600">
                    <a:moveTo>
                      <a:pt x="21600" y="10805"/>
                    </a:moveTo>
                    <a:cubicBezTo>
                      <a:pt x="21600" y="16768"/>
                      <a:pt x="16765" y="21600"/>
                      <a:pt x="10801" y="21600"/>
                    </a:cubicBezTo>
                    <a:cubicBezTo>
                      <a:pt x="4835" y="21600"/>
                      <a:pt x="0" y="16768"/>
                      <a:pt x="0" y="10805"/>
                    </a:cubicBezTo>
                    <a:cubicBezTo>
                      <a:pt x="0" y="4839"/>
                      <a:pt x="4835" y="0"/>
                      <a:pt x="10801" y="0"/>
                    </a:cubicBezTo>
                    <a:cubicBezTo>
                      <a:pt x="16765" y="0"/>
                      <a:pt x="21600" y="4839"/>
                      <a:pt x="21600" y="10805"/>
                    </a:cubicBezTo>
                    <a:close/>
                    <a:moveTo>
                      <a:pt x="21600" y="10805"/>
                    </a:moveTo>
                  </a:path>
                </a:pathLst>
              </a:custGeom>
              <a:grpFill/>
              <a:ln w="12700" cap="flat" cmpd="sng">
                <a:solidFill>
                  <a:srgbClr val="0070C0"/>
                </a:solidFill>
                <a:prstDash val="solid"/>
                <a:miter lim="800000"/>
                <a:headEnd type="none" w="med" len="med"/>
                <a:tailEnd type="none" w="med" len="med"/>
              </a:ln>
            </p:spPr>
            <p:txBody>
              <a:bodyPr lIns="0" tIns="0" rIns="0" bIns="0"/>
              <a:lstStyle/>
              <a:p>
                <a:pPr defTabSz="914400"/>
                <a:endParaRPr lang="en-US" dirty="0">
                  <a:latin typeface="Tahoma"/>
                </a:endParaRPr>
              </a:p>
            </p:txBody>
          </p:sp>
          <p:sp>
            <p:nvSpPr>
              <p:cNvPr id="318" name="AutoShape 57"/>
              <p:cNvSpPr>
                <a:spLocks/>
              </p:cNvSpPr>
              <p:nvPr/>
            </p:nvSpPr>
            <p:spPr bwMode="auto">
              <a:xfrm>
                <a:off x="1816100" y="3924300"/>
                <a:ext cx="109538" cy="109538"/>
              </a:xfrm>
              <a:custGeom>
                <a:avLst/>
                <a:gdLst/>
                <a:ahLst/>
                <a:cxnLst/>
                <a:rect l="0" t="0" r="r" b="b"/>
                <a:pathLst>
                  <a:path w="21600" h="21600">
                    <a:moveTo>
                      <a:pt x="21600" y="10804"/>
                    </a:moveTo>
                    <a:cubicBezTo>
                      <a:pt x="21600" y="16768"/>
                      <a:pt x="16765" y="21600"/>
                      <a:pt x="10801" y="21600"/>
                    </a:cubicBezTo>
                    <a:cubicBezTo>
                      <a:pt x="4835" y="21600"/>
                      <a:pt x="0" y="16768"/>
                      <a:pt x="0" y="10804"/>
                    </a:cubicBezTo>
                    <a:cubicBezTo>
                      <a:pt x="0" y="4837"/>
                      <a:pt x="4835" y="0"/>
                      <a:pt x="10801" y="0"/>
                    </a:cubicBezTo>
                    <a:cubicBezTo>
                      <a:pt x="16765" y="0"/>
                      <a:pt x="21600" y="4837"/>
                      <a:pt x="21600" y="10804"/>
                    </a:cubicBezTo>
                    <a:close/>
                    <a:moveTo>
                      <a:pt x="21600" y="10804"/>
                    </a:moveTo>
                  </a:path>
                </a:pathLst>
              </a:custGeom>
              <a:grpFill/>
              <a:ln w="12700" cap="flat" cmpd="sng">
                <a:solidFill>
                  <a:srgbClr val="0070C0"/>
                </a:solidFill>
                <a:prstDash val="solid"/>
                <a:miter lim="800000"/>
                <a:headEnd type="none" w="med" len="med"/>
                <a:tailEnd type="none" w="med" len="med"/>
              </a:ln>
            </p:spPr>
            <p:txBody>
              <a:bodyPr lIns="0" tIns="0" rIns="0" bIns="0"/>
              <a:lstStyle/>
              <a:p>
                <a:pPr defTabSz="914400"/>
                <a:endParaRPr lang="en-US" dirty="0">
                  <a:latin typeface="Tahoma"/>
                </a:endParaRPr>
              </a:p>
            </p:txBody>
          </p:sp>
          <p:sp>
            <p:nvSpPr>
              <p:cNvPr id="319" name="AutoShape 58"/>
              <p:cNvSpPr>
                <a:spLocks/>
              </p:cNvSpPr>
              <p:nvPr/>
            </p:nvSpPr>
            <p:spPr bwMode="auto">
              <a:xfrm>
                <a:off x="2095500" y="2527300"/>
                <a:ext cx="109538" cy="109538"/>
              </a:xfrm>
              <a:custGeom>
                <a:avLst/>
                <a:gdLst/>
                <a:ahLst/>
                <a:cxnLst/>
                <a:rect l="0" t="0" r="r" b="b"/>
                <a:pathLst>
                  <a:path w="21600" h="21600">
                    <a:moveTo>
                      <a:pt x="21600" y="10805"/>
                    </a:moveTo>
                    <a:cubicBezTo>
                      <a:pt x="21600" y="16768"/>
                      <a:pt x="16766" y="21600"/>
                      <a:pt x="10800" y="21600"/>
                    </a:cubicBezTo>
                    <a:cubicBezTo>
                      <a:pt x="4834" y="21600"/>
                      <a:pt x="0" y="16768"/>
                      <a:pt x="0" y="10805"/>
                    </a:cubicBezTo>
                    <a:cubicBezTo>
                      <a:pt x="0" y="4839"/>
                      <a:pt x="4834" y="0"/>
                      <a:pt x="10800" y="0"/>
                    </a:cubicBezTo>
                    <a:cubicBezTo>
                      <a:pt x="16766" y="0"/>
                      <a:pt x="21600" y="4839"/>
                      <a:pt x="21600" y="10805"/>
                    </a:cubicBezTo>
                    <a:close/>
                    <a:moveTo>
                      <a:pt x="21600" y="10805"/>
                    </a:moveTo>
                  </a:path>
                </a:pathLst>
              </a:custGeom>
              <a:grpFill/>
              <a:ln w="12700" cap="flat" cmpd="sng">
                <a:solidFill>
                  <a:srgbClr val="0070C0"/>
                </a:solidFill>
                <a:prstDash val="solid"/>
                <a:miter lim="800000"/>
                <a:headEnd type="none" w="med" len="med"/>
                <a:tailEnd type="none" w="med" len="med"/>
              </a:ln>
            </p:spPr>
            <p:txBody>
              <a:bodyPr lIns="0" tIns="0" rIns="0" bIns="0"/>
              <a:lstStyle/>
              <a:p>
                <a:pPr defTabSz="914400"/>
                <a:endParaRPr lang="en-US" dirty="0">
                  <a:latin typeface="Tahoma"/>
                </a:endParaRPr>
              </a:p>
            </p:txBody>
          </p:sp>
          <p:sp>
            <p:nvSpPr>
              <p:cNvPr id="320" name="AutoShape 59"/>
              <p:cNvSpPr>
                <a:spLocks/>
              </p:cNvSpPr>
              <p:nvPr/>
            </p:nvSpPr>
            <p:spPr bwMode="auto">
              <a:xfrm>
                <a:off x="2108200" y="5613400"/>
                <a:ext cx="109538" cy="109538"/>
              </a:xfrm>
              <a:custGeom>
                <a:avLst/>
                <a:gdLst/>
                <a:ahLst/>
                <a:cxnLst/>
                <a:rect l="0" t="0" r="r" b="b"/>
                <a:pathLst>
                  <a:path w="21600" h="21600">
                    <a:moveTo>
                      <a:pt x="21600" y="10805"/>
                    </a:moveTo>
                    <a:cubicBezTo>
                      <a:pt x="21600" y="16766"/>
                      <a:pt x="16765" y="21600"/>
                      <a:pt x="10801" y="21600"/>
                    </a:cubicBezTo>
                    <a:cubicBezTo>
                      <a:pt x="4835" y="21600"/>
                      <a:pt x="0" y="16766"/>
                      <a:pt x="0" y="10805"/>
                    </a:cubicBezTo>
                    <a:cubicBezTo>
                      <a:pt x="0" y="4836"/>
                      <a:pt x="4835" y="0"/>
                      <a:pt x="10801" y="0"/>
                    </a:cubicBezTo>
                    <a:cubicBezTo>
                      <a:pt x="16765" y="0"/>
                      <a:pt x="21600" y="4836"/>
                      <a:pt x="21600" y="10805"/>
                    </a:cubicBezTo>
                    <a:close/>
                    <a:moveTo>
                      <a:pt x="21600" y="10805"/>
                    </a:moveTo>
                  </a:path>
                </a:pathLst>
              </a:custGeom>
              <a:grpFill/>
              <a:ln w="12700" cap="flat" cmpd="sng">
                <a:solidFill>
                  <a:srgbClr val="0070C0"/>
                </a:solidFill>
                <a:prstDash val="solid"/>
                <a:miter lim="800000"/>
                <a:headEnd type="none" w="med" len="med"/>
                <a:tailEnd type="none" w="med" len="med"/>
              </a:ln>
            </p:spPr>
            <p:txBody>
              <a:bodyPr lIns="0" tIns="0" rIns="0" bIns="0"/>
              <a:lstStyle/>
              <a:p>
                <a:pPr defTabSz="914400"/>
                <a:endParaRPr lang="en-US" dirty="0">
                  <a:latin typeface="Tahoma"/>
                </a:endParaRPr>
              </a:p>
            </p:txBody>
          </p:sp>
          <p:sp>
            <p:nvSpPr>
              <p:cNvPr id="321" name="AutoShape 60"/>
              <p:cNvSpPr>
                <a:spLocks/>
              </p:cNvSpPr>
              <p:nvPr/>
            </p:nvSpPr>
            <p:spPr bwMode="auto">
              <a:xfrm>
                <a:off x="2260600" y="5461000"/>
                <a:ext cx="109538" cy="109538"/>
              </a:xfrm>
              <a:custGeom>
                <a:avLst/>
                <a:gdLst/>
                <a:ahLst/>
                <a:cxnLst/>
                <a:rect l="0" t="0" r="r" b="b"/>
                <a:pathLst>
                  <a:path w="21600" h="21600">
                    <a:moveTo>
                      <a:pt x="21600" y="10804"/>
                    </a:moveTo>
                    <a:cubicBezTo>
                      <a:pt x="21600" y="16768"/>
                      <a:pt x="16765" y="21600"/>
                      <a:pt x="10801" y="21600"/>
                    </a:cubicBezTo>
                    <a:cubicBezTo>
                      <a:pt x="4835" y="21600"/>
                      <a:pt x="0" y="16768"/>
                      <a:pt x="0" y="10804"/>
                    </a:cubicBezTo>
                    <a:cubicBezTo>
                      <a:pt x="0" y="4837"/>
                      <a:pt x="4835" y="0"/>
                      <a:pt x="10801" y="0"/>
                    </a:cubicBezTo>
                    <a:cubicBezTo>
                      <a:pt x="16765" y="0"/>
                      <a:pt x="21600" y="4837"/>
                      <a:pt x="21600" y="10804"/>
                    </a:cubicBezTo>
                    <a:close/>
                    <a:moveTo>
                      <a:pt x="21600" y="10804"/>
                    </a:moveTo>
                  </a:path>
                </a:pathLst>
              </a:custGeom>
              <a:grpFill/>
              <a:ln w="12700" cap="flat" cmpd="sng">
                <a:solidFill>
                  <a:srgbClr val="0070C0"/>
                </a:solidFill>
                <a:prstDash val="solid"/>
                <a:miter lim="800000"/>
                <a:headEnd type="none" w="med" len="med"/>
                <a:tailEnd type="none" w="med" len="med"/>
              </a:ln>
            </p:spPr>
            <p:txBody>
              <a:bodyPr lIns="0" tIns="0" rIns="0" bIns="0"/>
              <a:lstStyle/>
              <a:p>
                <a:pPr defTabSz="914400"/>
                <a:endParaRPr lang="en-US" dirty="0">
                  <a:latin typeface="Tahoma"/>
                </a:endParaRPr>
              </a:p>
            </p:txBody>
          </p:sp>
          <p:sp>
            <p:nvSpPr>
              <p:cNvPr id="322" name="AutoShape 61"/>
              <p:cNvSpPr>
                <a:spLocks/>
              </p:cNvSpPr>
              <p:nvPr/>
            </p:nvSpPr>
            <p:spPr bwMode="auto">
              <a:xfrm>
                <a:off x="2400300" y="5270500"/>
                <a:ext cx="109538" cy="109538"/>
              </a:xfrm>
              <a:custGeom>
                <a:avLst/>
                <a:gdLst/>
                <a:ahLst/>
                <a:cxnLst/>
                <a:rect l="0" t="0" r="r" b="b"/>
                <a:pathLst>
                  <a:path w="21600" h="21600">
                    <a:moveTo>
                      <a:pt x="21600" y="10805"/>
                    </a:moveTo>
                    <a:cubicBezTo>
                      <a:pt x="21600" y="16768"/>
                      <a:pt x="16765" y="21600"/>
                      <a:pt x="10801" y="21600"/>
                    </a:cubicBezTo>
                    <a:cubicBezTo>
                      <a:pt x="4835" y="21600"/>
                      <a:pt x="0" y="16768"/>
                      <a:pt x="0" y="10805"/>
                    </a:cubicBezTo>
                    <a:cubicBezTo>
                      <a:pt x="0" y="4839"/>
                      <a:pt x="4835" y="0"/>
                      <a:pt x="10801" y="0"/>
                    </a:cubicBezTo>
                    <a:cubicBezTo>
                      <a:pt x="16765" y="0"/>
                      <a:pt x="21600" y="4839"/>
                      <a:pt x="21600" y="10805"/>
                    </a:cubicBezTo>
                    <a:close/>
                    <a:moveTo>
                      <a:pt x="21600" y="10805"/>
                    </a:moveTo>
                  </a:path>
                </a:pathLst>
              </a:custGeom>
              <a:grpFill/>
              <a:ln w="12700" cap="flat" cmpd="sng">
                <a:solidFill>
                  <a:srgbClr val="0070C0"/>
                </a:solidFill>
                <a:prstDash val="solid"/>
                <a:miter lim="800000"/>
                <a:headEnd type="none" w="med" len="med"/>
                <a:tailEnd type="none" w="med" len="med"/>
              </a:ln>
            </p:spPr>
            <p:txBody>
              <a:bodyPr lIns="0" tIns="0" rIns="0" bIns="0"/>
              <a:lstStyle/>
              <a:p>
                <a:pPr defTabSz="914400"/>
                <a:endParaRPr lang="en-US" dirty="0">
                  <a:latin typeface="Tahoma"/>
                </a:endParaRPr>
              </a:p>
            </p:txBody>
          </p:sp>
          <p:sp>
            <p:nvSpPr>
              <p:cNvPr id="323" name="AutoShape 62"/>
              <p:cNvSpPr>
                <a:spLocks/>
              </p:cNvSpPr>
              <p:nvPr/>
            </p:nvSpPr>
            <p:spPr bwMode="auto">
              <a:xfrm>
                <a:off x="2705100" y="4978400"/>
                <a:ext cx="109538" cy="109538"/>
              </a:xfrm>
              <a:custGeom>
                <a:avLst/>
                <a:gdLst/>
                <a:ahLst/>
                <a:cxnLst/>
                <a:rect l="0" t="0" r="r" b="b"/>
                <a:pathLst>
                  <a:path w="21600" h="21600">
                    <a:moveTo>
                      <a:pt x="21600" y="10804"/>
                    </a:moveTo>
                    <a:cubicBezTo>
                      <a:pt x="21600" y="16768"/>
                      <a:pt x="16765" y="21600"/>
                      <a:pt x="10801" y="21600"/>
                    </a:cubicBezTo>
                    <a:cubicBezTo>
                      <a:pt x="4835" y="21600"/>
                      <a:pt x="0" y="16768"/>
                      <a:pt x="0" y="10804"/>
                    </a:cubicBezTo>
                    <a:cubicBezTo>
                      <a:pt x="0" y="4837"/>
                      <a:pt x="4835" y="0"/>
                      <a:pt x="10801" y="0"/>
                    </a:cubicBezTo>
                    <a:cubicBezTo>
                      <a:pt x="16765" y="0"/>
                      <a:pt x="21600" y="4837"/>
                      <a:pt x="21600" y="10804"/>
                    </a:cubicBezTo>
                    <a:close/>
                    <a:moveTo>
                      <a:pt x="21600" y="10804"/>
                    </a:moveTo>
                  </a:path>
                </a:pathLst>
              </a:custGeom>
              <a:grpFill/>
              <a:ln w="12700" cap="flat" cmpd="sng">
                <a:solidFill>
                  <a:srgbClr val="0070C0"/>
                </a:solidFill>
                <a:prstDash val="solid"/>
                <a:miter lim="800000"/>
                <a:headEnd type="none" w="med" len="med"/>
                <a:tailEnd type="none" w="med" len="med"/>
              </a:ln>
            </p:spPr>
            <p:txBody>
              <a:bodyPr lIns="0" tIns="0" rIns="0" bIns="0"/>
              <a:lstStyle/>
              <a:p>
                <a:pPr defTabSz="914400"/>
                <a:endParaRPr lang="en-US" dirty="0">
                  <a:latin typeface="Tahoma"/>
                </a:endParaRPr>
              </a:p>
            </p:txBody>
          </p:sp>
          <p:sp>
            <p:nvSpPr>
              <p:cNvPr id="324" name="AutoShape 63"/>
              <p:cNvSpPr>
                <a:spLocks/>
              </p:cNvSpPr>
              <p:nvPr/>
            </p:nvSpPr>
            <p:spPr bwMode="auto">
              <a:xfrm>
                <a:off x="3289300" y="4902200"/>
                <a:ext cx="109538" cy="109538"/>
              </a:xfrm>
              <a:custGeom>
                <a:avLst/>
                <a:gdLst/>
                <a:ahLst/>
                <a:cxnLst/>
                <a:rect l="0" t="0" r="r" b="b"/>
                <a:pathLst>
                  <a:path w="21600" h="21600">
                    <a:moveTo>
                      <a:pt x="21600" y="10805"/>
                    </a:moveTo>
                    <a:cubicBezTo>
                      <a:pt x="21600" y="16768"/>
                      <a:pt x="16765" y="21600"/>
                      <a:pt x="10801" y="21600"/>
                    </a:cubicBezTo>
                    <a:cubicBezTo>
                      <a:pt x="4835" y="21600"/>
                      <a:pt x="0" y="16768"/>
                      <a:pt x="0" y="10805"/>
                    </a:cubicBezTo>
                    <a:cubicBezTo>
                      <a:pt x="0" y="4839"/>
                      <a:pt x="4835" y="0"/>
                      <a:pt x="10801" y="0"/>
                    </a:cubicBezTo>
                    <a:cubicBezTo>
                      <a:pt x="16765" y="0"/>
                      <a:pt x="21600" y="4839"/>
                      <a:pt x="21600" y="10805"/>
                    </a:cubicBezTo>
                    <a:close/>
                    <a:moveTo>
                      <a:pt x="21600" y="10805"/>
                    </a:moveTo>
                  </a:path>
                </a:pathLst>
              </a:custGeom>
              <a:grpFill/>
              <a:ln w="12700" cap="flat" cmpd="sng">
                <a:solidFill>
                  <a:srgbClr val="0070C0"/>
                </a:solidFill>
                <a:prstDash val="solid"/>
                <a:miter lim="800000"/>
                <a:headEnd type="none" w="med" len="med"/>
                <a:tailEnd type="none" w="med" len="med"/>
              </a:ln>
            </p:spPr>
            <p:txBody>
              <a:bodyPr lIns="0" tIns="0" rIns="0" bIns="0"/>
              <a:lstStyle/>
              <a:p>
                <a:pPr defTabSz="914400"/>
                <a:endParaRPr lang="en-US" dirty="0">
                  <a:latin typeface="Tahoma"/>
                </a:endParaRPr>
              </a:p>
            </p:txBody>
          </p:sp>
          <p:sp>
            <p:nvSpPr>
              <p:cNvPr id="325" name="AutoShape 64"/>
              <p:cNvSpPr>
                <a:spLocks/>
              </p:cNvSpPr>
              <p:nvPr/>
            </p:nvSpPr>
            <p:spPr bwMode="auto">
              <a:xfrm>
                <a:off x="3886200" y="5003800"/>
                <a:ext cx="109538" cy="109538"/>
              </a:xfrm>
              <a:custGeom>
                <a:avLst/>
                <a:gdLst/>
                <a:ahLst/>
                <a:cxnLst/>
                <a:rect l="0" t="0" r="r" b="b"/>
                <a:pathLst>
                  <a:path w="21600" h="21600">
                    <a:moveTo>
                      <a:pt x="21600" y="10802"/>
                    </a:moveTo>
                    <a:cubicBezTo>
                      <a:pt x="21600" y="16766"/>
                      <a:pt x="16766" y="21600"/>
                      <a:pt x="10801" y="21600"/>
                    </a:cubicBezTo>
                    <a:cubicBezTo>
                      <a:pt x="4836" y="21600"/>
                      <a:pt x="0" y="16766"/>
                      <a:pt x="0" y="10802"/>
                    </a:cubicBezTo>
                    <a:cubicBezTo>
                      <a:pt x="0" y="4836"/>
                      <a:pt x="4836" y="0"/>
                      <a:pt x="10801" y="0"/>
                    </a:cubicBezTo>
                    <a:cubicBezTo>
                      <a:pt x="16766" y="0"/>
                      <a:pt x="21600" y="4836"/>
                      <a:pt x="21600" y="10802"/>
                    </a:cubicBezTo>
                    <a:close/>
                    <a:moveTo>
                      <a:pt x="21600" y="10802"/>
                    </a:moveTo>
                  </a:path>
                </a:pathLst>
              </a:custGeom>
              <a:grpFill/>
              <a:ln w="12700" cap="flat" cmpd="sng">
                <a:solidFill>
                  <a:srgbClr val="0070C0"/>
                </a:solidFill>
                <a:prstDash val="solid"/>
                <a:miter lim="800000"/>
                <a:headEnd type="none" w="med" len="med"/>
                <a:tailEnd type="none" w="med" len="med"/>
              </a:ln>
            </p:spPr>
            <p:txBody>
              <a:bodyPr lIns="0" tIns="0" rIns="0" bIns="0"/>
              <a:lstStyle/>
              <a:p>
                <a:pPr defTabSz="914400"/>
                <a:endParaRPr lang="en-US" dirty="0">
                  <a:latin typeface="Tahoma"/>
                </a:endParaRPr>
              </a:p>
            </p:txBody>
          </p:sp>
          <p:sp>
            <p:nvSpPr>
              <p:cNvPr id="326" name="AutoShape 65"/>
              <p:cNvSpPr>
                <a:spLocks/>
              </p:cNvSpPr>
              <p:nvPr/>
            </p:nvSpPr>
            <p:spPr bwMode="auto">
              <a:xfrm>
                <a:off x="4470400" y="5092700"/>
                <a:ext cx="109538" cy="109538"/>
              </a:xfrm>
              <a:custGeom>
                <a:avLst/>
                <a:gdLst/>
                <a:ahLst/>
                <a:cxnLst/>
                <a:rect l="0" t="0" r="r" b="b"/>
                <a:pathLst>
                  <a:path w="21600" h="21600">
                    <a:moveTo>
                      <a:pt x="21600" y="10805"/>
                    </a:moveTo>
                    <a:cubicBezTo>
                      <a:pt x="21600" y="16768"/>
                      <a:pt x="16765" y="21600"/>
                      <a:pt x="10801" y="21600"/>
                    </a:cubicBezTo>
                    <a:cubicBezTo>
                      <a:pt x="4835" y="21600"/>
                      <a:pt x="0" y="16768"/>
                      <a:pt x="0" y="10805"/>
                    </a:cubicBezTo>
                    <a:cubicBezTo>
                      <a:pt x="0" y="4836"/>
                      <a:pt x="4835" y="0"/>
                      <a:pt x="10801" y="0"/>
                    </a:cubicBezTo>
                    <a:cubicBezTo>
                      <a:pt x="16765" y="0"/>
                      <a:pt x="21600" y="4836"/>
                      <a:pt x="21600" y="10805"/>
                    </a:cubicBezTo>
                    <a:close/>
                    <a:moveTo>
                      <a:pt x="21600" y="10805"/>
                    </a:moveTo>
                  </a:path>
                </a:pathLst>
              </a:custGeom>
              <a:grpFill/>
              <a:ln w="12700" cap="flat" cmpd="sng">
                <a:solidFill>
                  <a:srgbClr val="0070C0"/>
                </a:solidFill>
                <a:prstDash val="solid"/>
                <a:miter lim="800000"/>
                <a:headEnd type="none" w="med" len="med"/>
                <a:tailEnd type="none" w="med" len="med"/>
              </a:ln>
            </p:spPr>
            <p:txBody>
              <a:bodyPr lIns="0" tIns="0" rIns="0" bIns="0"/>
              <a:lstStyle/>
              <a:p>
                <a:pPr defTabSz="914400"/>
                <a:endParaRPr lang="en-US" dirty="0">
                  <a:latin typeface="Tahoma"/>
                </a:endParaRPr>
              </a:p>
            </p:txBody>
          </p:sp>
          <p:sp>
            <p:nvSpPr>
              <p:cNvPr id="327" name="AutoShape 66"/>
              <p:cNvSpPr>
                <a:spLocks/>
              </p:cNvSpPr>
              <p:nvPr/>
            </p:nvSpPr>
            <p:spPr bwMode="auto">
              <a:xfrm>
                <a:off x="5067300" y="5143500"/>
                <a:ext cx="109538" cy="109538"/>
              </a:xfrm>
              <a:custGeom>
                <a:avLst/>
                <a:gdLst/>
                <a:ahLst/>
                <a:cxnLst/>
                <a:rect l="0" t="0" r="r" b="b"/>
                <a:pathLst>
                  <a:path w="21600" h="21600">
                    <a:moveTo>
                      <a:pt x="21600" y="10805"/>
                    </a:moveTo>
                    <a:cubicBezTo>
                      <a:pt x="21600" y="16768"/>
                      <a:pt x="16766" y="21600"/>
                      <a:pt x="10800" y="21600"/>
                    </a:cubicBezTo>
                    <a:cubicBezTo>
                      <a:pt x="4834" y="21600"/>
                      <a:pt x="0" y="16768"/>
                      <a:pt x="0" y="10805"/>
                    </a:cubicBezTo>
                    <a:cubicBezTo>
                      <a:pt x="0" y="4839"/>
                      <a:pt x="4834" y="0"/>
                      <a:pt x="10800" y="0"/>
                    </a:cubicBezTo>
                    <a:cubicBezTo>
                      <a:pt x="16766" y="0"/>
                      <a:pt x="21600" y="4839"/>
                      <a:pt x="21600" y="10805"/>
                    </a:cubicBezTo>
                    <a:close/>
                    <a:moveTo>
                      <a:pt x="21600" y="10805"/>
                    </a:moveTo>
                  </a:path>
                </a:pathLst>
              </a:custGeom>
              <a:grpFill/>
              <a:ln w="12700" cap="flat" cmpd="sng">
                <a:solidFill>
                  <a:srgbClr val="0070C0"/>
                </a:solidFill>
                <a:prstDash val="solid"/>
                <a:miter lim="800000"/>
                <a:headEnd type="none" w="med" len="med"/>
                <a:tailEnd type="none" w="med" len="med"/>
              </a:ln>
            </p:spPr>
            <p:txBody>
              <a:bodyPr lIns="0" tIns="0" rIns="0" bIns="0"/>
              <a:lstStyle/>
              <a:p>
                <a:pPr defTabSz="914400"/>
                <a:endParaRPr lang="en-US" dirty="0">
                  <a:latin typeface="Tahoma"/>
                </a:endParaRPr>
              </a:p>
            </p:txBody>
          </p:sp>
          <p:sp>
            <p:nvSpPr>
              <p:cNvPr id="328" name="AutoShape 67"/>
              <p:cNvSpPr>
                <a:spLocks/>
              </p:cNvSpPr>
              <p:nvPr/>
            </p:nvSpPr>
            <p:spPr bwMode="auto">
              <a:xfrm>
                <a:off x="5651500" y="5207000"/>
                <a:ext cx="109538" cy="109538"/>
              </a:xfrm>
              <a:custGeom>
                <a:avLst/>
                <a:gdLst/>
                <a:ahLst/>
                <a:cxnLst/>
                <a:rect l="0" t="0" r="r" b="b"/>
                <a:pathLst>
                  <a:path w="21600" h="21600">
                    <a:moveTo>
                      <a:pt x="21600" y="10805"/>
                    </a:moveTo>
                    <a:cubicBezTo>
                      <a:pt x="21600" y="16768"/>
                      <a:pt x="16766" y="21600"/>
                      <a:pt x="10801" y="21600"/>
                    </a:cubicBezTo>
                    <a:cubicBezTo>
                      <a:pt x="4837" y="21600"/>
                      <a:pt x="0" y="16768"/>
                      <a:pt x="0" y="10805"/>
                    </a:cubicBezTo>
                    <a:cubicBezTo>
                      <a:pt x="0" y="4839"/>
                      <a:pt x="4837" y="0"/>
                      <a:pt x="10801" y="0"/>
                    </a:cubicBezTo>
                    <a:cubicBezTo>
                      <a:pt x="16766" y="0"/>
                      <a:pt x="21600" y="4839"/>
                      <a:pt x="21600" y="10805"/>
                    </a:cubicBezTo>
                    <a:close/>
                    <a:moveTo>
                      <a:pt x="21600" y="10805"/>
                    </a:moveTo>
                  </a:path>
                </a:pathLst>
              </a:custGeom>
              <a:grpFill/>
              <a:ln w="12700" cap="flat" cmpd="sng">
                <a:solidFill>
                  <a:srgbClr val="0070C0"/>
                </a:solidFill>
                <a:prstDash val="solid"/>
                <a:miter lim="800000"/>
                <a:headEnd type="none" w="med" len="med"/>
                <a:tailEnd type="none" w="med" len="med"/>
              </a:ln>
            </p:spPr>
            <p:txBody>
              <a:bodyPr lIns="0" tIns="0" rIns="0" bIns="0"/>
              <a:lstStyle/>
              <a:p>
                <a:pPr defTabSz="914400"/>
                <a:endParaRPr lang="en-US" dirty="0">
                  <a:latin typeface="Tahoma"/>
                </a:endParaRPr>
              </a:p>
            </p:txBody>
          </p:sp>
          <p:sp>
            <p:nvSpPr>
              <p:cNvPr id="329" name="AutoShape 68"/>
              <p:cNvSpPr>
                <a:spLocks/>
              </p:cNvSpPr>
              <p:nvPr/>
            </p:nvSpPr>
            <p:spPr bwMode="auto">
              <a:xfrm>
                <a:off x="6019800" y="5270500"/>
                <a:ext cx="109538" cy="109538"/>
              </a:xfrm>
              <a:custGeom>
                <a:avLst/>
                <a:gdLst/>
                <a:ahLst/>
                <a:cxnLst/>
                <a:rect l="0" t="0" r="r" b="b"/>
                <a:pathLst>
                  <a:path w="21600" h="21600">
                    <a:moveTo>
                      <a:pt x="21600" y="10805"/>
                    </a:moveTo>
                    <a:cubicBezTo>
                      <a:pt x="21600" y="16768"/>
                      <a:pt x="16766" y="21600"/>
                      <a:pt x="10801" y="21600"/>
                    </a:cubicBezTo>
                    <a:cubicBezTo>
                      <a:pt x="4834" y="21600"/>
                      <a:pt x="0" y="16768"/>
                      <a:pt x="0" y="10805"/>
                    </a:cubicBezTo>
                    <a:cubicBezTo>
                      <a:pt x="0" y="4839"/>
                      <a:pt x="4834" y="0"/>
                      <a:pt x="10801" y="0"/>
                    </a:cubicBezTo>
                    <a:cubicBezTo>
                      <a:pt x="16766" y="0"/>
                      <a:pt x="21600" y="4839"/>
                      <a:pt x="21600" y="10805"/>
                    </a:cubicBezTo>
                    <a:close/>
                    <a:moveTo>
                      <a:pt x="21600" y="10805"/>
                    </a:moveTo>
                  </a:path>
                </a:pathLst>
              </a:custGeom>
              <a:grpFill/>
              <a:ln w="12700" cap="flat" cmpd="sng">
                <a:solidFill>
                  <a:srgbClr val="0070C0"/>
                </a:solidFill>
                <a:prstDash val="solid"/>
                <a:miter lim="800000"/>
                <a:headEnd type="none" w="med" len="med"/>
                <a:tailEnd type="none" w="med" len="med"/>
              </a:ln>
            </p:spPr>
            <p:txBody>
              <a:bodyPr lIns="0" tIns="0" rIns="0" bIns="0"/>
              <a:lstStyle/>
              <a:p>
                <a:pPr defTabSz="914400"/>
                <a:endParaRPr lang="en-US" dirty="0">
                  <a:latin typeface="Tahoma"/>
                </a:endParaRPr>
              </a:p>
            </p:txBody>
          </p:sp>
          <p:sp>
            <p:nvSpPr>
              <p:cNvPr id="330" name="AutoShape 69"/>
              <p:cNvSpPr>
                <a:spLocks/>
              </p:cNvSpPr>
              <p:nvPr/>
            </p:nvSpPr>
            <p:spPr bwMode="auto">
              <a:xfrm>
                <a:off x="6629400" y="5359400"/>
                <a:ext cx="109538" cy="109538"/>
              </a:xfrm>
              <a:custGeom>
                <a:avLst/>
                <a:gdLst/>
                <a:ahLst/>
                <a:cxnLst/>
                <a:rect l="0" t="0" r="r" b="b"/>
                <a:pathLst>
                  <a:path w="21600" h="21600">
                    <a:moveTo>
                      <a:pt x="21600" y="10805"/>
                    </a:moveTo>
                    <a:cubicBezTo>
                      <a:pt x="21600" y="16768"/>
                      <a:pt x="16766" y="21600"/>
                      <a:pt x="10801" y="21600"/>
                    </a:cubicBezTo>
                    <a:cubicBezTo>
                      <a:pt x="4837" y="21600"/>
                      <a:pt x="0" y="16768"/>
                      <a:pt x="0" y="10805"/>
                    </a:cubicBezTo>
                    <a:cubicBezTo>
                      <a:pt x="0" y="4839"/>
                      <a:pt x="4837" y="0"/>
                      <a:pt x="10801" y="0"/>
                    </a:cubicBezTo>
                    <a:cubicBezTo>
                      <a:pt x="16766" y="0"/>
                      <a:pt x="21600" y="4839"/>
                      <a:pt x="21600" y="10805"/>
                    </a:cubicBezTo>
                    <a:close/>
                    <a:moveTo>
                      <a:pt x="21600" y="10805"/>
                    </a:moveTo>
                  </a:path>
                </a:pathLst>
              </a:custGeom>
              <a:grpFill/>
              <a:ln w="12700" cap="flat" cmpd="sng">
                <a:solidFill>
                  <a:srgbClr val="0070C0"/>
                </a:solidFill>
                <a:prstDash val="solid"/>
                <a:miter lim="800000"/>
                <a:headEnd type="none" w="med" len="med"/>
                <a:tailEnd type="none" w="med" len="med"/>
              </a:ln>
            </p:spPr>
            <p:txBody>
              <a:bodyPr lIns="0" tIns="0" rIns="0" bIns="0"/>
              <a:lstStyle/>
              <a:p>
                <a:pPr defTabSz="914400"/>
                <a:endParaRPr lang="en-US" dirty="0">
                  <a:latin typeface="Tahoma"/>
                </a:endParaRPr>
              </a:p>
            </p:txBody>
          </p:sp>
          <p:sp>
            <p:nvSpPr>
              <p:cNvPr id="331" name="AutoShape 70"/>
              <p:cNvSpPr>
                <a:spLocks/>
              </p:cNvSpPr>
              <p:nvPr/>
            </p:nvSpPr>
            <p:spPr bwMode="auto">
              <a:xfrm>
                <a:off x="8432800" y="5524500"/>
                <a:ext cx="109538" cy="109538"/>
              </a:xfrm>
              <a:custGeom>
                <a:avLst/>
                <a:gdLst/>
                <a:ahLst/>
                <a:cxnLst/>
                <a:rect l="0" t="0" r="r" b="b"/>
                <a:pathLst>
                  <a:path w="21600" h="21600">
                    <a:moveTo>
                      <a:pt x="21600" y="10805"/>
                    </a:moveTo>
                    <a:cubicBezTo>
                      <a:pt x="21600" y="16768"/>
                      <a:pt x="16766" y="21600"/>
                      <a:pt x="10801" y="21600"/>
                    </a:cubicBezTo>
                    <a:cubicBezTo>
                      <a:pt x="4834" y="21600"/>
                      <a:pt x="0" y="16768"/>
                      <a:pt x="0" y="10805"/>
                    </a:cubicBezTo>
                    <a:cubicBezTo>
                      <a:pt x="0" y="4839"/>
                      <a:pt x="4834" y="0"/>
                      <a:pt x="10801" y="0"/>
                    </a:cubicBezTo>
                    <a:cubicBezTo>
                      <a:pt x="16766" y="0"/>
                      <a:pt x="21600" y="4839"/>
                      <a:pt x="21600" y="10805"/>
                    </a:cubicBezTo>
                    <a:close/>
                    <a:moveTo>
                      <a:pt x="21600" y="10805"/>
                    </a:moveTo>
                  </a:path>
                </a:pathLst>
              </a:custGeom>
              <a:grpFill/>
              <a:ln w="12700" cap="flat" cmpd="sng">
                <a:solidFill>
                  <a:srgbClr val="0070C0"/>
                </a:solidFill>
                <a:prstDash val="solid"/>
                <a:miter lim="800000"/>
                <a:headEnd type="none" w="med" len="med"/>
                <a:tailEnd type="none" w="med" len="med"/>
              </a:ln>
            </p:spPr>
            <p:txBody>
              <a:bodyPr lIns="0" tIns="0" rIns="0" bIns="0"/>
              <a:lstStyle/>
              <a:p>
                <a:pPr defTabSz="914400"/>
                <a:endParaRPr lang="en-US" dirty="0">
                  <a:latin typeface="Tahoma"/>
                </a:endParaRPr>
              </a:p>
            </p:txBody>
          </p:sp>
          <p:sp>
            <p:nvSpPr>
              <p:cNvPr id="332" name="AutoShape 71"/>
              <p:cNvSpPr>
                <a:spLocks/>
              </p:cNvSpPr>
              <p:nvPr/>
            </p:nvSpPr>
            <p:spPr bwMode="auto">
              <a:xfrm>
                <a:off x="10236200" y="5562600"/>
                <a:ext cx="109538" cy="109538"/>
              </a:xfrm>
              <a:custGeom>
                <a:avLst/>
                <a:gdLst/>
                <a:ahLst/>
                <a:cxnLst/>
                <a:rect l="0" t="0" r="r" b="b"/>
                <a:pathLst>
                  <a:path w="21600" h="21600">
                    <a:moveTo>
                      <a:pt x="21600" y="10806"/>
                    </a:moveTo>
                    <a:cubicBezTo>
                      <a:pt x="21600" y="16768"/>
                      <a:pt x="16766" y="21600"/>
                      <a:pt x="10802" y="21600"/>
                    </a:cubicBezTo>
                    <a:cubicBezTo>
                      <a:pt x="4836" y="21600"/>
                      <a:pt x="0" y="16768"/>
                      <a:pt x="0" y="10806"/>
                    </a:cubicBezTo>
                    <a:cubicBezTo>
                      <a:pt x="0" y="4837"/>
                      <a:pt x="4836" y="0"/>
                      <a:pt x="10802" y="0"/>
                    </a:cubicBezTo>
                    <a:cubicBezTo>
                      <a:pt x="16766" y="0"/>
                      <a:pt x="21600" y="4837"/>
                      <a:pt x="21600" y="10806"/>
                    </a:cubicBezTo>
                    <a:close/>
                    <a:moveTo>
                      <a:pt x="21600" y="10806"/>
                    </a:moveTo>
                  </a:path>
                </a:pathLst>
              </a:custGeom>
              <a:grpFill/>
              <a:ln w="12700" cap="flat" cmpd="sng">
                <a:solidFill>
                  <a:srgbClr val="0070C0"/>
                </a:solidFill>
                <a:prstDash val="solid"/>
                <a:miter lim="800000"/>
                <a:headEnd type="none" w="med" len="med"/>
                <a:tailEnd type="none" w="med" len="med"/>
              </a:ln>
            </p:spPr>
            <p:txBody>
              <a:bodyPr lIns="0" tIns="0" rIns="0" bIns="0"/>
              <a:lstStyle/>
              <a:p>
                <a:pPr defTabSz="914400"/>
                <a:endParaRPr lang="en-US" dirty="0">
                  <a:latin typeface="Tahoma"/>
                </a:endParaRPr>
              </a:p>
            </p:txBody>
          </p:sp>
        </p:grpSp>
      </p:grpSp>
      <p:grpSp>
        <p:nvGrpSpPr>
          <p:cNvPr id="381" name="Group 380"/>
          <p:cNvGrpSpPr/>
          <p:nvPr/>
        </p:nvGrpSpPr>
        <p:grpSpPr>
          <a:xfrm>
            <a:off x="1412230" y="2296589"/>
            <a:ext cx="6393236" cy="2327842"/>
            <a:chOff x="1284255" y="2510492"/>
            <a:chExt cx="6393236" cy="2327842"/>
          </a:xfrm>
        </p:grpSpPr>
        <p:grpSp>
          <p:nvGrpSpPr>
            <p:cNvPr id="382" name="Group 381"/>
            <p:cNvGrpSpPr/>
            <p:nvPr/>
          </p:nvGrpSpPr>
          <p:grpSpPr>
            <a:xfrm>
              <a:off x="1731736" y="2510492"/>
              <a:ext cx="5923955" cy="2291005"/>
              <a:chOff x="2130424" y="2559050"/>
              <a:chExt cx="8196259" cy="3159125"/>
            </a:xfrm>
          </p:grpSpPr>
          <p:grpSp>
            <p:nvGrpSpPr>
              <p:cNvPr id="404" name="Group 403"/>
              <p:cNvGrpSpPr/>
              <p:nvPr/>
            </p:nvGrpSpPr>
            <p:grpSpPr>
              <a:xfrm>
                <a:off x="8455020" y="5505448"/>
                <a:ext cx="69850" cy="125413"/>
                <a:chOff x="8455025" y="5505450"/>
                <a:chExt cx="69850" cy="125413"/>
              </a:xfrm>
            </p:grpSpPr>
            <p:sp>
              <p:nvSpPr>
                <p:cNvPr id="438" name="Line 27"/>
                <p:cNvSpPr>
                  <a:spLocks noChangeShapeType="1"/>
                </p:cNvSpPr>
                <p:nvPr/>
              </p:nvSpPr>
              <p:spPr bwMode="auto">
                <a:xfrm rot="10800000" flipH="1">
                  <a:off x="8489950" y="5505450"/>
                  <a:ext cx="0" cy="125413"/>
                </a:xfrm>
                <a:prstGeom prst="line">
                  <a:avLst/>
                </a:prstGeom>
                <a:noFill/>
                <a:ln w="9525" cap="flat" cmpd="sng">
                  <a:solidFill>
                    <a:srgbClr val="007370"/>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effectLst/>
                    <a:uLnTx/>
                    <a:uFillTx/>
                    <a:latin typeface="Tahoma"/>
                  </a:endParaRPr>
                </a:p>
              </p:txBody>
            </p:sp>
            <p:sp>
              <p:nvSpPr>
                <p:cNvPr id="439" name="Line 28"/>
                <p:cNvSpPr>
                  <a:spLocks noChangeShapeType="1"/>
                </p:cNvSpPr>
                <p:nvPr/>
              </p:nvSpPr>
              <p:spPr bwMode="auto">
                <a:xfrm rot="10800000">
                  <a:off x="8455025" y="5505450"/>
                  <a:ext cx="69850" cy="0"/>
                </a:xfrm>
                <a:prstGeom prst="line">
                  <a:avLst/>
                </a:prstGeom>
                <a:noFill/>
                <a:ln w="9525" cap="flat" cmpd="sng">
                  <a:solidFill>
                    <a:srgbClr val="007370"/>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effectLst/>
                    <a:uLnTx/>
                    <a:uFillTx/>
                    <a:latin typeface="Tahoma"/>
                  </a:endParaRPr>
                </a:p>
              </p:txBody>
            </p:sp>
          </p:grpSp>
          <p:grpSp>
            <p:nvGrpSpPr>
              <p:cNvPr id="405" name="Group 404"/>
              <p:cNvGrpSpPr/>
              <p:nvPr/>
            </p:nvGrpSpPr>
            <p:grpSpPr>
              <a:xfrm>
                <a:off x="10256833" y="5567361"/>
                <a:ext cx="69850" cy="101601"/>
                <a:chOff x="10256838" y="5567363"/>
                <a:chExt cx="69850" cy="101600"/>
              </a:xfrm>
            </p:grpSpPr>
            <p:sp>
              <p:nvSpPr>
                <p:cNvPr id="436" name="Line 29"/>
                <p:cNvSpPr>
                  <a:spLocks noChangeShapeType="1"/>
                </p:cNvSpPr>
                <p:nvPr/>
              </p:nvSpPr>
              <p:spPr bwMode="auto">
                <a:xfrm rot="10800000" flipH="1">
                  <a:off x="10291763" y="5568950"/>
                  <a:ext cx="0" cy="100013"/>
                </a:xfrm>
                <a:prstGeom prst="line">
                  <a:avLst/>
                </a:prstGeom>
                <a:noFill/>
                <a:ln w="9525" cap="flat" cmpd="sng">
                  <a:solidFill>
                    <a:srgbClr val="007370"/>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effectLst/>
                    <a:uLnTx/>
                    <a:uFillTx/>
                    <a:latin typeface="Tahoma"/>
                  </a:endParaRPr>
                </a:p>
              </p:txBody>
            </p:sp>
            <p:sp>
              <p:nvSpPr>
                <p:cNvPr id="437" name="Line 30"/>
                <p:cNvSpPr>
                  <a:spLocks noChangeShapeType="1"/>
                </p:cNvSpPr>
                <p:nvPr/>
              </p:nvSpPr>
              <p:spPr bwMode="auto">
                <a:xfrm rot="10800000">
                  <a:off x="10256838" y="5567363"/>
                  <a:ext cx="69850" cy="0"/>
                </a:xfrm>
                <a:prstGeom prst="line">
                  <a:avLst/>
                </a:prstGeom>
                <a:noFill/>
                <a:ln w="9525" cap="flat" cmpd="sng">
                  <a:solidFill>
                    <a:srgbClr val="007370"/>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effectLst/>
                    <a:uLnTx/>
                    <a:uFillTx/>
                    <a:latin typeface="Tahoma"/>
                  </a:endParaRPr>
                </a:p>
              </p:txBody>
            </p:sp>
          </p:grpSp>
          <p:grpSp>
            <p:nvGrpSpPr>
              <p:cNvPr id="406" name="Group 405"/>
              <p:cNvGrpSpPr/>
              <p:nvPr/>
            </p:nvGrpSpPr>
            <p:grpSpPr>
              <a:xfrm>
                <a:off x="2130424" y="2559050"/>
                <a:ext cx="69850" cy="3159125"/>
                <a:chOff x="2130425" y="2559050"/>
                <a:chExt cx="69850" cy="3159125"/>
              </a:xfrm>
            </p:grpSpPr>
            <p:sp>
              <p:nvSpPr>
                <p:cNvPr id="434" name="Line 32"/>
                <p:cNvSpPr>
                  <a:spLocks noChangeShapeType="1"/>
                </p:cNvSpPr>
                <p:nvPr/>
              </p:nvSpPr>
              <p:spPr bwMode="auto">
                <a:xfrm rot="10800000" flipH="1">
                  <a:off x="2165351" y="2559050"/>
                  <a:ext cx="0" cy="3159125"/>
                </a:xfrm>
                <a:prstGeom prst="line">
                  <a:avLst/>
                </a:prstGeom>
                <a:noFill/>
                <a:ln w="9525" cap="flat" cmpd="sng">
                  <a:solidFill>
                    <a:srgbClr val="007370"/>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effectLst/>
                    <a:uLnTx/>
                    <a:uFillTx/>
                    <a:latin typeface="Tahoma"/>
                  </a:endParaRPr>
                </a:p>
              </p:txBody>
            </p:sp>
            <p:sp>
              <p:nvSpPr>
                <p:cNvPr id="435" name="Line 33"/>
                <p:cNvSpPr>
                  <a:spLocks noChangeShapeType="1"/>
                </p:cNvSpPr>
                <p:nvPr/>
              </p:nvSpPr>
              <p:spPr bwMode="auto">
                <a:xfrm rot="10800000">
                  <a:off x="2130425" y="2559050"/>
                  <a:ext cx="69850" cy="1588"/>
                </a:xfrm>
                <a:prstGeom prst="line">
                  <a:avLst/>
                </a:prstGeom>
                <a:noFill/>
                <a:ln w="9525" cap="flat" cmpd="sng">
                  <a:solidFill>
                    <a:srgbClr val="007370"/>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effectLst/>
                    <a:uLnTx/>
                    <a:uFillTx/>
                    <a:latin typeface="Tahoma"/>
                  </a:endParaRPr>
                </a:p>
              </p:txBody>
            </p:sp>
          </p:grpSp>
          <p:grpSp>
            <p:nvGrpSpPr>
              <p:cNvPr id="407" name="Group 406"/>
              <p:cNvGrpSpPr/>
              <p:nvPr/>
            </p:nvGrpSpPr>
            <p:grpSpPr>
              <a:xfrm>
                <a:off x="2427287" y="5664204"/>
                <a:ext cx="69850" cy="46038"/>
                <a:chOff x="2427288" y="5664200"/>
                <a:chExt cx="69850" cy="46038"/>
              </a:xfrm>
            </p:grpSpPr>
            <p:sp>
              <p:nvSpPr>
                <p:cNvPr id="432" name="Line 34"/>
                <p:cNvSpPr>
                  <a:spLocks noChangeShapeType="1"/>
                </p:cNvSpPr>
                <p:nvPr/>
              </p:nvSpPr>
              <p:spPr bwMode="auto">
                <a:xfrm rot="10800000" flipH="1">
                  <a:off x="2462213" y="5664200"/>
                  <a:ext cx="0" cy="46038"/>
                </a:xfrm>
                <a:prstGeom prst="line">
                  <a:avLst/>
                </a:prstGeom>
                <a:noFill/>
                <a:ln w="9525" cap="flat" cmpd="sng">
                  <a:solidFill>
                    <a:srgbClr val="007370"/>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effectLst/>
                    <a:uLnTx/>
                    <a:uFillTx/>
                    <a:latin typeface="Tahoma"/>
                  </a:endParaRPr>
                </a:p>
              </p:txBody>
            </p:sp>
            <p:sp>
              <p:nvSpPr>
                <p:cNvPr id="433" name="Line 35"/>
                <p:cNvSpPr>
                  <a:spLocks noChangeShapeType="1"/>
                </p:cNvSpPr>
                <p:nvPr/>
              </p:nvSpPr>
              <p:spPr bwMode="auto">
                <a:xfrm rot="10800000">
                  <a:off x="2427288" y="5664200"/>
                  <a:ext cx="69850" cy="0"/>
                </a:xfrm>
                <a:prstGeom prst="line">
                  <a:avLst/>
                </a:prstGeom>
                <a:noFill/>
                <a:ln w="9525" cap="flat" cmpd="sng">
                  <a:solidFill>
                    <a:srgbClr val="007370"/>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effectLst/>
                    <a:uLnTx/>
                    <a:uFillTx/>
                    <a:latin typeface="Tahoma"/>
                  </a:endParaRPr>
                </a:p>
              </p:txBody>
            </p:sp>
          </p:grpSp>
          <p:grpSp>
            <p:nvGrpSpPr>
              <p:cNvPr id="408" name="Group 407"/>
              <p:cNvGrpSpPr/>
              <p:nvPr/>
            </p:nvGrpSpPr>
            <p:grpSpPr>
              <a:xfrm>
                <a:off x="4492623" y="5308604"/>
                <a:ext cx="69850" cy="258763"/>
                <a:chOff x="4492625" y="5308600"/>
                <a:chExt cx="69850" cy="258763"/>
              </a:xfrm>
            </p:grpSpPr>
            <p:sp>
              <p:nvSpPr>
                <p:cNvPr id="430" name="Line 37"/>
                <p:cNvSpPr>
                  <a:spLocks noChangeShapeType="1"/>
                </p:cNvSpPr>
                <p:nvPr/>
              </p:nvSpPr>
              <p:spPr bwMode="auto">
                <a:xfrm rot="10800000" flipH="1">
                  <a:off x="4527550" y="5310188"/>
                  <a:ext cx="0" cy="257175"/>
                </a:xfrm>
                <a:prstGeom prst="line">
                  <a:avLst/>
                </a:prstGeom>
                <a:noFill/>
                <a:ln w="9525" cap="flat" cmpd="sng">
                  <a:solidFill>
                    <a:srgbClr val="007370"/>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effectLst/>
                    <a:uLnTx/>
                    <a:uFillTx/>
                    <a:latin typeface="Tahoma"/>
                  </a:endParaRPr>
                </a:p>
              </p:txBody>
            </p:sp>
            <p:sp>
              <p:nvSpPr>
                <p:cNvPr id="431" name="Line 38"/>
                <p:cNvSpPr>
                  <a:spLocks noChangeShapeType="1"/>
                </p:cNvSpPr>
                <p:nvPr/>
              </p:nvSpPr>
              <p:spPr bwMode="auto">
                <a:xfrm rot="10800000">
                  <a:off x="4492625" y="5308600"/>
                  <a:ext cx="69850" cy="0"/>
                </a:xfrm>
                <a:prstGeom prst="line">
                  <a:avLst/>
                </a:prstGeom>
                <a:noFill/>
                <a:ln w="9525" cap="flat" cmpd="sng">
                  <a:solidFill>
                    <a:srgbClr val="007370"/>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effectLst/>
                    <a:uLnTx/>
                    <a:uFillTx/>
                    <a:latin typeface="Tahoma"/>
                  </a:endParaRPr>
                </a:p>
              </p:txBody>
            </p:sp>
          </p:grpSp>
          <p:grpSp>
            <p:nvGrpSpPr>
              <p:cNvPr id="409" name="Group 408"/>
              <p:cNvGrpSpPr/>
              <p:nvPr/>
            </p:nvGrpSpPr>
            <p:grpSpPr>
              <a:xfrm>
                <a:off x="5083172" y="5308604"/>
                <a:ext cx="69850" cy="217489"/>
                <a:chOff x="5083175" y="5308600"/>
                <a:chExt cx="69850" cy="217488"/>
              </a:xfrm>
            </p:grpSpPr>
            <p:sp>
              <p:nvSpPr>
                <p:cNvPr id="428" name="Line 39"/>
                <p:cNvSpPr>
                  <a:spLocks noChangeShapeType="1"/>
                </p:cNvSpPr>
                <p:nvPr/>
              </p:nvSpPr>
              <p:spPr bwMode="auto">
                <a:xfrm rot="10800000" flipH="1">
                  <a:off x="5118100" y="5310188"/>
                  <a:ext cx="0" cy="215900"/>
                </a:xfrm>
                <a:prstGeom prst="line">
                  <a:avLst/>
                </a:prstGeom>
                <a:noFill/>
                <a:ln w="9525" cap="flat" cmpd="sng">
                  <a:solidFill>
                    <a:srgbClr val="007370"/>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effectLst/>
                    <a:uLnTx/>
                    <a:uFillTx/>
                    <a:latin typeface="Tahoma"/>
                  </a:endParaRPr>
                </a:p>
              </p:txBody>
            </p:sp>
            <p:sp>
              <p:nvSpPr>
                <p:cNvPr id="429" name="Line 40"/>
                <p:cNvSpPr>
                  <a:spLocks noChangeShapeType="1"/>
                </p:cNvSpPr>
                <p:nvPr/>
              </p:nvSpPr>
              <p:spPr bwMode="auto">
                <a:xfrm rot="10800000">
                  <a:off x="5083175" y="5308600"/>
                  <a:ext cx="69850" cy="0"/>
                </a:xfrm>
                <a:prstGeom prst="line">
                  <a:avLst/>
                </a:prstGeom>
                <a:noFill/>
                <a:ln w="9525" cap="flat" cmpd="sng">
                  <a:solidFill>
                    <a:srgbClr val="007370"/>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effectLst/>
                    <a:uLnTx/>
                    <a:uFillTx/>
                    <a:latin typeface="Tahoma"/>
                  </a:endParaRPr>
                </a:p>
              </p:txBody>
            </p:sp>
          </p:grpSp>
          <p:grpSp>
            <p:nvGrpSpPr>
              <p:cNvPr id="410" name="Group 409"/>
              <p:cNvGrpSpPr/>
              <p:nvPr/>
            </p:nvGrpSpPr>
            <p:grpSpPr>
              <a:xfrm>
                <a:off x="5672135" y="5270504"/>
                <a:ext cx="69850" cy="322264"/>
                <a:chOff x="5672138" y="5270500"/>
                <a:chExt cx="69850" cy="322263"/>
              </a:xfrm>
            </p:grpSpPr>
            <p:sp>
              <p:nvSpPr>
                <p:cNvPr id="426" name="Line 41"/>
                <p:cNvSpPr>
                  <a:spLocks noChangeShapeType="1"/>
                </p:cNvSpPr>
                <p:nvPr/>
              </p:nvSpPr>
              <p:spPr bwMode="auto">
                <a:xfrm rot="10800000" flipH="1">
                  <a:off x="5707063" y="5272088"/>
                  <a:ext cx="1587" cy="320675"/>
                </a:xfrm>
                <a:prstGeom prst="line">
                  <a:avLst/>
                </a:prstGeom>
                <a:noFill/>
                <a:ln w="9525" cap="flat" cmpd="sng">
                  <a:solidFill>
                    <a:srgbClr val="007370"/>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effectLst/>
                    <a:uLnTx/>
                    <a:uFillTx/>
                    <a:latin typeface="Tahoma"/>
                  </a:endParaRPr>
                </a:p>
              </p:txBody>
            </p:sp>
            <p:sp>
              <p:nvSpPr>
                <p:cNvPr id="427" name="Line 42"/>
                <p:cNvSpPr>
                  <a:spLocks noChangeShapeType="1"/>
                </p:cNvSpPr>
                <p:nvPr/>
              </p:nvSpPr>
              <p:spPr bwMode="auto">
                <a:xfrm rot="10800000">
                  <a:off x="5672138" y="5270500"/>
                  <a:ext cx="69850" cy="0"/>
                </a:xfrm>
                <a:prstGeom prst="line">
                  <a:avLst/>
                </a:prstGeom>
                <a:noFill/>
                <a:ln w="9525" cap="flat" cmpd="sng">
                  <a:solidFill>
                    <a:srgbClr val="007370"/>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effectLst/>
                    <a:uLnTx/>
                    <a:uFillTx/>
                    <a:latin typeface="Tahoma"/>
                  </a:endParaRPr>
                </a:p>
              </p:txBody>
            </p:sp>
          </p:grpSp>
          <p:grpSp>
            <p:nvGrpSpPr>
              <p:cNvPr id="411" name="Group 410"/>
              <p:cNvGrpSpPr/>
              <p:nvPr/>
            </p:nvGrpSpPr>
            <p:grpSpPr>
              <a:xfrm>
                <a:off x="6043610" y="5291142"/>
                <a:ext cx="69850" cy="180975"/>
                <a:chOff x="6043613" y="5291138"/>
                <a:chExt cx="69850" cy="180975"/>
              </a:xfrm>
            </p:grpSpPr>
            <p:sp>
              <p:nvSpPr>
                <p:cNvPr id="424" name="Line 43"/>
                <p:cNvSpPr>
                  <a:spLocks noChangeShapeType="1"/>
                </p:cNvSpPr>
                <p:nvPr/>
              </p:nvSpPr>
              <p:spPr bwMode="auto">
                <a:xfrm rot="10800000" flipH="1">
                  <a:off x="6078538" y="5292725"/>
                  <a:ext cx="0" cy="179388"/>
                </a:xfrm>
                <a:prstGeom prst="line">
                  <a:avLst/>
                </a:prstGeom>
                <a:noFill/>
                <a:ln w="9525" cap="flat" cmpd="sng">
                  <a:solidFill>
                    <a:srgbClr val="007370"/>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effectLst/>
                    <a:uLnTx/>
                    <a:uFillTx/>
                    <a:latin typeface="Tahoma"/>
                  </a:endParaRPr>
                </a:p>
              </p:txBody>
            </p:sp>
            <p:sp>
              <p:nvSpPr>
                <p:cNvPr id="425" name="Line 44"/>
                <p:cNvSpPr>
                  <a:spLocks noChangeShapeType="1"/>
                </p:cNvSpPr>
                <p:nvPr/>
              </p:nvSpPr>
              <p:spPr bwMode="auto">
                <a:xfrm rot="10800000">
                  <a:off x="6043613" y="5291138"/>
                  <a:ext cx="69850" cy="1587"/>
                </a:xfrm>
                <a:prstGeom prst="line">
                  <a:avLst/>
                </a:prstGeom>
                <a:noFill/>
                <a:ln w="9525" cap="flat" cmpd="sng">
                  <a:solidFill>
                    <a:srgbClr val="007370"/>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effectLst/>
                    <a:uLnTx/>
                    <a:uFillTx/>
                    <a:latin typeface="Tahoma"/>
                  </a:endParaRPr>
                </a:p>
              </p:txBody>
            </p:sp>
          </p:grpSp>
          <p:grpSp>
            <p:nvGrpSpPr>
              <p:cNvPr id="412" name="Group 411"/>
              <p:cNvGrpSpPr/>
              <p:nvPr/>
            </p:nvGrpSpPr>
            <p:grpSpPr>
              <a:xfrm>
                <a:off x="6651622" y="5346705"/>
                <a:ext cx="69850" cy="158750"/>
                <a:chOff x="6651625" y="5346700"/>
                <a:chExt cx="69850" cy="158750"/>
              </a:xfrm>
            </p:grpSpPr>
            <p:sp>
              <p:nvSpPr>
                <p:cNvPr id="422" name="Line 45"/>
                <p:cNvSpPr>
                  <a:spLocks noChangeShapeType="1"/>
                </p:cNvSpPr>
                <p:nvPr/>
              </p:nvSpPr>
              <p:spPr bwMode="auto">
                <a:xfrm rot="10800000" flipH="1">
                  <a:off x="6686550" y="5346700"/>
                  <a:ext cx="0" cy="158750"/>
                </a:xfrm>
                <a:prstGeom prst="line">
                  <a:avLst/>
                </a:prstGeom>
                <a:noFill/>
                <a:ln w="9525" cap="flat" cmpd="sng">
                  <a:solidFill>
                    <a:srgbClr val="007370"/>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effectLst/>
                    <a:uLnTx/>
                    <a:uFillTx/>
                    <a:latin typeface="Tahoma"/>
                  </a:endParaRPr>
                </a:p>
              </p:txBody>
            </p:sp>
            <p:sp>
              <p:nvSpPr>
                <p:cNvPr id="423" name="Line 46"/>
                <p:cNvSpPr>
                  <a:spLocks noChangeShapeType="1"/>
                </p:cNvSpPr>
                <p:nvPr/>
              </p:nvSpPr>
              <p:spPr bwMode="auto">
                <a:xfrm rot="10800000">
                  <a:off x="6651625" y="5346700"/>
                  <a:ext cx="69850" cy="0"/>
                </a:xfrm>
                <a:prstGeom prst="line">
                  <a:avLst/>
                </a:prstGeom>
                <a:noFill/>
                <a:ln w="9525" cap="flat" cmpd="sng">
                  <a:solidFill>
                    <a:srgbClr val="007370"/>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effectLst/>
                    <a:uLnTx/>
                    <a:uFillTx/>
                    <a:latin typeface="Tahoma"/>
                  </a:endParaRPr>
                </a:p>
              </p:txBody>
            </p:sp>
          </p:grpSp>
          <p:grpSp>
            <p:nvGrpSpPr>
              <p:cNvPr id="413" name="Group 412"/>
              <p:cNvGrpSpPr/>
              <p:nvPr/>
            </p:nvGrpSpPr>
            <p:grpSpPr>
              <a:xfrm>
                <a:off x="3902074" y="5208592"/>
                <a:ext cx="69850" cy="330201"/>
                <a:chOff x="3902075" y="5208588"/>
                <a:chExt cx="69850" cy="330200"/>
              </a:xfrm>
            </p:grpSpPr>
            <p:sp>
              <p:nvSpPr>
                <p:cNvPr id="420" name="Line 47"/>
                <p:cNvSpPr>
                  <a:spLocks noChangeShapeType="1"/>
                </p:cNvSpPr>
                <p:nvPr/>
              </p:nvSpPr>
              <p:spPr bwMode="auto">
                <a:xfrm rot="10800000" flipH="1">
                  <a:off x="3937000" y="5210175"/>
                  <a:ext cx="0" cy="328613"/>
                </a:xfrm>
                <a:prstGeom prst="line">
                  <a:avLst/>
                </a:prstGeom>
                <a:noFill/>
                <a:ln w="9525" cap="flat" cmpd="sng">
                  <a:solidFill>
                    <a:srgbClr val="007370"/>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effectLst/>
                    <a:uLnTx/>
                    <a:uFillTx/>
                    <a:latin typeface="Tahoma"/>
                  </a:endParaRPr>
                </a:p>
              </p:txBody>
            </p:sp>
            <p:sp>
              <p:nvSpPr>
                <p:cNvPr id="421" name="Line 48"/>
                <p:cNvSpPr>
                  <a:spLocks noChangeShapeType="1"/>
                </p:cNvSpPr>
                <p:nvPr/>
              </p:nvSpPr>
              <p:spPr bwMode="auto">
                <a:xfrm rot="10800000">
                  <a:off x="3902075" y="5208588"/>
                  <a:ext cx="69850" cy="0"/>
                </a:xfrm>
                <a:prstGeom prst="line">
                  <a:avLst/>
                </a:prstGeom>
                <a:noFill/>
                <a:ln w="9525" cap="flat" cmpd="sng">
                  <a:solidFill>
                    <a:srgbClr val="007370"/>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effectLst/>
                    <a:uLnTx/>
                    <a:uFillTx/>
                    <a:latin typeface="Tahoma"/>
                  </a:endParaRPr>
                </a:p>
              </p:txBody>
            </p:sp>
          </p:grpSp>
          <p:grpSp>
            <p:nvGrpSpPr>
              <p:cNvPr id="414" name="Group 413"/>
              <p:cNvGrpSpPr/>
              <p:nvPr/>
            </p:nvGrpSpPr>
            <p:grpSpPr>
              <a:xfrm>
                <a:off x="3311524" y="5199066"/>
                <a:ext cx="69850" cy="322262"/>
                <a:chOff x="3311525" y="5199063"/>
                <a:chExt cx="69850" cy="322262"/>
              </a:xfrm>
            </p:grpSpPr>
            <p:sp>
              <p:nvSpPr>
                <p:cNvPr id="418" name="Line 49"/>
                <p:cNvSpPr>
                  <a:spLocks noChangeShapeType="1"/>
                </p:cNvSpPr>
                <p:nvPr/>
              </p:nvSpPr>
              <p:spPr bwMode="auto">
                <a:xfrm rot="10800000" flipH="1">
                  <a:off x="3346450" y="5200650"/>
                  <a:ext cx="0" cy="320675"/>
                </a:xfrm>
                <a:prstGeom prst="line">
                  <a:avLst/>
                </a:prstGeom>
                <a:noFill/>
                <a:ln w="9525" cap="flat" cmpd="sng">
                  <a:solidFill>
                    <a:srgbClr val="007370"/>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effectLst/>
                    <a:uLnTx/>
                    <a:uFillTx/>
                    <a:latin typeface="Tahoma"/>
                  </a:endParaRPr>
                </a:p>
              </p:txBody>
            </p:sp>
            <p:sp>
              <p:nvSpPr>
                <p:cNvPr id="419" name="Line 50"/>
                <p:cNvSpPr>
                  <a:spLocks noChangeShapeType="1"/>
                </p:cNvSpPr>
                <p:nvPr/>
              </p:nvSpPr>
              <p:spPr bwMode="auto">
                <a:xfrm rot="10800000">
                  <a:off x="3311525" y="5199063"/>
                  <a:ext cx="69850" cy="1587"/>
                </a:xfrm>
                <a:prstGeom prst="line">
                  <a:avLst/>
                </a:prstGeom>
                <a:noFill/>
                <a:ln w="9525" cap="flat" cmpd="sng">
                  <a:solidFill>
                    <a:srgbClr val="007370"/>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effectLst/>
                    <a:uLnTx/>
                    <a:uFillTx/>
                    <a:latin typeface="Tahoma"/>
                  </a:endParaRPr>
                </a:p>
              </p:txBody>
            </p:sp>
          </p:grpSp>
          <p:grpSp>
            <p:nvGrpSpPr>
              <p:cNvPr id="415" name="Group 414"/>
              <p:cNvGrpSpPr/>
              <p:nvPr/>
            </p:nvGrpSpPr>
            <p:grpSpPr>
              <a:xfrm>
                <a:off x="2720975" y="5564188"/>
                <a:ext cx="69850" cy="125412"/>
                <a:chOff x="2720975" y="5564188"/>
                <a:chExt cx="69850" cy="125412"/>
              </a:xfrm>
            </p:grpSpPr>
            <p:sp>
              <p:nvSpPr>
                <p:cNvPr id="416" name="Line 51"/>
                <p:cNvSpPr>
                  <a:spLocks noChangeShapeType="1"/>
                </p:cNvSpPr>
                <p:nvPr/>
              </p:nvSpPr>
              <p:spPr bwMode="auto">
                <a:xfrm rot="10800000" flipH="1">
                  <a:off x="2755900" y="5564188"/>
                  <a:ext cx="0" cy="125412"/>
                </a:xfrm>
                <a:prstGeom prst="line">
                  <a:avLst/>
                </a:prstGeom>
                <a:noFill/>
                <a:ln w="9525" cap="flat" cmpd="sng">
                  <a:solidFill>
                    <a:srgbClr val="007370"/>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effectLst/>
                    <a:uLnTx/>
                    <a:uFillTx/>
                    <a:latin typeface="Tahoma"/>
                  </a:endParaRPr>
                </a:p>
              </p:txBody>
            </p:sp>
            <p:sp>
              <p:nvSpPr>
                <p:cNvPr id="417" name="Line 52"/>
                <p:cNvSpPr>
                  <a:spLocks noChangeShapeType="1"/>
                </p:cNvSpPr>
                <p:nvPr/>
              </p:nvSpPr>
              <p:spPr bwMode="auto">
                <a:xfrm rot="10800000">
                  <a:off x="2720975" y="5564188"/>
                  <a:ext cx="69850" cy="0"/>
                </a:xfrm>
                <a:prstGeom prst="line">
                  <a:avLst/>
                </a:prstGeom>
                <a:noFill/>
                <a:ln w="9525" cap="flat" cmpd="sng">
                  <a:solidFill>
                    <a:srgbClr val="007370"/>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effectLst/>
                    <a:uLnTx/>
                    <a:uFillTx/>
                    <a:latin typeface="Tahoma"/>
                  </a:endParaRPr>
                </a:p>
              </p:txBody>
            </p:sp>
          </p:grpSp>
        </p:grpSp>
        <p:sp>
          <p:nvSpPr>
            <p:cNvPr id="383" name="Line 26"/>
            <p:cNvSpPr>
              <a:spLocks noChangeShapeType="1"/>
            </p:cNvSpPr>
            <p:nvPr/>
          </p:nvSpPr>
          <p:spPr bwMode="auto">
            <a:xfrm rot="10800000" flipH="1">
              <a:off x="1750970" y="3190669"/>
              <a:ext cx="0" cy="1600524"/>
            </a:xfrm>
            <a:prstGeom prst="line">
              <a:avLst/>
            </a:prstGeom>
            <a:noFill/>
            <a:ln w="28575" cap="flat" cmpd="sng">
              <a:solidFill>
                <a:srgbClr val="007370"/>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effectLst/>
                <a:uLnTx/>
                <a:uFillTx/>
                <a:latin typeface="Tahoma"/>
              </a:endParaRPr>
            </a:p>
          </p:txBody>
        </p:sp>
        <p:grpSp>
          <p:nvGrpSpPr>
            <p:cNvPr id="384" name="Group 383"/>
            <p:cNvGrpSpPr/>
            <p:nvPr/>
          </p:nvGrpSpPr>
          <p:grpSpPr>
            <a:xfrm>
              <a:off x="1330151" y="3196641"/>
              <a:ext cx="6302593" cy="1606005"/>
              <a:chOff x="1574800" y="3505200"/>
              <a:chExt cx="8720138" cy="2214563"/>
            </a:xfrm>
          </p:grpSpPr>
          <p:sp>
            <p:nvSpPr>
              <p:cNvPr id="401" name="AutoShape 31"/>
              <p:cNvSpPr>
                <a:spLocks/>
              </p:cNvSpPr>
              <p:nvPr/>
            </p:nvSpPr>
            <p:spPr bwMode="auto">
              <a:xfrm>
                <a:off x="6083300" y="5473700"/>
                <a:ext cx="4211638" cy="195263"/>
              </a:xfrm>
              <a:custGeom>
                <a:avLst/>
                <a:gdLst/>
                <a:ahLst/>
                <a:cxnLst/>
                <a:rect l="0" t="0" r="r" b="b"/>
                <a:pathLst>
                  <a:path w="21600" h="21600">
                    <a:moveTo>
                      <a:pt x="21600" y="21600"/>
                    </a:moveTo>
                    <a:lnTo>
                      <a:pt x="12347" y="17464"/>
                    </a:lnTo>
                    <a:lnTo>
                      <a:pt x="3111" y="3677"/>
                    </a:lnTo>
                    <a:lnTo>
                      <a:pt x="0" y="0"/>
                    </a:lnTo>
                  </a:path>
                </a:pathLst>
              </a:custGeom>
              <a:noFill/>
              <a:ln w="19050" cap="flat" cmpd="sng">
                <a:solidFill>
                  <a:srgbClr val="007370"/>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effectLst/>
                  <a:uLnTx/>
                  <a:uFillTx/>
                  <a:latin typeface="Tahoma"/>
                </a:endParaRPr>
              </a:p>
            </p:txBody>
          </p:sp>
          <p:sp>
            <p:nvSpPr>
              <p:cNvPr id="402" name="AutoShape 36"/>
              <p:cNvSpPr>
                <a:spLocks/>
              </p:cNvSpPr>
              <p:nvPr/>
            </p:nvSpPr>
            <p:spPr bwMode="auto">
              <a:xfrm>
                <a:off x="2171700" y="5524500"/>
                <a:ext cx="3541713" cy="195263"/>
              </a:xfrm>
              <a:custGeom>
                <a:avLst/>
                <a:gdLst/>
                <a:ahLst/>
                <a:cxnLst/>
                <a:rect l="0" t="0" r="r" b="b"/>
                <a:pathLst>
                  <a:path w="21600" h="21600">
                    <a:moveTo>
                      <a:pt x="21600" y="7813"/>
                    </a:moveTo>
                    <a:lnTo>
                      <a:pt x="18003" y="460"/>
                    </a:lnTo>
                    <a:lnTo>
                      <a:pt x="14400" y="5055"/>
                    </a:lnTo>
                    <a:lnTo>
                      <a:pt x="10800" y="1839"/>
                    </a:lnTo>
                    <a:lnTo>
                      <a:pt x="7200" y="0"/>
                    </a:lnTo>
                    <a:lnTo>
                      <a:pt x="3600" y="18382"/>
                    </a:lnTo>
                    <a:lnTo>
                      <a:pt x="1806" y="20680"/>
                    </a:lnTo>
                    <a:lnTo>
                      <a:pt x="0" y="21600"/>
                    </a:lnTo>
                  </a:path>
                </a:pathLst>
              </a:custGeom>
              <a:noFill/>
              <a:ln w="19050" cap="flat" cmpd="sng">
                <a:solidFill>
                  <a:srgbClr val="007370"/>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effectLst/>
                  <a:uLnTx/>
                  <a:uFillTx/>
                  <a:latin typeface="Tahoma"/>
                </a:endParaRPr>
              </a:p>
            </p:txBody>
          </p:sp>
          <p:sp>
            <p:nvSpPr>
              <p:cNvPr id="403" name="AutoShape 53"/>
              <p:cNvSpPr>
                <a:spLocks/>
              </p:cNvSpPr>
              <p:nvPr/>
            </p:nvSpPr>
            <p:spPr bwMode="auto">
              <a:xfrm>
                <a:off x="1574800" y="3505200"/>
                <a:ext cx="568325" cy="1166813"/>
              </a:xfrm>
              <a:custGeom>
                <a:avLst/>
                <a:gdLst/>
                <a:ahLst/>
                <a:cxnLst/>
                <a:rect l="0" t="0" r="r" b="b"/>
                <a:pathLst>
                  <a:path w="21600" h="21600">
                    <a:moveTo>
                      <a:pt x="21600" y="0"/>
                    </a:moveTo>
                    <a:lnTo>
                      <a:pt x="11202" y="13781"/>
                    </a:lnTo>
                    <a:lnTo>
                      <a:pt x="0" y="21600"/>
                    </a:lnTo>
                  </a:path>
                </a:pathLst>
              </a:custGeom>
              <a:noFill/>
              <a:ln w="19050" cap="flat" cmpd="sng">
                <a:solidFill>
                  <a:srgbClr val="007370"/>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effectLst/>
                  <a:uLnTx/>
                  <a:uFillTx/>
                  <a:latin typeface="Tahoma"/>
                </a:endParaRPr>
              </a:p>
            </p:txBody>
          </p:sp>
        </p:grpSp>
        <p:grpSp>
          <p:nvGrpSpPr>
            <p:cNvPr id="385" name="Group 384"/>
            <p:cNvGrpSpPr/>
            <p:nvPr/>
          </p:nvGrpSpPr>
          <p:grpSpPr>
            <a:xfrm>
              <a:off x="1284255" y="3159800"/>
              <a:ext cx="6393236" cy="1678534"/>
              <a:chOff x="1511300" y="3454400"/>
              <a:chExt cx="8845550" cy="2314575"/>
            </a:xfrm>
            <a:solidFill>
              <a:srgbClr val="007370"/>
            </a:solidFill>
          </p:grpSpPr>
          <p:sp>
            <p:nvSpPr>
              <p:cNvPr id="386" name="AutoShape 21"/>
              <p:cNvSpPr>
                <a:spLocks/>
              </p:cNvSpPr>
              <p:nvPr/>
            </p:nvSpPr>
            <p:spPr bwMode="auto">
              <a:xfrm>
                <a:off x="1511300" y="4622800"/>
                <a:ext cx="120650" cy="104775"/>
              </a:xfrm>
              <a:custGeom>
                <a:avLst/>
                <a:gdLst/>
                <a:ahLst/>
                <a:cxnLst/>
                <a:rect l="0" t="0" r="r" b="b"/>
                <a:pathLst>
                  <a:path w="21600" h="21600">
                    <a:moveTo>
                      <a:pt x="21600" y="21600"/>
                    </a:moveTo>
                    <a:lnTo>
                      <a:pt x="10800" y="0"/>
                    </a:lnTo>
                    <a:lnTo>
                      <a:pt x="0" y="21600"/>
                    </a:lnTo>
                    <a:cubicBezTo>
                      <a:pt x="0" y="21600"/>
                      <a:pt x="21600" y="21600"/>
                      <a:pt x="21600" y="21600"/>
                    </a:cubicBezTo>
                    <a:close/>
                    <a:moveTo>
                      <a:pt x="21600" y="21600"/>
                    </a:moveTo>
                  </a:path>
                </a:pathLst>
              </a:custGeom>
              <a:grpFill/>
              <a:ln w="12700" cap="flat" cmpd="sng">
                <a:solidFill>
                  <a:srgbClr val="007370"/>
                </a:solidFill>
                <a:prstDash val="solid"/>
                <a:miter lim="800000"/>
                <a:headEnd type="none" w="med" len="med"/>
                <a:tailEnd type="none" w="med" len="med"/>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effectLst/>
                  <a:uLnTx/>
                  <a:uFillTx/>
                  <a:latin typeface="Tahoma"/>
                </a:endParaRPr>
              </a:p>
            </p:txBody>
          </p:sp>
          <p:sp>
            <p:nvSpPr>
              <p:cNvPr id="387" name="AutoShape 22"/>
              <p:cNvSpPr>
                <a:spLocks/>
              </p:cNvSpPr>
              <p:nvPr/>
            </p:nvSpPr>
            <p:spPr bwMode="auto">
              <a:xfrm>
                <a:off x="1816100" y="4203700"/>
                <a:ext cx="120650" cy="104775"/>
              </a:xfrm>
              <a:custGeom>
                <a:avLst/>
                <a:gdLst/>
                <a:ahLst/>
                <a:cxnLst/>
                <a:rect l="0" t="0" r="r" b="b"/>
                <a:pathLst>
                  <a:path w="21600" h="21600">
                    <a:moveTo>
                      <a:pt x="21600" y="21600"/>
                    </a:moveTo>
                    <a:lnTo>
                      <a:pt x="10800" y="0"/>
                    </a:lnTo>
                    <a:lnTo>
                      <a:pt x="0" y="21600"/>
                    </a:lnTo>
                    <a:cubicBezTo>
                      <a:pt x="0" y="21600"/>
                      <a:pt x="21600" y="21600"/>
                      <a:pt x="21600" y="21600"/>
                    </a:cubicBezTo>
                    <a:close/>
                    <a:moveTo>
                      <a:pt x="21600" y="21600"/>
                    </a:moveTo>
                  </a:path>
                </a:pathLst>
              </a:custGeom>
              <a:grpFill/>
              <a:ln w="12700" cap="flat" cmpd="sng">
                <a:solidFill>
                  <a:srgbClr val="007370"/>
                </a:solidFill>
                <a:prstDash val="solid"/>
                <a:miter lim="800000"/>
                <a:headEnd type="none" w="med" len="med"/>
                <a:tailEnd type="none" w="med" len="med"/>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effectLst/>
                  <a:uLnTx/>
                  <a:uFillTx/>
                  <a:latin typeface="Tahoma"/>
                </a:endParaRPr>
              </a:p>
            </p:txBody>
          </p:sp>
          <p:sp>
            <p:nvSpPr>
              <p:cNvPr id="388" name="AutoShape 23"/>
              <p:cNvSpPr>
                <a:spLocks/>
              </p:cNvSpPr>
              <p:nvPr/>
            </p:nvSpPr>
            <p:spPr bwMode="auto">
              <a:xfrm>
                <a:off x="2082800" y="3454400"/>
                <a:ext cx="120650" cy="104775"/>
              </a:xfrm>
              <a:custGeom>
                <a:avLst/>
                <a:gdLst/>
                <a:ahLst/>
                <a:cxnLst/>
                <a:rect l="0" t="0" r="r" b="b"/>
                <a:pathLst>
                  <a:path w="21600" h="21600">
                    <a:moveTo>
                      <a:pt x="21600" y="21600"/>
                    </a:moveTo>
                    <a:lnTo>
                      <a:pt x="10800" y="0"/>
                    </a:lnTo>
                    <a:lnTo>
                      <a:pt x="0" y="21600"/>
                    </a:lnTo>
                    <a:cubicBezTo>
                      <a:pt x="0" y="21600"/>
                      <a:pt x="21600" y="21600"/>
                      <a:pt x="21600" y="21600"/>
                    </a:cubicBezTo>
                    <a:close/>
                    <a:moveTo>
                      <a:pt x="21600" y="21600"/>
                    </a:moveTo>
                  </a:path>
                </a:pathLst>
              </a:custGeom>
              <a:grpFill/>
              <a:ln w="12700" cap="flat" cmpd="sng">
                <a:solidFill>
                  <a:srgbClr val="007370"/>
                </a:solidFill>
                <a:prstDash val="solid"/>
                <a:miter lim="800000"/>
                <a:headEnd type="none" w="med" len="med"/>
                <a:tailEnd type="none" w="med" len="med"/>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effectLst/>
                  <a:uLnTx/>
                  <a:uFillTx/>
                  <a:latin typeface="Tahoma"/>
                </a:endParaRPr>
              </a:p>
            </p:txBody>
          </p:sp>
          <p:sp>
            <p:nvSpPr>
              <p:cNvPr id="389" name="AutoShape 24"/>
              <p:cNvSpPr>
                <a:spLocks/>
              </p:cNvSpPr>
              <p:nvPr/>
            </p:nvSpPr>
            <p:spPr bwMode="auto">
              <a:xfrm>
                <a:off x="2108200" y="5664200"/>
                <a:ext cx="120650" cy="104775"/>
              </a:xfrm>
              <a:custGeom>
                <a:avLst/>
                <a:gdLst/>
                <a:ahLst/>
                <a:cxnLst/>
                <a:rect l="0" t="0" r="r" b="b"/>
                <a:pathLst>
                  <a:path w="21600" h="21600">
                    <a:moveTo>
                      <a:pt x="21600" y="21600"/>
                    </a:moveTo>
                    <a:lnTo>
                      <a:pt x="10800" y="0"/>
                    </a:lnTo>
                    <a:lnTo>
                      <a:pt x="0" y="21600"/>
                    </a:lnTo>
                    <a:cubicBezTo>
                      <a:pt x="0" y="21600"/>
                      <a:pt x="21600" y="21600"/>
                      <a:pt x="21600" y="21600"/>
                    </a:cubicBezTo>
                    <a:close/>
                    <a:moveTo>
                      <a:pt x="21600" y="21600"/>
                    </a:moveTo>
                  </a:path>
                </a:pathLst>
              </a:custGeom>
              <a:grpFill/>
              <a:ln w="12700" cap="flat" cmpd="sng">
                <a:solidFill>
                  <a:srgbClr val="007370"/>
                </a:solidFill>
                <a:prstDash val="solid"/>
                <a:miter lim="800000"/>
                <a:headEnd type="none" w="med" len="med"/>
                <a:tailEnd type="none" w="med" len="med"/>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effectLst/>
                  <a:uLnTx/>
                  <a:uFillTx/>
                  <a:latin typeface="Tahoma"/>
                </a:endParaRPr>
              </a:p>
            </p:txBody>
          </p:sp>
          <p:sp>
            <p:nvSpPr>
              <p:cNvPr id="390" name="AutoShape 25"/>
              <p:cNvSpPr>
                <a:spLocks/>
              </p:cNvSpPr>
              <p:nvPr/>
            </p:nvSpPr>
            <p:spPr bwMode="auto">
              <a:xfrm>
                <a:off x="2400300" y="5664200"/>
                <a:ext cx="120650" cy="104775"/>
              </a:xfrm>
              <a:custGeom>
                <a:avLst/>
                <a:gdLst/>
                <a:ahLst/>
                <a:cxnLst/>
                <a:rect l="0" t="0" r="r" b="b"/>
                <a:pathLst>
                  <a:path w="21600" h="21600">
                    <a:moveTo>
                      <a:pt x="21600" y="21600"/>
                    </a:moveTo>
                    <a:lnTo>
                      <a:pt x="10800" y="0"/>
                    </a:lnTo>
                    <a:lnTo>
                      <a:pt x="0" y="21600"/>
                    </a:lnTo>
                    <a:cubicBezTo>
                      <a:pt x="0" y="21600"/>
                      <a:pt x="21600" y="21600"/>
                      <a:pt x="21600" y="21600"/>
                    </a:cubicBezTo>
                    <a:close/>
                    <a:moveTo>
                      <a:pt x="21600" y="21600"/>
                    </a:moveTo>
                  </a:path>
                </a:pathLst>
              </a:custGeom>
              <a:grpFill/>
              <a:ln w="12700" cap="flat" cmpd="sng">
                <a:solidFill>
                  <a:srgbClr val="007370"/>
                </a:solidFill>
                <a:prstDash val="solid"/>
                <a:miter lim="800000"/>
                <a:headEnd type="none" w="med" len="med"/>
                <a:tailEnd type="none" w="med" len="med"/>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effectLst/>
                  <a:uLnTx/>
                  <a:uFillTx/>
                  <a:latin typeface="Tahoma"/>
                </a:endParaRPr>
              </a:p>
            </p:txBody>
          </p:sp>
          <p:sp>
            <p:nvSpPr>
              <p:cNvPr id="391" name="AutoShape 26"/>
              <p:cNvSpPr>
                <a:spLocks/>
              </p:cNvSpPr>
              <p:nvPr/>
            </p:nvSpPr>
            <p:spPr bwMode="auto">
              <a:xfrm>
                <a:off x="2692400" y="5638800"/>
                <a:ext cx="120650" cy="104775"/>
              </a:xfrm>
              <a:custGeom>
                <a:avLst/>
                <a:gdLst/>
                <a:ahLst/>
                <a:cxnLst/>
                <a:rect l="0" t="0" r="r" b="b"/>
                <a:pathLst>
                  <a:path w="21600" h="21600">
                    <a:moveTo>
                      <a:pt x="21600" y="21600"/>
                    </a:moveTo>
                    <a:lnTo>
                      <a:pt x="10800" y="0"/>
                    </a:lnTo>
                    <a:lnTo>
                      <a:pt x="0" y="21600"/>
                    </a:lnTo>
                    <a:cubicBezTo>
                      <a:pt x="0" y="21600"/>
                      <a:pt x="21600" y="21600"/>
                      <a:pt x="21600" y="21600"/>
                    </a:cubicBezTo>
                    <a:close/>
                    <a:moveTo>
                      <a:pt x="21600" y="21600"/>
                    </a:moveTo>
                  </a:path>
                </a:pathLst>
              </a:custGeom>
              <a:grpFill/>
              <a:ln w="12700" cap="flat" cmpd="sng">
                <a:solidFill>
                  <a:srgbClr val="007370"/>
                </a:solidFill>
                <a:prstDash val="solid"/>
                <a:miter lim="800000"/>
                <a:headEnd type="none" w="med" len="med"/>
                <a:tailEnd type="none" w="med" len="med"/>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effectLst/>
                  <a:uLnTx/>
                  <a:uFillTx/>
                  <a:latin typeface="Tahoma"/>
                </a:endParaRPr>
              </a:p>
            </p:txBody>
          </p:sp>
          <p:sp>
            <p:nvSpPr>
              <p:cNvPr id="392" name="AutoShape 54"/>
              <p:cNvSpPr>
                <a:spLocks/>
              </p:cNvSpPr>
              <p:nvPr/>
            </p:nvSpPr>
            <p:spPr bwMode="auto">
              <a:xfrm>
                <a:off x="3289300" y="5473700"/>
                <a:ext cx="120650" cy="104775"/>
              </a:xfrm>
              <a:custGeom>
                <a:avLst/>
                <a:gdLst/>
                <a:ahLst/>
                <a:cxnLst/>
                <a:rect l="0" t="0" r="r" b="b"/>
                <a:pathLst>
                  <a:path w="21600" h="21600">
                    <a:moveTo>
                      <a:pt x="21600" y="21600"/>
                    </a:moveTo>
                    <a:lnTo>
                      <a:pt x="10800" y="0"/>
                    </a:lnTo>
                    <a:lnTo>
                      <a:pt x="0" y="21600"/>
                    </a:lnTo>
                    <a:cubicBezTo>
                      <a:pt x="0" y="21600"/>
                      <a:pt x="21600" y="21600"/>
                      <a:pt x="21600" y="21600"/>
                    </a:cubicBezTo>
                    <a:close/>
                    <a:moveTo>
                      <a:pt x="21600" y="21600"/>
                    </a:moveTo>
                  </a:path>
                </a:pathLst>
              </a:custGeom>
              <a:grpFill/>
              <a:ln w="12700" cap="flat" cmpd="sng">
                <a:solidFill>
                  <a:srgbClr val="007370"/>
                </a:solidFill>
                <a:prstDash val="solid"/>
                <a:miter lim="800000"/>
                <a:headEnd type="none" w="med" len="med"/>
                <a:tailEnd type="none" w="med" len="med"/>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effectLst/>
                  <a:uLnTx/>
                  <a:uFillTx/>
                  <a:latin typeface="Tahoma"/>
                </a:endParaRPr>
              </a:p>
            </p:txBody>
          </p:sp>
          <p:sp>
            <p:nvSpPr>
              <p:cNvPr id="393" name="AutoShape 55"/>
              <p:cNvSpPr>
                <a:spLocks/>
              </p:cNvSpPr>
              <p:nvPr/>
            </p:nvSpPr>
            <p:spPr bwMode="auto">
              <a:xfrm>
                <a:off x="3873500" y="5486400"/>
                <a:ext cx="120650" cy="104775"/>
              </a:xfrm>
              <a:custGeom>
                <a:avLst/>
                <a:gdLst/>
                <a:ahLst/>
                <a:cxnLst/>
                <a:rect l="0" t="0" r="r" b="b"/>
                <a:pathLst>
                  <a:path w="21600" h="21600">
                    <a:moveTo>
                      <a:pt x="21600" y="21600"/>
                    </a:moveTo>
                    <a:lnTo>
                      <a:pt x="10800" y="0"/>
                    </a:lnTo>
                    <a:lnTo>
                      <a:pt x="0" y="21600"/>
                    </a:lnTo>
                    <a:cubicBezTo>
                      <a:pt x="0" y="21600"/>
                      <a:pt x="21600" y="21600"/>
                      <a:pt x="21600" y="21600"/>
                    </a:cubicBezTo>
                    <a:close/>
                    <a:moveTo>
                      <a:pt x="21600" y="21600"/>
                    </a:moveTo>
                  </a:path>
                </a:pathLst>
              </a:custGeom>
              <a:grpFill/>
              <a:ln w="12700" cap="flat" cmpd="sng">
                <a:solidFill>
                  <a:srgbClr val="007370"/>
                </a:solidFill>
                <a:prstDash val="solid"/>
                <a:miter lim="800000"/>
                <a:headEnd type="none" w="med" len="med"/>
                <a:tailEnd type="none" w="med" len="med"/>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effectLst/>
                  <a:uLnTx/>
                  <a:uFillTx/>
                  <a:latin typeface="Tahoma"/>
                </a:endParaRPr>
              </a:p>
            </p:txBody>
          </p:sp>
          <p:sp>
            <p:nvSpPr>
              <p:cNvPr id="394" name="AutoShape 56"/>
              <p:cNvSpPr>
                <a:spLocks/>
              </p:cNvSpPr>
              <p:nvPr/>
            </p:nvSpPr>
            <p:spPr bwMode="auto">
              <a:xfrm>
                <a:off x="4470400" y="5511800"/>
                <a:ext cx="120650" cy="104775"/>
              </a:xfrm>
              <a:custGeom>
                <a:avLst/>
                <a:gdLst/>
                <a:ahLst/>
                <a:cxnLst/>
                <a:rect l="0" t="0" r="r" b="b"/>
                <a:pathLst>
                  <a:path w="21600" h="21600">
                    <a:moveTo>
                      <a:pt x="21600" y="21600"/>
                    </a:moveTo>
                    <a:lnTo>
                      <a:pt x="10800" y="0"/>
                    </a:lnTo>
                    <a:lnTo>
                      <a:pt x="0" y="21600"/>
                    </a:lnTo>
                    <a:cubicBezTo>
                      <a:pt x="0" y="21600"/>
                      <a:pt x="21600" y="21600"/>
                      <a:pt x="21600" y="21600"/>
                    </a:cubicBezTo>
                    <a:close/>
                    <a:moveTo>
                      <a:pt x="21600" y="21600"/>
                    </a:moveTo>
                  </a:path>
                </a:pathLst>
              </a:custGeom>
              <a:grpFill/>
              <a:ln w="12700" cap="flat" cmpd="sng">
                <a:solidFill>
                  <a:srgbClr val="007370"/>
                </a:solidFill>
                <a:prstDash val="solid"/>
                <a:miter lim="800000"/>
                <a:headEnd type="none" w="med" len="med"/>
                <a:tailEnd type="none" w="med" len="med"/>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effectLst/>
                  <a:uLnTx/>
                  <a:uFillTx/>
                  <a:latin typeface="Tahoma"/>
                </a:endParaRPr>
              </a:p>
            </p:txBody>
          </p:sp>
          <p:sp>
            <p:nvSpPr>
              <p:cNvPr id="395" name="AutoShape 57"/>
              <p:cNvSpPr>
                <a:spLocks/>
              </p:cNvSpPr>
              <p:nvPr/>
            </p:nvSpPr>
            <p:spPr bwMode="auto">
              <a:xfrm>
                <a:off x="5054600" y="5473700"/>
                <a:ext cx="120650" cy="104775"/>
              </a:xfrm>
              <a:custGeom>
                <a:avLst/>
                <a:gdLst/>
                <a:ahLst/>
                <a:cxnLst/>
                <a:rect l="0" t="0" r="r" b="b"/>
                <a:pathLst>
                  <a:path w="21600" h="21600">
                    <a:moveTo>
                      <a:pt x="21600" y="21600"/>
                    </a:moveTo>
                    <a:lnTo>
                      <a:pt x="10800" y="0"/>
                    </a:lnTo>
                    <a:lnTo>
                      <a:pt x="0" y="21600"/>
                    </a:lnTo>
                    <a:cubicBezTo>
                      <a:pt x="0" y="21600"/>
                      <a:pt x="21600" y="21600"/>
                      <a:pt x="21600" y="21600"/>
                    </a:cubicBezTo>
                    <a:close/>
                    <a:moveTo>
                      <a:pt x="21600" y="21600"/>
                    </a:moveTo>
                  </a:path>
                </a:pathLst>
              </a:custGeom>
              <a:grpFill/>
              <a:ln w="12700" cap="flat" cmpd="sng">
                <a:solidFill>
                  <a:srgbClr val="007370"/>
                </a:solidFill>
                <a:prstDash val="solid"/>
                <a:miter lim="800000"/>
                <a:headEnd type="none" w="med" len="med"/>
                <a:tailEnd type="none" w="med" len="med"/>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effectLst/>
                  <a:uLnTx/>
                  <a:uFillTx/>
                  <a:latin typeface="Tahoma"/>
                </a:endParaRPr>
              </a:p>
            </p:txBody>
          </p:sp>
          <p:sp>
            <p:nvSpPr>
              <p:cNvPr id="396" name="AutoShape 58"/>
              <p:cNvSpPr>
                <a:spLocks/>
              </p:cNvSpPr>
              <p:nvPr/>
            </p:nvSpPr>
            <p:spPr bwMode="auto">
              <a:xfrm>
                <a:off x="5651500" y="5537200"/>
                <a:ext cx="120650" cy="104775"/>
              </a:xfrm>
              <a:custGeom>
                <a:avLst/>
                <a:gdLst/>
                <a:ahLst/>
                <a:cxnLst/>
                <a:rect l="0" t="0" r="r" b="b"/>
                <a:pathLst>
                  <a:path w="21600" h="21600">
                    <a:moveTo>
                      <a:pt x="21600" y="21600"/>
                    </a:moveTo>
                    <a:lnTo>
                      <a:pt x="10800" y="0"/>
                    </a:lnTo>
                    <a:lnTo>
                      <a:pt x="0" y="21600"/>
                    </a:lnTo>
                    <a:cubicBezTo>
                      <a:pt x="0" y="21600"/>
                      <a:pt x="21600" y="21600"/>
                      <a:pt x="21600" y="21600"/>
                    </a:cubicBezTo>
                    <a:close/>
                    <a:moveTo>
                      <a:pt x="21600" y="21600"/>
                    </a:moveTo>
                  </a:path>
                </a:pathLst>
              </a:custGeom>
              <a:grpFill/>
              <a:ln w="12700" cap="flat" cmpd="sng">
                <a:solidFill>
                  <a:srgbClr val="007370"/>
                </a:solidFill>
                <a:prstDash val="solid"/>
                <a:miter lim="800000"/>
                <a:headEnd type="none" w="med" len="med"/>
                <a:tailEnd type="none" w="med" len="med"/>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effectLst/>
                  <a:uLnTx/>
                  <a:uFillTx/>
                  <a:latin typeface="Tahoma"/>
                </a:endParaRPr>
              </a:p>
            </p:txBody>
          </p:sp>
          <p:sp>
            <p:nvSpPr>
              <p:cNvPr id="397" name="AutoShape 59"/>
              <p:cNvSpPr>
                <a:spLocks/>
              </p:cNvSpPr>
              <p:nvPr/>
            </p:nvSpPr>
            <p:spPr bwMode="auto">
              <a:xfrm>
                <a:off x="6019800" y="5422900"/>
                <a:ext cx="120650" cy="104775"/>
              </a:xfrm>
              <a:custGeom>
                <a:avLst/>
                <a:gdLst/>
                <a:ahLst/>
                <a:cxnLst/>
                <a:rect l="0" t="0" r="r" b="b"/>
                <a:pathLst>
                  <a:path w="21600" h="21600">
                    <a:moveTo>
                      <a:pt x="21600" y="21600"/>
                    </a:moveTo>
                    <a:lnTo>
                      <a:pt x="10800" y="0"/>
                    </a:lnTo>
                    <a:lnTo>
                      <a:pt x="0" y="21600"/>
                    </a:lnTo>
                    <a:cubicBezTo>
                      <a:pt x="0" y="21600"/>
                      <a:pt x="21600" y="21600"/>
                      <a:pt x="21600" y="21600"/>
                    </a:cubicBezTo>
                    <a:close/>
                    <a:moveTo>
                      <a:pt x="21600" y="21600"/>
                    </a:moveTo>
                  </a:path>
                </a:pathLst>
              </a:custGeom>
              <a:grpFill/>
              <a:ln w="12700" cap="flat" cmpd="sng">
                <a:solidFill>
                  <a:srgbClr val="007370"/>
                </a:solidFill>
                <a:prstDash val="solid"/>
                <a:miter lim="800000"/>
                <a:headEnd type="none" w="med" len="med"/>
                <a:tailEnd type="none" w="med" len="med"/>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effectLst/>
                  <a:uLnTx/>
                  <a:uFillTx/>
                  <a:latin typeface="Tahoma"/>
                </a:endParaRPr>
              </a:p>
            </p:txBody>
          </p:sp>
          <p:sp>
            <p:nvSpPr>
              <p:cNvPr id="398" name="AutoShape 60"/>
              <p:cNvSpPr>
                <a:spLocks/>
              </p:cNvSpPr>
              <p:nvPr/>
            </p:nvSpPr>
            <p:spPr bwMode="auto">
              <a:xfrm>
                <a:off x="6629400" y="5448300"/>
                <a:ext cx="120650" cy="104775"/>
              </a:xfrm>
              <a:custGeom>
                <a:avLst/>
                <a:gdLst/>
                <a:ahLst/>
                <a:cxnLst/>
                <a:rect l="0" t="0" r="r" b="b"/>
                <a:pathLst>
                  <a:path w="21600" h="21600">
                    <a:moveTo>
                      <a:pt x="21600" y="21600"/>
                    </a:moveTo>
                    <a:lnTo>
                      <a:pt x="10800" y="0"/>
                    </a:lnTo>
                    <a:lnTo>
                      <a:pt x="0" y="21600"/>
                    </a:lnTo>
                    <a:cubicBezTo>
                      <a:pt x="0" y="21600"/>
                      <a:pt x="21600" y="21600"/>
                      <a:pt x="21600" y="21600"/>
                    </a:cubicBezTo>
                    <a:close/>
                    <a:moveTo>
                      <a:pt x="21600" y="21600"/>
                    </a:moveTo>
                  </a:path>
                </a:pathLst>
              </a:custGeom>
              <a:grpFill/>
              <a:ln w="12700" cap="flat" cmpd="sng">
                <a:solidFill>
                  <a:srgbClr val="007370"/>
                </a:solidFill>
                <a:prstDash val="solid"/>
                <a:miter lim="800000"/>
                <a:headEnd type="none" w="med" len="med"/>
                <a:tailEnd type="none" w="med" len="med"/>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effectLst/>
                  <a:uLnTx/>
                  <a:uFillTx/>
                  <a:latin typeface="Tahoma"/>
                </a:endParaRPr>
              </a:p>
            </p:txBody>
          </p:sp>
          <p:sp>
            <p:nvSpPr>
              <p:cNvPr id="399" name="AutoShape 61"/>
              <p:cNvSpPr>
                <a:spLocks/>
              </p:cNvSpPr>
              <p:nvPr/>
            </p:nvSpPr>
            <p:spPr bwMode="auto">
              <a:xfrm>
                <a:off x="8432800" y="5575300"/>
                <a:ext cx="120650" cy="104775"/>
              </a:xfrm>
              <a:custGeom>
                <a:avLst/>
                <a:gdLst/>
                <a:ahLst/>
                <a:cxnLst/>
                <a:rect l="0" t="0" r="r" b="b"/>
                <a:pathLst>
                  <a:path w="21600" h="21600">
                    <a:moveTo>
                      <a:pt x="21600" y="21600"/>
                    </a:moveTo>
                    <a:lnTo>
                      <a:pt x="10800" y="0"/>
                    </a:lnTo>
                    <a:lnTo>
                      <a:pt x="0" y="21600"/>
                    </a:lnTo>
                    <a:cubicBezTo>
                      <a:pt x="0" y="21600"/>
                      <a:pt x="21600" y="21600"/>
                      <a:pt x="21600" y="21600"/>
                    </a:cubicBezTo>
                    <a:close/>
                    <a:moveTo>
                      <a:pt x="21600" y="21600"/>
                    </a:moveTo>
                  </a:path>
                </a:pathLst>
              </a:custGeom>
              <a:grpFill/>
              <a:ln w="12700" cap="flat" cmpd="sng">
                <a:solidFill>
                  <a:srgbClr val="007370"/>
                </a:solidFill>
                <a:prstDash val="solid"/>
                <a:miter lim="800000"/>
                <a:headEnd type="none" w="med" len="med"/>
                <a:tailEnd type="none" w="med" len="med"/>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effectLst/>
                  <a:uLnTx/>
                  <a:uFillTx/>
                  <a:latin typeface="Tahoma"/>
                </a:endParaRPr>
              </a:p>
            </p:txBody>
          </p:sp>
          <p:sp>
            <p:nvSpPr>
              <p:cNvPr id="400" name="AutoShape 62"/>
              <p:cNvSpPr>
                <a:spLocks/>
              </p:cNvSpPr>
              <p:nvPr/>
            </p:nvSpPr>
            <p:spPr bwMode="auto">
              <a:xfrm>
                <a:off x="10236200" y="5613400"/>
                <a:ext cx="120650" cy="104775"/>
              </a:xfrm>
              <a:custGeom>
                <a:avLst/>
                <a:gdLst/>
                <a:ahLst/>
                <a:cxnLst/>
                <a:rect l="0" t="0" r="r" b="b"/>
                <a:pathLst>
                  <a:path w="21600" h="21600">
                    <a:moveTo>
                      <a:pt x="21600" y="21600"/>
                    </a:moveTo>
                    <a:lnTo>
                      <a:pt x="10800" y="0"/>
                    </a:lnTo>
                    <a:lnTo>
                      <a:pt x="0" y="21600"/>
                    </a:lnTo>
                    <a:cubicBezTo>
                      <a:pt x="0" y="21600"/>
                      <a:pt x="21600" y="21600"/>
                      <a:pt x="21600" y="21600"/>
                    </a:cubicBezTo>
                    <a:close/>
                    <a:moveTo>
                      <a:pt x="21600" y="21600"/>
                    </a:moveTo>
                  </a:path>
                </a:pathLst>
              </a:custGeom>
              <a:grpFill/>
              <a:ln w="12700" cap="flat" cmpd="sng">
                <a:solidFill>
                  <a:srgbClr val="007370"/>
                </a:solidFill>
                <a:prstDash val="solid"/>
                <a:miter lim="800000"/>
                <a:headEnd type="none" w="med" len="med"/>
                <a:tailEnd type="none" w="med" len="med"/>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effectLst/>
                  <a:uLnTx/>
                  <a:uFillTx/>
                  <a:latin typeface="Tahoma"/>
                </a:endParaRPr>
              </a:p>
            </p:txBody>
          </p:sp>
        </p:grpSp>
      </p:grpSp>
      <p:grpSp>
        <p:nvGrpSpPr>
          <p:cNvPr id="440" name="Group 439"/>
          <p:cNvGrpSpPr/>
          <p:nvPr/>
        </p:nvGrpSpPr>
        <p:grpSpPr>
          <a:xfrm>
            <a:off x="1432298" y="1758564"/>
            <a:ext cx="6360716" cy="2847613"/>
            <a:chOff x="1304323" y="1858167"/>
            <a:chExt cx="6360716" cy="2847613"/>
          </a:xfrm>
        </p:grpSpPr>
        <p:sp>
          <p:nvSpPr>
            <p:cNvPr id="441" name="Line 27"/>
            <p:cNvSpPr>
              <a:spLocks noChangeShapeType="1"/>
            </p:cNvSpPr>
            <p:nvPr/>
          </p:nvSpPr>
          <p:spPr bwMode="auto">
            <a:xfrm rot="10800000" flipH="1">
              <a:off x="1760381" y="2634880"/>
              <a:ext cx="0" cy="2042759"/>
            </a:xfrm>
            <a:prstGeom prst="line">
              <a:avLst/>
            </a:prstGeom>
            <a:noFill/>
            <a:ln w="28575" cap="flat" cmpd="sng">
              <a:solidFill>
                <a:srgbClr val="CD1543"/>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effectLst/>
                <a:uLnTx/>
                <a:uFillTx/>
                <a:latin typeface="Tahoma"/>
              </a:endParaRPr>
            </a:p>
          </p:txBody>
        </p:sp>
        <p:sp>
          <p:nvSpPr>
            <p:cNvPr id="442" name="AutoShape 31"/>
            <p:cNvSpPr>
              <a:spLocks/>
            </p:cNvSpPr>
            <p:nvPr/>
          </p:nvSpPr>
          <p:spPr bwMode="auto">
            <a:xfrm>
              <a:off x="1331864" y="2633428"/>
              <a:ext cx="410813" cy="1290196"/>
            </a:xfrm>
            <a:custGeom>
              <a:avLst/>
              <a:gdLst/>
              <a:ahLst/>
              <a:cxnLst/>
              <a:rect l="0" t="0" r="r" b="b"/>
              <a:pathLst>
                <a:path w="21600" h="21600">
                  <a:moveTo>
                    <a:pt x="0" y="21600"/>
                  </a:moveTo>
                  <a:lnTo>
                    <a:pt x="11202" y="12748"/>
                  </a:lnTo>
                  <a:lnTo>
                    <a:pt x="21600" y="0"/>
                  </a:lnTo>
                </a:path>
              </a:pathLst>
            </a:custGeom>
            <a:noFill/>
            <a:ln w="19050" cap="flat" cmpd="sng">
              <a:solidFill>
                <a:srgbClr val="CD1543"/>
              </a:solidFill>
              <a:prstDash val="solid"/>
              <a:miter lim="800000"/>
              <a:headEnd type="none" w="med" len="med"/>
              <a:tailEnd type="none" w="med" len="med"/>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effectLst/>
                <a:uLnTx/>
                <a:uFillTx/>
                <a:latin typeface="Tahoma"/>
              </a:endParaRPr>
            </a:p>
          </p:txBody>
        </p:sp>
        <p:sp>
          <p:nvSpPr>
            <p:cNvPr id="443" name="AutoShape 48"/>
            <p:cNvSpPr>
              <a:spLocks/>
            </p:cNvSpPr>
            <p:nvPr/>
          </p:nvSpPr>
          <p:spPr bwMode="auto">
            <a:xfrm>
              <a:off x="4590827" y="4505072"/>
              <a:ext cx="3045524" cy="150236"/>
            </a:xfrm>
            <a:custGeom>
              <a:avLst/>
              <a:gdLst/>
              <a:ahLst/>
              <a:cxnLst/>
              <a:rect l="0" t="0" r="r" b="b"/>
              <a:pathLst>
                <a:path w="21600" h="21600">
                  <a:moveTo>
                    <a:pt x="0" y="0"/>
                  </a:moveTo>
                  <a:lnTo>
                    <a:pt x="3096" y="7344"/>
                  </a:lnTo>
                  <a:lnTo>
                    <a:pt x="12366" y="13824"/>
                  </a:lnTo>
                  <a:lnTo>
                    <a:pt x="21600" y="21600"/>
                  </a:lnTo>
                </a:path>
              </a:pathLst>
            </a:custGeom>
            <a:noFill/>
            <a:ln w="19050" cap="flat" cmpd="sng">
              <a:solidFill>
                <a:srgbClr val="CD1543"/>
              </a:solidFill>
              <a:prstDash val="solid"/>
              <a:miter lim="800000"/>
              <a:headEnd type="none" w="med" len="med"/>
              <a:tailEnd type="none" w="med" len="med"/>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effectLst/>
                <a:uLnTx/>
                <a:uFillTx/>
                <a:latin typeface="Tahoma"/>
              </a:endParaRPr>
            </a:p>
          </p:txBody>
        </p:sp>
        <p:sp>
          <p:nvSpPr>
            <p:cNvPr id="444" name="AutoShape 52"/>
            <p:cNvSpPr>
              <a:spLocks/>
            </p:cNvSpPr>
            <p:nvPr/>
          </p:nvSpPr>
          <p:spPr bwMode="auto">
            <a:xfrm>
              <a:off x="1763332" y="4550946"/>
              <a:ext cx="2560122" cy="129593"/>
            </a:xfrm>
            <a:custGeom>
              <a:avLst/>
              <a:gdLst/>
              <a:ahLst/>
              <a:cxnLst/>
              <a:rect l="0" t="0" r="r" b="b"/>
              <a:pathLst>
                <a:path w="21600" h="21600">
                  <a:moveTo>
                    <a:pt x="21600" y="7033"/>
                  </a:moveTo>
                  <a:lnTo>
                    <a:pt x="18001" y="0"/>
                  </a:lnTo>
                  <a:lnTo>
                    <a:pt x="14401" y="10548"/>
                  </a:lnTo>
                  <a:lnTo>
                    <a:pt x="10802" y="12559"/>
                  </a:lnTo>
                  <a:lnTo>
                    <a:pt x="7202" y="12055"/>
                  </a:lnTo>
                  <a:lnTo>
                    <a:pt x="3603" y="20595"/>
                  </a:lnTo>
                  <a:lnTo>
                    <a:pt x="1803" y="17079"/>
                  </a:lnTo>
                  <a:lnTo>
                    <a:pt x="0" y="21600"/>
                  </a:lnTo>
                </a:path>
              </a:pathLst>
            </a:custGeom>
            <a:noFill/>
            <a:ln w="19050" cap="flat" cmpd="sng">
              <a:solidFill>
                <a:srgbClr val="CD1543"/>
              </a:solidFill>
              <a:prstDash val="solid"/>
              <a:miter lim="800000"/>
              <a:headEnd type="none" w="med" len="med"/>
              <a:tailEnd type="none" w="med" len="med"/>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effectLst/>
                <a:uLnTx/>
                <a:uFillTx/>
                <a:latin typeface="Tahoma"/>
              </a:endParaRPr>
            </a:p>
          </p:txBody>
        </p:sp>
        <p:grpSp>
          <p:nvGrpSpPr>
            <p:cNvPr id="445" name="Group 444"/>
            <p:cNvGrpSpPr/>
            <p:nvPr/>
          </p:nvGrpSpPr>
          <p:grpSpPr>
            <a:xfrm>
              <a:off x="1306619" y="1858167"/>
              <a:ext cx="6351535" cy="2817795"/>
              <a:chOff x="1539875" y="1809750"/>
              <a:chExt cx="8786813" cy="3900488"/>
            </a:xfrm>
            <a:solidFill>
              <a:srgbClr val="A21636"/>
            </a:solidFill>
          </p:grpSpPr>
          <p:grpSp>
            <p:nvGrpSpPr>
              <p:cNvPr id="462" name="Group 461"/>
              <p:cNvGrpSpPr/>
              <p:nvPr/>
            </p:nvGrpSpPr>
            <p:grpSpPr>
              <a:xfrm>
                <a:off x="8455025" y="5521325"/>
                <a:ext cx="69850" cy="79375"/>
                <a:chOff x="8455025" y="5521325"/>
                <a:chExt cx="69850" cy="79375"/>
              </a:xfrm>
              <a:grpFill/>
            </p:grpSpPr>
            <p:sp>
              <p:nvSpPr>
                <p:cNvPr id="505" name="Line 21"/>
                <p:cNvSpPr>
                  <a:spLocks noChangeShapeType="1"/>
                </p:cNvSpPr>
                <p:nvPr/>
              </p:nvSpPr>
              <p:spPr bwMode="auto">
                <a:xfrm rot="10800000" flipH="1">
                  <a:off x="8489950" y="5522913"/>
                  <a:ext cx="0" cy="77787"/>
                </a:xfrm>
                <a:prstGeom prst="line">
                  <a:avLst/>
                </a:prstGeom>
                <a:grpFill/>
                <a:ln w="9525" cap="flat" cmpd="sng">
                  <a:solidFill>
                    <a:srgbClr val="A21636"/>
                  </a:solidFill>
                  <a:prstDash val="solid"/>
                  <a:miter lim="800000"/>
                  <a:headEnd type="none" w="med" len="med"/>
                  <a:tailEnd type="none" w="med" len="med"/>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effectLst/>
                    <a:uLnTx/>
                    <a:uFillTx/>
                    <a:latin typeface="Tahoma"/>
                  </a:endParaRPr>
                </a:p>
              </p:txBody>
            </p:sp>
            <p:sp>
              <p:nvSpPr>
                <p:cNvPr id="506" name="Line 22"/>
                <p:cNvSpPr>
                  <a:spLocks noChangeShapeType="1"/>
                </p:cNvSpPr>
                <p:nvPr/>
              </p:nvSpPr>
              <p:spPr bwMode="auto">
                <a:xfrm rot="10800000">
                  <a:off x="8455025" y="5521325"/>
                  <a:ext cx="69850" cy="0"/>
                </a:xfrm>
                <a:prstGeom prst="line">
                  <a:avLst/>
                </a:prstGeom>
                <a:grpFill/>
                <a:ln w="9525" cap="flat" cmpd="sng">
                  <a:solidFill>
                    <a:srgbClr val="A21636"/>
                  </a:solidFill>
                  <a:prstDash val="solid"/>
                  <a:miter lim="800000"/>
                  <a:headEnd type="none" w="med" len="med"/>
                  <a:tailEnd type="none" w="med" len="med"/>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effectLst/>
                    <a:uLnTx/>
                    <a:uFillTx/>
                    <a:latin typeface="Tahoma"/>
                  </a:endParaRPr>
                </a:p>
              </p:txBody>
            </p:sp>
          </p:grpSp>
          <p:grpSp>
            <p:nvGrpSpPr>
              <p:cNvPr id="463" name="Group 462"/>
              <p:cNvGrpSpPr/>
              <p:nvPr/>
            </p:nvGrpSpPr>
            <p:grpSpPr>
              <a:xfrm>
                <a:off x="1835150" y="3459163"/>
                <a:ext cx="69850" cy="473075"/>
                <a:chOff x="1835150" y="3459163"/>
                <a:chExt cx="69850" cy="473075"/>
              </a:xfrm>
              <a:grpFill/>
            </p:grpSpPr>
            <p:sp>
              <p:nvSpPr>
                <p:cNvPr id="503" name="Line 23"/>
                <p:cNvSpPr>
                  <a:spLocks noChangeShapeType="1"/>
                </p:cNvSpPr>
                <p:nvPr/>
              </p:nvSpPr>
              <p:spPr bwMode="auto">
                <a:xfrm rot="10800000" flipH="1">
                  <a:off x="1870075" y="3460750"/>
                  <a:ext cx="0" cy="471488"/>
                </a:xfrm>
                <a:prstGeom prst="line">
                  <a:avLst/>
                </a:prstGeom>
                <a:grpFill/>
                <a:ln w="9525" cap="flat" cmpd="sng">
                  <a:solidFill>
                    <a:srgbClr val="CD1543"/>
                  </a:solidFill>
                  <a:prstDash val="solid"/>
                  <a:miter lim="800000"/>
                  <a:headEnd type="none" w="med" len="med"/>
                  <a:tailEnd type="none" w="med" len="med"/>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effectLst/>
                    <a:uLnTx/>
                    <a:uFillTx/>
                    <a:latin typeface="Tahoma"/>
                  </a:endParaRPr>
                </a:p>
              </p:txBody>
            </p:sp>
            <p:sp>
              <p:nvSpPr>
                <p:cNvPr id="504" name="Line 24"/>
                <p:cNvSpPr>
                  <a:spLocks noChangeShapeType="1"/>
                </p:cNvSpPr>
                <p:nvPr/>
              </p:nvSpPr>
              <p:spPr bwMode="auto">
                <a:xfrm rot="10800000">
                  <a:off x="1835150" y="3459163"/>
                  <a:ext cx="69850" cy="0"/>
                </a:xfrm>
                <a:prstGeom prst="line">
                  <a:avLst/>
                </a:prstGeom>
                <a:grpFill/>
                <a:ln w="9525" cap="flat" cmpd="sng">
                  <a:solidFill>
                    <a:srgbClr val="A21636"/>
                  </a:solidFill>
                  <a:prstDash val="solid"/>
                  <a:miter lim="800000"/>
                  <a:headEnd type="none" w="med" len="med"/>
                  <a:tailEnd type="none" w="med" len="med"/>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effectLst/>
                    <a:uLnTx/>
                    <a:uFillTx/>
                    <a:latin typeface="Tahoma"/>
                  </a:endParaRPr>
                </a:p>
              </p:txBody>
            </p:sp>
          </p:grpSp>
          <p:grpSp>
            <p:nvGrpSpPr>
              <p:cNvPr id="464" name="Group 463"/>
              <p:cNvGrpSpPr/>
              <p:nvPr/>
            </p:nvGrpSpPr>
            <p:grpSpPr>
              <a:xfrm>
                <a:off x="10256838" y="5589588"/>
                <a:ext cx="69850" cy="87312"/>
                <a:chOff x="10256838" y="5589588"/>
                <a:chExt cx="69850" cy="87312"/>
              </a:xfrm>
              <a:grpFill/>
            </p:grpSpPr>
            <p:sp>
              <p:nvSpPr>
                <p:cNvPr id="501" name="Line 25"/>
                <p:cNvSpPr>
                  <a:spLocks noChangeShapeType="1"/>
                </p:cNvSpPr>
                <p:nvPr/>
              </p:nvSpPr>
              <p:spPr bwMode="auto">
                <a:xfrm rot="10800000" flipH="1">
                  <a:off x="10291763" y="5589588"/>
                  <a:ext cx="0" cy="87312"/>
                </a:xfrm>
                <a:prstGeom prst="line">
                  <a:avLst/>
                </a:prstGeom>
                <a:grpFill/>
                <a:ln w="9525" cap="flat" cmpd="sng">
                  <a:solidFill>
                    <a:srgbClr val="A21636"/>
                  </a:solidFill>
                  <a:prstDash val="solid"/>
                  <a:miter lim="800000"/>
                  <a:headEnd type="none" w="med" len="med"/>
                  <a:tailEnd type="none" w="med" len="med"/>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effectLst/>
                    <a:uLnTx/>
                    <a:uFillTx/>
                    <a:latin typeface="Tahoma"/>
                  </a:endParaRPr>
                </a:p>
              </p:txBody>
            </p:sp>
            <p:sp>
              <p:nvSpPr>
                <p:cNvPr id="502" name="Line 26"/>
                <p:cNvSpPr>
                  <a:spLocks noChangeShapeType="1"/>
                </p:cNvSpPr>
                <p:nvPr/>
              </p:nvSpPr>
              <p:spPr bwMode="auto">
                <a:xfrm rot="10800000">
                  <a:off x="10256838" y="5589588"/>
                  <a:ext cx="69850" cy="0"/>
                </a:xfrm>
                <a:prstGeom prst="line">
                  <a:avLst/>
                </a:prstGeom>
                <a:grpFill/>
                <a:ln w="9525" cap="flat" cmpd="sng">
                  <a:solidFill>
                    <a:srgbClr val="A21636"/>
                  </a:solidFill>
                  <a:prstDash val="solid"/>
                  <a:miter lim="800000"/>
                  <a:headEnd type="none" w="med" len="med"/>
                  <a:tailEnd type="none" w="med" len="med"/>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effectLst/>
                    <a:uLnTx/>
                    <a:uFillTx/>
                    <a:latin typeface="Tahoma"/>
                  </a:endParaRPr>
                </a:p>
              </p:txBody>
            </p:sp>
          </p:grpSp>
          <p:grpSp>
            <p:nvGrpSpPr>
              <p:cNvPr id="465" name="Group 464"/>
              <p:cNvGrpSpPr/>
              <p:nvPr/>
            </p:nvGrpSpPr>
            <p:grpSpPr>
              <a:xfrm>
                <a:off x="1539875" y="4367213"/>
                <a:ext cx="69850" cy="296862"/>
                <a:chOff x="1539875" y="4367213"/>
                <a:chExt cx="69850" cy="296862"/>
              </a:xfrm>
              <a:grpFill/>
            </p:grpSpPr>
            <p:sp>
              <p:nvSpPr>
                <p:cNvPr id="499" name="Line 27"/>
                <p:cNvSpPr>
                  <a:spLocks noChangeShapeType="1"/>
                </p:cNvSpPr>
                <p:nvPr/>
              </p:nvSpPr>
              <p:spPr bwMode="auto">
                <a:xfrm rot="10800000" flipH="1">
                  <a:off x="1574800" y="4368800"/>
                  <a:ext cx="0" cy="295275"/>
                </a:xfrm>
                <a:prstGeom prst="line">
                  <a:avLst/>
                </a:prstGeom>
                <a:grpFill/>
                <a:ln w="9525" cap="flat" cmpd="sng">
                  <a:solidFill>
                    <a:srgbClr val="A21636"/>
                  </a:solidFill>
                  <a:prstDash val="solid"/>
                  <a:miter lim="800000"/>
                  <a:headEnd type="none" w="med" len="med"/>
                  <a:tailEnd type="none" w="med" len="med"/>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effectLst/>
                    <a:uLnTx/>
                    <a:uFillTx/>
                    <a:latin typeface="Tahoma"/>
                  </a:endParaRPr>
                </a:p>
              </p:txBody>
            </p:sp>
            <p:sp>
              <p:nvSpPr>
                <p:cNvPr id="500" name="Line 28"/>
                <p:cNvSpPr>
                  <a:spLocks noChangeShapeType="1"/>
                </p:cNvSpPr>
                <p:nvPr/>
              </p:nvSpPr>
              <p:spPr bwMode="auto">
                <a:xfrm rot="10800000">
                  <a:off x="1539875" y="4367213"/>
                  <a:ext cx="69850" cy="0"/>
                </a:xfrm>
                <a:prstGeom prst="line">
                  <a:avLst/>
                </a:prstGeom>
                <a:grpFill/>
                <a:ln w="9525" cap="flat" cmpd="sng">
                  <a:solidFill>
                    <a:srgbClr val="A21636"/>
                  </a:solidFill>
                  <a:prstDash val="solid"/>
                  <a:miter lim="800000"/>
                  <a:headEnd type="none" w="med" len="med"/>
                  <a:tailEnd type="none" w="med" len="med"/>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effectLst/>
                    <a:uLnTx/>
                    <a:uFillTx/>
                    <a:latin typeface="Tahoma"/>
                  </a:endParaRPr>
                </a:p>
              </p:txBody>
            </p:sp>
          </p:grpSp>
          <p:grpSp>
            <p:nvGrpSpPr>
              <p:cNvPr id="466" name="Group 465"/>
              <p:cNvGrpSpPr/>
              <p:nvPr/>
            </p:nvGrpSpPr>
            <p:grpSpPr>
              <a:xfrm>
                <a:off x="2109788" y="1809750"/>
                <a:ext cx="69850" cy="1068388"/>
                <a:chOff x="2109788" y="1809750"/>
                <a:chExt cx="69850" cy="1068388"/>
              </a:xfrm>
              <a:grpFill/>
            </p:grpSpPr>
            <p:sp>
              <p:nvSpPr>
                <p:cNvPr id="497" name="Line 29"/>
                <p:cNvSpPr>
                  <a:spLocks noChangeShapeType="1"/>
                </p:cNvSpPr>
                <p:nvPr/>
              </p:nvSpPr>
              <p:spPr bwMode="auto">
                <a:xfrm rot="10800000" flipH="1">
                  <a:off x="2144713" y="1809750"/>
                  <a:ext cx="0" cy="1068388"/>
                </a:xfrm>
                <a:prstGeom prst="line">
                  <a:avLst/>
                </a:prstGeom>
                <a:grpFill/>
                <a:ln w="9525" cap="flat" cmpd="sng">
                  <a:solidFill>
                    <a:srgbClr val="A21636"/>
                  </a:solidFill>
                  <a:prstDash val="solid"/>
                  <a:miter lim="800000"/>
                  <a:headEnd type="none" w="med" len="med"/>
                  <a:tailEnd type="none" w="med" len="med"/>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effectLst/>
                    <a:uLnTx/>
                    <a:uFillTx/>
                    <a:latin typeface="Tahoma"/>
                  </a:endParaRPr>
                </a:p>
              </p:txBody>
            </p:sp>
            <p:sp>
              <p:nvSpPr>
                <p:cNvPr id="498" name="Line 30"/>
                <p:cNvSpPr>
                  <a:spLocks noChangeShapeType="1"/>
                </p:cNvSpPr>
                <p:nvPr/>
              </p:nvSpPr>
              <p:spPr bwMode="auto">
                <a:xfrm rot="10800000">
                  <a:off x="2109788" y="1811338"/>
                  <a:ext cx="69850" cy="0"/>
                </a:xfrm>
                <a:prstGeom prst="line">
                  <a:avLst/>
                </a:prstGeom>
                <a:grpFill/>
                <a:ln w="9525" cap="flat" cmpd="sng">
                  <a:solidFill>
                    <a:srgbClr val="A21636"/>
                  </a:solidFill>
                  <a:prstDash val="solid"/>
                  <a:miter lim="800000"/>
                  <a:headEnd type="none" w="med" len="med"/>
                  <a:tailEnd type="none" w="med" len="med"/>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effectLst/>
                    <a:uLnTx/>
                    <a:uFillTx/>
                    <a:latin typeface="Tahoma"/>
                  </a:endParaRPr>
                </a:p>
              </p:txBody>
            </p:sp>
          </p:grpSp>
          <p:grpSp>
            <p:nvGrpSpPr>
              <p:cNvPr id="467" name="Group 466"/>
              <p:cNvGrpSpPr/>
              <p:nvPr/>
            </p:nvGrpSpPr>
            <p:grpSpPr>
              <a:xfrm>
                <a:off x="2425700" y="5605463"/>
                <a:ext cx="69850" cy="66675"/>
                <a:chOff x="2425700" y="5605463"/>
                <a:chExt cx="69850" cy="66675"/>
              </a:xfrm>
              <a:grpFill/>
            </p:grpSpPr>
            <p:sp>
              <p:nvSpPr>
                <p:cNvPr id="495" name="Line 32"/>
                <p:cNvSpPr>
                  <a:spLocks noChangeShapeType="1"/>
                </p:cNvSpPr>
                <p:nvPr/>
              </p:nvSpPr>
              <p:spPr bwMode="auto">
                <a:xfrm rot="10800000" flipH="1">
                  <a:off x="2460625" y="5605463"/>
                  <a:ext cx="0" cy="66675"/>
                </a:xfrm>
                <a:prstGeom prst="line">
                  <a:avLst/>
                </a:prstGeom>
                <a:grpFill/>
                <a:ln w="9525" cap="flat" cmpd="sng">
                  <a:solidFill>
                    <a:srgbClr val="A21636"/>
                  </a:solidFill>
                  <a:prstDash val="solid"/>
                  <a:miter lim="800000"/>
                  <a:headEnd type="none" w="med" len="med"/>
                  <a:tailEnd type="none" w="med" len="med"/>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effectLst/>
                    <a:uLnTx/>
                    <a:uFillTx/>
                    <a:latin typeface="Tahoma"/>
                  </a:endParaRPr>
                </a:p>
              </p:txBody>
            </p:sp>
            <p:sp>
              <p:nvSpPr>
                <p:cNvPr id="496" name="Line 33"/>
                <p:cNvSpPr>
                  <a:spLocks noChangeShapeType="1"/>
                </p:cNvSpPr>
                <p:nvPr/>
              </p:nvSpPr>
              <p:spPr bwMode="auto">
                <a:xfrm rot="10800000">
                  <a:off x="2425700" y="5605463"/>
                  <a:ext cx="69850" cy="0"/>
                </a:xfrm>
                <a:prstGeom prst="line">
                  <a:avLst/>
                </a:prstGeom>
                <a:grpFill/>
                <a:ln w="9525" cap="flat" cmpd="sng">
                  <a:solidFill>
                    <a:srgbClr val="A21636"/>
                  </a:solidFill>
                  <a:prstDash val="solid"/>
                  <a:miter lim="800000"/>
                  <a:headEnd type="none" w="med" len="med"/>
                  <a:tailEnd type="none" w="med" len="med"/>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effectLst/>
                    <a:uLnTx/>
                    <a:uFillTx/>
                    <a:latin typeface="Tahoma"/>
                  </a:endParaRPr>
                </a:p>
              </p:txBody>
            </p:sp>
          </p:grpSp>
          <p:grpSp>
            <p:nvGrpSpPr>
              <p:cNvPr id="468" name="Group 467"/>
              <p:cNvGrpSpPr/>
              <p:nvPr/>
            </p:nvGrpSpPr>
            <p:grpSpPr>
              <a:xfrm>
                <a:off x="2130425" y="5605463"/>
                <a:ext cx="69850" cy="104775"/>
                <a:chOff x="2130425" y="5605463"/>
                <a:chExt cx="69850" cy="104775"/>
              </a:xfrm>
              <a:grpFill/>
            </p:grpSpPr>
            <p:sp>
              <p:nvSpPr>
                <p:cNvPr id="493" name="Line 34"/>
                <p:cNvSpPr>
                  <a:spLocks noChangeShapeType="1"/>
                </p:cNvSpPr>
                <p:nvPr/>
              </p:nvSpPr>
              <p:spPr bwMode="auto">
                <a:xfrm rot="10800000" flipH="1">
                  <a:off x="2165350" y="5605463"/>
                  <a:ext cx="0" cy="104775"/>
                </a:xfrm>
                <a:prstGeom prst="line">
                  <a:avLst/>
                </a:prstGeom>
                <a:grpFill/>
                <a:ln w="9525" cap="flat" cmpd="sng">
                  <a:solidFill>
                    <a:srgbClr val="A21636"/>
                  </a:solidFill>
                  <a:prstDash val="solid"/>
                  <a:miter lim="800000"/>
                  <a:headEnd type="none" w="med" len="med"/>
                  <a:tailEnd type="none" w="med" len="med"/>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effectLst/>
                    <a:uLnTx/>
                    <a:uFillTx/>
                    <a:latin typeface="Tahoma"/>
                  </a:endParaRPr>
                </a:p>
              </p:txBody>
            </p:sp>
            <p:sp>
              <p:nvSpPr>
                <p:cNvPr id="494" name="Line 35"/>
                <p:cNvSpPr>
                  <a:spLocks noChangeShapeType="1"/>
                </p:cNvSpPr>
                <p:nvPr/>
              </p:nvSpPr>
              <p:spPr bwMode="auto">
                <a:xfrm rot="10800000">
                  <a:off x="2130425" y="5605463"/>
                  <a:ext cx="69850" cy="0"/>
                </a:xfrm>
                <a:prstGeom prst="line">
                  <a:avLst/>
                </a:prstGeom>
                <a:grpFill/>
                <a:ln w="9525" cap="flat" cmpd="sng">
                  <a:solidFill>
                    <a:srgbClr val="A21636"/>
                  </a:solidFill>
                  <a:prstDash val="solid"/>
                  <a:miter lim="800000"/>
                  <a:headEnd type="none" w="med" len="med"/>
                  <a:tailEnd type="none" w="med" len="med"/>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effectLst/>
                    <a:uLnTx/>
                    <a:uFillTx/>
                    <a:latin typeface="Tahoma"/>
                  </a:endParaRPr>
                </a:p>
              </p:txBody>
            </p:sp>
          </p:grpSp>
          <p:grpSp>
            <p:nvGrpSpPr>
              <p:cNvPr id="469" name="Group 468"/>
              <p:cNvGrpSpPr/>
              <p:nvPr/>
            </p:nvGrpSpPr>
            <p:grpSpPr>
              <a:xfrm>
                <a:off x="2720975" y="5622925"/>
                <a:ext cx="69850" cy="79375"/>
                <a:chOff x="2720975" y="5622925"/>
                <a:chExt cx="69850" cy="79375"/>
              </a:xfrm>
              <a:grpFill/>
            </p:grpSpPr>
            <p:sp>
              <p:nvSpPr>
                <p:cNvPr id="491" name="Line 36"/>
                <p:cNvSpPr>
                  <a:spLocks noChangeShapeType="1"/>
                </p:cNvSpPr>
                <p:nvPr/>
              </p:nvSpPr>
              <p:spPr bwMode="auto">
                <a:xfrm rot="10800000" flipH="1">
                  <a:off x="2755900" y="5622925"/>
                  <a:ext cx="0" cy="79375"/>
                </a:xfrm>
                <a:prstGeom prst="line">
                  <a:avLst/>
                </a:prstGeom>
                <a:grpFill/>
                <a:ln w="9525" cap="flat" cmpd="sng">
                  <a:solidFill>
                    <a:srgbClr val="A21636"/>
                  </a:solidFill>
                  <a:prstDash val="solid"/>
                  <a:miter lim="800000"/>
                  <a:headEnd type="none" w="med" len="med"/>
                  <a:tailEnd type="none" w="med" len="med"/>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effectLst/>
                    <a:uLnTx/>
                    <a:uFillTx/>
                    <a:latin typeface="Tahoma"/>
                  </a:endParaRPr>
                </a:p>
              </p:txBody>
            </p:sp>
            <p:sp>
              <p:nvSpPr>
                <p:cNvPr id="492" name="Line 37"/>
                <p:cNvSpPr>
                  <a:spLocks noChangeShapeType="1"/>
                </p:cNvSpPr>
                <p:nvPr/>
              </p:nvSpPr>
              <p:spPr bwMode="auto">
                <a:xfrm rot="10800000">
                  <a:off x="2720975" y="5622925"/>
                  <a:ext cx="69850" cy="0"/>
                </a:xfrm>
                <a:prstGeom prst="line">
                  <a:avLst/>
                </a:prstGeom>
                <a:grpFill/>
                <a:ln w="9525" cap="flat" cmpd="sng">
                  <a:solidFill>
                    <a:srgbClr val="A21636"/>
                  </a:solidFill>
                  <a:prstDash val="solid"/>
                  <a:miter lim="800000"/>
                  <a:headEnd type="none" w="med" len="med"/>
                  <a:tailEnd type="none" w="med" len="med"/>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effectLst/>
                    <a:uLnTx/>
                    <a:uFillTx/>
                    <a:latin typeface="Tahoma"/>
                  </a:endParaRPr>
                </a:p>
              </p:txBody>
            </p:sp>
          </p:grpSp>
          <p:grpSp>
            <p:nvGrpSpPr>
              <p:cNvPr id="470" name="Group 469"/>
              <p:cNvGrpSpPr/>
              <p:nvPr/>
            </p:nvGrpSpPr>
            <p:grpSpPr>
              <a:xfrm>
                <a:off x="3893291" y="5534025"/>
                <a:ext cx="69850" cy="101600"/>
                <a:chOff x="3893291" y="5534025"/>
                <a:chExt cx="69850" cy="101600"/>
              </a:xfrm>
              <a:grpFill/>
            </p:grpSpPr>
            <p:sp>
              <p:nvSpPr>
                <p:cNvPr id="489" name="Line 38"/>
                <p:cNvSpPr>
                  <a:spLocks noChangeShapeType="1"/>
                </p:cNvSpPr>
                <p:nvPr/>
              </p:nvSpPr>
              <p:spPr bwMode="auto">
                <a:xfrm rot="10800000" flipH="1">
                  <a:off x="3928215" y="5535613"/>
                  <a:ext cx="0" cy="100012"/>
                </a:xfrm>
                <a:prstGeom prst="line">
                  <a:avLst/>
                </a:prstGeom>
                <a:grpFill/>
                <a:ln w="9525" cap="flat" cmpd="sng">
                  <a:solidFill>
                    <a:srgbClr val="A21636"/>
                  </a:solidFill>
                  <a:prstDash val="solid"/>
                  <a:miter lim="800000"/>
                  <a:headEnd type="none" w="med" len="med"/>
                  <a:tailEnd type="none" w="med" len="med"/>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effectLst/>
                    <a:uLnTx/>
                    <a:uFillTx/>
                    <a:latin typeface="Tahoma"/>
                  </a:endParaRPr>
                </a:p>
              </p:txBody>
            </p:sp>
            <p:sp>
              <p:nvSpPr>
                <p:cNvPr id="490" name="Line 39"/>
                <p:cNvSpPr>
                  <a:spLocks noChangeShapeType="1"/>
                </p:cNvSpPr>
                <p:nvPr/>
              </p:nvSpPr>
              <p:spPr bwMode="auto">
                <a:xfrm rot="10800000">
                  <a:off x="3893291" y="5534025"/>
                  <a:ext cx="69850" cy="0"/>
                </a:xfrm>
                <a:prstGeom prst="line">
                  <a:avLst/>
                </a:prstGeom>
                <a:grpFill/>
                <a:ln w="9525" cap="flat" cmpd="sng">
                  <a:solidFill>
                    <a:srgbClr val="A21636"/>
                  </a:solidFill>
                  <a:prstDash val="solid"/>
                  <a:miter lim="800000"/>
                  <a:headEnd type="none" w="med" len="med"/>
                  <a:tailEnd type="none" w="med" len="med"/>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effectLst/>
                    <a:uLnTx/>
                    <a:uFillTx/>
                    <a:latin typeface="Tahoma"/>
                  </a:endParaRPr>
                </a:p>
              </p:txBody>
            </p:sp>
          </p:grpSp>
          <p:grpSp>
            <p:nvGrpSpPr>
              <p:cNvPr id="471" name="Group 470"/>
              <p:cNvGrpSpPr/>
              <p:nvPr/>
            </p:nvGrpSpPr>
            <p:grpSpPr>
              <a:xfrm>
                <a:off x="4492625" y="5500688"/>
                <a:ext cx="69850" cy="117475"/>
                <a:chOff x="4492625" y="5500688"/>
                <a:chExt cx="69850" cy="117475"/>
              </a:xfrm>
              <a:grpFill/>
            </p:grpSpPr>
            <p:sp>
              <p:nvSpPr>
                <p:cNvPr id="487" name="Line 40"/>
                <p:cNvSpPr>
                  <a:spLocks noChangeShapeType="1"/>
                </p:cNvSpPr>
                <p:nvPr/>
              </p:nvSpPr>
              <p:spPr bwMode="auto">
                <a:xfrm rot="10800000" flipH="1">
                  <a:off x="4527550" y="5500688"/>
                  <a:ext cx="0" cy="117475"/>
                </a:xfrm>
                <a:prstGeom prst="line">
                  <a:avLst/>
                </a:prstGeom>
                <a:grpFill/>
                <a:ln w="9525" cap="flat" cmpd="sng">
                  <a:solidFill>
                    <a:srgbClr val="A21636"/>
                  </a:solidFill>
                  <a:prstDash val="solid"/>
                  <a:miter lim="800000"/>
                  <a:headEnd type="none" w="med" len="med"/>
                  <a:tailEnd type="none" w="med" len="med"/>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effectLst/>
                    <a:uLnTx/>
                    <a:uFillTx/>
                    <a:latin typeface="Tahoma"/>
                  </a:endParaRPr>
                </a:p>
              </p:txBody>
            </p:sp>
            <p:sp>
              <p:nvSpPr>
                <p:cNvPr id="488" name="Line 41"/>
                <p:cNvSpPr>
                  <a:spLocks noChangeShapeType="1"/>
                </p:cNvSpPr>
                <p:nvPr/>
              </p:nvSpPr>
              <p:spPr bwMode="auto">
                <a:xfrm rot="10800000">
                  <a:off x="4492625" y="5500688"/>
                  <a:ext cx="69850" cy="0"/>
                </a:xfrm>
                <a:prstGeom prst="line">
                  <a:avLst/>
                </a:prstGeom>
                <a:grpFill/>
                <a:ln w="9525" cap="flat" cmpd="sng">
                  <a:solidFill>
                    <a:srgbClr val="A21636"/>
                  </a:solidFill>
                  <a:prstDash val="solid"/>
                  <a:miter lim="800000"/>
                  <a:headEnd type="none" w="med" len="med"/>
                  <a:tailEnd type="none" w="med" len="med"/>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effectLst/>
                    <a:uLnTx/>
                    <a:uFillTx/>
                    <a:latin typeface="Tahoma"/>
                  </a:endParaRPr>
                </a:p>
              </p:txBody>
            </p:sp>
          </p:grpSp>
          <p:grpSp>
            <p:nvGrpSpPr>
              <p:cNvPr id="472" name="Group 471"/>
              <p:cNvGrpSpPr/>
              <p:nvPr/>
            </p:nvGrpSpPr>
            <p:grpSpPr>
              <a:xfrm>
                <a:off x="5083175" y="5375275"/>
                <a:ext cx="69850" cy="155575"/>
                <a:chOff x="5083175" y="5375275"/>
                <a:chExt cx="69850" cy="155575"/>
              </a:xfrm>
              <a:grpFill/>
            </p:grpSpPr>
            <p:sp>
              <p:nvSpPr>
                <p:cNvPr id="485" name="Line 42"/>
                <p:cNvSpPr>
                  <a:spLocks noChangeShapeType="1"/>
                </p:cNvSpPr>
                <p:nvPr/>
              </p:nvSpPr>
              <p:spPr bwMode="auto">
                <a:xfrm rot="10800000" flipH="1">
                  <a:off x="5118100" y="5376863"/>
                  <a:ext cx="0" cy="153987"/>
                </a:xfrm>
                <a:prstGeom prst="line">
                  <a:avLst/>
                </a:prstGeom>
                <a:grpFill/>
                <a:ln w="9525" cap="flat" cmpd="sng">
                  <a:solidFill>
                    <a:srgbClr val="A21636"/>
                  </a:solidFill>
                  <a:prstDash val="solid"/>
                  <a:miter lim="800000"/>
                  <a:headEnd type="none" w="med" len="med"/>
                  <a:tailEnd type="none" w="med" len="med"/>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effectLst/>
                    <a:uLnTx/>
                    <a:uFillTx/>
                    <a:latin typeface="Tahoma"/>
                  </a:endParaRPr>
                </a:p>
              </p:txBody>
            </p:sp>
            <p:sp>
              <p:nvSpPr>
                <p:cNvPr id="486" name="Line 43"/>
                <p:cNvSpPr>
                  <a:spLocks noChangeShapeType="1"/>
                </p:cNvSpPr>
                <p:nvPr/>
              </p:nvSpPr>
              <p:spPr bwMode="auto">
                <a:xfrm rot="10800000">
                  <a:off x="5083175" y="5375275"/>
                  <a:ext cx="69850" cy="0"/>
                </a:xfrm>
                <a:prstGeom prst="line">
                  <a:avLst/>
                </a:prstGeom>
                <a:grpFill/>
                <a:ln w="9525" cap="flat" cmpd="sng">
                  <a:solidFill>
                    <a:srgbClr val="A21636"/>
                  </a:solidFill>
                  <a:prstDash val="solid"/>
                  <a:miter lim="800000"/>
                  <a:headEnd type="none" w="med" len="med"/>
                  <a:tailEnd type="none" w="med" len="med"/>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effectLst/>
                    <a:uLnTx/>
                    <a:uFillTx/>
                    <a:latin typeface="Tahoma"/>
                  </a:endParaRPr>
                </a:p>
              </p:txBody>
            </p:sp>
          </p:grpSp>
          <p:grpSp>
            <p:nvGrpSpPr>
              <p:cNvPr id="473" name="Group 472"/>
              <p:cNvGrpSpPr/>
              <p:nvPr/>
            </p:nvGrpSpPr>
            <p:grpSpPr>
              <a:xfrm>
                <a:off x="5672138" y="5492750"/>
                <a:ext cx="69850" cy="96838"/>
                <a:chOff x="5672138" y="5492750"/>
                <a:chExt cx="69850" cy="96838"/>
              </a:xfrm>
              <a:grpFill/>
            </p:grpSpPr>
            <p:sp>
              <p:nvSpPr>
                <p:cNvPr id="483" name="Line 44"/>
                <p:cNvSpPr>
                  <a:spLocks noChangeShapeType="1"/>
                </p:cNvSpPr>
                <p:nvPr/>
              </p:nvSpPr>
              <p:spPr bwMode="auto">
                <a:xfrm rot="10800000" flipH="1">
                  <a:off x="5707063" y="5492750"/>
                  <a:ext cx="1587" cy="96838"/>
                </a:xfrm>
                <a:prstGeom prst="line">
                  <a:avLst/>
                </a:prstGeom>
                <a:grpFill/>
                <a:ln w="9525" cap="flat" cmpd="sng">
                  <a:solidFill>
                    <a:srgbClr val="A21636"/>
                  </a:solidFill>
                  <a:prstDash val="solid"/>
                  <a:miter lim="800000"/>
                  <a:headEnd type="none" w="med" len="med"/>
                  <a:tailEnd type="none" w="med" len="med"/>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effectLst/>
                    <a:uLnTx/>
                    <a:uFillTx/>
                    <a:latin typeface="Tahoma"/>
                  </a:endParaRPr>
                </a:p>
              </p:txBody>
            </p:sp>
            <p:sp>
              <p:nvSpPr>
                <p:cNvPr id="484" name="Line 45"/>
                <p:cNvSpPr>
                  <a:spLocks noChangeShapeType="1"/>
                </p:cNvSpPr>
                <p:nvPr/>
              </p:nvSpPr>
              <p:spPr bwMode="auto">
                <a:xfrm rot="10800000">
                  <a:off x="5672138" y="5492750"/>
                  <a:ext cx="69850" cy="0"/>
                </a:xfrm>
                <a:prstGeom prst="line">
                  <a:avLst/>
                </a:prstGeom>
                <a:grpFill/>
                <a:ln w="9525" cap="flat" cmpd="sng">
                  <a:solidFill>
                    <a:srgbClr val="A21636"/>
                  </a:solidFill>
                  <a:prstDash val="solid"/>
                  <a:miter lim="800000"/>
                  <a:headEnd type="none" w="med" len="med"/>
                  <a:tailEnd type="none" w="med" len="med"/>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effectLst/>
                    <a:uLnTx/>
                    <a:uFillTx/>
                    <a:latin typeface="Tahoma"/>
                  </a:endParaRPr>
                </a:p>
              </p:txBody>
            </p:sp>
          </p:grpSp>
          <p:grpSp>
            <p:nvGrpSpPr>
              <p:cNvPr id="474" name="Group 473"/>
              <p:cNvGrpSpPr/>
              <p:nvPr/>
            </p:nvGrpSpPr>
            <p:grpSpPr>
              <a:xfrm>
                <a:off x="3311525" y="5521325"/>
                <a:ext cx="69850" cy="109538"/>
                <a:chOff x="3311525" y="5521325"/>
                <a:chExt cx="69850" cy="109538"/>
              </a:xfrm>
              <a:grpFill/>
            </p:grpSpPr>
            <p:sp>
              <p:nvSpPr>
                <p:cNvPr id="481" name="Line 46"/>
                <p:cNvSpPr>
                  <a:spLocks noChangeShapeType="1"/>
                </p:cNvSpPr>
                <p:nvPr/>
              </p:nvSpPr>
              <p:spPr bwMode="auto">
                <a:xfrm rot="10800000" flipH="1">
                  <a:off x="3346450" y="5522913"/>
                  <a:ext cx="0" cy="107950"/>
                </a:xfrm>
                <a:prstGeom prst="line">
                  <a:avLst/>
                </a:prstGeom>
                <a:grpFill/>
                <a:ln w="9525" cap="flat" cmpd="sng">
                  <a:solidFill>
                    <a:srgbClr val="A21636"/>
                  </a:solidFill>
                  <a:prstDash val="solid"/>
                  <a:miter lim="800000"/>
                  <a:headEnd type="none" w="med" len="med"/>
                  <a:tailEnd type="none" w="med" len="med"/>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effectLst/>
                    <a:uLnTx/>
                    <a:uFillTx/>
                    <a:latin typeface="Tahoma"/>
                  </a:endParaRPr>
                </a:p>
              </p:txBody>
            </p:sp>
            <p:sp>
              <p:nvSpPr>
                <p:cNvPr id="482" name="Line 47"/>
                <p:cNvSpPr>
                  <a:spLocks noChangeShapeType="1"/>
                </p:cNvSpPr>
                <p:nvPr/>
              </p:nvSpPr>
              <p:spPr bwMode="auto">
                <a:xfrm rot="10800000">
                  <a:off x="3311525" y="5521325"/>
                  <a:ext cx="69850" cy="0"/>
                </a:xfrm>
                <a:prstGeom prst="line">
                  <a:avLst/>
                </a:prstGeom>
                <a:grpFill/>
                <a:ln w="9525" cap="flat" cmpd="sng">
                  <a:solidFill>
                    <a:srgbClr val="A21636"/>
                  </a:solidFill>
                  <a:prstDash val="solid"/>
                  <a:miter lim="800000"/>
                  <a:headEnd type="none" w="med" len="med"/>
                  <a:tailEnd type="none" w="med" len="med"/>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effectLst/>
                    <a:uLnTx/>
                    <a:uFillTx/>
                    <a:latin typeface="Tahoma"/>
                  </a:endParaRPr>
                </a:p>
              </p:txBody>
            </p:sp>
          </p:grpSp>
          <p:grpSp>
            <p:nvGrpSpPr>
              <p:cNvPr id="475" name="Group 474"/>
              <p:cNvGrpSpPr/>
              <p:nvPr/>
            </p:nvGrpSpPr>
            <p:grpSpPr>
              <a:xfrm>
                <a:off x="6043613" y="5124450"/>
                <a:ext cx="69850" cy="342900"/>
                <a:chOff x="6043613" y="5124450"/>
                <a:chExt cx="69850" cy="342900"/>
              </a:xfrm>
              <a:grpFill/>
            </p:grpSpPr>
            <p:sp>
              <p:nvSpPr>
                <p:cNvPr id="479" name="Line 49"/>
                <p:cNvSpPr>
                  <a:spLocks noChangeShapeType="1"/>
                </p:cNvSpPr>
                <p:nvPr/>
              </p:nvSpPr>
              <p:spPr bwMode="auto">
                <a:xfrm rot="10800000" flipH="1">
                  <a:off x="6078538" y="5124450"/>
                  <a:ext cx="0" cy="342900"/>
                </a:xfrm>
                <a:prstGeom prst="line">
                  <a:avLst/>
                </a:prstGeom>
                <a:grpFill/>
                <a:ln w="9525" cap="flat" cmpd="sng">
                  <a:solidFill>
                    <a:srgbClr val="A21636"/>
                  </a:solidFill>
                  <a:prstDash val="solid"/>
                  <a:miter lim="800000"/>
                  <a:headEnd type="none" w="med" len="med"/>
                  <a:tailEnd type="none" w="med" len="med"/>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effectLst/>
                    <a:uLnTx/>
                    <a:uFillTx/>
                    <a:latin typeface="Tahoma"/>
                  </a:endParaRPr>
                </a:p>
              </p:txBody>
            </p:sp>
            <p:sp>
              <p:nvSpPr>
                <p:cNvPr id="480" name="Line 50"/>
                <p:cNvSpPr>
                  <a:spLocks noChangeShapeType="1"/>
                </p:cNvSpPr>
                <p:nvPr/>
              </p:nvSpPr>
              <p:spPr bwMode="auto">
                <a:xfrm rot="10800000">
                  <a:off x="6043613" y="5124450"/>
                  <a:ext cx="69850" cy="0"/>
                </a:xfrm>
                <a:prstGeom prst="line">
                  <a:avLst/>
                </a:prstGeom>
                <a:grpFill/>
                <a:ln w="9525" cap="flat" cmpd="sng">
                  <a:solidFill>
                    <a:srgbClr val="A21636"/>
                  </a:solidFill>
                  <a:prstDash val="solid"/>
                  <a:miter lim="800000"/>
                  <a:headEnd type="none" w="med" len="med"/>
                  <a:tailEnd type="none" w="med" len="med"/>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effectLst/>
                    <a:uLnTx/>
                    <a:uFillTx/>
                    <a:latin typeface="Tahoma"/>
                  </a:endParaRPr>
                </a:p>
              </p:txBody>
            </p:sp>
          </p:grpSp>
          <p:grpSp>
            <p:nvGrpSpPr>
              <p:cNvPr id="476" name="Group 475"/>
              <p:cNvGrpSpPr/>
              <p:nvPr/>
            </p:nvGrpSpPr>
            <p:grpSpPr>
              <a:xfrm>
                <a:off x="6651625" y="5318125"/>
                <a:ext cx="69850" cy="220663"/>
                <a:chOff x="6651625" y="5318125"/>
                <a:chExt cx="69850" cy="220663"/>
              </a:xfrm>
              <a:grpFill/>
            </p:grpSpPr>
            <p:sp>
              <p:nvSpPr>
                <p:cNvPr id="477" name="Line 51"/>
                <p:cNvSpPr>
                  <a:spLocks noChangeShapeType="1"/>
                </p:cNvSpPr>
                <p:nvPr/>
              </p:nvSpPr>
              <p:spPr bwMode="auto">
                <a:xfrm rot="10800000">
                  <a:off x="6651625" y="5318125"/>
                  <a:ext cx="69850" cy="0"/>
                </a:xfrm>
                <a:prstGeom prst="line">
                  <a:avLst/>
                </a:prstGeom>
                <a:grpFill/>
                <a:ln w="9525" cap="flat" cmpd="sng">
                  <a:solidFill>
                    <a:srgbClr val="A21636"/>
                  </a:solidFill>
                  <a:prstDash val="solid"/>
                  <a:miter lim="800000"/>
                  <a:headEnd type="none" w="med" len="med"/>
                  <a:tailEnd type="none" w="med" len="med"/>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effectLst/>
                    <a:uLnTx/>
                    <a:uFillTx/>
                    <a:latin typeface="Tahoma"/>
                  </a:endParaRPr>
                </a:p>
              </p:txBody>
            </p:sp>
            <p:sp>
              <p:nvSpPr>
                <p:cNvPr id="478" name="Line 53"/>
                <p:cNvSpPr>
                  <a:spLocks noChangeShapeType="1"/>
                </p:cNvSpPr>
                <p:nvPr/>
              </p:nvSpPr>
              <p:spPr bwMode="auto">
                <a:xfrm rot="10800000" flipH="1">
                  <a:off x="6686550" y="5318125"/>
                  <a:ext cx="0" cy="220663"/>
                </a:xfrm>
                <a:prstGeom prst="line">
                  <a:avLst/>
                </a:prstGeom>
                <a:grpFill/>
                <a:ln w="9525" cap="flat" cmpd="sng">
                  <a:solidFill>
                    <a:srgbClr val="A21636"/>
                  </a:solidFill>
                  <a:prstDash val="solid"/>
                  <a:miter lim="800000"/>
                  <a:headEnd type="none" w="med" len="med"/>
                  <a:tailEnd type="none" w="med" len="med"/>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effectLst/>
                    <a:uLnTx/>
                    <a:uFillTx/>
                    <a:latin typeface="Tahoma"/>
                  </a:endParaRPr>
                </a:p>
              </p:txBody>
            </p:sp>
          </p:grpSp>
        </p:grpSp>
        <p:grpSp>
          <p:nvGrpSpPr>
            <p:cNvPr id="446" name="Group 445"/>
            <p:cNvGrpSpPr/>
            <p:nvPr/>
          </p:nvGrpSpPr>
          <p:grpSpPr>
            <a:xfrm>
              <a:off x="1304323" y="2596734"/>
              <a:ext cx="6360716" cy="2109046"/>
              <a:chOff x="1536700" y="2832100"/>
              <a:chExt cx="8799513" cy="2919413"/>
            </a:xfrm>
            <a:solidFill>
              <a:srgbClr val="A21636"/>
            </a:solidFill>
          </p:grpSpPr>
          <p:sp>
            <p:nvSpPr>
              <p:cNvPr id="447" name="AutoShape 54"/>
              <p:cNvSpPr>
                <a:spLocks/>
              </p:cNvSpPr>
              <p:nvPr/>
            </p:nvSpPr>
            <p:spPr bwMode="auto">
              <a:xfrm>
                <a:off x="1536700" y="4622800"/>
                <a:ext cx="87313" cy="87313"/>
              </a:xfrm>
              <a:custGeom>
                <a:avLst/>
                <a:gdLst/>
                <a:ahLst/>
                <a:cxnLst/>
                <a:rect l="0" t="0" r="r" b="b"/>
                <a:pathLst>
                  <a:path w="21600" h="21600">
                    <a:moveTo>
                      <a:pt x="21600" y="21600"/>
                    </a:moveTo>
                    <a:lnTo>
                      <a:pt x="0" y="21600"/>
                    </a:lnTo>
                    <a:lnTo>
                      <a:pt x="0" y="0"/>
                    </a:lnTo>
                    <a:lnTo>
                      <a:pt x="21600" y="0"/>
                    </a:lnTo>
                    <a:cubicBezTo>
                      <a:pt x="21600" y="0"/>
                      <a:pt x="21600" y="21600"/>
                      <a:pt x="21600" y="21600"/>
                    </a:cubicBezTo>
                    <a:close/>
                    <a:moveTo>
                      <a:pt x="21600" y="21600"/>
                    </a:moveTo>
                  </a:path>
                </a:pathLst>
              </a:custGeom>
              <a:solidFill>
                <a:srgbClr val="CD1543"/>
              </a:solidFill>
              <a:ln w="12700" cap="flat" cmpd="sng">
                <a:solidFill>
                  <a:srgbClr val="CD1543"/>
                </a:solidFill>
                <a:prstDash val="solid"/>
                <a:miter lim="800000"/>
                <a:headEnd type="none" w="med" len="med"/>
                <a:tailEnd type="none" w="med" len="med"/>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effectLst/>
                  <a:uLnTx/>
                  <a:uFillTx/>
                  <a:latin typeface="Tahoma"/>
                </a:endParaRPr>
              </a:p>
            </p:txBody>
          </p:sp>
          <p:sp>
            <p:nvSpPr>
              <p:cNvPr id="448" name="AutoShape 55"/>
              <p:cNvSpPr>
                <a:spLocks/>
              </p:cNvSpPr>
              <p:nvPr/>
            </p:nvSpPr>
            <p:spPr bwMode="auto">
              <a:xfrm>
                <a:off x="1828800" y="3886200"/>
                <a:ext cx="87313" cy="87313"/>
              </a:xfrm>
              <a:custGeom>
                <a:avLst/>
                <a:gdLst/>
                <a:ahLst/>
                <a:cxnLst/>
                <a:rect l="0" t="0" r="r" b="b"/>
                <a:pathLst>
                  <a:path w="21600" h="21600">
                    <a:moveTo>
                      <a:pt x="21600" y="21600"/>
                    </a:moveTo>
                    <a:lnTo>
                      <a:pt x="0" y="21600"/>
                    </a:lnTo>
                    <a:lnTo>
                      <a:pt x="0" y="0"/>
                    </a:lnTo>
                    <a:lnTo>
                      <a:pt x="21600" y="0"/>
                    </a:lnTo>
                    <a:cubicBezTo>
                      <a:pt x="21600" y="0"/>
                      <a:pt x="21600" y="21600"/>
                      <a:pt x="21600" y="21600"/>
                    </a:cubicBezTo>
                    <a:close/>
                    <a:moveTo>
                      <a:pt x="21600" y="21600"/>
                    </a:moveTo>
                  </a:path>
                </a:pathLst>
              </a:custGeom>
              <a:solidFill>
                <a:srgbClr val="CD1543"/>
              </a:solidFill>
              <a:ln w="12700" cap="flat" cmpd="sng">
                <a:solidFill>
                  <a:srgbClr val="CD1543"/>
                </a:solidFill>
                <a:prstDash val="solid"/>
                <a:miter lim="800000"/>
                <a:headEnd type="none" w="med" len="med"/>
                <a:tailEnd type="none" w="med" len="med"/>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effectLst/>
                  <a:uLnTx/>
                  <a:uFillTx/>
                  <a:latin typeface="Tahoma"/>
                </a:endParaRPr>
              </a:p>
            </p:txBody>
          </p:sp>
          <p:sp>
            <p:nvSpPr>
              <p:cNvPr id="449" name="AutoShape 56"/>
              <p:cNvSpPr>
                <a:spLocks/>
              </p:cNvSpPr>
              <p:nvPr/>
            </p:nvSpPr>
            <p:spPr bwMode="auto">
              <a:xfrm>
                <a:off x="2095500" y="2832100"/>
                <a:ext cx="87313" cy="87313"/>
              </a:xfrm>
              <a:custGeom>
                <a:avLst/>
                <a:gdLst/>
                <a:ahLst/>
                <a:cxnLst/>
                <a:rect l="0" t="0" r="r" b="b"/>
                <a:pathLst>
                  <a:path w="21600" h="21600">
                    <a:moveTo>
                      <a:pt x="21600" y="21600"/>
                    </a:moveTo>
                    <a:lnTo>
                      <a:pt x="0" y="21600"/>
                    </a:lnTo>
                    <a:lnTo>
                      <a:pt x="0" y="0"/>
                    </a:lnTo>
                    <a:lnTo>
                      <a:pt x="21600" y="0"/>
                    </a:lnTo>
                    <a:cubicBezTo>
                      <a:pt x="21600" y="0"/>
                      <a:pt x="21600" y="21600"/>
                      <a:pt x="21600" y="21600"/>
                    </a:cubicBezTo>
                    <a:close/>
                    <a:moveTo>
                      <a:pt x="21600" y="21600"/>
                    </a:moveTo>
                  </a:path>
                </a:pathLst>
              </a:custGeom>
              <a:solidFill>
                <a:srgbClr val="CD1543"/>
              </a:solidFill>
              <a:ln w="12700" cap="flat" cmpd="sng">
                <a:solidFill>
                  <a:srgbClr val="CD1543"/>
                </a:solidFill>
                <a:prstDash val="solid"/>
                <a:miter lim="800000"/>
                <a:headEnd type="none" w="med" len="med"/>
                <a:tailEnd type="none" w="med" len="med"/>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effectLst/>
                  <a:uLnTx/>
                  <a:uFillTx/>
                  <a:latin typeface="Tahoma"/>
                </a:endParaRPr>
              </a:p>
            </p:txBody>
          </p:sp>
          <p:sp>
            <p:nvSpPr>
              <p:cNvPr id="450" name="AutoShape 57"/>
              <p:cNvSpPr>
                <a:spLocks/>
              </p:cNvSpPr>
              <p:nvPr/>
            </p:nvSpPr>
            <p:spPr bwMode="auto">
              <a:xfrm>
                <a:off x="2120900" y="5664200"/>
                <a:ext cx="87313" cy="87313"/>
              </a:xfrm>
              <a:custGeom>
                <a:avLst/>
                <a:gdLst/>
                <a:ahLst/>
                <a:cxnLst/>
                <a:rect l="0" t="0" r="r" b="b"/>
                <a:pathLst>
                  <a:path w="21600" h="21600">
                    <a:moveTo>
                      <a:pt x="21600" y="21600"/>
                    </a:moveTo>
                    <a:lnTo>
                      <a:pt x="0" y="21600"/>
                    </a:lnTo>
                    <a:lnTo>
                      <a:pt x="0" y="0"/>
                    </a:lnTo>
                    <a:lnTo>
                      <a:pt x="21600" y="0"/>
                    </a:lnTo>
                    <a:cubicBezTo>
                      <a:pt x="21600" y="0"/>
                      <a:pt x="21600" y="21600"/>
                      <a:pt x="21600" y="21600"/>
                    </a:cubicBezTo>
                    <a:close/>
                    <a:moveTo>
                      <a:pt x="21600" y="21600"/>
                    </a:moveTo>
                  </a:path>
                </a:pathLst>
              </a:custGeom>
              <a:solidFill>
                <a:srgbClr val="CD1543"/>
              </a:solidFill>
              <a:ln w="12700" cap="flat" cmpd="sng">
                <a:solidFill>
                  <a:srgbClr val="CD1543"/>
                </a:solidFill>
                <a:prstDash val="solid"/>
                <a:miter lim="800000"/>
                <a:headEnd type="none" w="med" len="med"/>
                <a:tailEnd type="none" w="med" len="med"/>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effectLst/>
                  <a:uLnTx/>
                  <a:uFillTx/>
                  <a:latin typeface="Tahoma"/>
                </a:endParaRPr>
              </a:p>
            </p:txBody>
          </p:sp>
          <p:sp>
            <p:nvSpPr>
              <p:cNvPr id="451" name="AutoShape 58"/>
              <p:cNvSpPr>
                <a:spLocks/>
              </p:cNvSpPr>
              <p:nvPr/>
            </p:nvSpPr>
            <p:spPr bwMode="auto">
              <a:xfrm>
                <a:off x="2413000" y="5626100"/>
                <a:ext cx="87313" cy="87313"/>
              </a:xfrm>
              <a:custGeom>
                <a:avLst/>
                <a:gdLst/>
                <a:ahLst/>
                <a:cxnLst/>
                <a:rect l="0" t="0" r="r" b="b"/>
                <a:pathLst>
                  <a:path w="21600" h="21600">
                    <a:moveTo>
                      <a:pt x="21600" y="21600"/>
                    </a:moveTo>
                    <a:lnTo>
                      <a:pt x="0" y="21600"/>
                    </a:lnTo>
                    <a:lnTo>
                      <a:pt x="0" y="0"/>
                    </a:lnTo>
                    <a:lnTo>
                      <a:pt x="21600" y="0"/>
                    </a:lnTo>
                    <a:cubicBezTo>
                      <a:pt x="21600" y="0"/>
                      <a:pt x="21600" y="21600"/>
                      <a:pt x="21600" y="21600"/>
                    </a:cubicBezTo>
                    <a:close/>
                    <a:moveTo>
                      <a:pt x="21600" y="21600"/>
                    </a:moveTo>
                  </a:path>
                </a:pathLst>
              </a:custGeom>
              <a:solidFill>
                <a:srgbClr val="CD1543"/>
              </a:solidFill>
              <a:ln w="12700" cap="flat" cmpd="sng">
                <a:solidFill>
                  <a:srgbClr val="CD1543"/>
                </a:solidFill>
                <a:prstDash val="solid"/>
                <a:miter lim="800000"/>
                <a:headEnd type="none" w="med" len="med"/>
                <a:tailEnd type="none" w="med" len="med"/>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effectLst/>
                  <a:uLnTx/>
                  <a:uFillTx/>
                  <a:latin typeface="Tahoma"/>
                </a:endParaRPr>
              </a:p>
            </p:txBody>
          </p:sp>
          <p:sp>
            <p:nvSpPr>
              <p:cNvPr id="452" name="AutoShape 59"/>
              <p:cNvSpPr>
                <a:spLocks/>
              </p:cNvSpPr>
              <p:nvPr/>
            </p:nvSpPr>
            <p:spPr bwMode="auto">
              <a:xfrm>
                <a:off x="2717800" y="5664200"/>
                <a:ext cx="87313" cy="87313"/>
              </a:xfrm>
              <a:custGeom>
                <a:avLst/>
                <a:gdLst/>
                <a:ahLst/>
                <a:cxnLst/>
                <a:rect l="0" t="0" r="r" b="b"/>
                <a:pathLst>
                  <a:path w="21600" h="21600">
                    <a:moveTo>
                      <a:pt x="21600" y="21600"/>
                    </a:moveTo>
                    <a:lnTo>
                      <a:pt x="0" y="21600"/>
                    </a:lnTo>
                    <a:lnTo>
                      <a:pt x="0" y="0"/>
                    </a:lnTo>
                    <a:lnTo>
                      <a:pt x="21600" y="0"/>
                    </a:lnTo>
                    <a:cubicBezTo>
                      <a:pt x="21600" y="0"/>
                      <a:pt x="21600" y="21600"/>
                      <a:pt x="21600" y="21600"/>
                    </a:cubicBezTo>
                    <a:close/>
                    <a:moveTo>
                      <a:pt x="21600" y="21600"/>
                    </a:moveTo>
                  </a:path>
                </a:pathLst>
              </a:custGeom>
              <a:solidFill>
                <a:srgbClr val="CD1543"/>
              </a:solidFill>
              <a:ln w="12700" cap="flat" cmpd="sng">
                <a:solidFill>
                  <a:srgbClr val="CD1543"/>
                </a:solidFill>
                <a:prstDash val="solid"/>
                <a:miter lim="800000"/>
                <a:headEnd type="none" w="med" len="med"/>
                <a:tailEnd type="none" w="med" len="med"/>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effectLst/>
                  <a:uLnTx/>
                  <a:uFillTx/>
                  <a:latin typeface="Tahoma"/>
                </a:endParaRPr>
              </a:p>
            </p:txBody>
          </p:sp>
          <p:sp>
            <p:nvSpPr>
              <p:cNvPr id="453" name="AutoShape 60"/>
              <p:cNvSpPr>
                <a:spLocks/>
              </p:cNvSpPr>
              <p:nvPr/>
            </p:nvSpPr>
            <p:spPr bwMode="auto">
              <a:xfrm>
                <a:off x="3302000" y="5588000"/>
                <a:ext cx="87313" cy="87313"/>
              </a:xfrm>
              <a:custGeom>
                <a:avLst/>
                <a:gdLst/>
                <a:ahLst/>
                <a:cxnLst/>
                <a:rect l="0" t="0" r="r" b="b"/>
                <a:pathLst>
                  <a:path w="21600" h="21600">
                    <a:moveTo>
                      <a:pt x="21600" y="21600"/>
                    </a:moveTo>
                    <a:lnTo>
                      <a:pt x="0" y="21600"/>
                    </a:lnTo>
                    <a:lnTo>
                      <a:pt x="0" y="0"/>
                    </a:lnTo>
                    <a:lnTo>
                      <a:pt x="21600" y="0"/>
                    </a:lnTo>
                    <a:cubicBezTo>
                      <a:pt x="21600" y="0"/>
                      <a:pt x="21600" y="21600"/>
                      <a:pt x="21600" y="21600"/>
                    </a:cubicBezTo>
                    <a:close/>
                    <a:moveTo>
                      <a:pt x="21600" y="21600"/>
                    </a:moveTo>
                  </a:path>
                </a:pathLst>
              </a:custGeom>
              <a:solidFill>
                <a:srgbClr val="CD1543"/>
              </a:solidFill>
              <a:ln w="12700" cap="flat" cmpd="sng">
                <a:solidFill>
                  <a:srgbClr val="CD1543"/>
                </a:solidFill>
                <a:prstDash val="solid"/>
                <a:miter lim="800000"/>
                <a:headEnd type="none" w="med" len="med"/>
                <a:tailEnd type="none" w="med" len="med"/>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effectLst/>
                  <a:uLnTx/>
                  <a:uFillTx/>
                  <a:latin typeface="Tahoma"/>
                </a:endParaRPr>
              </a:p>
            </p:txBody>
          </p:sp>
          <p:sp>
            <p:nvSpPr>
              <p:cNvPr id="454" name="AutoShape 61"/>
              <p:cNvSpPr>
                <a:spLocks/>
              </p:cNvSpPr>
              <p:nvPr/>
            </p:nvSpPr>
            <p:spPr bwMode="auto">
              <a:xfrm>
                <a:off x="3890115" y="5588000"/>
                <a:ext cx="87313" cy="87313"/>
              </a:xfrm>
              <a:custGeom>
                <a:avLst/>
                <a:gdLst/>
                <a:ahLst/>
                <a:cxnLst/>
                <a:rect l="0" t="0" r="r" b="b"/>
                <a:pathLst>
                  <a:path w="21600" h="21600">
                    <a:moveTo>
                      <a:pt x="21600" y="21600"/>
                    </a:moveTo>
                    <a:lnTo>
                      <a:pt x="0" y="21600"/>
                    </a:lnTo>
                    <a:lnTo>
                      <a:pt x="0" y="0"/>
                    </a:lnTo>
                    <a:lnTo>
                      <a:pt x="21600" y="0"/>
                    </a:lnTo>
                    <a:cubicBezTo>
                      <a:pt x="21600" y="0"/>
                      <a:pt x="21600" y="21600"/>
                      <a:pt x="21600" y="21600"/>
                    </a:cubicBezTo>
                    <a:close/>
                    <a:moveTo>
                      <a:pt x="21600" y="21600"/>
                    </a:moveTo>
                  </a:path>
                </a:pathLst>
              </a:custGeom>
              <a:solidFill>
                <a:srgbClr val="CD1543"/>
              </a:solidFill>
              <a:ln w="12700" cap="flat" cmpd="sng">
                <a:solidFill>
                  <a:srgbClr val="CD1543"/>
                </a:solidFill>
                <a:prstDash val="solid"/>
                <a:miter lim="800000"/>
                <a:headEnd type="none" w="med" len="med"/>
                <a:tailEnd type="none" w="med" len="med"/>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effectLst/>
                  <a:uLnTx/>
                  <a:uFillTx/>
                  <a:latin typeface="Tahoma"/>
                </a:endParaRPr>
              </a:p>
            </p:txBody>
          </p:sp>
          <p:sp>
            <p:nvSpPr>
              <p:cNvPr id="455" name="AutoShape 62"/>
              <p:cNvSpPr>
                <a:spLocks/>
              </p:cNvSpPr>
              <p:nvPr/>
            </p:nvSpPr>
            <p:spPr bwMode="auto">
              <a:xfrm>
                <a:off x="4483100" y="5575300"/>
                <a:ext cx="87313" cy="87313"/>
              </a:xfrm>
              <a:custGeom>
                <a:avLst/>
                <a:gdLst/>
                <a:ahLst/>
                <a:cxnLst/>
                <a:rect l="0" t="0" r="r" b="b"/>
                <a:pathLst>
                  <a:path w="21600" h="21600">
                    <a:moveTo>
                      <a:pt x="21600" y="21600"/>
                    </a:moveTo>
                    <a:lnTo>
                      <a:pt x="0" y="21600"/>
                    </a:lnTo>
                    <a:lnTo>
                      <a:pt x="0" y="0"/>
                    </a:lnTo>
                    <a:lnTo>
                      <a:pt x="21600" y="0"/>
                    </a:lnTo>
                    <a:cubicBezTo>
                      <a:pt x="21600" y="0"/>
                      <a:pt x="21600" y="21600"/>
                      <a:pt x="21600" y="21600"/>
                    </a:cubicBezTo>
                    <a:close/>
                    <a:moveTo>
                      <a:pt x="21600" y="21600"/>
                    </a:moveTo>
                  </a:path>
                </a:pathLst>
              </a:custGeom>
              <a:solidFill>
                <a:srgbClr val="CD1543"/>
              </a:solidFill>
              <a:ln w="12700" cap="flat" cmpd="sng">
                <a:solidFill>
                  <a:srgbClr val="CD1543"/>
                </a:solidFill>
                <a:prstDash val="solid"/>
                <a:miter lim="800000"/>
                <a:headEnd type="none" w="med" len="med"/>
                <a:tailEnd type="none" w="med" len="med"/>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effectLst/>
                  <a:uLnTx/>
                  <a:uFillTx/>
                  <a:latin typeface="Tahoma"/>
                </a:endParaRPr>
              </a:p>
            </p:txBody>
          </p:sp>
          <p:sp>
            <p:nvSpPr>
              <p:cNvPr id="456" name="AutoShape 63"/>
              <p:cNvSpPr>
                <a:spLocks/>
              </p:cNvSpPr>
              <p:nvPr/>
            </p:nvSpPr>
            <p:spPr bwMode="auto">
              <a:xfrm>
                <a:off x="5080000" y="5486400"/>
                <a:ext cx="87313" cy="87313"/>
              </a:xfrm>
              <a:custGeom>
                <a:avLst/>
                <a:gdLst/>
                <a:ahLst/>
                <a:cxnLst/>
                <a:rect l="0" t="0" r="r" b="b"/>
                <a:pathLst>
                  <a:path w="21600" h="21600">
                    <a:moveTo>
                      <a:pt x="21600" y="21600"/>
                    </a:moveTo>
                    <a:lnTo>
                      <a:pt x="0" y="21600"/>
                    </a:lnTo>
                    <a:lnTo>
                      <a:pt x="0" y="0"/>
                    </a:lnTo>
                    <a:lnTo>
                      <a:pt x="21600" y="0"/>
                    </a:lnTo>
                    <a:cubicBezTo>
                      <a:pt x="21600" y="0"/>
                      <a:pt x="21600" y="21600"/>
                      <a:pt x="21600" y="21600"/>
                    </a:cubicBezTo>
                    <a:close/>
                    <a:moveTo>
                      <a:pt x="21600" y="21600"/>
                    </a:moveTo>
                  </a:path>
                </a:pathLst>
              </a:custGeom>
              <a:solidFill>
                <a:srgbClr val="CD1543"/>
              </a:solidFill>
              <a:ln w="12700" cap="flat" cmpd="sng">
                <a:solidFill>
                  <a:srgbClr val="CD1543"/>
                </a:solidFill>
                <a:prstDash val="solid"/>
                <a:miter lim="800000"/>
                <a:headEnd type="none" w="med" len="med"/>
                <a:tailEnd type="none" w="med" len="med"/>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effectLst/>
                  <a:uLnTx/>
                  <a:uFillTx/>
                  <a:latin typeface="Tahoma"/>
                </a:endParaRPr>
              </a:p>
            </p:txBody>
          </p:sp>
          <p:sp>
            <p:nvSpPr>
              <p:cNvPr id="457" name="AutoShape 64"/>
              <p:cNvSpPr>
                <a:spLocks/>
              </p:cNvSpPr>
              <p:nvPr/>
            </p:nvSpPr>
            <p:spPr bwMode="auto">
              <a:xfrm>
                <a:off x="5664200" y="5549900"/>
                <a:ext cx="87313" cy="87313"/>
              </a:xfrm>
              <a:custGeom>
                <a:avLst/>
                <a:gdLst/>
                <a:ahLst/>
                <a:cxnLst/>
                <a:rect l="0" t="0" r="r" b="b"/>
                <a:pathLst>
                  <a:path w="21600" h="21600">
                    <a:moveTo>
                      <a:pt x="21600" y="21600"/>
                    </a:moveTo>
                    <a:lnTo>
                      <a:pt x="0" y="21600"/>
                    </a:lnTo>
                    <a:lnTo>
                      <a:pt x="0" y="0"/>
                    </a:lnTo>
                    <a:lnTo>
                      <a:pt x="21600" y="0"/>
                    </a:lnTo>
                    <a:cubicBezTo>
                      <a:pt x="21600" y="0"/>
                      <a:pt x="21600" y="21600"/>
                      <a:pt x="21600" y="21600"/>
                    </a:cubicBezTo>
                    <a:close/>
                    <a:moveTo>
                      <a:pt x="21600" y="21600"/>
                    </a:moveTo>
                  </a:path>
                </a:pathLst>
              </a:custGeom>
              <a:solidFill>
                <a:srgbClr val="CD1543"/>
              </a:solidFill>
              <a:ln w="12700" cap="flat" cmpd="sng">
                <a:solidFill>
                  <a:srgbClr val="CD1543"/>
                </a:solidFill>
                <a:prstDash val="solid"/>
                <a:miter lim="800000"/>
                <a:headEnd type="none" w="med" len="med"/>
                <a:tailEnd type="none" w="med" len="med"/>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effectLst/>
                  <a:uLnTx/>
                  <a:uFillTx/>
                  <a:latin typeface="Tahoma"/>
                </a:endParaRPr>
              </a:p>
            </p:txBody>
          </p:sp>
          <p:sp>
            <p:nvSpPr>
              <p:cNvPr id="458" name="AutoShape 65"/>
              <p:cNvSpPr>
                <a:spLocks/>
              </p:cNvSpPr>
              <p:nvPr/>
            </p:nvSpPr>
            <p:spPr bwMode="auto">
              <a:xfrm>
                <a:off x="6032500" y="5422900"/>
                <a:ext cx="87313" cy="87313"/>
              </a:xfrm>
              <a:custGeom>
                <a:avLst/>
                <a:gdLst/>
                <a:ahLst/>
                <a:cxnLst/>
                <a:rect l="0" t="0" r="r" b="b"/>
                <a:pathLst>
                  <a:path w="21600" h="21600">
                    <a:moveTo>
                      <a:pt x="21600" y="21600"/>
                    </a:moveTo>
                    <a:lnTo>
                      <a:pt x="0" y="21600"/>
                    </a:lnTo>
                    <a:lnTo>
                      <a:pt x="0" y="0"/>
                    </a:lnTo>
                    <a:lnTo>
                      <a:pt x="21600" y="0"/>
                    </a:lnTo>
                    <a:cubicBezTo>
                      <a:pt x="21600" y="0"/>
                      <a:pt x="21600" y="21600"/>
                      <a:pt x="21600" y="21600"/>
                    </a:cubicBezTo>
                    <a:close/>
                    <a:moveTo>
                      <a:pt x="21600" y="21600"/>
                    </a:moveTo>
                  </a:path>
                </a:pathLst>
              </a:custGeom>
              <a:solidFill>
                <a:srgbClr val="CD1543"/>
              </a:solidFill>
              <a:ln w="12700" cap="flat" cmpd="sng">
                <a:solidFill>
                  <a:srgbClr val="CD1543"/>
                </a:solidFill>
                <a:prstDash val="solid"/>
                <a:miter lim="800000"/>
                <a:headEnd type="none" w="med" len="med"/>
                <a:tailEnd type="none" w="med" len="med"/>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effectLst/>
                  <a:uLnTx/>
                  <a:uFillTx/>
                  <a:latin typeface="Tahoma"/>
                </a:endParaRPr>
              </a:p>
            </p:txBody>
          </p:sp>
          <p:sp>
            <p:nvSpPr>
              <p:cNvPr id="459" name="AutoShape 66"/>
              <p:cNvSpPr>
                <a:spLocks/>
              </p:cNvSpPr>
              <p:nvPr/>
            </p:nvSpPr>
            <p:spPr bwMode="auto">
              <a:xfrm>
                <a:off x="6642100" y="5499100"/>
                <a:ext cx="87313" cy="87313"/>
              </a:xfrm>
              <a:custGeom>
                <a:avLst/>
                <a:gdLst/>
                <a:ahLst/>
                <a:cxnLst/>
                <a:rect l="0" t="0" r="r" b="b"/>
                <a:pathLst>
                  <a:path w="21600" h="21600">
                    <a:moveTo>
                      <a:pt x="21600" y="21600"/>
                    </a:moveTo>
                    <a:lnTo>
                      <a:pt x="0" y="21600"/>
                    </a:lnTo>
                    <a:lnTo>
                      <a:pt x="0" y="0"/>
                    </a:lnTo>
                    <a:lnTo>
                      <a:pt x="21600" y="0"/>
                    </a:lnTo>
                    <a:cubicBezTo>
                      <a:pt x="21600" y="0"/>
                      <a:pt x="21600" y="21600"/>
                      <a:pt x="21600" y="21600"/>
                    </a:cubicBezTo>
                    <a:close/>
                    <a:moveTo>
                      <a:pt x="21600" y="21600"/>
                    </a:moveTo>
                  </a:path>
                </a:pathLst>
              </a:custGeom>
              <a:solidFill>
                <a:srgbClr val="CD1543"/>
              </a:solidFill>
              <a:ln w="12700" cap="flat" cmpd="sng">
                <a:solidFill>
                  <a:srgbClr val="CD1543"/>
                </a:solidFill>
                <a:prstDash val="solid"/>
                <a:miter lim="800000"/>
                <a:headEnd type="none" w="med" len="med"/>
                <a:tailEnd type="none" w="med" len="med"/>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effectLst/>
                  <a:uLnTx/>
                  <a:uFillTx/>
                  <a:latin typeface="Tahoma"/>
                </a:endParaRPr>
              </a:p>
            </p:txBody>
          </p:sp>
          <p:sp>
            <p:nvSpPr>
              <p:cNvPr id="460" name="AutoShape 67"/>
              <p:cNvSpPr>
                <a:spLocks/>
              </p:cNvSpPr>
              <p:nvPr/>
            </p:nvSpPr>
            <p:spPr bwMode="auto">
              <a:xfrm>
                <a:off x="8445500" y="5562600"/>
                <a:ext cx="87313" cy="87313"/>
              </a:xfrm>
              <a:custGeom>
                <a:avLst/>
                <a:gdLst/>
                <a:ahLst/>
                <a:cxnLst/>
                <a:rect l="0" t="0" r="r" b="b"/>
                <a:pathLst>
                  <a:path w="21600" h="21600">
                    <a:moveTo>
                      <a:pt x="21600" y="21600"/>
                    </a:moveTo>
                    <a:lnTo>
                      <a:pt x="0" y="21600"/>
                    </a:lnTo>
                    <a:lnTo>
                      <a:pt x="0" y="0"/>
                    </a:lnTo>
                    <a:lnTo>
                      <a:pt x="21600" y="0"/>
                    </a:lnTo>
                    <a:cubicBezTo>
                      <a:pt x="21600" y="0"/>
                      <a:pt x="21600" y="21600"/>
                      <a:pt x="21600" y="21600"/>
                    </a:cubicBezTo>
                    <a:close/>
                    <a:moveTo>
                      <a:pt x="21600" y="21600"/>
                    </a:moveTo>
                  </a:path>
                </a:pathLst>
              </a:custGeom>
              <a:solidFill>
                <a:srgbClr val="CD1543"/>
              </a:solidFill>
              <a:ln w="12700" cap="flat" cmpd="sng">
                <a:solidFill>
                  <a:srgbClr val="CD1543"/>
                </a:solidFill>
                <a:prstDash val="solid"/>
                <a:miter lim="800000"/>
                <a:headEnd type="none" w="med" len="med"/>
                <a:tailEnd type="none" w="med" len="med"/>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effectLst/>
                  <a:uLnTx/>
                  <a:uFillTx/>
                  <a:latin typeface="Tahoma"/>
                </a:endParaRPr>
              </a:p>
            </p:txBody>
          </p:sp>
          <p:sp>
            <p:nvSpPr>
              <p:cNvPr id="461" name="AutoShape 68"/>
              <p:cNvSpPr>
                <a:spLocks/>
              </p:cNvSpPr>
              <p:nvPr/>
            </p:nvSpPr>
            <p:spPr bwMode="auto">
              <a:xfrm>
                <a:off x="10248900" y="5638800"/>
                <a:ext cx="87313" cy="87313"/>
              </a:xfrm>
              <a:custGeom>
                <a:avLst/>
                <a:gdLst/>
                <a:ahLst/>
                <a:cxnLst/>
                <a:rect l="0" t="0" r="r" b="b"/>
                <a:pathLst>
                  <a:path w="21600" h="21600">
                    <a:moveTo>
                      <a:pt x="21600" y="21600"/>
                    </a:moveTo>
                    <a:lnTo>
                      <a:pt x="0" y="21600"/>
                    </a:lnTo>
                    <a:lnTo>
                      <a:pt x="0" y="0"/>
                    </a:lnTo>
                    <a:lnTo>
                      <a:pt x="21600" y="0"/>
                    </a:lnTo>
                    <a:cubicBezTo>
                      <a:pt x="21600" y="0"/>
                      <a:pt x="21600" y="21600"/>
                      <a:pt x="21600" y="21600"/>
                    </a:cubicBezTo>
                    <a:close/>
                    <a:moveTo>
                      <a:pt x="21600" y="21600"/>
                    </a:moveTo>
                  </a:path>
                </a:pathLst>
              </a:custGeom>
              <a:solidFill>
                <a:srgbClr val="CD1543"/>
              </a:solidFill>
              <a:ln w="12700" cap="flat" cmpd="sng">
                <a:solidFill>
                  <a:srgbClr val="CD1543"/>
                </a:solidFill>
                <a:prstDash val="solid"/>
                <a:miter lim="800000"/>
                <a:headEnd type="none" w="med" len="med"/>
                <a:tailEnd type="none" w="med" len="med"/>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effectLst/>
                  <a:uLnTx/>
                  <a:uFillTx/>
                  <a:latin typeface="Tahoma"/>
                </a:endParaRPr>
              </a:p>
            </p:txBody>
          </p:sp>
        </p:grpSp>
      </p:grpSp>
      <p:sp>
        <p:nvSpPr>
          <p:cNvPr id="508" name="Title 1"/>
          <p:cNvSpPr txBox="1">
            <a:spLocks/>
          </p:cNvSpPr>
          <p:nvPr/>
        </p:nvSpPr>
        <p:spPr bwMode="auto">
          <a:xfrm>
            <a:off x="361950" y="209550"/>
            <a:ext cx="6780213" cy="676275"/>
          </a:xfrm>
          <a:prstGeom prst="rect">
            <a:avLst/>
          </a:prstGeom>
          <a:solidFill>
            <a:schemeClr val="accent1"/>
          </a:solidFill>
          <a:ln w="9525">
            <a:noFill/>
            <a:miter lim="800000"/>
            <a:headEnd/>
            <a:tailEnd/>
          </a:ln>
          <a:effectLst/>
        </p:spPr>
        <p:txBody>
          <a:bodyPr vert="horz" wrap="square" lIns="0" tIns="0" rIns="0" bIns="0" numCol="1" anchor="ctr" anchorCtr="0" compatLnSpc="1">
            <a:prstTxWarp prst="textNoShape">
              <a:avLst/>
            </a:prstTxWarp>
          </a:bodyPr>
          <a:lstStyle>
            <a:lvl1pPr algn="l" rtl="0" eaLnBrk="1" fontAlgn="base" hangingPunct="1">
              <a:spcBef>
                <a:spcPct val="0"/>
              </a:spcBef>
              <a:spcAft>
                <a:spcPct val="0"/>
              </a:spcAft>
              <a:defRPr sz="2400">
                <a:solidFill>
                  <a:schemeClr val="bg1"/>
                </a:solidFill>
                <a:latin typeface="+mj-lt"/>
                <a:ea typeface="+mj-ea"/>
                <a:cs typeface="+mj-cs"/>
              </a:defRPr>
            </a:lvl1pPr>
            <a:lvl2pPr algn="l" rtl="0" eaLnBrk="1" fontAlgn="base" hangingPunct="1">
              <a:spcBef>
                <a:spcPct val="0"/>
              </a:spcBef>
              <a:spcAft>
                <a:spcPct val="0"/>
              </a:spcAft>
              <a:defRPr sz="2400">
                <a:solidFill>
                  <a:schemeClr val="bg1"/>
                </a:solidFill>
                <a:latin typeface="BISansCond" pitchFamily="2" charset="0"/>
              </a:defRPr>
            </a:lvl2pPr>
            <a:lvl3pPr algn="l" rtl="0" eaLnBrk="1" fontAlgn="base" hangingPunct="1">
              <a:spcBef>
                <a:spcPct val="0"/>
              </a:spcBef>
              <a:spcAft>
                <a:spcPct val="0"/>
              </a:spcAft>
              <a:defRPr sz="2400">
                <a:solidFill>
                  <a:schemeClr val="bg1"/>
                </a:solidFill>
                <a:latin typeface="BISansCond" pitchFamily="2" charset="0"/>
              </a:defRPr>
            </a:lvl3pPr>
            <a:lvl4pPr algn="l" rtl="0" eaLnBrk="1" fontAlgn="base" hangingPunct="1">
              <a:spcBef>
                <a:spcPct val="0"/>
              </a:spcBef>
              <a:spcAft>
                <a:spcPct val="0"/>
              </a:spcAft>
              <a:defRPr sz="2400">
                <a:solidFill>
                  <a:schemeClr val="bg1"/>
                </a:solidFill>
                <a:latin typeface="BISansCond" pitchFamily="2" charset="0"/>
              </a:defRPr>
            </a:lvl4pPr>
            <a:lvl5pPr algn="l" rtl="0" eaLnBrk="1" fontAlgn="base" hangingPunct="1">
              <a:spcBef>
                <a:spcPct val="0"/>
              </a:spcBef>
              <a:spcAft>
                <a:spcPct val="0"/>
              </a:spcAft>
              <a:defRPr sz="2400">
                <a:solidFill>
                  <a:schemeClr val="bg1"/>
                </a:solidFill>
                <a:latin typeface="BISansCond" pitchFamily="2" charset="0"/>
              </a:defRPr>
            </a:lvl5pPr>
            <a:lvl6pPr marL="457200" algn="l" rtl="0" eaLnBrk="1" fontAlgn="base" hangingPunct="1">
              <a:spcBef>
                <a:spcPct val="0"/>
              </a:spcBef>
              <a:spcAft>
                <a:spcPct val="0"/>
              </a:spcAft>
              <a:defRPr sz="2400">
                <a:solidFill>
                  <a:schemeClr val="bg1"/>
                </a:solidFill>
                <a:latin typeface="BISansCond" pitchFamily="2" charset="0"/>
              </a:defRPr>
            </a:lvl6pPr>
            <a:lvl7pPr marL="914400" algn="l" rtl="0" eaLnBrk="1" fontAlgn="base" hangingPunct="1">
              <a:spcBef>
                <a:spcPct val="0"/>
              </a:spcBef>
              <a:spcAft>
                <a:spcPct val="0"/>
              </a:spcAft>
              <a:defRPr sz="2400">
                <a:solidFill>
                  <a:schemeClr val="bg1"/>
                </a:solidFill>
                <a:latin typeface="BISansCond" pitchFamily="2" charset="0"/>
              </a:defRPr>
            </a:lvl7pPr>
            <a:lvl8pPr marL="1371600" algn="l" rtl="0" eaLnBrk="1" fontAlgn="base" hangingPunct="1">
              <a:spcBef>
                <a:spcPct val="0"/>
              </a:spcBef>
              <a:spcAft>
                <a:spcPct val="0"/>
              </a:spcAft>
              <a:defRPr sz="2400">
                <a:solidFill>
                  <a:schemeClr val="bg1"/>
                </a:solidFill>
                <a:latin typeface="BISansCond" pitchFamily="2" charset="0"/>
              </a:defRPr>
            </a:lvl8pPr>
            <a:lvl9pPr marL="1828800" algn="l" rtl="0" eaLnBrk="1" fontAlgn="base" hangingPunct="1">
              <a:spcBef>
                <a:spcPct val="0"/>
              </a:spcBef>
              <a:spcAft>
                <a:spcPct val="0"/>
              </a:spcAft>
              <a:defRPr sz="2400">
                <a:solidFill>
                  <a:schemeClr val="bg1"/>
                </a:solidFill>
                <a:latin typeface="BISansCond" pitchFamily="2" charset="0"/>
              </a:defRPr>
            </a:lvl9pPr>
          </a:lstStyle>
          <a:p>
            <a:r>
              <a:rPr lang="en-US" sz="2000" dirty="0" smtClean="0"/>
              <a:t>1321.1 Healthy Volunteer </a:t>
            </a:r>
            <a:r>
              <a:rPr lang="en-US" sz="2000" dirty="0"/>
              <a:t>S</a:t>
            </a:r>
            <a:r>
              <a:rPr lang="en-US" sz="2000" dirty="0" smtClean="0"/>
              <a:t>tudy: Immediate, Complete, and Sustained </a:t>
            </a:r>
            <a:r>
              <a:rPr lang="en-US" sz="2000" dirty="0"/>
              <a:t>R</a:t>
            </a:r>
            <a:r>
              <a:rPr lang="en-US" sz="2000" dirty="0" smtClean="0"/>
              <a:t>eversal of Dabigatran Anticoagulation Effect</a:t>
            </a:r>
            <a:endParaRPr lang="en-US" sz="2000" dirty="0"/>
          </a:p>
        </p:txBody>
      </p:sp>
      <p:sp>
        <p:nvSpPr>
          <p:cNvPr id="2" name="Slide Number Placeholder 1"/>
          <p:cNvSpPr>
            <a:spLocks noGrp="1"/>
          </p:cNvSpPr>
          <p:nvPr>
            <p:ph type="sldNum" sz="quarter" idx="4294967295"/>
          </p:nvPr>
        </p:nvSpPr>
        <p:spPr>
          <a:xfrm>
            <a:off x="7893050" y="6602413"/>
            <a:ext cx="900113" cy="179387"/>
          </a:xfrm>
        </p:spPr>
        <p:txBody>
          <a:bodyPr/>
          <a:lstStyle/>
          <a:p>
            <a:fld id="{FD675D21-3CDE-423D-A5B8-BE0E3328B126}" type="slidenum">
              <a:rPr lang="en-GB" smtClean="0"/>
              <a:pPr/>
              <a:t>13</a:t>
            </a:fld>
            <a:endParaRPr lang="en-GB" dirty="0"/>
          </a:p>
        </p:txBody>
      </p:sp>
      <p:sp>
        <p:nvSpPr>
          <p:cNvPr id="507" name="Abgerundetes Rechteck 9"/>
          <p:cNvSpPr/>
          <p:nvPr/>
        </p:nvSpPr>
        <p:spPr>
          <a:xfrm>
            <a:off x="565700" y="5811112"/>
            <a:ext cx="7981950" cy="510297"/>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noAutofit/>
          </a:bodyPr>
          <a:lstStyle/>
          <a:p>
            <a:pPr algn="ctr" fontAlgn="auto">
              <a:lnSpc>
                <a:spcPct val="90000"/>
              </a:lnSpc>
              <a:spcBef>
                <a:spcPts val="0"/>
              </a:spcBef>
              <a:spcAft>
                <a:spcPts val="0"/>
              </a:spcAft>
            </a:pPr>
            <a:r>
              <a:rPr lang="en-US" sz="1600" b="1" dirty="0">
                <a:solidFill>
                  <a:srgbClr val="FFFFFF"/>
                </a:solidFill>
                <a:latin typeface="Arial" pitchFamily="34" charset="0"/>
                <a:cs typeface="Arial" pitchFamily="34" charset="0"/>
              </a:rPr>
              <a:t>Fab infusion results in immediate, complete, and sustained reversal of dabigatran </a:t>
            </a:r>
            <a:r>
              <a:rPr lang="en-US" sz="1600" b="1" dirty="0" smtClean="0">
                <a:solidFill>
                  <a:srgbClr val="FFFFFF"/>
                </a:solidFill>
                <a:latin typeface="Arial" pitchFamily="34" charset="0"/>
                <a:cs typeface="Arial" pitchFamily="34" charset="0"/>
              </a:rPr>
              <a:t>anticoagulation in healthy volunteers</a:t>
            </a:r>
            <a:r>
              <a:rPr lang="en-US" sz="1600" b="1" dirty="0">
                <a:solidFill>
                  <a:srgbClr val="FFFFFF"/>
                </a:solidFill>
                <a:latin typeface="Arial" pitchFamily="34" charset="0"/>
                <a:cs typeface="Arial" pitchFamily="34" charset="0"/>
              </a:rPr>
              <a:t>	</a:t>
            </a:r>
          </a:p>
        </p:txBody>
      </p:sp>
    </p:spTree>
    <p:extLst>
      <p:ext uri="{BB962C8B-B14F-4D97-AF65-F5344CB8AC3E}">
        <p14:creationId xmlns:p14="http://schemas.microsoft.com/office/powerpoint/2010/main" val="22236991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10"/>
                                        </p:tgtEl>
                                        <p:attrNameLst>
                                          <p:attrName>style.visibility</p:attrName>
                                        </p:attrNameLst>
                                      </p:cBhvr>
                                      <p:to>
                                        <p:strVal val="visible"/>
                                      </p:to>
                                    </p:set>
                                    <p:animEffect transition="in" filter="wipe(left)">
                                      <p:cBhvr>
                                        <p:cTn id="7" dur="500"/>
                                        <p:tgtEl>
                                          <p:spTgt spid="31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381"/>
                                        </p:tgtEl>
                                        <p:attrNameLst>
                                          <p:attrName>style.visibility</p:attrName>
                                        </p:attrNameLst>
                                      </p:cBhvr>
                                      <p:to>
                                        <p:strVal val="visible"/>
                                      </p:to>
                                    </p:set>
                                    <p:animEffect transition="in" filter="wipe(left)">
                                      <p:cBhvr>
                                        <p:cTn id="12" dur="500"/>
                                        <p:tgtEl>
                                          <p:spTgt spid="381"/>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440"/>
                                        </p:tgtEl>
                                        <p:attrNameLst>
                                          <p:attrName>style.visibility</p:attrName>
                                        </p:attrNameLst>
                                      </p:cBhvr>
                                      <p:to>
                                        <p:strVal val="visible"/>
                                      </p:to>
                                    </p:set>
                                    <p:animEffect transition="in" filter="wipe(left)">
                                      <p:cBhvr>
                                        <p:cTn id="17" dur="500"/>
                                        <p:tgtEl>
                                          <p:spTgt spid="4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1950" y="200025"/>
            <a:ext cx="6818312" cy="460740"/>
          </a:xfrm>
        </p:spPr>
        <p:txBody>
          <a:bodyPr anchor="t"/>
          <a:lstStyle/>
          <a:p>
            <a:r>
              <a:rPr lang="en-GB" dirty="0" smtClean="0"/>
              <a:t>1321.1 Healthy Volunteer Study: Safety</a:t>
            </a:r>
            <a:endParaRPr lang="en-GB" dirty="0"/>
          </a:p>
        </p:txBody>
      </p:sp>
      <p:sp>
        <p:nvSpPr>
          <p:cNvPr id="4" name="TextBox 3"/>
          <p:cNvSpPr txBox="1"/>
          <p:nvPr/>
        </p:nvSpPr>
        <p:spPr>
          <a:xfrm>
            <a:off x="666750" y="1493931"/>
            <a:ext cx="7518098" cy="1811976"/>
          </a:xfrm>
          <a:prstGeom prst="rect">
            <a:avLst/>
          </a:prstGeom>
          <a:noFill/>
          <a:ln w="38100" cmpd="sng">
            <a:solidFill>
              <a:srgbClr val="1FA1E7"/>
            </a:solidFill>
          </a:ln>
        </p:spPr>
        <p:txBody>
          <a:bodyPr wrap="square" lIns="108000" tIns="108000" rIns="0" bIns="0" rtlCol="0" anchor="t" anchorCtr="0">
            <a:noAutofit/>
          </a:bodyPr>
          <a:lstStyle/>
          <a:p>
            <a:pPr marL="285750" lvl="0" indent="-285750" fontAlgn="base">
              <a:spcBef>
                <a:spcPts val="800"/>
              </a:spcBef>
              <a:spcAft>
                <a:spcPct val="0"/>
              </a:spcAft>
              <a:buFont typeface="Arial" panose="020B0604020202020204" pitchFamily="34" charset="0"/>
              <a:buChar char="•"/>
            </a:pPr>
            <a:r>
              <a:rPr lang="en-GB" sz="1600" dirty="0" smtClean="0">
                <a:latin typeface="+mj-lt"/>
                <a:ea typeface="Geneva"/>
                <a:cs typeface="Arial" panose="020B0604020202020204" pitchFamily="34" charset="0"/>
              </a:rPr>
              <a:t>Similar frequencies in placebo, dabigatran alone, and idarucizumab groups</a:t>
            </a:r>
            <a:endParaRPr lang="en-GB" sz="1600" dirty="0">
              <a:latin typeface="+mj-lt"/>
              <a:ea typeface="Geneva"/>
              <a:cs typeface="Arial" panose="020B0604020202020204" pitchFamily="34" charset="0"/>
            </a:endParaRPr>
          </a:p>
          <a:p>
            <a:pPr marL="285750" lvl="0" indent="-285750" fontAlgn="base">
              <a:spcBef>
                <a:spcPts val="800"/>
              </a:spcBef>
              <a:spcAft>
                <a:spcPct val="0"/>
              </a:spcAft>
              <a:buFont typeface="Arial" panose="020B0604020202020204" pitchFamily="34" charset="0"/>
              <a:buChar char="•"/>
            </a:pPr>
            <a:r>
              <a:rPr lang="en-GB" sz="1600" dirty="0" smtClean="0">
                <a:latin typeface="+mj-lt"/>
                <a:ea typeface="Geneva"/>
                <a:cs typeface="Arial" panose="020B0604020202020204" pitchFamily="34" charset="0"/>
              </a:rPr>
              <a:t>Mild </a:t>
            </a:r>
            <a:r>
              <a:rPr lang="en-GB" sz="1600" dirty="0">
                <a:latin typeface="+mj-lt"/>
                <a:ea typeface="Geneva"/>
                <a:cs typeface="Arial" panose="020B0604020202020204" pitchFamily="34" charset="0"/>
              </a:rPr>
              <a:t>or </a:t>
            </a:r>
            <a:r>
              <a:rPr lang="en-GB" sz="1600" dirty="0" smtClean="0">
                <a:latin typeface="+mj-lt"/>
                <a:ea typeface="Geneva"/>
                <a:cs typeface="Arial" panose="020B0604020202020204" pitchFamily="34" charset="0"/>
              </a:rPr>
              <a:t>moderate </a:t>
            </a:r>
            <a:r>
              <a:rPr lang="en-GB" sz="1600" dirty="0">
                <a:latin typeface="+mj-lt"/>
                <a:ea typeface="Geneva"/>
                <a:cs typeface="Arial" panose="020B0604020202020204" pitchFamily="34" charset="0"/>
              </a:rPr>
              <a:t>in severity</a:t>
            </a:r>
          </a:p>
          <a:p>
            <a:pPr marL="285750" lvl="0" indent="-285750" fontAlgn="base">
              <a:spcBef>
                <a:spcPts val="800"/>
              </a:spcBef>
              <a:spcAft>
                <a:spcPct val="0"/>
              </a:spcAft>
              <a:buFont typeface="Arial" panose="020B0604020202020204" pitchFamily="34" charset="0"/>
              <a:buChar char="•"/>
            </a:pPr>
            <a:r>
              <a:rPr lang="en-GB" sz="1600" dirty="0" smtClean="0">
                <a:latin typeface="+mj-lt"/>
                <a:ea typeface="Geneva"/>
                <a:cs typeface="Arial" panose="020B0604020202020204" pitchFamily="34" charset="0"/>
              </a:rPr>
              <a:t>None leading </a:t>
            </a:r>
            <a:r>
              <a:rPr lang="en-GB" sz="1600" dirty="0">
                <a:latin typeface="+mj-lt"/>
                <a:ea typeface="Geneva"/>
                <a:cs typeface="Arial" panose="020B0604020202020204" pitchFamily="34" charset="0"/>
              </a:rPr>
              <a:t>to discontinuation</a:t>
            </a:r>
          </a:p>
          <a:p>
            <a:pPr marL="285750" lvl="0" indent="-285750" fontAlgn="base">
              <a:spcBef>
                <a:spcPts val="800"/>
              </a:spcBef>
              <a:spcAft>
                <a:spcPct val="0"/>
              </a:spcAft>
              <a:buFont typeface="Arial" panose="020B0604020202020204" pitchFamily="34" charset="0"/>
              <a:buChar char="•"/>
            </a:pPr>
            <a:r>
              <a:rPr lang="en-GB" sz="1600" dirty="0">
                <a:latin typeface="+mj-lt"/>
                <a:ea typeface="Geneva"/>
                <a:cs typeface="Arial" panose="020B0604020202020204" pitchFamily="34" charset="0"/>
              </a:rPr>
              <a:t>No </a:t>
            </a:r>
            <a:r>
              <a:rPr lang="en-GB" sz="1600" dirty="0" smtClean="0">
                <a:latin typeface="+mj-lt"/>
                <a:ea typeface="Geneva"/>
                <a:cs typeface="Arial" panose="020B0604020202020204" pitchFamily="34" charset="0"/>
              </a:rPr>
              <a:t>severe, serious, or fatal adverse events</a:t>
            </a:r>
            <a:endParaRPr lang="en-GB" sz="1600" dirty="0">
              <a:latin typeface="+mj-lt"/>
              <a:ea typeface="Geneva"/>
              <a:cs typeface="Arial" panose="020B0604020202020204" pitchFamily="34" charset="0"/>
            </a:endParaRPr>
          </a:p>
          <a:p>
            <a:pPr marL="285750" lvl="0" indent="-285750" fontAlgn="base">
              <a:spcBef>
                <a:spcPts val="800"/>
              </a:spcBef>
              <a:spcAft>
                <a:spcPct val="0"/>
              </a:spcAft>
              <a:buFont typeface="Arial" panose="020B0604020202020204" pitchFamily="34" charset="0"/>
              <a:buChar char="•"/>
            </a:pPr>
            <a:r>
              <a:rPr lang="en-GB" sz="1600" dirty="0" smtClean="0">
                <a:latin typeface="+mj-lt"/>
                <a:ea typeface="Geneva"/>
                <a:cs typeface="Arial" panose="020B0604020202020204" pitchFamily="34" charset="0"/>
              </a:rPr>
              <a:t>No immunogenic reactions detected </a:t>
            </a:r>
            <a:endParaRPr lang="en-GB" sz="1600" dirty="0">
              <a:latin typeface="+mj-lt"/>
              <a:ea typeface="Geneva"/>
              <a:cs typeface="Arial" panose="020B0604020202020204" pitchFamily="34" charset="0"/>
            </a:endParaRPr>
          </a:p>
        </p:txBody>
      </p:sp>
      <p:sp>
        <p:nvSpPr>
          <p:cNvPr id="5" name="Rectangle 4"/>
          <p:cNvSpPr/>
          <p:nvPr/>
        </p:nvSpPr>
        <p:spPr>
          <a:xfrm>
            <a:off x="666750" y="1113177"/>
            <a:ext cx="2359967" cy="367443"/>
          </a:xfrm>
          <a:prstGeom prst="rect">
            <a:avLst/>
          </a:prstGeom>
          <a:solidFill>
            <a:srgbClr val="1FA1E7"/>
          </a:solidFill>
          <a:ln w="38100" cmpd="sng">
            <a:solidFill>
              <a:srgbClr val="1FA1E7"/>
            </a:solidFill>
          </a:ln>
          <a:effectLst/>
        </p:spPr>
        <p:style>
          <a:lnRef idx="1">
            <a:schemeClr val="accent1"/>
          </a:lnRef>
          <a:fillRef idx="3">
            <a:schemeClr val="accent1"/>
          </a:fillRef>
          <a:effectRef idx="2">
            <a:schemeClr val="accent1"/>
          </a:effectRef>
          <a:fontRef idx="minor">
            <a:schemeClr val="lt1"/>
          </a:fontRef>
        </p:style>
        <p:txBody>
          <a:bodyPr rtlCol="0" anchor="ctr"/>
          <a:lstStyle/>
          <a:p>
            <a:r>
              <a:rPr lang="en-US" sz="1800" b="1" dirty="0" smtClean="0"/>
              <a:t>ADVERSE EVENTS</a:t>
            </a:r>
            <a:endParaRPr lang="en-US" sz="1800" b="1" dirty="0"/>
          </a:p>
        </p:txBody>
      </p:sp>
      <p:sp>
        <p:nvSpPr>
          <p:cNvPr id="6" name="Rectangle 5"/>
          <p:cNvSpPr/>
          <p:nvPr/>
        </p:nvSpPr>
        <p:spPr>
          <a:xfrm>
            <a:off x="0" y="6457890"/>
            <a:ext cx="3578772" cy="400110"/>
          </a:xfrm>
          <a:prstGeom prst="rect">
            <a:avLst/>
          </a:prstGeom>
        </p:spPr>
        <p:txBody>
          <a:bodyPr wrap="square">
            <a:spAutoFit/>
          </a:bodyPr>
          <a:lstStyle/>
          <a:p>
            <a:r>
              <a:rPr lang="en-GB" sz="1000" dirty="0" smtClean="0"/>
              <a:t>Glund </a:t>
            </a:r>
            <a:r>
              <a:rPr lang="en-GB" sz="1000" dirty="0"/>
              <a:t>S et al. Presented at AHA, Dallas, TX, USA, 16–20  November 2013; Abstract 17765</a:t>
            </a:r>
          </a:p>
        </p:txBody>
      </p:sp>
      <p:sp>
        <p:nvSpPr>
          <p:cNvPr id="7" name="TextBox 6"/>
          <p:cNvSpPr txBox="1"/>
          <p:nvPr/>
        </p:nvSpPr>
        <p:spPr>
          <a:xfrm>
            <a:off x="680650" y="3764413"/>
            <a:ext cx="7518098" cy="1640099"/>
          </a:xfrm>
          <a:prstGeom prst="rect">
            <a:avLst/>
          </a:prstGeom>
          <a:noFill/>
          <a:ln w="38100" cmpd="sng">
            <a:solidFill>
              <a:srgbClr val="1FA1E7"/>
            </a:solidFill>
          </a:ln>
        </p:spPr>
        <p:txBody>
          <a:bodyPr wrap="square" lIns="108000" tIns="108000" rIns="0" bIns="0" rtlCol="0" anchor="t" anchorCtr="0">
            <a:noAutofit/>
          </a:bodyPr>
          <a:lstStyle/>
          <a:p>
            <a:pPr marL="285750" lvl="0" indent="-285750" fontAlgn="base">
              <a:spcBef>
                <a:spcPts val="800"/>
              </a:spcBef>
              <a:spcAft>
                <a:spcPct val="0"/>
              </a:spcAft>
              <a:buFont typeface="Arial" panose="020B0604020202020204" pitchFamily="34" charset="0"/>
              <a:buChar char="•"/>
            </a:pPr>
            <a:r>
              <a:rPr lang="en-GB" sz="1600" dirty="0" smtClean="0">
                <a:latin typeface="+mj-lt"/>
                <a:ea typeface="Geneva"/>
                <a:cs typeface="Arial" panose="020B0604020202020204" pitchFamily="34" charset="0"/>
              </a:rPr>
              <a:t>Transient</a:t>
            </a:r>
            <a:r>
              <a:rPr lang="en-GB" sz="1600" dirty="0">
                <a:latin typeface="+mj-lt"/>
                <a:ea typeface="Geneva"/>
                <a:cs typeface="Arial" panose="020B0604020202020204" pitchFamily="34" charset="0"/>
              </a:rPr>
              <a:t>, </a:t>
            </a:r>
            <a:r>
              <a:rPr lang="en-GB" sz="1600" dirty="0" smtClean="0">
                <a:latin typeface="+mj-lt"/>
                <a:ea typeface="Geneva"/>
                <a:cs typeface="Arial" panose="020B0604020202020204" pitchFamily="34" charset="0"/>
              </a:rPr>
              <a:t>dose-dependent </a:t>
            </a:r>
            <a:r>
              <a:rPr lang="en-GB" sz="1600" dirty="0">
                <a:latin typeface="+mj-lt"/>
                <a:ea typeface="Geneva"/>
                <a:cs typeface="Arial" panose="020B0604020202020204" pitchFamily="34" charset="0"/>
              </a:rPr>
              <a:t>increases in urinary </a:t>
            </a:r>
            <a:r>
              <a:rPr lang="en-GB" sz="1600" dirty="0" smtClean="0">
                <a:latin typeface="+mj-lt"/>
                <a:ea typeface="Geneva"/>
                <a:cs typeface="Arial" panose="020B0604020202020204" pitchFamily="34" charset="0"/>
              </a:rPr>
              <a:t>protein excretion immediately after Idarucizumab dosing reflecting </a:t>
            </a:r>
            <a:r>
              <a:rPr lang="en-GB" sz="1600" dirty="0">
                <a:latin typeface="+mj-lt"/>
                <a:ea typeface="Geneva"/>
                <a:cs typeface="Arial" panose="020B0604020202020204" pitchFamily="34" charset="0"/>
              </a:rPr>
              <a:t>competition with endogenous proteins for renal tubule re-uptake </a:t>
            </a:r>
            <a:r>
              <a:rPr lang="en-GB" sz="1600" dirty="0" smtClean="0">
                <a:latin typeface="+mj-lt"/>
                <a:ea typeface="Geneva"/>
                <a:cs typeface="Arial" panose="020B0604020202020204" pitchFamily="34" charset="0"/>
              </a:rPr>
              <a:t>transporter</a:t>
            </a:r>
            <a:endParaRPr lang="en-GB" sz="1600" dirty="0">
              <a:latin typeface="+mj-lt"/>
              <a:ea typeface="Geneva"/>
              <a:cs typeface="Arial" panose="020B0604020202020204" pitchFamily="34" charset="0"/>
            </a:endParaRPr>
          </a:p>
          <a:p>
            <a:pPr marL="800100" lvl="1" indent="-342900" defTabSz="8610600" eaLnBrk="1" hangingPunct="1">
              <a:lnSpc>
                <a:spcPct val="90000"/>
              </a:lnSpc>
              <a:spcBef>
                <a:spcPct val="60000"/>
              </a:spcBef>
              <a:buClr>
                <a:srgbClr val="669999"/>
              </a:buClr>
              <a:buFont typeface="Arial" panose="020B0604020202020204" pitchFamily="34" charset="0"/>
              <a:buChar char="•"/>
            </a:pPr>
            <a:r>
              <a:rPr lang="en-GB" sz="1600" dirty="0">
                <a:latin typeface="+mn-lt"/>
              </a:rPr>
              <a:t>Returned to normal 4-12 hours after treatment</a:t>
            </a:r>
          </a:p>
          <a:p>
            <a:pPr marL="285750" indent="-285750">
              <a:spcBef>
                <a:spcPts val="800"/>
              </a:spcBef>
              <a:buFont typeface="Arial" panose="020B0604020202020204" pitchFamily="34" charset="0"/>
              <a:buChar char="•"/>
            </a:pPr>
            <a:r>
              <a:rPr lang="en-US" sz="1600" dirty="0">
                <a:latin typeface="+mj-lt"/>
                <a:ea typeface="Geneva"/>
                <a:cs typeface="Arial" panose="020B0604020202020204" pitchFamily="34" charset="0"/>
              </a:rPr>
              <a:t>Low level of persistent newly </a:t>
            </a:r>
            <a:r>
              <a:rPr lang="en-US" sz="1600" dirty="0" smtClean="0">
                <a:latin typeface="+mj-lt"/>
                <a:ea typeface="Geneva"/>
                <a:cs typeface="Arial" panose="020B0604020202020204" pitchFamily="34" charset="0"/>
              </a:rPr>
              <a:t>developed </a:t>
            </a:r>
            <a:r>
              <a:rPr lang="en-US" sz="1600" dirty="0">
                <a:latin typeface="+mj-lt"/>
                <a:ea typeface="Geneva"/>
                <a:cs typeface="Arial" panose="020B0604020202020204" pitchFamily="34" charset="0"/>
              </a:rPr>
              <a:t>ADAs observed (1 of 118 volunteers) </a:t>
            </a:r>
          </a:p>
          <a:p>
            <a:pPr marL="285750" indent="-285750">
              <a:spcBef>
                <a:spcPts val="800"/>
              </a:spcBef>
              <a:buFont typeface="Arial" panose="020B0604020202020204" pitchFamily="34" charset="0"/>
              <a:buChar char="•"/>
            </a:pPr>
            <a:endParaRPr lang="en-GB" sz="1600" dirty="0" smtClean="0">
              <a:latin typeface="+mj-lt"/>
              <a:ea typeface="Geneva"/>
              <a:cs typeface="Arial" panose="020B0604020202020204" pitchFamily="34" charset="0"/>
            </a:endParaRPr>
          </a:p>
          <a:p>
            <a:pPr marL="742950" lvl="1" indent="-285750" fontAlgn="base">
              <a:spcBef>
                <a:spcPts val="800"/>
              </a:spcBef>
              <a:spcAft>
                <a:spcPct val="0"/>
              </a:spcAft>
              <a:buFont typeface="Arial" panose="020B0604020202020204" pitchFamily="34" charset="0"/>
              <a:buChar char="•"/>
            </a:pPr>
            <a:endParaRPr lang="en-GB" sz="1600" dirty="0" smtClean="0">
              <a:latin typeface="+mj-lt"/>
              <a:ea typeface="Geneva"/>
              <a:cs typeface="Arial" panose="020B0604020202020204" pitchFamily="34" charset="0"/>
            </a:endParaRPr>
          </a:p>
          <a:p>
            <a:pPr marL="742950" lvl="1" indent="-285750" fontAlgn="base">
              <a:spcBef>
                <a:spcPts val="800"/>
              </a:spcBef>
              <a:spcAft>
                <a:spcPct val="0"/>
              </a:spcAft>
              <a:buFont typeface="Arial" panose="020B0604020202020204" pitchFamily="34" charset="0"/>
              <a:buChar char="•"/>
            </a:pPr>
            <a:endParaRPr lang="en-GB" sz="1600" dirty="0" smtClean="0">
              <a:latin typeface="+mj-lt"/>
              <a:ea typeface="Geneva"/>
              <a:cs typeface="Arial" panose="020B0604020202020204" pitchFamily="34" charset="0"/>
            </a:endParaRPr>
          </a:p>
          <a:p>
            <a:pPr marL="742950" lvl="1" indent="-285750" fontAlgn="base">
              <a:spcBef>
                <a:spcPts val="800"/>
              </a:spcBef>
              <a:spcAft>
                <a:spcPct val="0"/>
              </a:spcAft>
              <a:buFont typeface="Arial" panose="020B0604020202020204" pitchFamily="34" charset="0"/>
              <a:buChar char="•"/>
            </a:pPr>
            <a:endParaRPr lang="en-GB" sz="1600" dirty="0">
              <a:latin typeface="+mj-lt"/>
              <a:ea typeface="Geneva"/>
              <a:cs typeface="Arial" panose="020B0604020202020204" pitchFamily="34" charset="0"/>
            </a:endParaRPr>
          </a:p>
        </p:txBody>
      </p:sp>
      <p:sp>
        <p:nvSpPr>
          <p:cNvPr id="8" name="Rectangle 7"/>
          <p:cNvSpPr/>
          <p:nvPr/>
        </p:nvSpPr>
        <p:spPr>
          <a:xfrm>
            <a:off x="686001" y="3382463"/>
            <a:ext cx="1770596" cy="367443"/>
          </a:xfrm>
          <a:prstGeom prst="rect">
            <a:avLst/>
          </a:prstGeom>
          <a:solidFill>
            <a:srgbClr val="1FA1E7"/>
          </a:solidFill>
          <a:ln w="38100" cmpd="sng">
            <a:solidFill>
              <a:srgbClr val="1FA1E7"/>
            </a:solidFill>
          </a:ln>
          <a:effectLst/>
        </p:spPr>
        <p:style>
          <a:lnRef idx="1">
            <a:schemeClr val="accent1"/>
          </a:lnRef>
          <a:fillRef idx="3">
            <a:schemeClr val="accent1"/>
          </a:fillRef>
          <a:effectRef idx="2">
            <a:schemeClr val="accent1"/>
          </a:effectRef>
          <a:fontRef idx="minor">
            <a:schemeClr val="lt1"/>
          </a:fontRef>
        </p:style>
        <p:txBody>
          <a:bodyPr rtlCol="0" anchor="ctr"/>
          <a:lstStyle/>
          <a:p>
            <a:r>
              <a:rPr lang="en-US" sz="1800" b="1" dirty="0" smtClean="0"/>
              <a:t>LABORATORY</a:t>
            </a:r>
            <a:endParaRPr lang="en-US" sz="1800" b="1" dirty="0"/>
          </a:p>
        </p:txBody>
      </p:sp>
      <p:sp>
        <p:nvSpPr>
          <p:cNvPr id="9" name="Abgerundetes Rechteck 9"/>
          <p:cNvSpPr/>
          <p:nvPr/>
        </p:nvSpPr>
        <p:spPr>
          <a:xfrm>
            <a:off x="479576" y="5504263"/>
            <a:ext cx="7981950" cy="835572"/>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noAutofit/>
          </a:bodyPr>
          <a:lstStyle/>
          <a:p>
            <a:pPr algn="ctr" fontAlgn="auto">
              <a:lnSpc>
                <a:spcPct val="90000"/>
              </a:lnSpc>
              <a:spcBef>
                <a:spcPts val="0"/>
              </a:spcBef>
              <a:spcAft>
                <a:spcPts val="0"/>
              </a:spcAft>
            </a:pPr>
            <a:r>
              <a:rPr lang="de-DE" sz="1600" b="1" dirty="0" smtClean="0">
                <a:solidFill>
                  <a:srgbClr val="FFFFFF"/>
                </a:solidFill>
                <a:latin typeface="Arial" pitchFamily="34" charset="0"/>
                <a:cs typeface="Arial" pitchFamily="34" charset="0"/>
              </a:rPr>
              <a:t>Infusion of up to 8 g idarucizumab was well tolerated, both alone and in combination with dabigatran</a:t>
            </a:r>
          </a:p>
        </p:txBody>
      </p:sp>
      <p:sp>
        <p:nvSpPr>
          <p:cNvPr id="3" name="Slide Number Placeholder 2"/>
          <p:cNvSpPr>
            <a:spLocks noGrp="1"/>
          </p:cNvSpPr>
          <p:nvPr>
            <p:ph type="sldNum" sz="quarter" idx="4294967295"/>
          </p:nvPr>
        </p:nvSpPr>
        <p:spPr>
          <a:xfrm>
            <a:off x="7893050" y="6602413"/>
            <a:ext cx="900113" cy="179387"/>
          </a:xfrm>
        </p:spPr>
        <p:txBody>
          <a:bodyPr/>
          <a:lstStyle/>
          <a:p>
            <a:fld id="{FD675D21-3CDE-423D-A5B8-BE0E3328B126}" type="slidenum">
              <a:rPr lang="en-GB" smtClean="0"/>
              <a:pPr/>
              <a:t>14</a:t>
            </a:fld>
            <a:endParaRPr lang="en-GB" dirty="0"/>
          </a:p>
        </p:txBody>
      </p:sp>
    </p:spTree>
    <p:extLst>
      <p:ext uri="{BB962C8B-B14F-4D97-AF65-F5344CB8AC3E}">
        <p14:creationId xmlns:p14="http://schemas.microsoft.com/office/powerpoint/2010/main" val="24132815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hart 6"/>
          <p:cNvGraphicFramePr/>
          <p:nvPr>
            <p:extLst>
              <p:ext uri="{D42A27DB-BD31-4B8C-83A1-F6EECF244321}">
                <p14:modId xmlns:p14="http://schemas.microsoft.com/office/powerpoint/2010/main" val="3261939321"/>
              </p:ext>
            </p:extLst>
          </p:nvPr>
        </p:nvGraphicFramePr>
        <p:xfrm>
          <a:off x="466124" y="1303600"/>
          <a:ext cx="4945643" cy="4570214"/>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p:cNvSpPr txBox="1"/>
          <p:nvPr/>
        </p:nvSpPr>
        <p:spPr>
          <a:xfrm rot="16200000">
            <a:off x="-223448" y="3283878"/>
            <a:ext cx="1087086" cy="338554"/>
          </a:xfrm>
          <a:prstGeom prst="rect">
            <a:avLst/>
          </a:prstGeom>
          <a:noFill/>
        </p:spPr>
        <p:txBody>
          <a:bodyPr wrap="square" rtlCol="0">
            <a:spAutoFit/>
          </a:bodyPr>
          <a:lstStyle/>
          <a:p>
            <a:pPr algn="ctr"/>
            <a:r>
              <a:rPr lang="en-US" sz="1600" dirty="0" err="1" smtClean="0"/>
              <a:t>dTT</a:t>
            </a:r>
            <a:r>
              <a:rPr lang="en-US" sz="1600" dirty="0" smtClean="0"/>
              <a:t> (s) </a:t>
            </a:r>
            <a:endParaRPr lang="en-US" sz="1600" dirty="0"/>
          </a:p>
        </p:txBody>
      </p:sp>
      <p:sp>
        <p:nvSpPr>
          <p:cNvPr id="51" name="Title 50"/>
          <p:cNvSpPr>
            <a:spLocks noGrp="1"/>
          </p:cNvSpPr>
          <p:nvPr>
            <p:ph type="title"/>
          </p:nvPr>
        </p:nvSpPr>
        <p:spPr>
          <a:xfrm>
            <a:off x="361950" y="200025"/>
            <a:ext cx="6847648" cy="676275"/>
          </a:xfrm>
        </p:spPr>
        <p:txBody>
          <a:bodyPr>
            <a:noAutofit/>
          </a:bodyPr>
          <a:lstStyle/>
          <a:p>
            <a:r>
              <a:rPr lang="en-GB" sz="2000" dirty="0" smtClean="0"/>
              <a:t>Phase </a:t>
            </a:r>
            <a:r>
              <a:rPr lang="en-GB" sz="2000" dirty="0" err="1" smtClean="0"/>
              <a:t>Ib</a:t>
            </a:r>
            <a:r>
              <a:rPr lang="en-GB" sz="2000" dirty="0" smtClean="0"/>
              <a:t>: Sustained Reversal After 5 Grams </a:t>
            </a:r>
            <a:r>
              <a:rPr lang="en-GB" sz="2000" dirty="0"/>
              <a:t>o</a:t>
            </a:r>
            <a:r>
              <a:rPr lang="en-GB" sz="2000" dirty="0" smtClean="0"/>
              <a:t>f </a:t>
            </a:r>
            <a:r>
              <a:rPr lang="en-GB" sz="2000" dirty="0" err="1" smtClean="0"/>
              <a:t>Idarucizumab</a:t>
            </a:r>
            <a:r>
              <a:rPr lang="en-GB" sz="2000" dirty="0" smtClean="0"/>
              <a:t> in Elderly and </a:t>
            </a:r>
            <a:r>
              <a:rPr lang="en-GB" sz="2000" dirty="0" err="1" smtClean="0"/>
              <a:t>Renally</a:t>
            </a:r>
            <a:r>
              <a:rPr lang="en-GB" sz="2000" dirty="0" smtClean="0"/>
              <a:t> Impaired Volunteers</a:t>
            </a:r>
            <a:endParaRPr lang="en-US" sz="2000" dirty="0">
              <a:solidFill>
                <a:srgbClr val="FFFF00"/>
              </a:solidFill>
            </a:endParaRPr>
          </a:p>
        </p:txBody>
      </p:sp>
      <p:sp>
        <p:nvSpPr>
          <p:cNvPr id="65" name="TextBox 64"/>
          <p:cNvSpPr txBox="1"/>
          <p:nvPr/>
        </p:nvSpPr>
        <p:spPr>
          <a:xfrm>
            <a:off x="956054" y="5515566"/>
            <a:ext cx="302982" cy="307777"/>
          </a:xfrm>
          <a:prstGeom prst="rect">
            <a:avLst/>
          </a:prstGeom>
          <a:solidFill>
            <a:schemeClr val="bg1"/>
          </a:solidFill>
        </p:spPr>
        <p:txBody>
          <a:bodyPr wrap="square" rtlCol="0">
            <a:spAutoFit/>
          </a:bodyPr>
          <a:lstStyle/>
          <a:p>
            <a:pPr algn="ctr"/>
            <a:r>
              <a:rPr lang="en-GB" sz="1400" dirty="0" smtClean="0"/>
              <a:t>0</a:t>
            </a:r>
            <a:endParaRPr lang="en-GB" sz="1400" dirty="0"/>
          </a:p>
        </p:txBody>
      </p:sp>
      <p:grpSp>
        <p:nvGrpSpPr>
          <p:cNvPr id="66" name="Group 65"/>
          <p:cNvGrpSpPr/>
          <p:nvPr/>
        </p:nvGrpSpPr>
        <p:grpSpPr>
          <a:xfrm>
            <a:off x="1007332" y="5377445"/>
            <a:ext cx="109908" cy="216000"/>
            <a:chOff x="489195" y="5987507"/>
            <a:chExt cx="109908" cy="216000"/>
          </a:xfrm>
        </p:grpSpPr>
        <p:grpSp>
          <p:nvGrpSpPr>
            <p:cNvPr id="67" name="Group 66"/>
            <p:cNvGrpSpPr/>
            <p:nvPr/>
          </p:nvGrpSpPr>
          <p:grpSpPr>
            <a:xfrm>
              <a:off x="494086" y="5987507"/>
              <a:ext cx="105017" cy="216000"/>
              <a:chOff x="413404" y="5987507"/>
              <a:chExt cx="105017" cy="216000"/>
            </a:xfrm>
          </p:grpSpPr>
          <p:sp>
            <p:nvSpPr>
              <p:cNvPr id="69" name="Rectangle 68"/>
              <p:cNvSpPr/>
              <p:nvPr/>
            </p:nvSpPr>
            <p:spPr>
              <a:xfrm>
                <a:off x="413404" y="5987507"/>
                <a:ext cx="90000" cy="216000"/>
              </a:xfrm>
              <a:prstGeom prst="rect">
                <a:avLst/>
              </a:prstGeom>
              <a:solidFill>
                <a:schemeClr val="bg1"/>
              </a:solidFill>
              <a:ln>
                <a:noFill/>
              </a:ln>
              <a:effectLst>
                <a:outerShdw sx="1000" sy="1000" algn="tl"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noAutofit/>
              </a:bodyPr>
              <a:lstStyle/>
              <a:p>
                <a:pPr algn="ctr" fontAlgn="auto">
                  <a:lnSpc>
                    <a:spcPct val="90000"/>
                  </a:lnSpc>
                  <a:spcBef>
                    <a:spcPts val="0"/>
                  </a:spcBef>
                  <a:spcAft>
                    <a:spcPts val="0"/>
                  </a:spcAft>
                </a:pPr>
                <a:endParaRPr lang="en-US" b="1" smtClean="0">
                  <a:solidFill>
                    <a:schemeClr val="bg1"/>
                  </a:solidFill>
                  <a:latin typeface="Arial" pitchFamily="34" charset="0"/>
                  <a:cs typeface="Arial" pitchFamily="34" charset="0"/>
                </a:endParaRPr>
              </a:p>
            </p:txBody>
          </p:sp>
          <p:cxnSp>
            <p:nvCxnSpPr>
              <p:cNvPr id="70" name="Straight Connector 69"/>
              <p:cNvCxnSpPr/>
              <p:nvPr/>
            </p:nvCxnSpPr>
            <p:spPr>
              <a:xfrm flipH="1">
                <a:off x="444371" y="6032501"/>
                <a:ext cx="74050" cy="108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68" name="Straight Connector 67"/>
            <p:cNvCxnSpPr/>
            <p:nvPr/>
          </p:nvCxnSpPr>
          <p:spPr>
            <a:xfrm flipH="1">
              <a:off x="489195" y="6036984"/>
              <a:ext cx="74050" cy="108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71" name="TextBox 70"/>
          <p:cNvSpPr txBox="1"/>
          <p:nvPr/>
        </p:nvSpPr>
        <p:spPr>
          <a:xfrm>
            <a:off x="2046711" y="5537992"/>
            <a:ext cx="331113" cy="276999"/>
          </a:xfrm>
          <a:prstGeom prst="rect">
            <a:avLst/>
          </a:prstGeom>
          <a:solidFill>
            <a:schemeClr val="bg1"/>
          </a:solidFill>
        </p:spPr>
        <p:txBody>
          <a:bodyPr wrap="square" lIns="36000" rIns="36000" rtlCol="0">
            <a:spAutoFit/>
          </a:bodyPr>
          <a:lstStyle/>
          <a:p>
            <a:r>
              <a:rPr lang="en-GB" sz="1200" dirty="0" smtClean="0">
                <a:solidFill>
                  <a:schemeClr val="tx1">
                    <a:lumMod val="65000"/>
                    <a:lumOff val="35000"/>
                  </a:schemeClr>
                </a:solidFill>
              </a:rPr>
              <a:t>120</a:t>
            </a:r>
            <a:endParaRPr lang="en-GB" sz="1200" dirty="0">
              <a:solidFill>
                <a:schemeClr val="tx1">
                  <a:lumMod val="65000"/>
                  <a:lumOff val="35000"/>
                </a:schemeClr>
              </a:solidFill>
            </a:endParaRPr>
          </a:p>
        </p:txBody>
      </p:sp>
      <p:grpSp>
        <p:nvGrpSpPr>
          <p:cNvPr id="11" name="Group 10"/>
          <p:cNvGrpSpPr/>
          <p:nvPr/>
        </p:nvGrpSpPr>
        <p:grpSpPr>
          <a:xfrm>
            <a:off x="2060553" y="5518956"/>
            <a:ext cx="3371165" cy="307777"/>
            <a:chOff x="2214558" y="5878990"/>
            <a:chExt cx="3371165" cy="307777"/>
          </a:xfrm>
        </p:grpSpPr>
        <p:sp>
          <p:nvSpPr>
            <p:cNvPr id="62" name="TextBox 61"/>
            <p:cNvSpPr txBox="1"/>
            <p:nvPr/>
          </p:nvSpPr>
          <p:spPr>
            <a:xfrm>
              <a:off x="4645534" y="5878990"/>
              <a:ext cx="393192" cy="307777"/>
            </a:xfrm>
            <a:prstGeom prst="rect">
              <a:avLst/>
            </a:prstGeom>
            <a:solidFill>
              <a:schemeClr val="bg1"/>
            </a:solidFill>
          </p:spPr>
          <p:txBody>
            <a:bodyPr wrap="square" rtlCol="0">
              <a:spAutoFit/>
            </a:bodyPr>
            <a:lstStyle/>
            <a:p>
              <a:pPr algn="ctr"/>
              <a:r>
                <a:rPr lang="en-GB" sz="1400" dirty="0" smtClean="0"/>
                <a:t>20</a:t>
              </a:r>
              <a:endParaRPr lang="en-GB" sz="1400" dirty="0"/>
            </a:p>
          </p:txBody>
        </p:sp>
        <p:grpSp>
          <p:nvGrpSpPr>
            <p:cNvPr id="10" name="Group 9"/>
            <p:cNvGrpSpPr/>
            <p:nvPr/>
          </p:nvGrpSpPr>
          <p:grpSpPr>
            <a:xfrm>
              <a:off x="2214558" y="5878990"/>
              <a:ext cx="3371165" cy="307777"/>
              <a:chOff x="2214558" y="5878990"/>
              <a:chExt cx="3371165" cy="307777"/>
            </a:xfrm>
          </p:grpSpPr>
          <p:sp>
            <p:nvSpPr>
              <p:cNvPr id="57" name="TextBox 56"/>
              <p:cNvSpPr txBox="1"/>
              <p:nvPr/>
            </p:nvSpPr>
            <p:spPr>
              <a:xfrm>
                <a:off x="2214558" y="5878990"/>
                <a:ext cx="302982" cy="307777"/>
              </a:xfrm>
              <a:prstGeom prst="rect">
                <a:avLst/>
              </a:prstGeom>
              <a:solidFill>
                <a:schemeClr val="bg1"/>
              </a:solidFill>
            </p:spPr>
            <p:txBody>
              <a:bodyPr wrap="square" rtlCol="0">
                <a:spAutoFit/>
              </a:bodyPr>
              <a:lstStyle/>
              <a:p>
                <a:pPr algn="ctr"/>
                <a:r>
                  <a:rPr lang="en-GB" sz="1400" dirty="0" smtClean="0"/>
                  <a:t>2</a:t>
                </a:r>
                <a:endParaRPr lang="en-GB" sz="1400" dirty="0"/>
              </a:p>
            </p:txBody>
          </p:sp>
          <p:sp>
            <p:nvSpPr>
              <p:cNvPr id="58" name="TextBox 57"/>
              <p:cNvSpPr txBox="1"/>
              <p:nvPr/>
            </p:nvSpPr>
            <p:spPr>
              <a:xfrm>
                <a:off x="2444154" y="5878990"/>
                <a:ext cx="393192" cy="307777"/>
              </a:xfrm>
              <a:prstGeom prst="rect">
                <a:avLst/>
              </a:prstGeom>
              <a:solidFill>
                <a:schemeClr val="bg1"/>
              </a:solidFill>
            </p:spPr>
            <p:txBody>
              <a:bodyPr wrap="square" rtlCol="0">
                <a:spAutoFit/>
              </a:bodyPr>
              <a:lstStyle/>
              <a:p>
                <a:pPr algn="ctr"/>
                <a:r>
                  <a:rPr lang="en-GB" sz="1400" dirty="0" smtClean="0"/>
                  <a:t>4</a:t>
                </a:r>
                <a:endParaRPr lang="en-GB" sz="1400" dirty="0"/>
              </a:p>
            </p:txBody>
          </p:sp>
          <p:sp>
            <p:nvSpPr>
              <p:cNvPr id="59" name="TextBox 58"/>
              <p:cNvSpPr txBox="1"/>
              <p:nvPr/>
            </p:nvSpPr>
            <p:spPr>
              <a:xfrm>
                <a:off x="2994545" y="5878990"/>
                <a:ext cx="393192" cy="307777"/>
              </a:xfrm>
              <a:prstGeom prst="rect">
                <a:avLst/>
              </a:prstGeom>
              <a:solidFill>
                <a:schemeClr val="bg1"/>
              </a:solidFill>
            </p:spPr>
            <p:txBody>
              <a:bodyPr wrap="square" rtlCol="0">
                <a:spAutoFit/>
              </a:bodyPr>
              <a:lstStyle/>
              <a:p>
                <a:pPr algn="ctr"/>
                <a:r>
                  <a:rPr lang="en-GB" sz="1400" dirty="0" smtClean="0"/>
                  <a:t>8</a:t>
                </a:r>
                <a:endParaRPr lang="en-GB" sz="1400" dirty="0"/>
              </a:p>
            </p:txBody>
          </p:sp>
          <p:sp>
            <p:nvSpPr>
              <p:cNvPr id="60" name="TextBox 59"/>
              <p:cNvSpPr txBox="1"/>
              <p:nvPr/>
            </p:nvSpPr>
            <p:spPr>
              <a:xfrm>
                <a:off x="3539607" y="5878990"/>
                <a:ext cx="393192" cy="307777"/>
              </a:xfrm>
              <a:prstGeom prst="rect">
                <a:avLst/>
              </a:prstGeom>
              <a:solidFill>
                <a:schemeClr val="bg1"/>
              </a:solidFill>
            </p:spPr>
            <p:txBody>
              <a:bodyPr wrap="square" rtlCol="0">
                <a:spAutoFit/>
              </a:bodyPr>
              <a:lstStyle/>
              <a:p>
                <a:pPr algn="ctr"/>
                <a:r>
                  <a:rPr lang="en-GB" sz="1400" dirty="0" smtClean="0"/>
                  <a:t>12</a:t>
                </a:r>
                <a:endParaRPr lang="en-GB" sz="1400" dirty="0"/>
              </a:p>
            </p:txBody>
          </p:sp>
          <p:sp>
            <p:nvSpPr>
              <p:cNvPr id="61" name="TextBox 60"/>
              <p:cNvSpPr txBox="1"/>
              <p:nvPr/>
            </p:nvSpPr>
            <p:spPr>
              <a:xfrm>
                <a:off x="4094725" y="5878990"/>
                <a:ext cx="393192" cy="307777"/>
              </a:xfrm>
              <a:prstGeom prst="rect">
                <a:avLst/>
              </a:prstGeom>
              <a:solidFill>
                <a:schemeClr val="bg1"/>
              </a:solidFill>
            </p:spPr>
            <p:txBody>
              <a:bodyPr wrap="square" rtlCol="0">
                <a:spAutoFit/>
              </a:bodyPr>
              <a:lstStyle/>
              <a:p>
                <a:pPr algn="ctr"/>
                <a:r>
                  <a:rPr lang="en-GB" sz="1400" dirty="0" smtClean="0"/>
                  <a:t>16</a:t>
                </a:r>
                <a:endParaRPr lang="en-GB" sz="1400" dirty="0"/>
              </a:p>
            </p:txBody>
          </p:sp>
          <p:sp>
            <p:nvSpPr>
              <p:cNvPr id="63" name="TextBox 62"/>
              <p:cNvSpPr txBox="1"/>
              <p:nvPr/>
            </p:nvSpPr>
            <p:spPr>
              <a:xfrm>
                <a:off x="5192531" y="5878990"/>
                <a:ext cx="393192" cy="307777"/>
              </a:xfrm>
              <a:prstGeom prst="rect">
                <a:avLst/>
              </a:prstGeom>
              <a:solidFill>
                <a:schemeClr val="bg1"/>
              </a:solidFill>
            </p:spPr>
            <p:txBody>
              <a:bodyPr wrap="square" rtlCol="0">
                <a:spAutoFit/>
              </a:bodyPr>
              <a:lstStyle/>
              <a:p>
                <a:pPr algn="ctr"/>
                <a:r>
                  <a:rPr lang="en-GB" sz="1400" dirty="0" smtClean="0"/>
                  <a:t>24</a:t>
                </a:r>
                <a:endParaRPr lang="en-GB" sz="1400" dirty="0"/>
              </a:p>
            </p:txBody>
          </p:sp>
        </p:grpSp>
      </p:grpSp>
      <p:grpSp>
        <p:nvGrpSpPr>
          <p:cNvPr id="72" name="Group 71"/>
          <p:cNvGrpSpPr/>
          <p:nvPr/>
        </p:nvGrpSpPr>
        <p:grpSpPr>
          <a:xfrm>
            <a:off x="2212355" y="5372666"/>
            <a:ext cx="109908" cy="216000"/>
            <a:chOff x="489195" y="5987507"/>
            <a:chExt cx="109908" cy="216000"/>
          </a:xfrm>
        </p:grpSpPr>
        <p:grpSp>
          <p:nvGrpSpPr>
            <p:cNvPr id="73" name="Group 72"/>
            <p:cNvGrpSpPr/>
            <p:nvPr/>
          </p:nvGrpSpPr>
          <p:grpSpPr>
            <a:xfrm>
              <a:off x="494086" y="5987507"/>
              <a:ext cx="105017" cy="216000"/>
              <a:chOff x="413404" y="5987507"/>
              <a:chExt cx="105017" cy="216000"/>
            </a:xfrm>
          </p:grpSpPr>
          <p:sp>
            <p:nvSpPr>
              <p:cNvPr id="75" name="Rectangle 74"/>
              <p:cNvSpPr/>
              <p:nvPr/>
            </p:nvSpPr>
            <p:spPr>
              <a:xfrm>
                <a:off x="413404" y="5987507"/>
                <a:ext cx="90000" cy="216000"/>
              </a:xfrm>
              <a:prstGeom prst="rect">
                <a:avLst/>
              </a:prstGeom>
              <a:solidFill>
                <a:schemeClr val="bg1"/>
              </a:solidFill>
              <a:ln>
                <a:noFill/>
              </a:ln>
              <a:effectLst>
                <a:outerShdw sx="1000" sy="1000" algn="tl"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noAutofit/>
              </a:bodyPr>
              <a:lstStyle/>
              <a:p>
                <a:pPr algn="ctr" fontAlgn="auto">
                  <a:lnSpc>
                    <a:spcPct val="90000"/>
                  </a:lnSpc>
                  <a:spcBef>
                    <a:spcPts val="0"/>
                  </a:spcBef>
                  <a:spcAft>
                    <a:spcPts val="0"/>
                  </a:spcAft>
                </a:pPr>
                <a:endParaRPr lang="en-US" b="1" smtClean="0">
                  <a:solidFill>
                    <a:schemeClr val="bg1"/>
                  </a:solidFill>
                  <a:latin typeface="Arial" pitchFamily="34" charset="0"/>
                  <a:cs typeface="Arial" pitchFamily="34" charset="0"/>
                </a:endParaRPr>
              </a:p>
            </p:txBody>
          </p:sp>
          <p:cxnSp>
            <p:nvCxnSpPr>
              <p:cNvPr id="76" name="Straight Connector 75"/>
              <p:cNvCxnSpPr/>
              <p:nvPr/>
            </p:nvCxnSpPr>
            <p:spPr>
              <a:xfrm flipH="1">
                <a:off x="444371" y="6032501"/>
                <a:ext cx="74050" cy="108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74" name="Straight Connector 73"/>
            <p:cNvCxnSpPr/>
            <p:nvPr/>
          </p:nvCxnSpPr>
          <p:spPr>
            <a:xfrm flipH="1">
              <a:off x="489195" y="6036984"/>
              <a:ext cx="74050" cy="108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13" name="TextBox 112"/>
          <p:cNvSpPr txBox="1"/>
          <p:nvPr/>
        </p:nvSpPr>
        <p:spPr>
          <a:xfrm>
            <a:off x="2027260" y="5781993"/>
            <a:ext cx="3591492" cy="338554"/>
          </a:xfrm>
          <a:prstGeom prst="rect">
            <a:avLst/>
          </a:prstGeom>
          <a:noFill/>
        </p:spPr>
        <p:txBody>
          <a:bodyPr wrap="square" rtlCol="0">
            <a:spAutoFit/>
          </a:bodyPr>
          <a:lstStyle/>
          <a:p>
            <a:pPr algn="ctr"/>
            <a:r>
              <a:rPr lang="en-US" sz="1600" dirty="0" smtClean="0"/>
              <a:t>Time after end of infusion (hours) </a:t>
            </a:r>
            <a:endParaRPr lang="en-US" sz="1600" dirty="0"/>
          </a:p>
        </p:txBody>
      </p:sp>
      <p:sp>
        <p:nvSpPr>
          <p:cNvPr id="114" name="Text Placeholder 4"/>
          <p:cNvSpPr>
            <a:spLocks noGrp="1"/>
          </p:cNvSpPr>
          <p:nvPr>
            <p:ph type="body" sz="quarter" idx="15"/>
          </p:nvPr>
        </p:nvSpPr>
        <p:spPr>
          <a:xfrm>
            <a:off x="365111" y="6475011"/>
            <a:ext cx="8106536" cy="341938"/>
          </a:xfrm>
        </p:spPr>
        <p:txBody>
          <a:bodyPr/>
          <a:lstStyle/>
          <a:p>
            <a:r>
              <a:rPr lang="en-US" sz="1000" dirty="0" err="1"/>
              <a:t>aPTT</a:t>
            </a:r>
            <a:r>
              <a:rPr lang="en-US" sz="1000" dirty="0"/>
              <a:t>, activated partial </a:t>
            </a:r>
            <a:r>
              <a:rPr lang="en-US" sz="1000" dirty="0" err="1"/>
              <a:t>thromboplastin</a:t>
            </a:r>
            <a:r>
              <a:rPr lang="en-US" sz="1000" dirty="0"/>
              <a:t> time; </a:t>
            </a:r>
            <a:r>
              <a:rPr lang="en-US" sz="1000" dirty="0" smtClean="0"/>
              <a:t>DE, </a:t>
            </a:r>
            <a:r>
              <a:rPr lang="en-US" sz="1000" dirty="0" err="1"/>
              <a:t>dabigatran</a:t>
            </a:r>
            <a:r>
              <a:rPr lang="en-US" sz="1000" dirty="0"/>
              <a:t> </a:t>
            </a:r>
            <a:r>
              <a:rPr lang="en-US" sz="1000" dirty="0" err="1"/>
              <a:t>etexilate</a:t>
            </a:r>
            <a:r>
              <a:rPr lang="en-US" sz="1000" dirty="0"/>
              <a:t>; </a:t>
            </a:r>
            <a:r>
              <a:rPr lang="en-US" sz="1000" dirty="0" err="1"/>
              <a:t>dTT</a:t>
            </a:r>
            <a:r>
              <a:rPr lang="en-US" sz="1000" dirty="0"/>
              <a:t>, diluted thrombin time; ECT, </a:t>
            </a:r>
            <a:r>
              <a:rPr lang="en-US" sz="1000" dirty="0" err="1"/>
              <a:t>ecarin</a:t>
            </a:r>
            <a:r>
              <a:rPr lang="en-US" sz="1000" dirty="0"/>
              <a:t> clotting time; </a:t>
            </a:r>
            <a:r>
              <a:rPr lang="en-US" sz="1000" dirty="0" smtClean="0"/>
              <a:t> </a:t>
            </a:r>
            <a:r>
              <a:rPr lang="en-US" sz="1000" dirty="0"/>
              <a:t/>
            </a:r>
            <a:br>
              <a:rPr lang="en-US" sz="1000" dirty="0"/>
            </a:br>
            <a:r>
              <a:rPr lang="en-US" sz="1000" dirty="0"/>
              <a:t>RI, renal impairment (</a:t>
            </a:r>
            <a:r>
              <a:rPr lang="en-US" sz="1000" dirty="0" err="1"/>
              <a:t>CL</a:t>
            </a:r>
            <a:r>
              <a:rPr lang="en-US" sz="1000" baseline="-25000" dirty="0" err="1"/>
              <a:t>cr</a:t>
            </a:r>
            <a:r>
              <a:rPr lang="en-US" sz="1000" dirty="0"/>
              <a:t>: mild RI ≥ 60–&lt; 90 mL/min; </a:t>
            </a:r>
            <a:r>
              <a:rPr lang="en-US" sz="1000" dirty="0" smtClean="0"/>
              <a:t>moderate </a:t>
            </a:r>
            <a:r>
              <a:rPr lang="en-US" sz="1000" dirty="0"/>
              <a:t>RI ≥ 30–&lt; 60 mL/min); TT, thrombin time.</a:t>
            </a:r>
          </a:p>
        </p:txBody>
      </p:sp>
      <p:sp>
        <p:nvSpPr>
          <p:cNvPr id="77" name="TextBox 76"/>
          <p:cNvSpPr txBox="1"/>
          <p:nvPr/>
        </p:nvSpPr>
        <p:spPr>
          <a:xfrm>
            <a:off x="421249" y="5906214"/>
            <a:ext cx="1312018" cy="307777"/>
          </a:xfrm>
          <a:prstGeom prst="rect">
            <a:avLst/>
          </a:prstGeom>
          <a:noFill/>
        </p:spPr>
        <p:txBody>
          <a:bodyPr wrap="square" rtlCol="0">
            <a:spAutoFit/>
          </a:bodyPr>
          <a:lstStyle/>
          <a:p>
            <a:pPr algn="ctr"/>
            <a:r>
              <a:rPr lang="en-US" sz="1400" dirty="0" err="1" smtClean="0">
                <a:solidFill>
                  <a:schemeClr val="accent1"/>
                </a:solidFill>
                <a:latin typeface="Arial" panose="020B0604020202020204" pitchFamily="34" charset="0"/>
                <a:cs typeface="Arial" panose="020B0604020202020204" pitchFamily="34" charset="0"/>
              </a:rPr>
              <a:t>Idarucizumab</a:t>
            </a:r>
            <a:endParaRPr lang="en-US" sz="1400" dirty="0">
              <a:solidFill>
                <a:schemeClr val="accent1"/>
              </a:solidFill>
              <a:latin typeface="+mn-lt"/>
            </a:endParaRPr>
          </a:p>
        </p:txBody>
      </p:sp>
      <p:sp>
        <p:nvSpPr>
          <p:cNvPr id="79" name="Down Arrow 78"/>
          <p:cNvSpPr/>
          <p:nvPr/>
        </p:nvSpPr>
        <p:spPr>
          <a:xfrm rot="10800000">
            <a:off x="904198" y="5198637"/>
            <a:ext cx="358775" cy="227988"/>
          </a:xfrm>
          <a:prstGeom prst="downArrow">
            <a:avLst/>
          </a:prstGeom>
          <a:gradFill flip="none" rotWithShape="1">
            <a:gsLst>
              <a:gs pos="0">
                <a:srgbClr val="005C00"/>
              </a:gs>
              <a:gs pos="50000">
                <a:srgbClr val="008000"/>
              </a:gs>
              <a:gs pos="100000">
                <a:srgbClr val="009A00"/>
              </a:gs>
            </a:gsLst>
            <a:lin ang="54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noAutofit/>
          </a:bodyPr>
          <a:lstStyle/>
          <a:p>
            <a:pPr algn="ctr" fontAlgn="auto">
              <a:lnSpc>
                <a:spcPct val="90000"/>
              </a:lnSpc>
              <a:spcBef>
                <a:spcPts val="0"/>
              </a:spcBef>
              <a:spcAft>
                <a:spcPts val="0"/>
              </a:spcAft>
            </a:pPr>
            <a:endParaRPr lang="en-US" b="1" dirty="0" smtClean="0">
              <a:solidFill>
                <a:schemeClr val="bg1"/>
              </a:solidFill>
              <a:latin typeface="Arial" pitchFamily="34" charset="0"/>
              <a:cs typeface="Arial" pitchFamily="34" charset="0"/>
            </a:endParaRPr>
          </a:p>
        </p:txBody>
      </p:sp>
      <p:sp>
        <p:nvSpPr>
          <p:cNvPr id="80" name="Abgerundetes Rechteck 10"/>
          <p:cNvSpPr/>
          <p:nvPr/>
        </p:nvSpPr>
        <p:spPr>
          <a:xfrm>
            <a:off x="6459414" y="1260909"/>
            <a:ext cx="2627697" cy="4962821"/>
          </a:xfrm>
          <a:prstGeom prst="roundRect">
            <a:avLst>
              <a:gd name="adj" fmla="val 10440"/>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noAutofit/>
          </a:bodyPr>
          <a:lstStyle/>
          <a:p>
            <a:pPr marL="177800" indent="-177800" fontAlgn="auto">
              <a:lnSpc>
                <a:spcPct val="95000"/>
              </a:lnSpc>
              <a:spcBef>
                <a:spcPts val="0"/>
              </a:spcBef>
              <a:spcAft>
                <a:spcPts val="0"/>
              </a:spcAft>
              <a:buFont typeface="Arial" pitchFamily="34" charset="0"/>
              <a:buChar char="•"/>
            </a:pPr>
            <a:r>
              <a:rPr lang="en-US" sz="1600" dirty="0" smtClean="0">
                <a:solidFill>
                  <a:schemeClr val="bg1"/>
                </a:solidFill>
                <a:latin typeface="Arial" panose="020B0604020202020204" pitchFamily="34" charset="0"/>
                <a:cs typeface="Arial" pitchFamily="34" charset="0"/>
              </a:rPr>
              <a:t>Median peak dabigatran exposure was comparable to exposure in patients with NVAF*</a:t>
            </a:r>
          </a:p>
          <a:p>
            <a:pPr marL="177800" indent="-177800" fontAlgn="auto">
              <a:lnSpc>
                <a:spcPct val="95000"/>
              </a:lnSpc>
              <a:spcBef>
                <a:spcPts val="0"/>
              </a:spcBef>
              <a:spcAft>
                <a:spcPts val="0"/>
              </a:spcAft>
              <a:buFont typeface="Arial" pitchFamily="34" charset="0"/>
              <a:buChar char="•"/>
            </a:pPr>
            <a:endParaRPr lang="en-US" sz="1600" dirty="0" smtClean="0">
              <a:solidFill>
                <a:schemeClr val="bg1"/>
              </a:solidFill>
              <a:latin typeface="Arial" panose="020B0604020202020204" pitchFamily="34" charset="0"/>
              <a:cs typeface="Arial" pitchFamily="34" charset="0"/>
            </a:endParaRPr>
          </a:p>
          <a:p>
            <a:pPr marL="177800" indent="-177800" fontAlgn="auto">
              <a:lnSpc>
                <a:spcPct val="95000"/>
              </a:lnSpc>
              <a:spcBef>
                <a:spcPts val="0"/>
              </a:spcBef>
              <a:spcAft>
                <a:spcPts val="0"/>
              </a:spcAft>
              <a:buFont typeface="Arial" pitchFamily="34" charset="0"/>
              <a:buChar char="•"/>
            </a:pPr>
            <a:r>
              <a:rPr lang="en-US" sz="1600" dirty="0" err="1" smtClean="0">
                <a:solidFill>
                  <a:schemeClr val="bg1"/>
                </a:solidFill>
                <a:latin typeface="Arial" panose="020B0604020202020204" pitchFamily="34" charset="0"/>
                <a:cs typeface="Arial" pitchFamily="34" charset="0"/>
              </a:rPr>
              <a:t>Dabigatran</a:t>
            </a:r>
            <a:r>
              <a:rPr lang="en-US" sz="1600" dirty="0" smtClean="0">
                <a:solidFill>
                  <a:schemeClr val="bg1"/>
                </a:solidFill>
                <a:latin typeface="Arial" panose="020B0604020202020204" pitchFamily="34" charset="0"/>
                <a:cs typeface="Arial" pitchFamily="34" charset="0"/>
              </a:rPr>
              <a:t>-prolonged clotting times (</a:t>
            </a:r>
            <a:r>
              <a:rPr lang="en-US" sz="1600" dirty="0" err="1" smtClean="0">
                <a:solidFill>
                  <a:schemeClr val="bg1"/>
                </a:solidFill>
                <a:latin typeface="Arial" panose="020B0604020202020204" pitchFamily="34" charset="0"/>
                <a:cs typeface="Arial" pitchFamily="34" charset="0"/>
              </a:rPr>
              <a:t>dTT</a:t>
            </a:r>
            <a:r>
              <a:rPr lang="en-US" sz="1600" dirty="0" smtClean="0">
                <a:solidFill>
                  <a:schemeClr val="bg1"/>
                </a:solidFill>
                <a:latin typeface="Arial" panose="020B0604020202020204" pitchFamily="34" charset="0"/>
                <a:cs typeface="Arial" pitchFamily="34" charset="0"/>
              </a:rPr>
              <a:t>, ECT, aPTT and TT) were reversed to baseline immediately after end of i</a:t>
            </a:r>
            <a:r>
              <a:rPr lang="en-US" sz="1600" dirty="0" smtClean="0">
                <a:solidFill>
                  <a:srgbClr val="FFFFFF"/>
                </a:solidFill>
                <a:latin typeface="Arial" panose="020B0604020202020204" pitchFamily="34" charset="0"/>
                <a:cs typeface="Arial" pitchFamily="34" charset="0"/>
              </a:rPr>
              <a:t>darucizumab</a:t>
            </a:r>
            <a:r>
              <a:rPr lang="en-US" sz="1600" dirty="0" smtClean="0">
                <a:solidFill>
                  <a:schemeClr val="bg1"/>
                </a:solidFill>
                <a:latin typeface="Arial" panose="020B0604020202020204" pitchFamily="34" charset="0"/>
                <a:cs typeface="Arial" pitchFamily="34" charset="0"/>
              </a:rPr>
              <a:t> infusion</a:t>
            </a:r>
          </a:p>
          <a:p>
            <a:pPr marL="285750" indent="-285750" fontAlgn="auto">
              <a:lnSpc>
                <a:spcPct val="95000"/>
              </a:lnSpc>
              <a:spcBef>
                <a:spcPts val="0"/>
              </a:spcBef>
              <a:spcAft>
                <a:spcPts val="0"/>
              </a:spcAft>
              <a:buFont typeface="Arial" pitchFamily="34" charset="0"/>
              <a:buChar char="•"/>
            </a:pPr>
            <a:endParaRPr lang="en-US" sz="1600" dirty="0" smtClean="0">
              <a:solidFill>
                <a:schemeClr val="bg1"/>
              </a:solidFill>
              <a:latin typeface="Arial" panose="020B0604020202020204" pitchFamily="34" charset="0"/>
              <a:cs typeface="Arial" pitchFamily="34" charset="0"/>
            </a:endParaRPr>
          </a:p>
          <a:p>
            <a:pPr marL="174625" indent="-174625" fontAlgn="auto">
              <a:lnSpc>
                <a:spcPct val="95000"/>
              </a:lnSpc>
              <a:spcBef>
                <a:spcPts val="0"/>
              </a:spcBef>
              <a:spcAft>
                <a:spcPts val="0"/>
              </a:spcAft>
              <a:buFont typeface="Arial" pitchFamily="34" charset="0"/>
              <a:buChar char="•"/>
            </a:pPr>
            <a:r>
              <a:rPr lang="en-US" sz="1600" dirty="0" smtClean="0">
                <a:solidFill>
                  <a:schemeClr val="bg1"/>
                </a:solidFill>
                <a:latin typeface="Arial" panose="020B0604020202020204" pitchFamily="34" charset="0"/>
                <a:cs typeface="Arial" pitchFamily="34" charset="0"/>
              </a:rPr>
              <a:t>Sustained reversal observed after i</a:t>
            </a:r>
            <a:r>
              <a:rPr lang="en-US" sz="1600" dirty="0" smtClean="0">
                <a:solidFill>
                  <a:srgbClr val="FFFFFF"/>
                </a:solidFill>
                <a:latin typeface="Arial" panose="020B0604020202020204" pitchFamily="34" charset="0"/>
                <a:cs typeface="Arial" pitchFamily="34" charset="0"/>
              </a:rPr>
              <a:t>darucizumab</a:t>
            </a:r>
            <a:r>
              <a:rPr lang="en-US" sz="1600" dirty="0" smtClean="0">
                <a:solidFill>
                  <a:schemeClr val="bg1"/>
                </a:solidFill>
                <a:latin typeface="Arial" panose="020B0604020202020204" pitchFamily="34" charset="0"/>
                <a:cs typeface="Arial" pitchFamily="34" charset="0"/>
              </a:rPr>
              <a:t> 5 g in healthy subjects </a:t>
            </a:r>
            <a:r>
              <a:rPr lang="en-US" sz="1600" spc="-20" dirty="0" smtClean="0">
                <a:solidFill>
                  <a:schemeClr val="bg1"/>
                </a:solidFill>
                <a:latin typeface="Arial" panose="020B0604020202020204" pitchFamily="34" charset="0"/>
                <a:cs typeface="Arial" pitchFamily="34" charset="0"/>
              </a:rPr>
              <a:t>(45–64 years), the elderly, and subjects with mild or moderate renal impairment</a:t>
            </a:r>
            <a:endParaRPr lang="en-US" sz="1600" dirty="0" smtClean="0">
              <a:solidFill>
                <a:schemeClr val="bg1"/>
              </a:solidFill>
              <a:latin typeface="Arial" panose="020B0604020202020204" pitchFamily="34" charset="0"/>
              <a:cs typeface="Arial" pitchFamily="34" charset="0"/>
            </a:endParaRPr>
          </a:p>
        </p:txBody>
      </p:sp>
      <p:sp>
        <p:nvSpPr>
          <p:cNvPr id="146" name="TextBox 145"/>
          <p:cNvSpPr txBox="1"/>
          <p:nvPr/>
        </p:nvSpPr>
        <p:spPr>
          <a:xfrm>
            <a:off x="1250936" y="5773028"/>
            <a:ext cx="842958" cy="276999"/>
          </a:xfrm>
          <a:prstGeom prst="rect">
            <a:avLst/>
          </a:prstGeom>
          <a:noFill/>
        </p:spPr>
        <p:txBody>
          <a:bodyPr wrap="square" rtlCol="0">
            <a:spAutoFit/>
          </a:bodyPr>
          <a:lstStyle/>
          <a:p>
            <a:pPr algn="ctr"/>
            <a:r>
              <a:rPr lang="en-GB" sz="1200" spc="-50" dirty="0" smtClean="0">
                <a:solidFill>
                  <a:schemeClr val="tx2">
                    <a:lumMod val="50000"/>
                  </a:schemeClr>
                </a:solidFill>
              </a:rPr>
              <a:t>Minutes</a:t>
            </a:r>
            <a:endParaRPr lang="en-GB" sz="1200" spc="-50" dirty="0">
              <a:solidFill>
                <a:schemeClr val="tx2">
                  <a:lumMod val="50000"/>
                </a:schemeClr>
              </a:solidFill>
            </a:endParaRPr>
          </a:p>
        </p:txBody>
      </p:sp>
      <p:grpSp>
        <p:nvGrpSpPr>
          <p:cNvPr id="147" name="Group 146"/>
          <p:cNvGrpSpPr/>
          <p:nvPr/>
        </p:nvGrpSpPr>
        <p:grpSpPr>
          <a:xfrm>
            <a:off x="956054" y="5515566"/>
            <a:ext cx="4475664" cy="311167"/>
            <a:chOff x="1110059" y="5823574"/>
            <a:chExt cx="4475664" cy="311167"/>
          </a:xfrm>
          <a:solidFill>
            <a:schemeClr val="bg2"/>
          </a:solidFill>
        </p:grpSpPr>
        <p:sp>
          <p:nvSpPr>
            <p:cNvPr id="148" name="TextBox 147"/>
            <p:cNvSpPr txBox="1"/>
            <p:nvPr/>
          </p:nvSpPr>
          <p:spPr>
            <a:xfrm>
              <a:off x="1110059" y="5823574"/>
              <a:ext cx="302982" cy="307777"/>
            </a:xfrm>
            <a:prstGeom prst="rect">
              <a:avLst/>
            </a:prstGeom>
            <a:grpFill/>
          </p:spPr>
          <p:txBody>
            <a:bodyPr wrap="square" rtlCol="0">
              <a:spAutoFit/>
            </a:bodyPr>
            <a:lstStyle/>
            <a:p>
              <a:pPr algn="ctr"/>
              <a:r>
                <a:rPr lang="en-GB" sz="1400" dirty="0" smtClean="0"/>
                <a:t>0</a:t>
              </a:r>
              <a:endParaRPr lang="en-GB" sz="1400" dirty="0"/>
            </a:p>
          </p:txBody>
        </p:sp>
        <p:grpSp>
          <p:nvGrpSpPr>
            <p:cNvPr id="149" name="Group 148"/>
            <p:cNvGrpSpPr/>
            <p:nvPr/>
          </p:nvGrpSpPr>
          <p:grpSpPr>
            <a:xfrm>
              <a:off x="1398908" y="5826964"/>
              <a:ext cx="4186815" cy="307777"/>
              <a:chOff x="1398908" y="5826964"/>
              <a:chExt cx="4186815" cy="307777"/>
            </a:xfrm>
            <a:grpFill/>
          </p:grpSpPr>
          <p:grpSp>
            <p:nvGrpSpPr>
              <p:cNvPr id="150" name="Group 149"/>
              <p:cNvGrpSpPr/>
              <p:nvPr/>
            </p:nvGrpSpPr>
            <p:grpSpPr>
              <a:xfrm>
                <a:off x="1398908" y="5826964"/>
                <a:ext cx="4186815" cy="307777"/>
                <a:chOff x="1398908" y="5878990"/>
                <a:chExt cx="4186815" cy="307777"/>
              </a:xfrm>
              <a:grpFill/>
            </p:grpSpPr>
            <p:sp>
              <p:nvSpPr>
                <p:cNvPr id="152" name="TextBox 151"/>
                <p:cNvSpPr txBox="1"/>
                <p:nvPr/>
              </p:nvSpPr>
              <p:spPr>
                <a:xfrm>
                  <a:off x="4645534" y="5878990"/>
                  <a:ext cx="393192" cy="307777"/>
                </a:xfrm>
                <a:prstGeom prst="rect">
                  <a:avLst/>
                </a:prstGeom>
                <a:grpFill/>
              </p:spPr>
              <p:txBody>
                <a:bodyPr wrap="square" rtlCol="0">
                  <a:spAutoFit/>
                </a:bodyPr>
                <a:lstStyle/>
                <a:p>
                  <a:pPr algn="ctr"/>
                  <a:r>
                    <a:rPr lang="en-GB" sz="1400" dirty="0" smtClean="0"/>
                    <a:t>20</a:t>
                  </a:r>
                  <a:endParaRPr lang="en-GB" sz="1400" dirty="0"/>
                </a:p>
              </p:txBody>
            </p:sp>
            <p:grpSp>
              <p:nvGrpSpPr>
                <p:cNvPr id="153" name="Group 152"/>
                <p:cNvGrpSpPr/>
                <p:nvPr/>
              </p:nvGrpSpPr>
              <p:grpSpPr>
                <a:xfrm>
                  <a:off x="1398908" y="5878990"/>
                  <a:ext cx="4186815" cy="307777"/>
                  <a:chOff x="1398908" y="5878990"/>
                  <a:chExt cx="4186815" cy="307777"/>
                </a:xfrm>
                <a:grpFill/>
              </p:grpSpPr>
              <p:sp>
                <p:nvSpPr>
                  <p:cNvPr id="154" name="TextBox 153"/>
                  <p:cNvSpPr txBox="1"/>
                  <p:nvPr/>
                </p:nvSpPr>
                <p:spPr>
                  <a:xfrm>
                    <a:off x="1946619" y="5898042"/>
                    <a:ext cx="291754" cy="276999"/>
                  </a:xfrm>
                  <a:prstGeom prst="rect">
                    <a:avLst/>
                  </a:prstGeom>
                  <a:grpFill/>
                </p:spPr>
                <p:txBody>
                  <a:bodyPr wrap="square" lIns="36000" rIns="36000" rtlCol="0">
                    <a:spAutoFit/>
                  </a:bodyPr>
                  <a:lstStyle/>
                  <a:p>
                    <a:pPr algn="ctr"/>
                    <a:r>
                      <a:rPr lang="en-GB" sz="1200" dirty="0" smtClean="0">
                        <a:solidFill>
                          <a:schemeClr val="tx2">
                            <a:lumMod val="50000"/>
                          </a:schemeClr>
                        </a:solidFill>
                      </a:rPr>
                      <a:t>90</a:t>
                    </a:r>
                    <a:endParaRPr lang="en-GB" sz="1200" dirty="0">
                      <a:solidFill>
                        <a:schemeClr val="tx2">
                          <a:lumMod val="50000"/>
                        </a:schemeClr>
                      </a:solidFill>
                    </a:endParaRPr>
                  </a:p>
                </p:txBody>
              </p:sp>
              <p:sp>
                <p:nvSpPr>
                  <p:cNvPr id="155" name="TextBox 154"/>
                  <p:cNvSpPr txBox="1"/>
                  <p:nvPr/>
                </p:nvSpPr>
                <p:spPr>
                  <a:xfrm>
                    <a:off x="1398908" y="5898042"/>
                    <a:ext cx="278878" cy="276999"/>
                  </a:xfrm>
                  <a:prstGeom prst="rect">
                    <a:avLst/>
                  </a:prstGeom>
                  <a:grpFill/>
                </p:spPr>
                <p:txBody>
                  <a:bodyPr wrap="square" lIns="36000" rIns="36000" rtlCol="0">
                    <a:spAutoFit/>
                  </a:bodyPr>
                  <a:lstStyle/>
                  <a:p>
                    <a:pPr algn="ctr"/>
                    <a:r>
                      <a:rPr lang="en-GB" sz="1200" dirty="0" smtClean="0">
                        <a:solidFill>
                          <a:schemeClr val="tx2">
                            <a:lumMod val="50000"/>
                          </a:schemeClr>
                        </a:solidFill>
                      </a:rPr>
                      <a:t>30</a:t>
                    </a:r>
                    <a:endParaRPr lang="en-GB" sz="1200" dirty="0">
                      <a:solidFill>
                        <a:schemeClr val="tx2">
                          <a:lumMod val="50000"/>
                        </a:schemeClr>
                      </a:solidFill>
                    </a:endParaRPr>
                  </a:p>
                </p:txBody>
              </p:sp>
              <p:sp>
                <p:nvSpPr>
                  <p:cNvPr id="156" name="TextBox 155"/>
                  <p:cNvSpPr txBox="1"/>
                  <p:nvPr/>
                </p:nvSpPr>
                <p:spPr>
                  <a:xfrm>
                    <a:off x="1663497" y="5898042"/>
                    <a:ext cx="299747" cy="276999"/>
                  </a:xfrm>
                  <a:prstGeom prst="rect">
                    <a:avLst/>
                  </a:prstGeom>
                  <a:grpFill/>
                </p:spPr>
                <p:txBody>
                  <a:bodyPr wrap="square" lIns="36000" rIns="36000" rtlCol="0">
                    <a:spAutoFit/>
                  </a:bodyPr>
                  <a:lstStyle/>
                  <a:p>
                    <a:pPr algn="ctr"/>
                    <a:r>
                      <a:rPr lang="en-GB" sz="1200" dirty="0" smtClean="0">
                        <a:solidFill>
                          <a:schemeClr val="tx2">
                            <a:lumMod val="50000"/>
                          </a:schemeClr>
                        </a:solidFill>
                      </a:rPr>
                      <a:t>60</a:t>
                    </a:r>
                    <a:endParaRPr lang="en-GB" sz="1200" dirty="0">
                      <a:solidFill>
                        <a:schemeClr val="tx2">
                          <a:lumMod val="50000"/>
                        </a:schemeClr>
                      </a:solidFill>
                    </a:endParaRPr>
                  </a:p>
                </p:txBody>
              </p:sp>
              <p:sp>
                <p:nvSpPr>
                  <p:cNvPr id="157" name="TextBox 156"/>
                  <p:cNvSpPr txBox="1"/>
                  <p:nvPr/>
                </p:nvSpPr>
                <p:spPr>
                  <a:xfrm>
                    <a:off x="2214558" y="5878990"/>
                    <a:ext cx="302982" cy="307777"/>
                  </a:xfrm>
                  <a:prstGeom prst="rect">
                    <a:avLst/>
                  </a:prstGeom>
                  <a:grpFill/>
                </p:spPr>
                <p:txBody>
                  <a:bodyPr wrap="square" rtlCol="0">
                    <a:spAutoFit/>
                  </a:bodyPr>
                  <a:lstStyle/>
                  <a:p>
                    <a:pPr algn="ctr"/>
                    <a:r>
                      <a:rPr lang="en-GB" sz="1400" dirty="0" smtClean="0"/>
                      <a:t>2</a:t>
                    </a:r>
                    <a:endParaRPr lang="en-GB" sz="1400" dirty="0"/>
                  </a:p>
                </p:txBody>
              </p:sp>
              <p:sp>
                <p:nvSpPr>
                  <p:cNvPr id="158" name="TextBox 157"/>
                  <p:cNvSpPr txBox="1"/>
                  <p:nvPr/>
                </p:nvSpPr>
                <p:spPr>
                  <a:xfrm>
                    <a:off x="2444154" y="5878990"/>
                    <a:ext cx="393192" cy="307777"/>
                  </a:xfrm>
                  <a:prstGeom prst="rect">
                    <a:avLst/>
                  </a:prstGeom>
                  <a:grpFill/>
                </p:spPr>
                <p:txBody>
                  <a:bodyPr wrap="square" rtlCol="0">
                    <a:spAutoFit/>
                  </a:bodyPr>
                  <a:lstStyle/>
                  <a:p>
                    <a:pPr algn="ctr"/>
                    <a:r>
                      <a:rPr lang="en-GB" sz="1400" dirty="0" smtClean="0"/>
                      <a:t>4</a:t>
                    </a:r>
                    <a:endParaRPr lang="en-GB" sz="1400" dirty="0"/>
                  </a:p>
                </p:txBody>
              </p:sp>
              <p:sp>
                <p:nvSpPr>
                  <p:cNvPr id="159" name="TextBox 158"/>
                  <p:cNvSpPr txBox="1"/>
                  <p:nvPr/>
                </p:nvSpPr>
                <p:spPr>
                  <a:xfrm>
                    <a:off x="2994545" y="5878990"/>
                    <a:ext cx="393192" cy="307777"/>
                  </a:xfrm>
                  <a:prstGeom prst="rect">
                    <a:avLst/>
                  </a:prstGeom>
                  <a:grpFill/>
                </p:spPr>
                <p:txBody>
                  <a:bodyPr wrap="square" rtlCol="0">
                    <a:spAutoFit/>
                  </a:bodyPr>
                  <a:lstStyle/>
                  <a:p>
                    <a:pPr algn="ctr"/>
                    <a:r>
                      <a:rPr lang="en-GB" sz="1400" dirty="0" smtClean="0"/>
                      <a:t>8</a:t>
                    </a:r>
                    <a:endParaRPr lang="en-GB" sz="1400" dirty="0"/>
                  </a:p>
                </p:txBody>
              </p:sp>
              <p:sp>
                <p:nvSpPr>
                  <p:cNvPr id="160" name="TextBox 159"/>
                  <p:cNvSpPr txBox="1"/>
                  <p:nvPr/>
                </p:nvSpPr>
                <p:spPr>
                  <a:xfrm>
                    <a:off x="3539607" y="5878990"/>
                    <a:ext cx="393192" cy="307777"/>
                  </a:xfrm>
                  <a:prstGeom prst="rect">
                    <a:avLst/>
                  </a:prstGeom>
                  <a:grpFill/>
                </p:spPr>
                <p:txBody>
                  <a:bodyPr wrap="square" rtlCol="0">
                    <a:spAutoFit/>
                  </a:bodyPr>
                  <a:lstStyle/>
                  <a:p>
                    <a:pPr algn="ctr"/>
                    <a:r>
                      <a:rPr lang="en-GB" sz="1400" dirty="0" smtClean="0"/>
                      <a:t>12</a:t>
                    </a:r>
                    <a:endParaRPr lang="en-GB" sz="1400" dirty="0"/>
                  </a:p>
                </p:txBody>
              </p:sp>
              <p:sp>
                <p:nvSpPr>
                  <p:cNvPr id="161" name="TextBox 160"/>
                  <p:cNvSpPr txBox="1"/>
                  <p:nvPr/>
                </p:nvSpPr>
                <p:spPr>
                  <a:xfrm>
                    <a:off x="4094725" y="5878990"/>
                    <a:ext cx="393192" cy="307777"/>
                  </a:xfrm>
                  <a:prstGeom prst="rect">
                    <a:avLst/>
                  </a:prstGeom>
                  <a:grpFill/>
                </p:spPr>
                <p:txBody>
                  <a:bodyPr wrap="square" rtlCol="0">
                    <a:spAutoFit/>
                  </a:bodyPr>
                  <a:lstStyle/>
                  <a:p>
                    <a:pPr algn="ctr"/>
                    <a:r>
                      <a:rPr lang="en-GB" sz="1400" dirty="0" smtClean="0"/>
                      <a:t>16</a:t>
                    </a:r>
                    <a:endParaRPr lang="en-GB" sz="1400" dirty="0"/>
                  </a:p>
                </p:txBody>
              </p:sp>
              <p:sp>
                <p:nvSpPr>
                  <p:cNvPr id="162" name="TextBox 161"/>
                  <p:cNvSpPr txBox="1"/>
                  <p:nvPr/>
                </p:nvSpPr>
                <p:spPr>
                  <a:xfrm>
                    <a:off x="5192531" y="5878990"/>
                    <a:ext cx="393192" cy="307777"/>
                  </a:xfrm>
                  <a:prstGeom prst="rect">
                    <a:avLst/>
                  </a:prstGeom>
                  <a:grpFill/>
                </p:spPr>
                <p:txBody>
                  <a:bodyPr wrap="square" rtlCol="0">
                    <a:spAutoFit/>
                  </a:bodyPr>
                  <a:lstStyle/>
                  <a:p>
                    <a:pPr algn="ctr"/>
                    <a:r>
                      <a:rPr lang="en-GB" sz="1400" dirty="0" smtClean="0"/>
                      <a:t>24</a:t>
                    </a:r>
                    <a:endParaRPr lang="en-GB" sz="1400" dirty="0"/>
                  </a:p>
                </p:txBody>
              </p:sp>
            </p:grpSp>
          </p:grpSp>
          <p:sp>
            <p:nvSpPr>
              <p:cNvPr id="151" name="TextBox 150"/>
              <p:cNvSpPr txBox="1"/>
              <p:nvPr/>
            </p:nvSpPr>
            <p:spPr>
              <a:xfrm>
                <a:off x="2200716" y="5846000"/>
                <a:ext cx="331113" cy="276999"/>
              </a:xfrm>
              <a:prstGeom prst="rect">
                <a:avLst/>
              </a:prstGeom>
              <a:grpFill/>
            </p:spPr>
            <p:txBody>
              <a:bodyPr wrap="square" lIns="36000" rIns="36000" rtlCol="0">
                <a:spAutoFit/>
              </a:bodyPr>
              <a:lstStyle/>
              <a:p>
                <a:r>
                  <a:rPr lang="en-GB" sz="1200" dirty="0" smtClean="0">
                    <a:solidFill>
                      <a:schemeClr val="tx2">
                        <a:lumMod val="50000"/>
                      </a:schemeClr>
                    </a:solidFill>
                  </a:rPr>
                  <a:t>120</a:t>
                </a:r>
                <a:endParaRPr lang="en-GB" sz="1200" dirty="0">
                  <a:solidFill>
                    <a:schemeClr val="tx2">
                      <a:lumMod val="50000"/>
                    </a:schemeClr>
                  </a:solidFill>
                </a:endParaRPr>
              </a:p>
            </p:txBody>
          </p:sp>
        </p:grpSp>
      </p:grpSp>
      <p:sp>
        <p:nvSpPr>
          <p:cNvPr id="163" name="Left Brace 162"/>
          <p:cNvSpPr/>
          <p:nvPr/>
        </p:nvSpPr>
        <p:spPr>
          <a:xfrm rot="16200000">
            <a:off x="1609042" y="5270440"/>
            <a:ext cx="125976" cy="1070953"/>
          </a:xfrm>
          <a:prstGeom prst="leftBrace">
            <a:avLst/>
          </a:prstGeom>
          <a:ln>
            <a:solidFill>
              <a:schemeClr val="tx2">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solidFill>
                <a:schemeClr val="tx1">
                  <a:lumMod val="65000"/>
                  <a:lumOff val="35000"/>
                </a:schemeClr>
              </a:solidFill>
            </a:endParaRPr>
          </a:p>
        </p:txBody>
      </p:sp>
      <p:grpSp>
        <p:nvGrpSpPr>
          <p:cNvPr id="102" name="Group 101"/>
          <p:cNvGrpSpPr/>
          <p:nvPr/>
        </p:nvGrpSpPr>
        <p:grpSpPr>
          <a:xfrm>
            <a:off x="3240505" y="1040927"/>
            <a:ext cx="3501491" cy="2559721"/>
            <a:chOff x="3029047" y="1613232"/>
            <a:chExt cx="2529249" cy="1724026"/>
          </a:xfrm>
        </p:grpSpPr>
        <p:grpSp>
          <p:nvGrpSpPr>
            <p:cNvPr id="103" name="Group 102"/>
            <p:cNvGrpSpPr/>
            <p:nvPr/>
          </p:nvGrpSpPr>
          <p:grpSpPr>
            <a:xfrm>
              <a:off x="3378667" y="2043109"/>
              <a:ext cx="2062087" cy="395899"/>
              <a:chOff x="3780587" y="1675169"/>
              <a:chExt cx="2062087" cy="395899"/>
            </a:xfrm>
          </p:grpSpPr>
          <p:sp>
            <p:nvSpPr>
              <p:cNvPr id="143" name="TextBox 142"/>
              <p:cNvSpPr txBox="1"/>
              <p:nvPr/>
            </p:nvSpPr>
            <p:spPr>
              <a:xfrm>
                <a:off x="3780588" y="1675169"/>
                <a:ext cx="2062086" cy="207294"/>
              </a:xfrm>
              <a:prstGeom prst="rect">
                <a:avLst/>
              </a:prstGeom>
              <a:noFill/>
            </p:spPr>
            <p:txBody>
              <a:bodyPr wrap="square" rtlCol="0">
                <a:spAutoFit/>
              </a:bodyPr>
              <a:lstStyle/>
              <a:p>
                <a:r>
                  <a:rPr lang="en-US" b="1" dirty="0" smtClean="0"/>
                  <a:t>65–80 </a:t>
                </a:r>
                <a:r>
                  <a:rPr lang="en-US" b="1" dirty="0" err="1" smtClean="0"/>
                  <a:t>yr</a:t>
                </a:r>
                <a:r>
                  <a:rPr lang="en-US" dirty="0" smtClean="0"/>
                  <a:t>, </a:t>
                </a:r>
                <a:r>
                  <a:rPr lang="en-US" dirty="0" err="1" smtClean="0"/>
                  <a:t>dabigatran</a:t>
                </a:r>
                <a:r>
                  <a:rPr lang="en-US" dirty="0" smtClean="0"/>
                  <a:t> 220 mg </a:t>
                </a:r>
                <a:endParaRPr lang="en-US" b="1" strike="sngStrike" dirty="0" smtClean="0">
                  <a:solidFill>
                    <a:srgbClr val="FF0000"/>
                  </a:solidFill>
                </a:endParaRPr>
              </a:p>
            </p:txBody>
          </p:sp>
          <p:sp>
            <p:nvSpPr>
              <p:cNvPr id="144" name="TextBox 143"/>
              <p:cNvSpPr txBox="1"/>
              <p:nvPr/>
            </p:nvSpPr>
            <p:spPr>
              <a:xfrm>
                <a:off x="3780587" y="1863774"/>
                <a:ext cx="1732322" cy="207294"/>
              </a:xfrm>
              <a:prstGeom prst="rect">
                <a:avLst/>
              </a:prstGeom>
              <a:noFill/>
            </p:spPr>
            <p:txBody>
              <a:bodyPr wrap="square" rtlCol="0">
                <a:spAutoFit/>
              </a:bodyPr>
              <a:lstStyle/>
              <a:p>
                <a:r>
                  <a:rPr lang="en-US" dirty="0" smtClean="0"/>
                  <a:t>+ </a:t>
                </a:r>
                <a:r>
                  <a:rPr lang="en-US" dirty="0" err="1" smtClean="0"/>
                  <a:t>idarucizumab</a:t>
                </a:r>
                <a:r>
                  <a:rPr lang="en-US" dirty="0" smtClean="0"/>
                  <a:t> 5 g</a:t>
                </a:r>
                <a:r>
                  <a:rPr lang="en-US" b="1" strike="sngStrike" dirty="0" smtClean="0">
                    <a:solidFill>
                      <a:srgbClr val="FF0000"/>
                    </a:solidFill>
                  </a:rPr>
                  <a:t> </a:t>
                </a:r>
              </a:p>
            </p:txBody>
          </p:sp>
        </p:grpSp>
        <p:grpSp>
          <p:nvGrpSpPr>
            <p:cNvPr id="104" name="Group 103"/>
            <p:cNvGrpSpPr/>
            <p:nvPr/>
          </p:nvGrpSpPr>
          <p:grpSpPr>
            <a:xfrm>
              <a:off x="3029047" y="1613232"/>
              <a:ext cx="2529249" cy="1724026"/>
              <a:chOff x="3029047" y="1593136"/>
              <a:chExt cx="2529249" cy="1724026"/>
            </a:xfrm>
          </p:grpSpPr>
          <p:sp>
            <p:nvSpPr>
              <p:cNvPr id="118" name="Oval 117"/>
              <p:cNvSpPr/>
              <p:nvPr/>
            </p:nvSpPr>
            <p:spPr>
              <a:xfrm>
                <a:off x="3174792" y="1891955"/>
                <a:ext cx="72000" cy="72000"/>
              </a:xfrm>
              <a:prstGeom prst="ellipse">
                <a:avLst/>
              </a:prstGeom>
              <a:solidFill>
                <a:srgbClr val="A21636"/>
              </a:solidFill>
              <a:ln>
                <a:solidFill>
                  <a:srgbClr val="A21636"/>
                </a:solidFill>
              </a:ln>
              <a:effectLst>
                <a:outerShdw sx="1000" sy="1000" algn="tl"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noAutofit/>
              </a:bodyPr>
              <a:lstStyle/>
              <a:p>
                <a:pPr algn="ctr" fontAlgn="auto">
                  <a:lnSpc>
                    <a:spcPct val="90000"/>
                  </a:lnSpc>
                  <a:spcBef>
                    <a:spcPts val="0"/>
                  </a:spcBef>
                  <a:spcAft>
                    <a:spcPts val="0"/>
                  </a:spcAft>
                </a:pPr>
                <a:endParaRPr lang="en-US" b="1" smtClean="0">
                  <a:solidFill>
                    <a:schemeClr val="bg1"/>
                  </a:solidFill>
                  <a:latin typeface="Arial" pitchFamily="34" charset="0"/>
                  <a:cs typeface="Arial" pitchFamily="34" charset="0"/>
                </a:endParaRPr>
              </a:p>
            </p:txBody>
          </p:sp>
          <p:sp>
            <p:nvSpPr>
              <p:cNvPr id="119" name="Isosceles Triangle 118"/>
              <p:cNvSpPr/>
              <p:nvPr/>
            </p:nvSpPr>
            <p:spPr>
              <a:xfrm>
                <a:off x="3158563" y="2139816"/>
                <a:ext cx="104459" cy="90000"/>
              </a:xfrm>
              <a:prstGeom prst="triangle">
                <a:avLst/>
              </a:prstGeom>
              <a:solidFill>
                <a:srgbClr val="008000">
                  <a:alpha val="65000"/>
                </a:srgbClr>
              </a:solidFill>
              <a:ln>
                <a:solidFill>
                  <a:srgbClr val="008000">
                    <a:alpha val="65000"/>
                  </a:srgbClr>
                </a:solidFill>
              </a:ln>
              <a:effectLst>
                <a:outerShdw sx="1000" sy="1000" algn="tl"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noAutofit/>
              </a:bodyPr>
              <a:lstStyle/>
              <a:p>
                <a:pPr algn="ctr" fontAlgn="auto">
                  <a:lnSpc>
                    <a:spcPct val="90000"/>
                  </a:lnSpc>
                  <a:spcBef>
                    <a:spcPts val="0"/>
                  </a:spcBef>
                  <a:spcAft>
                    <a:spcPts val="0"/>
                  </a:spcAft>
                </a:pPr>
                <a:endParaRPr lang="en-US" b="1" smtClean="0">
                  <a:solidFill>
                    <a:schemeClr val="bg1"/>
                  </a:solidFill>
                  <a:latin typeface="Arial" pitchFamily="34" charset="0"/>
                  <a:cs typeface="Arial" pitchFamily="34" charset="0"/>
                </a:endParaRPr>
              </a:p>
            </p:txBody>
          </p:sp>
          <p:sp>
            <p:nvSpPr>
              <p:cNvPr id="120" name="Rectangle 119"/>
              <p:cNvSpPr/>
              <p:nvPr/>
            </p:nvSpPr>
            <p:spPr>
              <a:xfrm>
                <a:off x="3171780" y="3220411"/>
                <a:ext cx="72000" cy="72000"/>
              </a:xfrm>
              <a:prstGeom prst="rect">
                <a:avLst/>
              </a:prstGeom>
              <a:solidFill>
                <a:srgbClr val="47BFFF"/>
              </a:solidFill>
              <a:ln>
                <a:solidFill>
                  <a:srgbClr val="47BFFF"/>
                </a:solidFill>
              </a:ln>
              <a:effectLst>
                <a:outerShdw sx="1000" sy="1000" algn="tl"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noAutofit/>
              </a:bodyPr>
              <a:lstStyle/>
              <a:p>
                <a:pPr algn="ctr" fontAlgn="auto">
                  <a:lnSpc>
                    <a:spcPct val="90000"/>
                  </a:lnSpc>
                  <a:spcBef>
                    <a:spcPts val="0"/>
                  </a:spcBef>
                  <a:spcAft>
                    <a:spcPts val="0"/>
                  </a:spcAft>
                </a:pPr>
                <a:endParaRPr lang="en-US" b="1" smtClean="0">
                  <a:solidFill>
                    <a:schemeClr val="bg1"/>
                  </a:solidFill>
                  <a:latin typeface="Arial" pitchFamily="34" charset="0"/>
                  <a:cs typeface="Arial" pitchFamily="34" charset="0"/>
                </a:endParaRPr>
              </a:p>
            </p:txBody>
          </p:sp>
          <p:sp>
            <p:nvSpPr>
              <p:cNvPr id="121" name="Diamond 120"/>
              <p:cNvSpPr/>
              <p:nvPr/>
            </p:nvSpPr>
            <p:spPr>
              <a:xfrm>
                <a:off x="3165792" y="2755419"/>
                <a:ext cx="90000" cy="90000"/>
              </a:xfrm>
              <a:prstGeom prst="diamond">
                <a:avLst/>
              </a:prstGeom>
              <a:solidFill>
                <a:schemeClr val="accent1"/>
              </a:solidFill>
              <a:ln>
                <a:solidFill>
                  <a:schemeClr val="accent1"/>
                </a:solidFill>
              </a:ln>
              <a:effectLst>
                <a:outerShdw sx="1000" sy="1000" algn="tl"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noAutofit/>
              </a:bodyPr>
              <a:lstStyle/>
              <a:p>
                <a:pPr algn="ctr" fontAlgn="auto">
                  <a:lnSpc>
                    <a:spcPct val="90000"/>
                  </a:lnSpc>
                  <a:spcBef>
                    <a:spcPts val="0"/>
                  </a:spcBef>
                  <a:spcAft>
                    <a:spcPts val="0"/>
                  </a:spcAft>
                </a:pPr>
                <a:endParaRPr lang="en-US" b="1" smtClean="0">
                  <a:solidFill>
                    <a:schemeClr val="bg1"/>
                  </a:solidFill>
                  <a:latin typeface="Arial" pitchFamily="34" charset="0"/>
                  <a:cs typeface="Arial" pitchFamily="34" charset="0"/>
                </a:endParaRPr>
              </a:p>
            </p:txBody>
          </p:sp>
          <p:sp>
            <p:nvSpPr>
              <p:cNvPr id="122" name="Oval 121"/>
              <p:cNvSpPr/>
              <p:nvPr/>
            </p:nvSpPr>
            <p:spPr>
              <a:xfrm>
                <a:off x="3174792" y="1694234"/>
                <a:ext cx="72000" cy="72000"/>
              </a:xfrm>
              <a:prstGeom prst="ellipse">
                <a:avLst/>
              </a:prstGeom>
              <a:solidFill>
                <a:srgbClr val="A21636">
                  <a:alpha val="70000"/>
                </a:srgbClr>
              </a:solidFill>
              <a:ln w="9525">
                <a:solidFill>
                  <a:schemeClr val="tx1"/>
                </a:solidFill>
              </a:ln>
              <a:effectLst>
                <a:outerShdw sx="1000" sy="1000" algn="tl"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noAutofit/>
              </a:bodyPr>
              <a:lstStyle/>
              <a:p>
                <a:pPr algn="ctr" fontAlgn="auto">
                  <a:lnSpc>
                    <a:spcPct val="90000"/>
                  </a:lnSpc>
                  <a:spcBef>
                    <a:spcPts val="0"/>
                  </a:spcBef>
                  <a:spcAft>
                    <a:spcPts val="0"/>
                  </a:spcAft>
                </a:pPr>
                <a:endParaRPr lang="en-US" b="1" smtClean="0">
                  <a:solidFill>
                    <a:schemeClr val="bg1"/>
                  </a:solidFill>
                  <a:latin typeface="Arial" pitchFamily="34" charset="0"/>
                  <a:cs typeface="Arial" pitchFamily="34" charset="0"/>
                </a:endParaRPr>
              </a:p>
            </p:txBody>
          </p:sp>
          <p:cxnSp>
            <p:nvCxnSpPr>
              <p:cNvPr id="123" name="Straight Connector 122"/>
              <p:cNvCxnSpPr/>
              <p:nvPr/>
            </p:nvCxnSpPr>
            <p:spPr>
              <a:xfrm>
                <a:off x="3029047" y="1927955"/>
                <a:ext cx="363491" cy="0"/>
              </a:xfrm>
              <a:prstGeom prst="line">
                <a:avLst/>
              </a:prstGeom>
              <a:ln w="19050">
                <a:solidFill>
                  <a:srgbClr val="A21636"/>
                </a:solidFill>
              </a:ln>
            </p:spPr>
            <p:style>
              <a:lnRef idx="1">
                <a:schemeClr val="accent1"/>
              </a:lnRef>
              <a:fillRef idx="0">
                <a:schemeClr val="accent1"/>
              </a:fillRef>
              <a:effectRef idx="0">
                <a:schemeClr val="accent1"/>
              </a:effectRef>
              <a:fontRef idx="minor">
                <a:schemeClr val="tx1"/>
              </a:fontRef>
            </p:style>
          </p:cxnSp>
          <p:cxnSp>
            <p:nvCxnSpPr>
              <p:cNvPr id="124" name="Straight Connector 123"/>
              <p:cNvCxnSpPr/>
              <p:nvPr/>
            </p:nvCxnSpPr>
            <p:spPr>
              <a:xfrm>
                <a:off x="3029047" y="1728583"/>
                <a:ext cx="363491" cy="0"/>
              </a:xfrm>
              <a:prstGeom prst="line">
                <a:avLst/>
              </a:prstGeom>
              <a:ln w="19050">
                <a:solidFill>
                  <a:srgbClr val="A21636">
                    <a:alpha val="70000"/>
                  </a:srgbClr>
                </a:solidFill>
                <a:prstDash val="sysDot"/>
              </a:ln>
            </p:spPr>
            <p:style>
              <a:lnRef idx="1">
                <a:schemeClr val="accent1"/>
              </a:lnRef>
              <a:fillRef idx="0">
                <a:schemeClr val="accent1"/>
              </a:fillRef>
              <a:effectRef idx="0">
                <a:schemeClr val="accent1"/>
              </a:effectRef>
              <a:fontRef idx="minor">
                <a:schemeClr val="tx1"/>
              </a:fontRef>
            </p:style>
          </p:cxnSp>
          <p:sp>
            <p:nvSpPr>
              <p:cNvPr id="125" name="Isosceles Triangle 124"/>
              <p:cNvSpPr/>
              <p:nvPr/>
            </p:nvSpPr>
            <p:spPr>
              <a:xfrm>
                <a:off x="3158563" y="2314523"/>
                <a:ext cx="104459" cy="90000"/>
              </a:xfrm>
              <a:prstGeom prst="triangle">
                <a:avLst/>
              </a:prstGeom>
              <a:solidFill>
                <a:srgbClr val="008000"/>
              </a:solidFill>
              <a:ln>
                <a:solidFill>
                  <a:srgbClr val="008000"/>
                </a:solidFill>
              </a:ln>
              <a:effectLst>
                <a:outerShdw sx="1000" sy="1000" algn="tl"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noAutofit/>
              </a:bodyPr>
              <a:lstStyle/>
              <a:p>
                <a:pPr algn="ctr" fontAlgn="auto">
                  <a:lnSpc>
                    <a:spcPct val="90000"/>
                  </a:lnSpc>
                  <a:spcBef>
                    <a:spcPts val="0"/>
                  </a:spcBef>
                  <a:spcAft>
                    <a:spcPts val="0"/>
                  </a:spcAft>
                </a:pPr>
                <a:endParaRPr lang="en-US" b="1" smtClean="0">
                  <a:solidFill>
                    <a:schemeClr val="bg1"/>
                  </a:solidFill>
                  <a:latin typeface="Arial" pitchFamily="34" charset="0"/>
                  <a:cs typeface="Arial" pitchFamily="34" charset="0"/>
                </a:endParaRPr>
              </a:p>
            </p:txBody>
          </p:sp>
          <p:cxnSp>
            <p:nvCxnSpPr>
              <p:cNvPr id="126" name="Straight Connector 125"/>
              <p:cNvCxnSpPr/>
              <p:nvPr/>
            </p:nvCxnSpPr>
            <p:spPr>
              <a:xfrm>
                <a:off x="3029047" y="2184002"/>
                <a:ext cx="363491" cy="0"/>
              </a:xfrm>
              <a:prstGeom prst="line">
                <a:avLst/>
              </a:prstGeom>
              <a:ln w="19050">
                <a:solidFill>
                  <a:srgbClr val="008000">
                    <a:alpha val="70000"/>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27" name="Straight Connector 126"/>
              <p:cNvCxnSpPr/>
              <p:nvPr/>
            </p:nvCxnSpPr>
            <p:spPr>
              <a:xfrm>
                <a:off x="3029047" y="2372221"/>
                <a:ext cx="363491" cy="0"/>
              </a:xfrm>
              <a:prstGeom prst="line">
                <a:avLst/>
              </a:prstGeom>
              <a:ln w="19050">
                <a:solidFill>
                  <a:srgbClr val="008000"/>
                </a:solidFill>
              </a:ln>
            </p:spPr>
            <p:style>
              <a:lnRef idx="1">
                <a:schemeClr val="accent1"/>
              </a:lnRef>
              <a:fillRef idx="0">
                <a:schemeClr val="accent1"/>
              </a:fillRef>
              <a:effectRef idx="0">
                <a:schemeClr val="accent1"/>
              </a:effectRef>
              <a:fontRef idx="minor">
                <a:schemeClr val="tx1"/>
              </a:fontRef>
            </p:style>
          </p:cxnSp>
          <p:sp>
            <p:nvSpPr>
              <p:cNvPr id="128" name="Diamond 127"/>
              <p:cNvSpPr/>
              <p:nvPr/>
            </p:nvSpPr>
            <p:spPr>
              <a:xfrm>
                <a:off x="3165792" y="2602066"/>
                <a:ext cx="90000" cy="90000"/>
              </a:xfrm>
              <a:prstGeom prst="diamond">
                <a:avLst/>
              </a:prstGeom>
              <a:solidFill>
                <a:schemeClr val="accent1">
                  <a:alpha val="65000"/>
                </a:schemeClr>
              </a:solidFill>
              <a:ln>
                <a:solidFill>
                  <a:schemeClr val="accent1">
                    <a:alpha val="64000"/>
                  </a:schemeClr>
                </a:solidFill>
              </a:ln>
              <a:effectLst>
                <a:outerShdw sx="1000" sy="1000" algn="tl"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noAutofit/>
              </a:bodyPr>
              <a:lstStyle/>
              <a:p>
                <a:pPr algn="ctr" fontAlgn="auto">
                  <a:lnSpc>
                    <a:spcPct val="90000"/>
                  </a:lnSpc>
                  <a:spcBef>
                    <a:spcPts val="0"/>
                  </a:spcBef>
                  <a:spcAft>
                    <a:spcPts val="0"/>
                  </a:spcAft>
                </a:pPr>
                <a:endParaRPr lang="en-US" b="1" smtClean="0">
                  <a:solidFill>
                    <a:schemeClr val="bg1"/>
                  </a:solidFill>
                  <a:latin typeface="Arial" pitchFamily="34" charset="0"/>
                  <a:cs typeface="Arial" pitchFamily="34" charset="0"/>
                </a:endParaRPr>
              </a:p>
            </p:txBody>
          </p:sp>
          <p:cxnSp>
            <p:nvCxnSpPr>
              <p:cNvPr id="129" name="Straight Connector 128"/>
              <p:cNvCxnSpPr/>
              <p:nvPr/>
            </p:nvCxnSpPr>
            <p:spPr>
              <a:xfrm>
                <a:off x="3029047" y="2647717"/>
                <a:ext cx="363491" cy="0"/>
              </a:xfrm>
              <a:prstGeom prst="line">
                <a:avLst/>
              </a:prstGeom>
              <a:ln w="19050">
                <a:solidFill>
                  <a:schemeClr val="accent1">
                    <a:alpha val="7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30" name="Straight Connector 129"/>
              <p:cNvCxnSpPr/>
              <p:nvPr/>
            </p:nvCxnSpPr>
            <p:spPr>
              <a:xfrm>
                <a:off x="3029047" y="2802517"/>
                <a:ext cx="363491"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1" name="Rectangle 130"/>
              <p:cNvSpPr/>
              <p:nvPr/>
            </p:nvSpPr>
            <p:spPr>
              <a:xfrm>
                <a:off x="3168174" y="3042855"/>
                <a:ext cx="72000" cy="72000"/>
              </a:xfrm>
              <a:prstGeom prst="rect">
                <a:avLst/>
              </a:prstGeom>
              <a:solidFill>
                <a:srgbClr val="47BFFF">
                  <a:alpha val="69000"/>
                </a:srgbClr>
              </a:solidFill>
              <a:ln>
                <a:solidFill>
                  <a:srgbClr val="47BFFF">
                    <a:alpha val="69000"/>
                  </a:srgbClr>
                </a:solidFill>
              </a:ln>
              <a:effectLst>
                <a:outerShdw sx="1000" sy="1000" algn="tl"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noAutofit/>
              </a:bodyPr>
              <a:lstStyle/>
              <a:p>
                <a:pPr algn="ctr" fontAlgn="auto">
                  <a:lnSpc>
                    <a:spcPct val="90000"/>
                  </a:lnSpc>
                  <a:spcBef>
                    <a:spcPts val="0"/>
                  </a:spcBef>
                  <a:spcAft>
                    <a:spcPts val="0"/>
                  </a:spcAft>
                </a:pPr>
                <a:endParaRPr lang="en-US" b="1" smtClean="0">
                  <a:solidFill>
                    <a:schemeClr val="bg1"/>
                  </a:solidFill>
                  <a:latin typeface="Arial" pitchFamily="34" charset="0"/>
                  <a:cs typeface="Arial" pitchFamily="34" charset="0"/>
                </a:endParaRPr>
              </a:p>
            </p:txBody>
          </p:sp>
          <p:cxnSp>
            <p:nvCxnSpPr>
              <p:cNvPr id="132" name="Straight Connector 131"/>
              <p:cNvCxnSpPr/>
              <p:nvPr/>
            </p:nvCxnSpPr>
            <p:spPr>
              <a:xfrm>
                <a:off x="3029047" y="3080579"/>
                <a:ext cx="363491" cy="0"/>
              </a:xfrm>
              <a:prstGeom prst="line">
                <a:avLst/>
              </a:prstGeom>
              <a:ln w="19050">
                <a:solidFill>
                  <a:srgbClr val="47BFFF">
                    <a:alpha val="70000"/>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33" name="Straight Connector 132"/>
              <p:cNvCxnSpPr/>
              <p:nvPr/>
            </p:nvCxnSpPr>
            <p:spPr>
              <a:xfrm>
                <a:off x="3029047" y="3257816"/>
                <a:ext cx="363491" cy="0"/>
              </a:xfrm>
              <a:prstGeom prst="line">
                <a:avLst/>
              </a:prstGeom>
              <a:ln w="19050">
                <a:solidFill>
                  <a:srgbClr val="47BFFF"/>
                </a:solidFill>
              </a:ln>
            </p:spPr>
            <p:style>
              <a:lnRef idx="1">
                <a:schemeClr val="accent1"/>
              </a:lnRef>
              <a:fillRef idx="0">
                <a:schemeClr val="accent1"/>
              </a:fillRef>
              <a:effectRef idx="0">
                <a:schemeClr val="accent1"/>
              </a:effectRef>
              <a:fontRef idx="minor">
                <a:schemeClr val="tx1"/>
              </a:fontRef>
            </p:style>
          </p:cxnSp>
          <p:grpSp>
            <p:nvGrpSpPr>
              <p:cNvPr id="134" name="Group 133"/>
              <p:cNvGrpSpPr/>
              <p:nvPr/>
            </p:nvGrpSpPr>
            <p:grpSpPr>
              <a:xfrm>
                <a:off x="3378668" y="1593136"/>
                <a:ext cx="2062086" cy="395899"/>
                <a:chOff x="1308708" y="1675169"/>
                <a:chExt cx="2062086" cy="395899"/>
              </a:xfrm>
            </p:grpSpPr>
            <p:sp>
              <p:nvSpPr>
                <p:cNvPr id="142" name="TextBox 141"/>
                <p:cNvSpPr txBox="1"/>
                <p:nvPr/>
              </p:nvSpPr>
              <p:spPr>
                <a:xfrm>
                  <a:off x="1308708" y="1863774"/>
                  <a:ext cx="1638129" cy="207294"/>
                </a:xfrm>
                <a:prstGeom prst="rect">
                  <a:avLst/>
                </a:prstGeom>
                <a:noFill/>
              </p:spPr>
              <p:txBody>
                <a:bodyPr wrap="square" rtlCol="0">
                  <a:spAutoFit/>
                </a:bodyPr>
                <a:lstStyle/>
                <a:p>
                  <a:r>
                    <a:rPr lang="en-US" dirty="0" smtClean="0"/>
                    <a:t>+ </a:t>
                  </a:r>
                  <a:r>
                    <a:rPr lang="en-US" dirty="0" err="1" smtClean="0"/>
                    <a:t>idarucizumab</a:t>
                  </a:r>
                  <a:r>
                    <a:rPr lang="en-US" dirty="0" smtClean="0"/>
                    <a:t> 5 g </a:t>
                  </a:r>
                  <a:endParaRPr lang="en-US" b="1" strike="sngStrike" dirty="0" smtClean="0">
                    <a:solidFill>
                      <a:srgbClr val="FF0000"/>
                    </a:solidFill>
                  </a:endParaRPr>
                </a:p>
              </p:txBody>
            </p:sp>
            <p:sp>
              <p:nvSpPr>
                <p:cNvPr id="141" name="TextBox 140"/>
                <p:cNvSpPr txBox="1"/>
                <p:nvPr/>
              </p:nvSpPr>
              <p:spPr>
                <a:xfrm>
                  <a:off x="1308708" y="1675169"/>
                  <a:ext cx="2062086" cy="207294"/>
                </a:xfrm>
                <a:prstGeom prst="rect">
                  <a:avLst/>
                </a:prstGeom>
                <a:noFill/>
              </p:spPr>
              <p:txBody>
                <a:bodyPr wrap="square" rtlCol="0">
                  <a:spAutoFit/>
                </a:bodyPr>
                <a:lstStyle/>
                <a:p>
                  <a:r>
                    <a:rPr lang="en-US" b="1" dirty="0" smtClean="0"/>
                    <a:t>45–64 </a:t>
                  </a:r>
                  <a:r>
                    <a:rPr lang="en-US" b="1" dirty="0" err="1" smtClean="0"/>
                    <a:t>yr</a:t>
                  </a:r>
                  <a:r>
                    <a:rPr lang="en-US" dirty="0" smtClean="0"/>
                    <a:t>, </a:t>
                  </a:r>
                  <a:r>
                    <a:rPr lang="en-US" dirty="0" err="1" smtClean="0"/>
                    <a:t>dabigatran</a:t>
                  </a:r>
                  <a:r>
                    <a:rPr lang="en-US" dirty="0" smtClean="0"/>
                    <a:t> 220 mg</a:t>
                  </a:r>
                  <a:endParaRPr lang="en-US" b="1" strike="sngStrike" dirty="0" smtClean="0">
                    <a:solidFill>
                      <a:srgbClr val="FF0000"/>
                    </a:solidFill>
                  </a:endParaRPr>
                </a:p>
              </p:txBody>
            </p:sp>
          </p:grpSp>
          <p:grpSp>
            <p:nvGrpSpPr>
              <p:cNvPr id="135" name="Group 134"/>
              <p:cNvGrpSpPr/>
              <p:nvPr/>
            </p:nvGrpSpPr>
            <p:grpSpPr>
              <a:xfrm>
                <a:off x="3378668" y="2474871"/>
                <a:ext cx="1846933" cy="395899"/>
                <a:chOff x="5016492" y="1675169"/>
                <a:chExt cx="1846933" cy="395899"/>
              </a:xfrm>
            </p:grpSpPr>
            <p:sp>
              <p:nvSpPr>
                <p:cNvPr id="139" name="TextBox 138"/>
                <p:cNvSpPr txBox="1"/>
                <p:nvPr/>
              </p:nvSpPr>
              <p:spPr>
                <a:xfrm>
                  <a:off x="5016492" y="1675169"/>
                  <a:ext cx="1846933" cy="207294"/>
                </a:xfrm>
                <a:prstGeom prst="rect">
                  <a:avLst/>
                </a:prstGeom>
                <a:noFill/>
              </p:spPr>
              <p:txBody>
                <a:bodyPr wrap="square" rtlCol="0">
                  <a:spAutoFit/>
                </a:bodyPr>
                <a:lstStyle/>
                <a:p>
                  <a:r>
                    <a:rPr lang="en-US" b="1" dirty="0" smtClean="0"/>
                    <a:t>Mild RI</a:t>
                  </a:r>
                  <a:r>
                    <a:rPr lang="en-US" dirty="0" smtClean="0"/>
                    <a:t>, </a:t>
                  </a:r>
                  <a:r>
                    <a:rPr lang="en-US" dirty="0" err="1" smtClean="0"/>
                    <a:t>dabigatran</a:t>
                  </a:r>
                  <a:r>
                    <a:rPr lang="en-US" dirty="0" smtClean="0"/>
                    <a:t> 150 mg </a:t>
                  </a:r>
                  <a:endParaRPr lang="en-US" b="1" strike="sngStrike" dirty="0" smtClean="0">
                    <a:solidFill>
                      <a:srgbClr val="FF0000"/>
                    </a:solidFill>
                  </a:endParaRPr>
                </a:p>
              </p:txBody>
            </p:sp>
            <p:sp>
              <p:nvSpPr>
                <p:cNvPr id="140" name="TextBox 139"/>
                <p:cNvSpPr txBox="1"/>
                <p:nvPr/>
              </p:nvSpPr>
              <p:spPr>
                <a:xfrm>
                  <a:off x="5016492" y="1863774"/>
                  <a:ext cx="1638130" cy="207294"/>
                </a:xfrm>
                <a:prstGeom prst="rect">
                  <a:avLst/>
                </a:prstGeom>
                <a:noFill/>
              </p:spPr>
              <p:txBody>
                <a:bodyPr wrap="square" rtlCol="0">
                  <a:spAutoFit/>
                </a:bodyPr>
                <a:lstStyle/>
                <a:p>
                  <a:r>
                    <a:rPr lang="en-US" dirty="0" smtClean="0"/>
                    <a:t>+ </a:t>
                  </a:r>
                  <a:r>
                    <a:rPr lang="en-US" dirty="0" err="1" smtClean="0"/>
                    <a:t>idarucizumab</a:t>
                  </a:r>
                  <a:r>
                    <a:rPr lang="en-US" dirty="0" smtClean="0"/>
                    <a:t> 5 g </a:t>
                  </a:r>
                  <a:endParaRPr lang="en-US" b="1" strike="sngStrike" dirty="0" smtClean="0">
                    <a:solidFill>
                      <a:srgbClr val="FF0000"/>
                    </a:solidFill>
                  </a:endParaRPr>
                </a:p>
              </p:txBody>
            </p:sp>
          </p:grpSp>
          <p:grpSp>
            <p:nvGrpSpPr>
              <p:cNvPr id="136" name="Group 135"/>
              <p:cNvGrpSpPr/>
              <p:nvPr/>
            </p:nvGrpSpPr>
            <p:grpSpPr>
              <a:xfrm>
                <a:off x="3378667" y="2921263"/>
                <a:ext cx="2179629" cy="395899"/>
                <a:chOff x="5568640" y="2388577"/>
                <a:chExt cx="2179629" cy="395899"/>
              </a:xfrm>
            </p:grpSpPr>
            <p:sp>
              <p:nvSpPr>
                <p:cNvPr id="137" name="TextBox 136"/>
                <p:cNvSpPr txBox="1"/>
                <p:nvPr/>
              </p:nvSpPr>
              <p:spPr>
                <a:xfrm>
                  <a:off x="5568640" y="2577182"/>
                  <a:ext cx="1928918" cy="207294"/>
                </a:xfrm>
                <a:prstGeom prst="rect">
                  <a:avLst/>
                </a:prstGeom>
                <a:noFill/>
              </p:spPr>
              <p:txBody>
                <a:bodyPr wrap="square" rtlCol="0">
                  <a:spAutoFit/>
                </a:bodyPr>
                <a:lstStyle/>
                <a:p>
                  <a:r>
                    <a:rPr lang="en-US" dirty="0" smtClean="0"/>
                    <a:t>+ </a:t>
                  </a:r>
                  <a:r>
                    <a:rPr lang="en-US" dirty="0" err="1" smtClean="0"/>
                    <a:t>idarucizumab</a:t>
                  </a:r>
                  <a:r>
                    <a:rPr lang="en-US" dirty="0" smtClean="0"/>
                    <a:t> 2 x 2.5 g </a:t>
                  </a:r>
                  <a:endParaRPr lang="en-US" b="1" strike="sngStrike" dirty="0" smtClean="0">
                    <a:solidFill>
                      <a:srgbClr val="FF0000"/>
                    </a:solidFill>
                  </a:endParaRPr>
                </a:p>
              </p:txBody>
            </p:sp>
            <p:sp>
              <p:nvSpPr>
                <p:cNvPr id="138" name="TextBox 137"/>
                <p:cNvSpPr txBox="1"/>
                <p:nvPr/>
              </p:nvSpPr>
              <p:spPr>
                <a:xfrm>
                  <a:off x="5568641" y="2388577"/>
                  <a:ext cx="2179628" cy="207294"/>
                </a:xfrm>
                <a:prstGeom prst="rect">
                  <a:avLst/>
                </a:prstGeom>
                <a:noFill/>
              </p:spPr>
              <p:txBody>
                <a:bodyPr wrap="square" rtlCol="0">
                  <a:spAutoFit/>
                </a:bodyPr>
                <a:lstStyle/>
                <a:p>
                  <a:r>
                    <a:rPr lang="en-US" b="1" dirty="0" smtClean="0"/>
                    <a:t>Moderate RI</a:t>
                  </a:r>
                  <a:r>
                    <a:rPr lang="en-US" dirty="0" smtClean="0"/>
                    <a:t>, </a:t>
                  </a:r>
                  <a:r>
                    <a:rPr lang="en-US" dirty="0" err="1" smtClean="0"/>
                    <a:t>dabigatran</a:t>
                  </a:r>
                  <a:r>
                    <a:rPr lang="en-US" dirty="0" smtClean="0"/>
                    <a:t> 150 mg</a:t>
                  </a:r>
                  <a:endParaRPr lang="en-US" b="1" strike="sngStrike" dirty="0" smtClean="0">
                    <a:solidFill>
                      <a:srgbClr val="FF0000"/>
                    </a:solidFill>
                  </a:endParaRPr>
                </a:p>
              </p:txBody>
            </p:sp>
          </p:grpSp>
        </p:grpSp>
      </p:grpSp>
      <p:sp>
        <p:nvSpPr>
          <p:cNvPr id="81" name="TextBox 80"/>
          <p:cNvSpPr txBox="1"/>
          <p:nvPr/>
        </p:nvSpPr>
        <p:spPr>
          <a:xfrm>
            <a:off x="6397224" y="6614231"/>
            <a:ext cx="1618397" cy="253916"/>
          </a:xfrm>
          <a:prstGeom prst="rect">
            <a:avLst/>
          </a:prstGeom>
          <a:noFill/>
        </p:spPr>
        <p:txBody>
          <a:bodyPr wrap="square" rtlCol="0">
            <a:spAutoFit/>
          </a:bodyPr>
          <a:lstStyle/>
          <a:p>
            <a:r>
              <a:rPr lang="en-US" sz="1050" dirty="0" smtClean="0"/>
              <a:t>*In the RE-LY trial</a:t>
            </a:r>
            <a:endParaRPr lang="en-US" sz="1050" dirty="0"/>
          </a:p>
        </p:txBody>
      </p:sp>
      <p:sp>
        <p:nvSpPr>
          <p:cNvPr id="82" name="Slide Number Placeholder 2"/>
          <p:cNvSpPr>
            <a:spLocks noGrp="1"/>
          </p:cNvSpPr>
          <p:nvPr>
            <p:ph type="sldNum" sz="quarter" idx="4294967295"/>
          </p:nvPr>
        </p:nvSpPr>
        <p:spPr>
          <a:xfrm>
            <a:off x="7893050" y="6602413"/>
            <a:ext cx="900113" cy="179387"/>
          </a:xfrm>
        </p:spPr>
        <p:txBody>
          <a:bodyPr/>
          <a:lstStyle/>
          <a:p>
            <a:fld id="{9AFA09C9-CC39-4F46-8FE7-66C46C5A062A}" type="slidenum">
              <a:rPr lang="en-US" smtClean="0"/>
              <a:pPr/>
              <a:t>15</a:t>
            </a:fld>
            <a:endParaRPr lang="en-US" dirty="0"/>
          </a:p>
        </p:txBody>
      </p:sp>
    </p:spTree>
    <p:extLst>
      <p:ext uri="{BB962C8B-B14F-4D97-AF65-F5344CB8AC3E}">
        <p14:creationId xmlns:p14="http://schemas.microsoft.com/office/powerpoint/2010/main" val="16697550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Title 50"/>
          <p:cNvSpPr>
            <a:spLocks noGrp="1"/>
          </p:cNvSpPr>
          <p:nvPr>
            <p:ph type="title"/>
          </p:nvPr>
        </p:nvSpPr>
        <p:spPr>
          <a:xfrm>
            <a:off x="361949" y="67006"/>
            <a:ext cx="6905945" cy="676275"/>
          </a:xfrm>
        </p:spPr>
        <p:txBody>
          <a:bodyPr>
            <a:noAutofit/>
          </a:bodyPr>
          <a:lstStyle/>
          <a:p>
            <a:r>
              <a:rPr lang="en-US" sz="2000" dirty="0"/>
              <a:t>Phase </a:t>
            </a:r>
            <a:r>
              <a:rPr lang="en-US" sz="2000" dirty="0" err="1"/>
              <a:t>Ib</a:t>
            </a:r>
            <a:r>
              <a:rPr lang="en-US" sz="2000" dirty="0"/>
              <a:t>: Re-administration of </a:t>
            </a:r>
            <a:r>
              <a:rPr lang="en-US" sz="2000" dirty="0" err="1"/>
              <a:t>Dabigatran</a:t>
            </a:r>
            <a:r>
              <a:rPr lang="en-US" sz="2000" dirty="0"/>
              <a:t> 24 Hours After </a:t>
            </a:r>
            <a:r>
              <a:rPr lang="en-US" sz="2000" dirty="0" err="1"/>
              <a:t>idarucizumab</a:t>
            </a:r>
            <a:r>
              <a:rPr lang="en-US" sz="2000" dirty="0"/>
              <a:t> Application Leads to Restoration of Anticoagulation</a:t>
            </a:r>
          </a:p>
        </p:txBody>
      </p:sp>
      <p:sp>
        <p:nvSpPr>
          <p:cNvPr id="93" name="Abgerundetes Rechteck 10"/>
          <p:cNvSpPr/>
          <p:nvPr/>
        </p:nvSpPr>
        <p:spPr>
          <a:xfrm>
            <a:off x="6198669" y="1298169"/>
            <a:ext cx="2724670" cy="4582640"/>
          </a:xfrm>
          <a:prstGeom prst="roundRect">
            <a:avLst>
              <a:gd name="adj" fmla="val 8895"/>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noAutofit/>
          </a:bodyPr>
          <a:lstStyle/>
          <a:p>
            <a:pPr marL="174625" indent="-174625" fontAlgn="auto">
              <a:lnSpc>
                <a:spcPct val="90000"/>
              </a:lnSpc>
              <a:spcBef>
                <a:spcPts val="0"/>
              </a:spcBef>
              <a:spcAft>
                <a:spcPts val="0"/>
              </a:spcAft>
              <a:buFont typeface="Arial" pitchFamily="34" charset="0"/>
              <a:buChar char="•"/>
            </a:pPr>
            <a:r>
              <a:rPr lang="en-US" sz="1600" kern="0" spc="-30" dirty="0" smtClean="0">
                <a:solidFill>
                  <a:schemeClr val="bg1">
                    <a:lumMod val="65000"/>
                  </a:schemeClr>
                </a:solidFill>
                <a:latin typeface="Arial" panose="020B0604020202020204" pitchFamily="34" charset="0"/>
                <a:cs typeface="Arial" pitchFamily="34" charset="0"/>
              </a:rPr>
              <a:t>Healthy subjects </a:t>
            </a:r>
            <a:br>
              <a:rPr lang="en-US" sz="1600" kern="0" spc="-30" dirty="0" smtClean="0">
                <a:solidFill>
                  <a:schemeClr val="bg1">
                    <a:lumMod val="65000"/>
                  </a:schemeClr>
                </a:solidFill>
                <a:latin typeface="Arial" panose="020B0604020202020204" pitchFamily="34" charset="0"/>
                <a:cs typeface="Arial" pitchFamily="34" charset="0"/>
              </a:rPr>
            </a:br>
            <a:r>
              <a:rPr lang="en-US" sz="1600" kern="0" spc="-40" dirty="0" smtClean="0">
                <a:solidFill>
                  <a:schemeClr val="bg1">
                    <a:lumMod val="65000"/>
                  </a:schemeClr>
                </a:solidFill>
                <a:latin typeface="Arial" panose="020B0604020202020204" pitchFamily="34" charset="0"/>
                <a:cs typeface="Arial" pitchFamily="34" charset="0"/>
              </a:rPr>
              <a:t>(45–64 years) received 5 g </a:t>
            </a:r>
            <a:r>
              <a:rPr lang="en-US" sz="1600" kern="0" spc="-30" dirty="0" err="1" smtClean="0">
                <a:solidFill>
                  <a:schemeClr val="bg1">
                    <a:lumMod val="65000"/>
                  </a:schemeClr>
                </a:solidFill>
                <a:latin typeface="Arial" panose="020B0604020202020204" pitchFamily="34" charset="0"/>
                <a:cs typeface="Arial" pitchFamily="34" charset="0"/>
              </a:rPr>
              <a:t>idarucizumab</a:t>
            </a:r>
            <a:r>
              <a:rPr lang="en-US" sz="1600" kern="0" spc="-30" dirty="0" smtClean="0">
                <a:solidFill>
                  <a:schemeClr val="bg1">
                    <a:lumMod val="65000"/>
                  </a:schemeClr>
                </a:solidFill>
                <a:latin typeface="Arial" panose="020B0604020202020204" pitchFamily="34" charset="0"/>
                <a:cs typeface="Arial" pitchFamily="34" charset="0"/>
              </a:rPr>
              <a:t> or placebo</a:t>
            </a:r>
          </a:p>
          <a:p>
            <a:pPr marL="174625" indent="-174625" fontAlgn="auto">
              <a:lnSpc>
                <a:spcPct val="90000"/>
              </a:lnSpc>
              <a:spcBef>
                <a:spcPts val="0"/>
              </a:spcBef>
              <a:spcAft>
                <a:spcPts val="0"/>
              </a:spcAft>
              <a:buFont typeface="Arial" pitchFamily="34" charset="0"/>
              <a:buChar char="•"/>
            </a:pPr>
            <a:endParaRPr lang="en-US" sz="1600" dirty="0" smtClean="0">
              <a:solidFill>
                <a:schemeClr val="bg1">
                  <a:lumMod val="65000"/>
                </a:schemeClr>
              </a:solidFill>
              <a:latin typeface="Arial" panose="020B0604020202020204" pitchFamily="34" charset="0"/>
              <a:cs typeface="Arial" pitchFamily="34" charset="0"/>
            </a:endParaRPr>
          </a:p>
          <a:p>
            <a:pPr marL="174625" indent="-174625" fontAlgn="auto">
              <a:lnSpc>
                <a:spcPct val="90000"/>
              </a:lnSpc>
              <a:spcBef>
                <a:spcPts val="0"/>
              </a:spcBef>
              <a:spcAft>
                <a:spcPts val="0"/>
              </a:spcAft>
              <a:buFont typeface="Arial" pitchFamily="34" charset="0"/>
              <a:buChar char="•"/>
            </a:pPr>
            <a:r>
              <a:rPr lang="en-US" sz="1600" dirty="0" smtClean="0">
                <a:solidFill>
                  <a:schemeClr val="bg1">
                    <a:lumMod val="65000"/>
                  </a:schemeClr>
                </a:solidFill>
                <a:latin typeface="Arial" panose="020B0604020202020204" pitchFamily="34" charset="0"/>
                <a:cs typeface="Arial" pitchFamily="34" charset="0"/>
              </a:rPr>
              <a:t>24 h later, dabigatran treatment was restarted</a:t>
            </a:r>
          </a:p>
          <a:p>
            <a:pPr marL="174625" indent="-174625" fontAlgn="auto">
              <a:lnSpc>
                <a:spcPct val="90000"/>
              </a:lnSpc>
              <a:spcBef>
                <a:spcPts val="0"/>
              </a:spcBef>
              <a:spcAft>
                <a:spcPts val="0"/>
              </a:spcAft>
              <a:buFont typeface="Arial" pitchFamily="34" charset="0"/>
              <a:buChar char="•"/>
            </a:pPr>
            <a:endParaRPr lang="en-US" sz="1600" b="1" dirty="0" smtClean="0">
              <a:solidFill>
                <a:srgbClr val="FFFFFF"/>
              </a:solidFill>
              <a:latin typeface="Arial" panose="020B0604020202020204" pitchFamily="34" charset="0"/>
              <a:cs typeface="Arial" pitchFamily="34" charset="0"/>
            </a:endParaRPr>
          </a:p>
          <a:p>
            <a:pPr marL="174625" indent="-174625" fontAlgn="auto">
              <a:lnSpc>
                <a:spcPct val="90000"/>
              </a:lnSpc>
              <a:spcBef>
                <a:spcPts val="0"/>
              </a:spcBef>
              <a:spcAft>
                <a:spcPts val="0"/>
              </a:spcAft>
              <a:buFont typeface="Arial" pitchFamily="34" charset="0"/>
              <a:buChar char="•"/>
            </a:pPr>
            <a:r>
              <a:rPr lang="en-US" sz="1600" b="1" dirty="0" err="1" smtClean="0">
                <a:solidFill>
                  <a:srgbClr val="FFFFFF"/>
                </a:solidFill>
                <a:latin typeface="Arial" panose="020B0604020202020204" pitchFamily="34" charset="0"/>
                <a:cs typeface="Arial" pitchFamily="34" charset="0"/>
              </a:rPr>
              <a:t>Dabigatran</a:t>
            </a:r>
            <a:r>
              <a:rPr lang="en-US" sz="1600" b="1" dirty="0" smtClean="0">
                <a:solidFill>
                  <a:srgbClr val="FFFFFF"/>
                </a:solidFill>
                <a:latin typeface="Arial" panose="020B0604020202020204" pitchFamily="34" charset="0"/>
                <a:cs typeface="Arial" pitchFamily="34" charset="0"/>
              </a:rPr>
              <a:t>-</a:t>
            </a:r>
            <a:r>
              <a:rPr lang="en-US" sz="1600" b="1" spc="-20" dirty="0" smtClean="0">
                <a:solidFill>
                  <a:srgbClr val="FFFFFF"/>
                </a:solidFill>
                <a:latin typeface="Arial" panose="020B0604020202020204" pitchFamily="34" charset="0"/>
                <a:cs typeface="Arial" pitchFamily="34" charset="0"/>
              </a:rPr>
              <a:t>mediated anticoagulation was restored to levels comparable to initial levels</a:t>
            </a:r>
          </a:p>
          <a:p>
            <a:pPr marL="174625" indent="-174625" fontAlgn="auto">
              <a:lnSpc>
                <a:spcPct val="90000"/>
              </a:lnSpc>
              <a:spcBef>
                <a:spcPts val="0"/>
              </a:spcBef>
              <a:spcAft>
                <a:spcPts val="0"/>
              </a:spcAft>
              <a:buFont typeface="Arial" pitchFamily="34" charset="0"/>
              <a:buChar char="•"/>
            </a:pPr>
            <a:endParaRPr lang="en-US" sz="1600" b="1" dirty="0" smtClean="0">
              <a:solidFill>
                <a:srgbClr val="FFFFFF"/>
              </a:solidFill>
              <a:latin typeface="Arial" panose="020B0604020202020204" pitchFamily="34" charset="0"/>
              <a:cs typeface="Arial" pitchFamily="34" charset="0"/>
            </a:endParaRPr>
          </a:p>
          <a:p>
            <a:pPr marL="174625" indent="-174625" fontAlgn="auto">
              <a:lnSpc>
                <a:spcPct val="90000"/>
              </a:lnSpc>
              <a:spcBef>
                <a:spcPts val="0"/>
              </a:spcBef>
              <a:spcAft>
                <a:spcPts val="0"/>
              </a:spcAft>
              <a:buFont typeface="Arial" pitchFamily="34" charset="0"/>
              <a:buChar char="•"/>
            </a:pPr>
            <a:r>
              <a:rPr lang="en-US" sz="1600" b="1" dirty="0" smtClean="0">
                <a:solidFill>
                  <a:srgbClr val="FFFFFF"/>
                </a:solidFill>
                <a:latin typeface="Arial" panose="020B0604020202020204" pitchFamily="34" charset="0"/>
                <a:cs typeface="Arial" pitchFamily="34" charset="0"/>
              </a:rPr>
              <a:t>Similar results after administration of </a:t>
            </a:r>
            <a:br>
              <a:rPr lang="en-US" sz="1600" b="1" dirty="0" smtClean="0">
                <a:solidFill>
                  <a:srgbClr val="FFFFFF"/>
                </a:solidFill>
                <a:latin typeface="Arial" panose="020B0604020202020204" pitchFamily="34" charset="0"/>
                <a:cs typeface="Arial" pitchFamily="34" charset="0"/>
              </a:rPr>
            </a:br>
            <a:r>
              <a:rPr lang="en-US" sz="1600" b="1" dirty="0" smtClean="0">
                <a:solidFill>
                  <a:srgbClr val="FFFFFF"/>
                </a:solidFill>
                <a:latin typeface="Arial" panose="020B0604020202020204" pitchFamily="34" charset="0"/>
                <a:cs typeface="Arial" pitchFamily="34" charset="0"/>
              </a:rPr>
              <a:t>2.5 g </a:t>
            </a:r>
            <a:r>
              <a:rPr lang="en-US" sz="1600" b="1" dirty="0" err="1" smtClean="0">
                <a:solidFill>
                  <a:srgbClr val="FFFFFF"/>
                </a:solidFill>
                <a:latin typeface="Arial" panose="020B0604020202020204" pitchFamily="34" charset="0"/>
                <a:cs typeface="Arial" pitchFamily="34" charset="0"/>
              </a:rPr>
              <a:t>idarucizumab</a:t>
            </a:r>
            <a:r>
              <a:rPr lang="en-US" sz="1600" b="1" dirty="0" smtClean="0">
                <a:solidFill>
                  <a:srgbClr val="FFFFFF"/>
                </a:solidFill>
                <a:latin typeface="Arial" panose="020B0604020202020204" pitchFamily="34" charset="0"/>
                <a:cs typeface="Arial" pitchFamily="34" charset="0"/>
              </a:rPr>
              <a:t> </a:t>
            </a:r>
            <a:br>
              <a:rPr lang="en-US" sz="1600" b="1" dirty="0" smtClean="0">
                <a:solidFill>
                  <a:srgbClr val="FFFFFF"/>
                </a:solidFill>
                <a:latin typeface="Arial" panose="020B0604020202020204" pitchFamily="34" charset="0"/>
                <a:cs typeface="Arial" pitchFamily="34" charset="0"/>
              </a:rPr>
            </a:br>
            <a:r>
              <a:rPr lang="en-US" sz="1600" b="1" dirty="0" smtClean="0">
                <a:solidFill>
                  <a:srgbClr val="FFFFFF"/>
                </a:solidFill>
                <a:latin typeface="Arial" panose="020B0604020202020204" pitchFamily="34" charset="0"/>
                <a:cs typeface="Arial" pitchFamily="34" charset="0"/>
              </a:rPr>
              <a:t>(data not shown)</a:t>
            </a:r>
            <a:endParaRPr lang="en-US" sz="1600" b="1" dirty="0" smtClean="0">
              <a:solidFill>
                <a:schemeClr val="bg1"/>
              </a:solidFill>
              <a:latin typeface="Arial" pitchFamily="34" charset="0"/>
              <a:cs typeface="Arial" pitchFamily="34" charset="0"/>
            </a:endParaRPr>
          </a:p>
          <a:p>
            <a:pPr marL="174625" indent="-174625" fontAlgn="auto">
              <a:lnSpc>
                <a:spcPct val="90000"/>
              </a:lnSpc>
              <a:spcBef>
                <a:spcPts val="0"/>
              </a:spcBef>
              <a:spcAft>
                <a:spcPts val="0"/>
              </a:spcAft>
              <a:buFont typeface="Arial" pitchFamily="34" charset="0"/>
              <a:buChar char="•"/>
            </a:pPr>
            <a:endParaRPr lang="en-US" b="1" dirty="0">
              <a:solidFill>
                <a:schemeClr val="bg1"/>
              </a:solidFill>
              <a:latin typeface="Arial" pitchFamily="34" charset="0"/>
              <a:cs typeface="Arial" pitchFamily="34" charset="0"/>
            </a:endParaRPr>
          </a:p>
        </p:txBody>
      </p:sp>
      <p:graphicFrame>
        <p:nvGraphicFramePr>
          <p:cNvPr id="7" name="Chart 6"/>
          <p:cNvGraphicFramePr/>
          <p:nvPr>
            <p:extLst>
              <p:ext uri="{D42A27DB-BD31-4B8C-83A1-F6EECF244321}">
                <p14:modId xmlns:p14="http://schemas.microsoft.com/office/powerpoint/2010/main" val="2718093874"/>
              </p:ext>
            </p:extLst>
          </p:nvPr>
        </p:nvGraphicFramePr>
        <p:xfrm>
          <a:off x="714085" y="1335959"/>
          <a:ext cx="4647907" cy="4570214"/>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p:cNvSpPr txBox="1"/>
          <p:nvPr/>
        </p:nvSpPr>
        <p:spPr>
          <a:xfrm rot="16200000">
            <a:off x="6583" y="3316495"/>
            <a:ext cx="1087086" cy="338554"/>
          </a:xfrm>
          <a:prstGeom prst="rect">
            <a:avLst/>
          </a:prstGeom>
          <a:noFill/>
        </p:spPr>
        <p:txBody>
          <a:bodyPr wrap="square" rtlCol="0">
            <a:spAutoFit/>
          </a:bodyPr>
          <a:lstStyle/>
          <a:p>
            <a:pPr algn="ctr"/>
            <a:r>
              <a:rPr lang="en-US" sz="1600" noProof="1" smtClean="0"/>
              <a:t>dTT (s) </a:t>
            </a:r>
            <a:endParaRPr lang="en-US" sz="1600" noProof="1"/>
          </a:p>
        </p:txBody>
      </p:sp>
      <p:sp>
        <p:nvSpPr>
          <p:cNvPr id="83" name="Oval 82"/>
          <p:cNvSpPr/>
          <p:nvPr/>
        </p:nvSpPr>
        <p:spPr>
          <a:xfrm>
            <a:off x="3875629" y="2852798"/>
            <a:ext cx="458504" cy="458504"/>
          </a:xfrm>
          <a:prstGeom prst="ellipse">
            <a:avLst/>
          </a:prstGeom>
          <a:noFill/>
          <a:ln>
            <a:solidFill>
              <a:srgbClr val="00B05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noAutofit/>
          </a:bodyPr>
          <a:lstStyle/>
          <a:p>
            <a:pPr algn="ctr" fontAlgn="auto">
              <a:lnSpc>
                <a:spcPct val="90000"/>
              </a:lnSpc>
              <a:spcBef>
                <a:spcPts val="0"/>
              </a:spcBef>
              <a:spcAft>
                <a:spcPts val="0"/>
              </a:spcAft>
            </a:pPr>
            <a:endParaRPr lang="en-US" b="1" smtClean="0">
              <a:solidFill>
                <a:schemeClr val="bg1"/>
              </a:solidFill>
              <a:latin typeface="Arial" pitchFamily="34" charset="0"/>
              <a:cs typeface="Arial" pitchFamily="34" charset="0"/>
            </a:endParaRPr>
          </a:p>
        </p:txBody>
      </p:sp>
      <p:sp>
        <p:nvSpPr>
          <p:cNvPr id="86" name="Oval 85"/>
          <p:cNvSpPr/>
          <p:nvPr/>
        </p:nvSpPr>
        <p:spPr>
          <a:xfrm>
            <a:off x="4102244" y="4074140"/>
            <a:ext cx="1030419" cy="1030419"/>
          </a:xfrm>
          <a:prstGeom prst="ellipse">
            <a:avLst/>
          </a:prstGeom>
          <a:noFill/>
          <a:ln>
            <a:solidFill>
              <a:srgbClr val="00B05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noAutofit/>
          </a:bodyPr>
          <a:lstStyle/>
          <a:p>
            <a:pPr algn="ctr" fontAlgn="auto">
              <a:lnSpc>
                <a:spcPct val="90000"/>
              </a:lnSpc>
              <a:spcBef>
                <a:spcPts val="0"/>
              </a:spcBef>
              <a:spcAft>
                <a:spcPts val="0"/>
              </a:spcAft>
            </a:pPr>
            <a:endParaRPr lang="en-US" b="1" smtClean="0">
              <a:solidFill>
                <a:schemeClr val="bg1"/>
              </a:solidFill>
              <a:latin typeface="Arial" pitchFamily="34" charset="0"/>
              <a:cs typeface="Arial" pitchFamily="34" charset="0"/>
            </a:endParaRPr>
          </a:p>
        </p:txBody>
      </p:sp>
      <p:sp>
        <p:nvSpPr>
          <p:cNvPr id="90" name="TextBox 89"/>
          <p:cNvSpPr txBox="1"/>
          <p:nvPr/>
        </p:nvSpPr>
        <p:spPr>
          <a:xfrm>
            <a:off x="5028380" y="4215165"/>
            <a:ext cx="801494" cy="307777"/>
          </a:xfrm>
          <a:prstGeom prst="rect">
            <a:avLst/>
          </a:prstGeom>
          <a:noFill/>
        </p:spPr>
        <p:txBody>
          <a:bodyPr wrap="square" rtlCol="0">
            <a:spAutoFit/>
          </a:bodyPr>
          <a:lstStyle/>
          <a:p>
            <a:r>
              <a:rPr lang="en-US" sz="1400" dirty="0" smtClean="0">
                <a:solidFill>
                  <a:schemeClr val="accent1"/>
                </a:solidFill>
                <a:latin typeface="Arial" panose="020B0604020202020204" pitchFamily="34" charset="0"/>
                <a:cs typeface="Arial" panose="020B0604020202020204" pitchFamily="34" charset="0"/>
              </a:rPr>
              <a:t>Trough</a:t>
            </a:r>
            <a:endParaRPr lang="en-US" sz="1400" dirty="0">
              <a:solidFill>
                <a:schemeClr val="accent1"/>
              </a:solidFill>
              <a:latin typeface="Arial" panose="020B0604020202020204" pitchFamily="34" charset="0"/>
              <a:cs typeface="Arial" panose="020B0604020202020204" pitchFamily="34" charset="0"/>
            </a:endParaRPr>
          </a:p>
        </p:txBody>
      </p:sp>
      <p:sp>
        <p:nvSpPr>
          <p:cNvPr id="91" name="TextBox 90"/>
          <p:cNvSpPr txBox="1"/>
          <p:nvPr/>
        </p:nvSpPr>
        <p:spPr>
          <a:xfrm>
            <a:off x="3913548" y="2595730"/>
            <a:ext cx="1017276" cy="307777"/>
          </a:xfrm>
          <a:prstGeom prst="rect">
            <a:avLst/>
          </a:prstGeom>
          <a:noFill/>
        </p:spPr>
        <p:txBody>
          <a:bodyPr wrap="square" rtlCol="0">
            <a:spAutoFit/>
          </a:bodyPr>
          <a:lstStyle/>
          <a:p>
            <a:pPr algn="ctr"/>
            <a:r>
              <a:rPr lang="en-US" sz="1400" dirty="0" smtClean="0">
                <a:solidFill>
                  <a:schemeClr val="accent1"/>
                </a:solidFill>
                <a:latin typeface="Arial" panose="020B0604020202020204" pitchFamily="34" charset="0"/>
                <a:cs typeface="Arial" panose="020B0604020202020204" pitchFamily="34" charset="0"/>
              </a:rPr>
              <a:t>Peak</a:t>
            </a:r>
            <a:endParaRPr lang="en-US" sz="1400" dirty="0">
              <a:latin typeface="+mn-lt"/>
            </a:endParaRPr>
          </a:p>
        </p:txBody>
      </p:sp>
      <p:sp>
        <p:nvSpPr>
          <p:cNvPr id="62" name="Text Placeholder 4"/>
          <p:cNvSpPr>
            <a:spLocks noGrp="1"/>
          </p:cNvSpPr>
          <p:nvPr>
            <p:ph type="body" sz="quarter" idx="15"/>
          </p:nvPr>
        </p:nvSpPr>
        <p:spPr>
          <a:xfrm>
            <a:off x="365111" y="6475011"/>
            <a:ext cx="8106536" cy="341938"/>
          </a:xfrm>
        </p:spPr>
        <p:txBody>
          <a:bodyPr/>
          <a:lstStyle/>
          <a:p>
            <a:r>
              <a:rPr lang="en-US" sz="1000" smtClean="0"/>
              <a:t>DE, </a:t>
            </a:r>
            <a:r>
              <a:rPr lang="en-US" sz="1000" dirty="0" err="1" smtClean="0"/>
              <a:t>dabigatran</a:t>
            </a:r>
            <a:r>
              <a:rPr lang="en-US" sz="1000" dirty="0" smtClean="0"/>
              <a:t> </a:t>
            </a:r>
            <a:r>
              <a:rPr lang="en-US" sz="1000" dirty="0" err="1" smtClean="0"/>
              <a:t>etexilate</a:t>
            </a:r>
            <a:r>
              <a:rPr lang="en-US" sz="1000" dirty="0"/>
              <a:t>; </a:t>
            </a:r>
            <a:r>
              <a:rPr lang="en-US" sz="1000" dirty="0" err="1" smtClean="0"/>
              <a:t>dTT</a:t>
            </a:r>
            <a:r>
              <a:rPr lang="en-US" sz="1000" dirty="0"/>
              <a:t>, diluted thrombin </a:t>
            </a:r>
            <a:r>
              <a:rPr lang="en-US" sz="1000" dirty="0" smtClean="0"/>
              <a:t>time.</a:t>
            </a:r>
          </a:p>
        </p:txBody>
      </p:sp>
      <p:grpSp>
        <p:nvGrpSpPr>
          <p:cNvPr id="3" name="Group 2"/>
          <p:cNvGrpSpPr/>
          <p:nvPr/>
        </p:nvGrpSpPr>
        <p:grpSpPr>
          <a:xfrm>
            <a:off x="946722" y="5590174"/>
            <a:ext cx="2825545" cy="330319"/>
            <a:chOff x="869720" y="6092111"/>
            <a:chExt cx="2825545" cy="330319"/>
          </a:xfrm>
          <a:solidFill>
            <a:schemeClr val="bg2"/>
          </a:solidFill>
        </p:grpSpPr>
        <p:sp>
          <p:nvSpPr>
            <p:cNvPr id="59" name="TextBox 58"/>
            <p:cNvSpPr txBox="1"/>
            <p:nvPr/>
          </p:nvSpPr>
          <p:spPr>
            <a:xfrm>
              <a:off x="869720" y="6098867"/>
              <a:ext cx="280110" cy="307777"/>
            </a:xfrm>
            <a:prstGeom prst="rect">
              <a:avLst/>
            </a:prstGeom>
            <a:grpFill/>
          </p:spPr>
          <p:txBody>
            <a:bodyPr wrap="square" rtlCol="0">
              <a:spAutoFit/>
            </a:bodyPr>
            <a:lstStyle/>
            <a:p>
              <a:pPr algn="ctr"/>
              <a:r>
                <a:rPr lang="en-US" sz="1400" dirty="0" smtClean="0">
                  <a:solidFill>
                    <a:schemeClr val="bg2"/>
                  </a:solidFill>
                  <a:latin typeface="Arial"/>
                  <a:cs typeface="Arial"/>
                </a:rPr>
                <a:t>0</a:t>
              </a:r>
              <a:endParaRPr lang="en-US" sz="1400" dirty="0">
                <a:solidFill>
                  <a:schemeClr val="bg2"/>
                </a:solidFill>
                <a:latin typeface="Arial"/>
                <a:cs typeface="Arial"/>
              </a:endParaRPr>
            </a:p>
          </p:txBody>
        </p:sp>
        <p:sp>
          <p:nvSpPr>
            <p:cNvPr id="60" name="TextBox 59"/>
            <p:cNvSpPr txBox="1"/>
            <p:nvPr/>
          </p:nvSpPr>
          <p:spPr>
            <a:xfrm>
              <a:off x="1302025" y="6103833"/>
              <a:ext cx="280110" cy="307777"/>
            </a:xfrm>
            <a:prstGeom prst="rect">
              <a:avLst/>
            </a:prstGeom>
            <a:grpFill/>
          </p:spPr>
          <p:txBody>
            <a:bodyPr wrap="square" rtlCol="0">
              <a:spAutoFit/>
            </a:bodyPr>
            <a:lstStyle/>
            <a:p>
              <a:pPr algn="ctr"/>
              <a:r>
                <a:rPr lang="en-US" sz="1400" dirty="0" smtClean="0">
                  <a:solidFill>
                    <a:schemeClr val="bg2"/>
                  </a:solidFill>
                  <a:latin typeface="Arial"/>
                  <a:cs typeface="Arial"/>
                </a:rPr>
                <a:t>0</a:t>
              </a:r>
              <a:endParaRPr lang="en-US" sz="1400" dirty="0">
                <a:solidFill>
                  <a:schemeClr val="bg2"/>
                </a:solidFill>
                <a:latin typeface="Arial"/>
                <a:cs typeface="Arial"/>
              </a:endParaRPr>
            </a:p>
          </p:txBody>
        </p:sp>
        <p:sp>
          <p:nvSpPr>
            <p:cNvPr id="61" name="TextBox 60"/>
            <p:cNvSpPr txBox="1"/>
            <p:nvPr/>
          </p:nvSpPr>
          <p:spPr>
            <a:xfrm>
              <a:off x="1727329" y="6101953"/>
              <a:ext cx="280110" cy="307777"/>
            </a:xfrm>
            <a:prstGeom prst="rect">
              <a:avLst/>
            </a:prstGeom>
            <a:grpFill/>
          </p:spPr>
          <p:txBody>
            <a:bodyPr wrap="square" rtlCol="0">
              <a:spAutoFit/>
            </a:bodyPr>
            <a:lstStyle/>
            <a:p>
              <a:pPr algn="ctr"/>
              <a:r>
                <a:rPr lang="en-US" sz="1400" dirty="0" smtClean="0">
                  <a:solidFill>
                    <a:schemeClr val="bg2"/>
                  </a:solidFill>
                  <a:latin typeface="Arial"/>
                  <a:cs typeface="Arial"/>
                </a:rPr>
                <a:t>0</a:t>
              </a:r>
              <a:endParaRPr lang="en-US" sz="1400" dirty="0">
                <a:solidFill>
                  <a:schemeClr val="bg2"/>
                </a:solidFill>
                <a:latin typeface="Arial"/>
                <a:cs typeface="Arial"/>
              </a:endParaRPr>
            </a:p>
          </p:txBody>
        </p:sp>
        <p:sp>
          <p:nvSpPr>
            <p:cNvPr id="63" name="TextBox 62"/>
            <p:cNvSpPr txBox="1"/>
            <p:nvPr/>
          </p:nvSpPr>
          <p:spPr>
            <a:xfrm>
              <a:off x="2165479" y="6095829"/>
              <a:ext cx="280110" cy="307777"/>
            </a:xfrm>
            <a:prstGeom prst="rect">
              <a:avLst/>
            </a:prstGeom>
            <a:grpFill/>
          </p:spPr>
          <p:txBody>
            <a:bodyPr wrap="square" rtlCol="0">
              <a:spAutoFit/>
            </a:bodyPr>
            <a:lstStyle/>
            <a:p>
              <a:pPr algn="ctr"/>
              <a:r>
                <a:rPr lang="en-US" sz="1400" dirty="0" smtClean="0">
                  <a:solidFill>
                    <a:schemeClr val="bg2"/>
                  </a:solidFill>
                  <a:latin typeface="Arial"/>
                  <a:cs typeface="Arial"/>
                </a:rPr>
                <a:t>0</a:t>
              </a:r>
              <a:endParaRPr lang="en-US" sz="1400" dirty="0">
                <a:solidFill>
                  <a:schemeClr val="bg2"/>
                </a:solidFill>
                <a:latin typeface="Arial"/>
                <a:cs typeface="Arial"/>
              </a:endParaRPr>
            </a:p>
          </p:txBody>
        </p:sp>
        <p:sp>
          <p:nvSpPr>
            <p:cNvPr id="64" name="TextBox 63"/>
            <p:cNvSpPr txBox="1"/>
            <p:nvPr/>
          </p:nvSpPr>
          <p:spPr>
            <a:xfrm>
              <a:off x="2653372" y="6092111"/>
              <a:ext cx="173372" cy="307777"/>
            </a:xfrm>
            <a:prstGeom prst="rect">
              <a:avLst/>
            </a:prstGeom>
            <a:grpFill/>
          </p:spPr>
          <p:txBody>
            <a:bodyPr wrap="square" lIns="108000" rIns="108000" rtlCol="0">
              <a:spAutoFit/>
            </a:bodyPr>
            <a:lstStyle/>
            <a:p>
              <a:pPr algn="ctr"/>
              <a:r>
                <a:rPr lang="en-US" sz="1400" dirty="0" smtClean="0">
                  <a:solidFill>
                    <a:schemeClr val="bg2"/>
                  </a:solidFill>
                  <a:latin typeface="Arial"/>
                  <a:cs typeface="Arial"/>
                </a:rPr>
                <a:t>0</a:t>
              </a:r>
              <a:endParaRPr lang="en-US" sz="1400" dirty="0">
                <a:solidFill>
                  <a:schemeClr val="bg2"/>
                </a:solidFill>
                <a:latin typeface="Arial"/>
                <a:cs typeface="Arial"/>
              </a:endParaRPr>
            </a:p>
          </p:txBody>
        </p:sp>
        <p:sp>
          <p:nvSpPr>
            <p:cNvPr id="65" name="TextBox 64"/>
            <p:cNvSpPr txBox="1"/>
            <p:nvPr/>
          </p:nvSpPr>
          <p:spPr>
            <a:xfrm>
              <a:off x="3074988" y="6114653"/>
              <a:ext cx="196850" cy="307777"/>
            </a:xfrm>
            <a:prstGeom prst="rect">
              <a:avLst/>
            </a:prstGeom>
            <a:grpFill/>
          </p:spPr>
          <p:txBody>
            <a:bodyPr wrap="square" lIns="144000" rIns="144000" rtlCol="0">
              <a:spAutoFit/>
            </a:bodyPr>
            <a:lstStyle/>
            <a:p>
              <a:pPr algn="ctr"/>
              <a:r>
                <a:rPr lang="en-US" sz="1400" dirty="0" smtClean="0">
                  <a:solidFill>
                    <a:schemeClr val="bg2"/>
                  </a:solidFill>
                  <a:latin typeface="Arial"/>
                  <a:cs typeface="Arial"/>
                </a:rPr>
                <a:t>0</a:t>
              </a:r>
              <a:endParaRPr lang="en-US" sz="1400" dirty="0">
                <a:solidFill>
                  <a:schemeClr val="bg2"/>
                </a:solidFill>
                <a:latin typeface="Arial"/>
                <a:cs typeface="Arial"/>
              </a:endParaRPr>
            </a:p>
          </p:txBody>
        </p:sp>
        <p:sp>
          <p:nvSpPr>
            <p:cNvPr id="66" name="TextBox 65"/>
            <p:cNvSpPr txBox="1"/>
            <p:nvPr/>
          </p:nvSpPr>
          <p:spPr>
            <a:xfrm>
              <a:off x="3498415" y="6095717"/>
              <a:ext cx="196850" cy="307777"/>
            </a:xfrm>
            <a:prstGeom prst="rect">
              <a:avLst/>
            </a:prstGeom>
            <a:grpFill/>
          </p:spPr>
          <p:txBody>
            <a:bodyPr wrap="square" lIns="144000" rIns="144000" rtlCol="0">
              <a:spAutoFit/>
            </a:bodyPr>
            <a:lstStyle/>
            <a:p>
              <a:pPr algn="ctr"/>
              <a:r>
                <a:rPr lang="en-US" sz="1400" dirty="0" smtClean="0">
                  <a:solidFill>
                    <a:schemeClr val="bg2"/>
                  </a:solidFill>
                  <a:latin typeface="Arial"/>
                  <a:cs typeface="Arial"/>
                </a:rPr>
                <a:t>0</a:t>
              </a:r>
              <a:endParaRPr lang="en-US" sz="1400" dirty="0">
                <a:solidFill>
                  <a:schemeClr val="bg2"/>
                </a:solidFill>
                <a:latin typeface="Arial"/>
                <a:cs typeface="Arial"/>
              </a:endParaRPr>
            </a:p>
          </p:txBody>
        </p:sp>
      </p:grpSp>
      <p:grpSp>
        <p:nvGrpSpPr>
          <p:cNvPr id="9" name="Group 8"/>
          <p:cNvGrpSpPr/>
          <p:nvPr/>
        </p:nvGrpSpPr>
        <p:grpSpPr>
          <a:xfrm>
            <a:off x="3979994" y="5404926"/>
            <a:ext cx="1325330" cy="436529"/>
            <a:chOff x="3902992" y="5718598"/>
            <a:chExt cx="1325330" cy="436529"/>
          </a:xfrm>
          <a:solidFill>
            <a:schemeClr val="bg2"/>
          </a:solidFill>
        </p:grpSpPr>
        <p:grpSp>
          <p:nvGrpSpPr>
            <p:cNvPr id="71" name="Group 70"/>
            <p:cNvGrpSpPr/>
            <p:nvPr/>
          </p:nvGrpSpPr>
          <p:grpSpPr>
            <a:xfrm>
              <a:off x="4066735" y="5718598"/>
              <a:ext cx="109908" cy="216000"/>
              <a:chOff x="741627" y="5987507"/>
              <a:chExt cx="109908" cy="216000"/>
            </a:xfrm>
            <a:grpFill/>
          </p:grpSpPr>
          <p:grpSp>
            <p:nvGrpSpPr>
              <p:cNvPr id="72" name="Group 71"/>
              <p:cNvGrpSpPr/>
              <p:nvPr/>
            </p:nvGrpSpPr>
            <p:grpSpPr>
              <a:xfrm>
                <a:off x="746518" y="5987507"/>
                <a:ext cx="105017" cy="216000"/>
                <a:chOff x="665836" y="5987507"/>
                <a:chExt cx="105017" cy="216000"/>
              </a:xfrm>
              <a:grpFill/>
            </p:grpSpPr>
            <p:sp>
              <p:nvSpPr>
                <p:cNvPr id="74" name="Rectangle 73"/>
                <p:cNvSpPr/>
                <p:nvPr/>
              </p:nvSpPr>
              <p:spPr>
                <a:xfrm>
                  <a:off x="665836" y="5987507"/>
                  <a:ext cx="90000" cy="216000"/>
                </a:xfrm>
                <a:prstGeom prst="rect">
                  <a:avLst/>
                </a:prstGeom>
                <a:grpFill/>
                <a:ln>
                  <a:noFill/>
                </a:ln>
                <a:effectLst>
                  <a:outerShdw sx="1000" sy="1000" algn="tl"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noAutofit/>
                </a:bodyPr>
                <a:lstStyle/>
                <a:p>
                  <a:pPr algn="ctr" fontAlgn="auto">
                    <a:lnSpc>
                      <a:spcPct val="90000"/>
                    </a:lnSpc>
                    <a:spcBef>
                      <a:spcPts val="0"/>
                    </a:spcBef>
                    <a:spcAft>
                      <a:spcPts val="0"/>
                    </a:spcAft>
                  </a:pPr>
                  <a:endParaRPr lang="en-US" b="1" smtClean="0">
                    <a:solidFill>
                      <a:schemeClr val="bg1"/>
                    </a:solidFill>
                    <a:latin typeface="Arial" pitchFamily="34" charset="0"/>
                    <a:cs typeface="Arial" pitchFamily="34" charset="0"/>
                  </a:endParaRPr>
                </a:p>
              </p:txBody>
            </p:sp>
            <p:cxnSp>
              <p:nvCxnSpPr>
                <p:cNvPr id="75" name="Straight Connector 74"/>
                <p:cNvCxnSpPr/>
                <p:nvPr/>
              </p:nvCxnSpPr>
              <p:spPr>
                <a:xfrm flipH="1">
                  <a:off x="696803" y="6032501"/>
                  <a:ext cx="74050" cy="10800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73" name="Straight Connector 72"/>
              <p:cNvCxnSpPr/>
              <p:nvPr/>
            </p:nvCxnSpPr>
            <p:spPr>
              <a:xfrm flipH="1">
                <a:off x="741627" y="6036984"/>
                <a:ext cx="74050" cy="10800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8" name="Group 7"/>
            <p:cNvGrpSpPr/>
            <p:nvPr/>
          </p:nvGrpSpPr>
          <p:grpSpPr>
            <a:xfrm>
              <a:off x="3902992" y="5862739"/>
              <a:ext cx="1325330" cy="292388"/>
              <a:chOff x="3902992" y="6095829"/>
              <a:chExt cx="1325330" cy="292388"/>
            </a:xfrm>
            <a:grpFill/>
          </p:grpSpPr>
          <p:sp>
            <p:nvSpPr>
              <p:cNvPr id="67" name="TextBox 66"/>
              <p:cNvSpPr txBox="1"/>
              <p:nvPr/>
            </p:nvSpPr>
            <p:spPr>
              <a:xfrm>
                <a:off x="4339949" y="6095829"/>
                <a:ext cx="237741" cy="292388"/>
              </a:xfrm>
              <a:prstGeom prst="rect">
                <a:avLst/>
              </a:prstGeom>
              <a:grpFill/>
            </p:spPr>
            <p:txBody>
              <a:bodyPr wrap="square" lIns="0" rIns="0" rtlCol="0">
                <a:spAutoFit/>
              </a:bodyPr>
              <a:lstStyle/>
              <a:p>
                <a:pPr algn="ctr"/>
                <a:r>
                  <a:rPr lang="en-US" sz="1300" dirty="0" smtClean="0">
                    <a:latin typeface="Arial"/>
                    <a:cs typeface="Arial"/>
                  </a:rPr>
                  <a:t>48</a:t>
                </a:r>
                <a:endParaRPr lang="en-US" sz="1300" dirty="0">
                  <a:latin typeface="Arial"/>
                  <a:cs typeface="Arial"/>
                </a:endParaRPr>
              </a:p>
            </p:txBody>
          </p:sp>
          <p:sp>
            <p:nvSpPr>
              <p:cNvPr id="68" name="TextBox 67"/>
              <p:cNvSpPr txBox="1"/>
              <p:nvPr/>
            </p:nvSpPr>
            <p:spPr>
              <a:xfrm>
                <a:off x="4772025" y="6095829"/>
                <a:ext cx="237741" cy="292388"/>
              </a:xfrm>
              <a:prstGeom prst="rect">
                <a:avLst/>
              </a:prstGeom>
              <a:grpFill/>
            </p:spPr>
            <p:txBody>
              <a:bodyPr wrap="square" lIns="0" rIns="0" rtlCol="0">
                <a:spAutoFit/>
              </a:bodyPr>
              <a:lstStyle/>
              <a:p>
                <a:pPr algn="ctr"/>
                <a:r>
                  <a:rPr lang="en-US" sz="1300" dirty="0" smtClean="0">
                    <a:latin typeface="Arial"/>
                    <a:cs typeface="Arial"/>
                  </a:rPr>
                  <a:t>72</a:t>
                </a:r>
                <a:endParaRPr lang="en-US" sz="1300" dirty="0">
                  <a:latin typeface="Arial"/>
                  <a:cs typeface="Arial"/>
                </a:endParaRPr>
              </a:p>
            </p:txBody>
          </p:sp>
          <p:sp>
            <p:nvSpPr>
              <p:cNvPr id="69" name="TextBox 68"/>
              <p:cNvSpPr txBox="1"/>
              <p:nvPr/>
            </p:nvSpPr>
            <p:spPr>
              <a:xfrm>
                <a:off x="4990581" y="6095829"/>
                <a:ext cx="237741" cy="292388"/>
              </a:xfrm>
              <a:prstGeom prst="rect">
                <a:avLst/>
              </a:prstGeom>
              <a:grpFill/>
            </p:spPr>
            <p:txBody>
              <a:bodyPr wrap="square" lIns="0" rIns="0" rtlCol="0">
                <a:spAutoFit/>
              </a:bodyPr>
              <a:lstStyle/>
              <a:p>
                <a:pPr algn="ctr"/>
                <a:r>
                  <a:rPr lang="en-US" sz="1300" dirty="0" smtClean="0">
                    <a:latin typeface="Arial"/>
                    <a:cs typeface="Arial"/>
                  </a:rPr>
                  <a:t>74</a:t>
                </a:r>
                <a:endParaRPr lang="en-US" sz="1300" dirty="0">
                  <a:latin typeface="Arial"/>
                  <a:cs typeface="Arial"/>
                </a:endParaRPr>
              </a:p>
            </p:txBody>
          </p:sp>
          <p:sp>
            <p:nvSpPr>
              <p:cNvPr id="70" name="TextBox 69"/>
              <p:cNvSpPr txBox="1"/>
              <p:nvPr/>
            </p:nvSpPr>
            <p:spPr>
              <a:xfrm>
                <a:off x="4124168" y="6095829"/>
                <a:ext cx="237741" cy="292388"/>
              </a:xfrm>
              <a:prstGeom prst="rect">
                <a:avLst/>
              </a:prstGeom>
              <a:grpFill/>
            </p:spPr>
            <p:txBody>
              <a:bodyPr wrap="square" lIns="0" rIns="0" rtlCol="0">
                <a:spAutoFit/>
              </a:bodyPr>
              <a:lstStyle/>
              <a:p>
                <a:pPr algn="ctr"/>
                <a:r>
                  <a:rPr lang="en-US" sz="1300" dirty="0" smtClean="0">
                    <a:latin typeface="Arial"/>
                    <a:cs typeface="Arial"/>
                  </a:rPr>
                  <a:t>36</a:t>
                </a:r>
                <a:endParaRPr lang="en-US" sz="1300" dirty="0">
                  <a:latin typeface="Arial"/>
                  <a:cs typeface="Arial"/>
                </a:endParaRPr>
              </a:p>
            </p:txBody>
          </p:sp>
          <p:sp>
            <p:nvSpPr>
              <p:cNvPr id="81" name="TextBox 80"/>
              <p:cNvSpPr txBox="1"/>
              <p:nvPr/>
            </p:nvSpPr>
            <p:spPr>
              <a:xfrm>
                <a:off x="4564616" y="6095829"/>
                <a:ext cx="237741" cy="292388"/>
              </a:xfrm>
              <a:prstGeom prst="rect">
                <a:avLst/>
              </a:prstGeom>
              <a:grpFill/>
            </p:spPr>
            <p:txBody>
              <a:bodyPr wrap="square" lIns="0" rIns="0" rtlCol="0">
                <a:spAutoFit/>
              </a:bodyPr>
              <a:lstStyle/>
              <a:p>
                <a:pPr algn="ctr"/>
                <a:r>
                  <a:rPr lang="en-US" sz="1300" dirty="0" smtClean="0">
                    <a:latin typeface="Arial"/>
                    <a:cs typeface="Arial"/>
                  </a:rPr>
                  <a:t>60</a:t>
                </a:r>
                <a:endParaRPr lang="en-US" sz="1300" dirty="0">
                  <a:latin typeface="Arial"/>
                  <a:cs typeface="Arial"/>
                </a:endParaRPr>
              </a:p>
            </p:txBody>
          </p:sp>
          <p:sp>
            <p:nvSpPr>
              <p:cNvPr id="89" name="TextBox 88"/>
              <p:cNvSpPr txBox="1"/>
              <p:nvPr/>
            </p:nvSpPr>
            <p:spPr>
              <a:xfrm>
                <a:off x="3902992" y="6095829"/>
                <a:ext cx="237741" cy="292388"/>
              </a:xfrm>
              <a:prstGeom prst="rect">
                <a:avLst/>
              </a:prstGeom>
              <a:grpFill/>
            </p:spPr>
            <p:txBody>
              <a:bodyPr wrap="square" lIns="0" rIns="0" rtlCol="0">
                <a:spAutoFit/>
              </a:bodyPr>
              <a:lstStyle/>
              <a:p>
                <a:pPr algn="ctr"/>
                <a:r>
                  <a:rPr lang="en-US" sz="1300" dirty="0" smtClean="0">
                    <a:latin typeface="Arial"/>
                    <a:cs typeface="Arial"/>
                  </a:rPr>
                  <a:t>26</a:t>
                </a:r>
                <a:endParaRPr lang="en-US" sz="1300" dirty="0">
                  <a:latin typeface="Arial"/>
                  <a:cs typeface="Arial"/>
                </a:endParaRPr>
              </a:p>
            </p:txBody>
          </p:sp>
        </p:grpSp>
      </p:grpSp>
      <p:sp>
        <p:nvSpPr>
          <p:cNvPr id="94" name="TextBox 93"/>
          <p:cNvSpPr txBox="1"/>
          <p:nvPr/>
        </p:nvSpPr>
        <p:spPr>
          <a:xfrm>
            <a:off x="1367358" y="5983040"/>
            <a:ext cx="3591492" cy="338554"/>
          </a:xfrm>
          <a:prstGeom prst="rect">
            <a:avLst/>
          </a:prstGeom>
          <a:noFill/>
        </p:spPr>
        <p:txBody>
          <a:bodyPr wrap="square" rtlCol="0">
            <a:spAutoFit/>
          </a:bodyPr>
          <a:lstStyle/>
          <a:p>
            <a:pPr algn="ctr"/>
            <a:r>
              <a:rPr lang="en-US" sz="1600" dirty="0" smtClean="0"/>
              <a:t>Time after end of infusion (h) </a:t>
            </a:r>
            <a:endParaRPr lang="en-US" sz="1600" dirty="0"/>
          </a:p>
        </p:txBody>
      </p:sp>
      <p:sp>
        <p:nvSpPr>
          <p:cNvPr id="97" name="TextBox 96"/>
          <p:cNvSpPr txBox="1"/>
          <p:nvPr/>
        </p:nvSpPr>
        <p:spPr>
          <a:xfrm>
            <a:off x="4031433" y="5772311"/>
            <a:ext cx="1521566" cy="307777"/>
          </a:xfrm>
          <a:prstGeom prst="rect">
            <a:avLst/>
          </a:prstGeom>
          <a:noFill/>
        </p:spPr>
        <p:txBody>
          <a:bodyPr wrap="square" rtlCol="0">
            <a:spAutoFit/>
          </a:bodyPr>
          <a:lstStyle/>
          <a:p>
            <a:r>
              <a:rPr lang="en-US" sz="1400" smtClean="0">
                <a:solidFill>
                  <a:schemeClr val="accent1"/>
                </a:solidFill>
                <a:latin typeface="Arial" panose="020B0604020202020204" pitchFamily="34" charset="0"/>
                <a:cs typeface="Arial" panose="020B0604020202020204" pitchFamily="34" charset="0"/>
              </a:rPr>
              <a:t>Restart DE</a:t>
            </a:r>
            <a:endParaRPr lang="en-US" sz="1400" dirty="0">
              <a:latin typeface="+mn-lt"/>
            </a:endParaRPr>
          </a:p>
        </p:txBody>
      </p:sp>
      <p:cxnSp>
        <p:nvCxnSpPr>
          <p:cNvPr id="6" name="Gerade Verbindung 5"/>
          <p:cNvCxnSpPr/>
          <p:nvPr/>
        </p:nvCxnSpPr>
        <p:spPr>
          <a:xfrm>
            <a:off x="1077345" y="3045376"/>
            <a:ext cx="3960000" cy="0"/>
          </a:xfrm>
          <a:prstGeom prst="line">
            <a:avLst/>
          </a:prstGeom>
          <a:ln w="285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57" name="Gerade Verbindung 56"/>
          <p:cNvCxnSpPr/>
          <p:nvPr/>
        </p:nvCxnSpPr>
        <p:spPr>
          <a:xfrm>
            <a:off x="1077345" y="4634690"/>
            <a:ext cx="3960000" cy="0"/>
          </a:xfrm>
          <a:prstGeom prst="line">
            <a:avLst/>
          </a:prstGeom>
          <a:ln w="28575">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76" name="Down Arrow 1"/>
          <p:cNvSpPr/>
          <p:nvPr/>
        </p:nvSpPr>
        <p:spPr>
          <a:xfrm rot="10800000">
            <a:off x="3718546" y="5786242"/>
            <a:ext cx="358775" cy="222376"/>
          </a:xfrm>
          <a:prstGeom prst="downArrow">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noAutofit/>
          </a:bodyPr>
          <a:lstStyle/>
          <a:p>
            <a:pPr algn="ctr" fontAlgn="auto">
              <a:lnSpc>
                <a:spcPct val="90000"/>
              </a:lnSpc>
              <a:spcBef>
                <a:spcPts val="0"/>
              </a:spcBef>
              <a:spcAft>
                <a:spcPts val="0"/>
              </a:spcAft>
            </a:pPr>
            <a:endParaRPr lang="en-US" b="1" dirty="0" smtClean="0">
              <a:solidFill>
                <a:schemeClr val="bg1"/>
              </a:solidFill>
              <a:latin typeface="Arial" pitchFamily="34" charset="0"/>
              <a:cs typeface="Arial" pitchFamily="34" charset="0"/>
            </a:endParaRPr>
          </a:p>
        </p:txBody>
      </p:sp>
      <p:sp>
        <p:nvSpPr>
          <p:cNvPr id="78" name="Rectangle 77"/>
          <p:cNvSpPr/>
          <p:nvPr/>
        </p:nvSpPr>
        <p:spPr>
          <a:xfrm>
            <a:off x="5015298" y="5402577"/>
            <a:ext cx="90000" cy="216000"/>
          </a:xfrm>
          <a:prstGeom prst="rect">
            <a:avLst/>
          </a:prstGeom>
          <a:solidFill>
            <a:schemeClr val="bg1"/>
          </a:solidFill>
          <a:ln>
            <a:noFill/>
          </a:ln>
          <a:effectLst>
            <a:outerShdw sx="1000" sy="1000" algn="tl"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noAutofit/>
          </a:bodyPr>
          <a:lstStyle/>
          <a:p>
            <a:pPr algn="ctr" fontAlgn="auto">
              <a:lnSpc>
                <a:spcPct val="90000"/>
              </a:lnSpc>
              <a:spcBef>
                <a:spcPts val="0"/>
              </a:spcBef>
              <a:spcAft>
                <a:spcPts val="0"/>
              </a:spcAft>
            </a:pPr>
            <a:endParaRPr lang="en-US" b="1" smtClean="0">
              <a:solidFill>
                <a:schemeClr val="bg1"/>
              </a:solidFill>
              <a:latin typeface="Arial" pitchFamily="34" charset="0"/>
              <a:cs typeface="Arial" pitchFamily="34" charset="0"/>
            </a:endParaRPr>
          </a:p>
        </p:txBody>
      </p:sp>
      <p:grpSp>
        <p:nvGrpSpPr>
          <p:cNvPr id="11" name="Group 10"/>
          <p:cNvGrpSpPr/>
          <p:nvPr/>
        </p:nvGrpSpPr>
        <p:grpSpPr>
          <a:xfrm>
            <a:off x="5010407" y="5447571"/>
            <a:ext cx="109908" cy="112483"/>
            <a:chOff x="4933405" y="5707453"/>
            <a:chExt cx="109908" cy="112483"/>
          </a:xfrm>
        </p:grpSpPr>
        <p:cxnSp>
          <p:nvCxnSpPr>
            <p:cNvPr id="79" name="Straight Connector 78"/>
            <p:cNvCxnSpPr/>
            <p:nvPr/>
          </p:nvCxnSpPr>
          <p:spPr>
            <a:xfrm flipH="1">
              <a:off x="4969263" y="5707453"/>
              <a:ext cx="74050" cy="108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flipH="1">
              <a:off x="4933405" y="5711936"/>
              <a:ext cx="74050" cy="108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50" name="Group 49"/>
          <p:cNvGrpSpPr/>
          <p:nvPr/>
        </p:nvGrpSpPr>
        <p:grpSpPr>
          <a:xfrm>
            <a:off x="1953283" y="1184141"/>
            <a:ext cx="3475844" cy="567925"/>
            <a:chOff x="3029047" y="1593136"/>
            <a:chExt cx="2582538" cy="466989"/>
          </a:xfrm>
        </p:grpSpPr>
        <p:sp>
          <p:nvSpPr>
            <p:cNvPr id="52" name="Oval 51"/>
            <p:cNvSpPr/>
            <p:nvPr/>
          </p:nvSpPr>
          <p:spPr>
            <a:xfrm>
              <a:off x="3174792" y="1891955"/>
              <a:ext cx="72000" cy="72000"/>
            </a:xfrm>
            <a:prstGeom prst="ellipse">
              <a:avLst/>
            </a:prstGeom>
            <a:solidFill>
              <a:srgbClr val="A21636"/>
            </a:solidFill>
            <a:ln>
              <a:solidFill>
                <a:srgbClr val="A21636"/>
              </a:solidFill>
            </a:ln>
            <a:effectLst>
              <a:outerShdw sx="1000" sy="1000" algn="tl"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noAutofit/>
            </a:bodyPr>
            <a:lstStyle/>
            <a:p>
              <a:pPr algn="ctr" fontAlgn="auto">
                <a:lnSpc>
                  <a:spcPct val="90000"/>
                </a:lnSpc>
                <a:spcBef>
                  <a:spcPts val="0"/>
                </a:spcBef>
                <a:spcAft>
                  <a:spcPts val="0"/>
                </a:spcAft>
              </a:pPr>
              <a:endParaRPr lang="en-US" sz="1600" b="1" smtClean="0">
                <a:solidFill>
                  <a:schemeClr val="bg1"/>
                </a:solidFill>
                <a:latin typeface="Arial" pitchFamily="34" charset="0"/>
                <a:cs typeface="Arial" pitchFamily="34" charset="0"/>
              </a:endParaRPr>
            </a:p>
          </p:txBody>
        </p:sp>
        <p:sp>
          <p:nvSpPr>
            <p:cNvPr id="54" name="Oval 53"/>
            <p:cNvSpPr/>
            <p:nvPr/>
          </p:nvSpPr>
          <p:spPr>
            <a:xfrm>
              <a:off x="3174792" y="1684708"/>
              <a:ext cx="90000" cy="90000"/>
            </a:xfrm>
            <a:prstGeom prst="ellipse">
              <a:avLst/>
            </a:prstGeom>
            <a:solidFill>
              <a:srgbClr val="9966FF">
                <a:alpha val="70000"/>
              </a:srgbClr>
            </a:solidFill>
            <a:ln w="9525">
              <a:solidFill>
                <a:srgbClr val="9966FF"/>
              </a:solidFill>
            </a:ln>
            <a:effectLst>
              <a:outerShdw sx="1000" sy="1000" algn="tl"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noAutofit/>
            </a:bodyPr>
            <a:lstStyle/>
            <a:p>
              <a:pPr algn="ctr" fontAlgn="auto">
                <a:lnSpc>
                  <a:spcPct val="90000"/>
                </a:lnSpc>
                <a:spcBef>
                  <a:spcPts val="0"/>
                </a:spcBef>
                <a:spcAft>
                  <a:spcPts val="0"/>
                </a:spcAft>
              </a:pPr>
              <a:endParaRPr lang="en-US" sz="1600" b="1" smtClean="0">
                <a:solidFill>
                  <a:schemeClr val="bg1"/>
                </a:solidFill>
                <a:latin typeface="Arial" pitchFamily="34" charset="0"/>
                <a:cs typeface="Arial" pitchFamily="34" charset="0"/>
              </a:endParaRPr>
            </a:p>
          </p:txBody>
        </p:sp>
        <p:cxnSp>
          <p:nvCxnSpPr>
            <p:cNvPr id="55" name="Straight Connector 54"/>
            <p:cNvCxnSpPr/>
            <p:nvPr/>
          </p:nvCxnSpPr>
          <p:spPr>
            <a:xfrm>
              <a:off x="3029047" y="1927955"/>
              <a:ext cx="363491" cy="0"/>
            </a:xfrm>
            <a:prstGeom prst="line">
              <a:avLst/>
            </a:prstGeom>
            <a:ln w="19050">
              <a:solidFill>
                <a:srgbClr val="A21636"/>
              </a:solidFil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a:off x="3029047" y="1728583"/>
              <a:ext cx="363491" cy="0"/>
            </a:xfrm>
            <a:prstGeom prst="line">
              <a:avLst/>
            </a:prstGeom>
            <a:ln w="19050">
              <a:solidFill>
                <a:srgbClr val="9966FF"/>
              </a:solidFill>
              <a:prstDash val="sysDot"/>
            </a:ln>
          </p:spPr>
          <p:style>
            <a:lnRef idx="1">
              <a:schemeClr val="accent1"/>
            </a:lnRef>
            <a:fillRef idx="0">
              <a:schemeClr val="accent1"/>
            </a:fillRef>
            <a:effectRef idx="0">
              <a:schemeClr val="accent1"/>
            </a:effectRef>
            <a:fontRef idx="minor">
              <a:schemeClr val="tx1"/>
            </a:fontRef>
          </p:style>
        </p:cxnSp>
        <p:grpSp>
          <p:nvGrpSpPr>
            <p:cNvPr id="58" name="Group 57"/>
            <p:cNvGrpSpPr/>
            <p:nvPr/>
          </p:nvGrpSpPr>
          <p:grpSpPr>
            <a:xfrm>
              <a:off x="3378668" y="1593136"/>
              <a:ext cx="2232917" cy="466989"/>
              <a:chOff x="1308708" y="1675169"/>
              <a:chExt cx="2232917" cy="466989"/>
            </a:xfrm>
          </p:grpSpPr>
          <p:sp>
            <p:nvSpPr>
              <p:cNvPr id="77" name="TextBox 76"/>
              <p:cNvSpPr txBox="1"/>
              <p:nvPr/>
            </p:nvSpPr>
            <p:spPr>
              <a:xfrm>
                <a:off x="1308708" y="1675169"/>
                <a:ext cx="2232917" cy="278384"/>
              </a:xfrm>
              <a:prstGeom prst="rect">
                <a:avLst/>
              </a:prstGeom>
              <a:noFill/>
            </p:spPr>
            <p:txBody>
              <a:bodyPr wrap="square" rtlCol="0">
                <a:spAutoFit/>
              </a:bodyPr>
              <a:lstStyle/>
              <a:p>
                <a:r>
                  <a:rPr lang="en-US" sz="1600" b="1" dirty="0" smtClean="0"/>
                  <a:t>45–64 </a:t>
                </a:r>
                <a:r>
                  <a:rPr lang="en-US" sz="1600" b="1" dirty="0" err="1" smtClean="0"/>
                  <a:t>yr</a:t>
                </a:r>
                <a:r>
                  <a:rPr lang="en-US" sz="1600" dirty="0" smtClean="0"/>
                  <a:t>, dabigatran 220 mg </a:t>
                </a:r>
              </a:p>
            </p:txBody>
          </p:sp>
          <p:sp>
            <p:nvSpPr>
              <p:cNvPr id="82" name="TextBox 81"/>
              <p:cNvSpPr txBox="1"/>
              <p:nvPr/>
            </p:nvSpPr>
            <p:spPr>
              <a:xfrm>
                <a:off x="1308708" y="1863774"/>
                <a:ext cx="1742848" cy="278384"/>
              </a:xfrm>
              <a:prstGeom prst="rect">
                <a:avLst/>
              </a:prstGeom>
              <a:noFill/>
            </p:spPr>
            <p:txBody>
              <a:bodyPr wrap="square" rtlCol="0">
                <a:spAutoFit/>
              </a:bodyPr>
              <a:lstStyle/>
              <a:p>
                <a:r>
                  <a:rPr lang="en-US" sz="1600" dirty="0" smtClean="0"/>
                  <a:t> + </a:t>
                </a:r>
                <a:r>
                  <a:rPr lang="en-US" sz="1600" dirty="0" err="1" smtClean="0"/>
                  <a:t>idarucizumab</a:t>
                </a:r>
                <a:r>
                  <a:rPr lang="en-US" sz="1600" dirty="0" smtClean="0"/>
                  <a:t> 5 g</a:t>
                </a:r>
              </a:p>
            </p:txBody>
          </p:sp>
        </p:grpSp>
      </p:grpSp>
      <p:sp>
        <p:nvSpPr>
          <p:cNvPr id="53" name="Slide Number Placeholder 2"/>
          <p:cNvSpPr>
            <a:spLocks noGrp="1"/>
          </p:cNvSpPr>
          <p:nvPr>
            <p:ph type="sldNum" sz="quarter" idx="4294967295"/>
          </p:nvPr>
        </p:nvSpPr>
        <p:spPr>
          <a:xfrm>
            <a:off x="7893050" y="6602413"/>
            <a:ext cx="900113" cy="179387"/>
          </a:xfrm>
        </p:spPr>
        <p:txBody>
          <a:bodyPr/>
          <a:lstStyle/>
          <a:p>
            <a:fld id="{9AFA09C9-CC39-4F46-8FE7-66C46C5A062A}" type="slidenum">
              <a:rPr lang="en-US" smtClean="0"/>
              <a:pPr/>
              <a:t>16</a:t>
            </a:fld>
            <a:endParaRPr lang="en-US" dirty="0"/>
          </a:p>
        </p:txBody>
      </p:sp>
    </p:spTree>
    <p:extLst>
      <p:ext uri="{BB962C8B-B14F-4D97-AF65-F5344CB8AC3E}">
        <p14:creationId xmlns:p14="http://schemas.microsoft.com/office/powerpoint/2010/main" val="392834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61950" y="200025"/>
            <a:ext cx="6780213" cy="676275"/>
          </a:xfrm>
        </p:spPr>
        <p:txBody>
          <a:bodyPr/>
          <a:lstStyle/>
          <a:p>
            <a:r>
              <a:rPr lang="en-US" dirty="0" err="1" smtClean="0"/>
              <a:t>Idarucizumab</a:t>
            </a:r>
            <a:r>
              <a:rPr lang="en-US" dirty="0" smtClean="0"/>
              <a:t> </a:t>
            </a:r>
            <a:r>
              <a:rPr lang="en-US" dirty="0"/>
              <a:t>in </a:t>
            </a:r>
            <a:r>
              <a:rPr lang="en-US" dirty="0" smtClean="0"/>
              <a:t>Combination With </a:t>
            </a:r>
            <a:r>
              <a:rPr lang="en-US" dirty="0" err="1" smtClean="0"/>
              <a:t>Dabigatran</a:t>
            </a:r>
            <a:r>
              <a:rPr lang="en-US" dirty="0" smtClean="0"/>
              <a:t> Was Well Tolerated</a:t>
            </a:r>
            <a:endParaRPr lang="en-US" dirty="0"/>
          </a:p>
        </p:txBody>
      </p:sp>
      <p:sp>
        <p:nvSpPr>
          <p:cNvPr id="3" name="Textplatzhalter 2"/>
          <p:cNvSpPr>
            <a:spLocks noGrp="1"/>
          </p:cNvSpPr>
          <p:nvPr>
            <p:ph type="body" sz="quarter" idx="15"/>
          </p:nvPr>
        </p:nvSpPr>
        <p:spPr>
          <a:xfrm>
            <a:off x="358784" y="6547828"/>
            <a:ext cx="7988400" cy="262800"/>
          </a:xfrm>
        </p:spPr>
        <p:txBody>
          <a:bodyPr/>
          <a:lstStyle/>
          <a:p>
            <a:r>
              <a:rPr lang="en-US" sz="1000" dirty="0" smtClean="0"/>
              <a:t>*Drug-related refers to </a:t>
            </a:r>
            <a:r>
              <a:rPr lang="en-US" sz="1000" dirty="0" err="1" smtClean="0"/>
              <a:t>idarucizumab</a:t>
            </a:r>
            <a:r>
              <a:rPr lang="en-US" sz="1000" dirty="0" smtClean="0"/>
              <a:t> or corresponding placebo, as assessed by the investigator.</a:t>
            </a:r>
          </a:p>
          <a:p>
            <a:r>
              <a:rPr lang="en-US" sz="1000" dirty="0" smtClean="0"/>
              <a:t>AE, adverse event. </a:t>
            </a:r>
          </a:p>
        </p:txBody>
      </p:sp>
      <p:sp>
        <p:nvSpPr>
          <p:cNvPr id="4" name="Foliennummernplatzhalter 3"/>
          <p:cNvSpPr>
            <a:spLocks noGrp="1"/>
          </p:cNvSpPr>
          <p:nvPr>
            <p:ph type="sldNum" sz="quarter" idx="16"/>
          </p:nvPr>
        </p:nvSpPr>
        <p:spPr/>
        <p:txBody>
          <a:bodyPr/>
          <a:lstStyle/>
          <a:p>
            <a:pPr>
              <a:defRPr/>
            </a:pPr>
            <a:fld id="{FF01BAFC-C070-4445-A6AE-634CEF45D1E8}" type="slidenum">
              <a:rPr lang="en-US" smtClean="0"/>
              <a:pPr>
                <a:defRPr/>
              </a:pPr>
              <a:t>17</a:t>
            </a:fld>
            <a:endParaRPr lang="en-US" dirty="0"/>
          </a:p>
        </p:txBody>
      </p:sp>
      <p:sp>
        <p:nvSpPr>
          <p:cNvPr id="5" name="Inhaltsplatzhalter 4"/>
          <p:cNvSpPr>
            <a:spLocks noGrp="1"/>
          </p:cNvSpPr>
          <p:nvPr>
            <p:ph idx="1"/>
          </p:nvPr>
        </p:nvSpPr>
        <p:spPr>
          <a:xfrm>
            <a:off x="367200" y="1146411"/>
            <a:ext cx="8539200" cy="3957275"/>
          </a:xfrm>
        </p:spPr>
        <p:txBody>
          <a:bodyPr/>
          <a:lstStyle/>
          <a:p>
            <a:pPr marL="180975" indent="-180975" defTabSz="339725">
              <a:lnSpc>
                <a:spcPct val="100000"/>
              </a:lnSpc>
              <a:buClr>
                <a:srgbClr val="00ACA8"/>
              </a:buClr>
              <a:buFont typeface="Arial" pitchFamily="34" charset="0"/>
              <a:buChar char="•"/>
            </a:pPr>
            <a:r>
              <a:rPr lang="en-US" sz="2000" dirty="0">
                <a:ea typeface="Geneva" pitchFamily="27" charset="-128"/>
              </a:rPr>
              <a:t>Infusion of up to 5 g </a:t>
            </a:r>
            <a:r>
              <a:rPr lang="en-US" sz="2000" dirty="0" err="1">
                <a:ea typeface="Geneva" pitchFamily="27" charset="-128"/>
              </a:rPr>
              <a:t>idarucizumab</a:t>
            </a:r>
            <a:r>
              <a:rPr lang="en-US" sz="2000" dirty="0">
                <a:ea typeface="Geneva" pitchFamily="27" charset="-128"/>
              </a:rPr>
              <a:t> in combination with </a:t>
            </a:r>
            <a:r>
              <a:rPr lang="en-US" sz="2000" dirty="0" err="1">
                <a:ea typeface="Geneva" pitchFamily="27" charset="-128"/>
              </a:rPr>
              <a:t>dabigatran</a:t>
            </a:r>
            <a:r>
              <a:rPr lang="en-US" sz="2000" dirty="0">
                <a:ea typeface="Geneva" pitchFamily="27" charset="-128"/>
              </a:rPr>
              <a:t> was well tolerated in male and female subjects (aged 45–64 years), elderly subjects, and subjects with </a:t>
            </a:r>
            <a:r>
              <a:rPr lang="en-US" sz="2000" dirty="0" smtClean="0">
                <a:ea typeface="Geneva" pitchFamily="27" charset="-128"/>
              </a:rPr>
              <a:t>mild </a:t>
            </a:r>
            <a:r>
              <a:rPr lang="en-US" sz="2000" dirty="0">
                <a:ea typeface="Geneva" pitchFamily="27" charset="-128"/>
              </a:rPr>
              <a:t>or moderate renal impairment </a:t>
            </a:r>
            <a:endParaRPr lang="en-US" sz="2000" dirty="0" smtClean="0">
              <a:ea typeface="Geneva" pitchFamily="27" charset="-128"/>
            </a:endParaRPr>
          </a:p>
          <a:p>
            <a:pPr marL="180975" indent="-180975" defTabSz="339725">
              <a:lnSpc>
                <a:spcPct val="100000"/>
              </a:lnSpc>
              <a:buClr>
                <a:srgbClr val="00ACA8"/>
              </a:buClr>
              <a:buFont typeface="Arial" pitchFamily="34" charset="0"/>
              <a:buChar char="•"/>
            </a:pPr>
            <a:r>
              <a:rPr lang="en-US" sz="2000" dirty="0" smtClean="0">
                <a:ea typeface="Geneva" pitchFamily="27" charset="-128"/>
              </a:rPr>
              <a:t>No clinically relevant drug-related adverse events (AE)*</a:t>
            </a:r>
          </a:p>
          <a:p>
            <a:pPr marL="180975" indent="-180975" defTabSz="339725">
              <a:lnSpc>
                <a:spcPct val="100000"/>
              </a:lnSpc>
              <a:buClr>
                <a:srgbClr val="00ACA8"/>
              </a:buClr>
              <a:buFont typeface="Arial" pitchFamily="34" charset="0"/>
              <a:buChar char="•"/>
            </a:pPr>
            <a:r>
              <a:rPr lang="en-US" sz="2000" dirty="0"/>
              <a:t>No relevant changes in any of the investigated safety parameters</a:t>
            </a:r>
          </a:p>
          <a:p>
            <a:pPr marL="180975" lvl="2" indent="-180975" defTabSz="339725">
              <a:spcBef>
                <a:spcPct val="80000"/>
              </a:spcBef>
              <a:buClr>
                <a:srgbClr val="00ACA8"/>
              </a:buClr>
              <a:buFont typeface="Arial" pitchFamily="34" charset="0"/>
              <a:buChar char="•"/>
            </a:pPr>
            <a:r>
              <a:rPr lang="en-US" sz="2000" dirty="0" smtClean="0">
                <a:ea typeface="Geneva" pitchFamily="27" charset="-128"/>
                <a:cs typeface="+mn-cs"/>
              </a:rPr>
              <a:t>No </a:t>
            </a:r>
            <a:r>
              <a:rPr lang="en-US" sz="2000" dirty="0">
                <a:ea typeface="Geneva" pitchFamily="27" charset="-128"/>
                <a:cs typeface="+mn-cs"/>
              </a:rPr>
              <a:t>AEs detected indicative of immunogenic reactions</a:t>
            </a:r>
          </a:p>
          <a:p>
            <a:pPr marL="180975" lvl="2" indent="-180975" defTabSz="339725">
              <a:spcBef>
                <a:spcPct val="80000"/>
              </a:spcBef>
              <a:buClr>
                <a:srgbClr val="00ACA8"/>
              </a:buClr>
              <a:buFont typeface="Arial" pitchFamily="34" charset="0"/>
              <a:buChar char="•"/>
            </a:pPr>
            <a:r>
              <a:rPr lang="en-US" sz="2000" dirty="0">
                <a:ea typeface="Geneva" pitchFamily="27" charset="-128"/>
                <a:cs typeface="+mn-cs"/>
              </a:rPr>
              <a:t>A dose-dependent, transient increase in urine protein and low-weight proteins was </a:t>
            </a:r>
            <a:r>
              <a:rPr lang="en-US" sz="2000" dirty="0" smtClean="0">
                <a:ea typeface="Geneva" pitchFamily="27" charset="-128"/>
                <a:cs typeface="+mn-cs"/>
              </a:rPr>
              <a:t>observed due to renal clearance of idarucizumab</a:t>
            </a:r>
            <a:endParaRPr lang="en-US" sz="2000" dirty="0">
              <a:ea typeface="Geneva" pitchFamily="27" charset="-128"/>
              <a:cs typeface="+mn-cs"/>
            </a:endParaRPr>
          </a:p>
          <a:p>
            <a:pPr marL="619125" lvl="1" indent="-342900">
              <a:lnSpc>
                <a:spcPct val="100000"/>
              </a:lnSpc>
              <a:buFont typeface="Arial" panose="020B0604020202020204" pitchFamily="34" charset="0"/>
              <a:buChar char="•"/>
            </a:pPr>
            <a:r>
              <a:rPr lang="en-US" sz="2000" dirty="0"/>
              <a:t>Values returned to normal range within 4–24 h</a:t>
            </a:r>
          </a:p>
        </p:txBody>
      </p:sp>
      <p:sp>
        <p:nvSpPr>
          <p:cNvPr id="6" name="Abgerundetes Rechteck 5"/>
          <p:cNvSpPr/>
          <p:nvPr/>
        </p:nvSpPr>
        <p:spPr>
          <a:xfrm>
            <a:off x="419099" y="5318355"/>
            <a:ext cx="8355291" cy="754899"/>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noAutofit/>
          </a:bodyPr>
          <a:lstStyle/>
          <a:p>
            <a:pPr algn="ctr" fontAlgn="auto">
              <a:lnSpc>
                <a:spcPct val="90000"/>
              </a:lnSpc>
              <a:spcBef>
                <a:spcPts val="0"/>
              </a:spcBef>
              <a:spcAft>
                <a:spcPts val="0"/>
              </a:spcAft>
            </a:pPr>
            <a:r>
              <a:rPr lang="en-US" sz="1800" b="1" dirty="0" smtClean="0">
                <a:solidFill>
                  <a:srgbClr val="FFFFFF"/>
                </a:solidFill>
                <a:latin typeface="Arial" pitchFamily="34" charset="0"/>
                <a:cs typeface="Arial" pitchFamily="34" charset="0"/>
              </a:rPr>
              <a:t>No clinically relevant drug-related </a:t>
            </a:r>
            <a:r>
              <a:rPr lang="en-US" sz="1800" b="1" dirty="0">
                <a:solidFill>
                  <a:srgbClr val="FFFFFF"/>
                </a:solidFill>
                <a:latin typeface="Arial" pitchFamily="34" charset="0"/>
                <a:cs typeface="Arial" pitchFamily="34" charset="0"/>
              </a:rPr>
              <a:t>a</a:t>
            </a:r>
            <a:r>
              <a:rPr lang="en-US" sz="1800" b="1" dirty="0" smtClean="0">
                <a:solidFill>
                  <a:srgbClr val="FFFFFF"/>
                </a:solidFill>
                <a:latin typeface="Arial" pitchFamily="34" charset="0"/>
                <a:cs typeface="Arial" pitchFamily="34" charset="0"/>
              </a:rPr>
              <a:t>dverse events or immunogenic reactions identified</a:t>
            </a:r>
            <a:endParaRPr lang="en-US" sz="1800" b="1" dirty="0">
              <a:solidFill>
                <a:srgbClr val="FFFFFF"/>
              </a:solidFill>
              <a:latin typeface="Arial" pitchFamily="34" charset="0"/>
              <a:cs typeface="Arial" pitchFamily="34" charset="0"/>
            </a:endParaRPr>
          </a:p>
        </p:txBody>
      </p:sp>
    </p:spTree>
    <p:extLst>
      <p:ext uri="{BB962C8B-B14F-4D97-AF65-F5344CB8AC3E}">
        <p14:creationId xmlns:p14="http://schemas.microsoft.com/office/powerpoint/2010/main" val="215618856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chor="ctr"/>
          <a:lstStyle/>
          <a:p>
            <a:r>
              <a:rPr lang="en-US" dirty="0" smtClean="0"/>
              <a:t>Phase III Study Population and Endpoints</a:t>
            </a:r>
            <a:br>
              <a:rPr lang="en-US" dirty="0" smtClean="0"/>
            </a:br>
            <a:r>
              <a:rPr lang="en-US" dirty="0" smtClean="0"/>
              <a:t>(Expected Completion July 2017)</a:t>
            </a:r>
            <a:endParaRPr lang="en-US" dirty="0"/>
          </a:p>
        </p:txBody>
      </p:sp>
      <p:sp>
        <p:nvSpPr>
          <p:cNvPr id="9" name="Rectangle 8"/>
          <p:cNvSpPr/>
          <p:nvPr/>
        </p:nvSpPr>
        <p:spPr>
          <a:xfrm>
            <a:off x="65418" y="6479067"/>
            <a:ext cx="3450291" cy="276999"/>
          </a:xfrm>
          <a:prstGeom prst="rect">
            <a:avLst/>
          </a:prstGeom>
        </p:spPr>
        <p:txBody>
          <a:bodyPr wrap="square">
            <a:spAutoFit/>
          </a:bodyPr>
          <a:lstStyle/>
          <a:p>
            <a:r>
              <a:rPr lang="en-US" sz="1200" dirty="0" smtClean="0"/>
              <a:t>Reference: NCT02104947 Clinical </a:t>
            </a:r>
            <a:r>
              <a:rPr lang="en-US" sz="1200" dirty="0"/>
              <a:t>trials.gov </a:t>
            </a:r>
          </a:p>
        </p:txBody>
      </p:sp>
      <p:sp>
        <p:nvSpPr>
          <p:cNvPr id="2" name="TextBox 1"/>
          <p:cNvSpPr txBox="1"/>
          <p:nvPr/>
        </p:nvSpPr>
        <p:spPr>
          <a:xfrm>
            <a:off x="341258" y="1003390"/>
            <a:ext cx="8450317" cy="5262979"/>
          </a:xfrm>
          <a:prstGeom prst="rect">
            <a:avLst/>
          </a:prstGeom>
          <a:noFill/>
        </p:spPr>
        <p:txBody>
          <a:bodyPr wrap="square" rtlCol="0">
            <a:spAutoFit/>
          </a:bodyPr>
          <a:lstStyle/>
          <a:p>
            <a:r>
              <a:rPr lang="en-US" sz="1600" b="1" dirty="0"/>
              <a:t>Inclusion </a:t>
            </a:r>
            <a:r>
              <a:rPr lang="en-US" sz="1600" b="1" dirty="0" smtClean="0"/>
              <a:t>criteria</a:t>
            </a:r>
            <a:endParaRPr lang="en-US" sz="1600" b="1" dirty="0"/>
          </a:p>
          <a:p>
            <a:pPr marL="290513" lvl="1" indent="-285750">
              <a:buClr>
                <a:srgbClr val="00A8A4"/>
              </a:buClr>
              <a:buFont typeface="Arial" panose="020B0604020202020204" pitchFamily="34" charset="0"/>
              <a:buChar char="•"/>
            </a:pPr>
            <a:r>
              <a:rPr lang="en-US" sz="1600" dirty="0"/>
              <a:t>Group A </a:t>
            </a:r>
            <a:r>
              <a:rPr lang="en-US" sz="1600" dirty="0" smtClean="0"/>
              <a:t>–Patient’s taking dabigatran who have overt </a:t>
            </a:r>
            <a:r>
              <a:rPr lang="en-US" sz="1600" dirty="0"/>
              <a:t>bleeding judged by the physician to require a reversal </a:t>
            </a:r>
            <a:r>
              <a:rPr lang="en-US" sz="1600" dirty="0" smtClean="0"/>
              <a:t>agent</a:t>
            </a:r>
          </a:p>
          <a:p>
            <a:pPr marL="290513" lvl="1" indent="-285750">
              <a:buClr>
                <a:srgbClr val="00A8A4"/>
              </a:buClr>
              <a:buFont typeface="Arial" panose="020B0604020202020204" pitchFamily="34" charset="0"/>
              <a:buChar char="•"/>
            </a:pPr>
            <a:r>
              <a:rPr lang="en-US" sz="1600" dirty="0" smtClean="0"/>
              <a:t>Group B-Patients </a:t>
            </a:r>
            <a:r>
              <a:rPr lang="en-US" sz="1600" dirty="0"/>
              <a:t>who are taking dabigatran who may not be bleeding, but do require an emergency surgery or </a:t>
            </a:r>
            <a:r>
              <a:rPr lang="en-US" sz="1600" dirty="0" smtClean="0"/>
              <a:t>procedure (within </a:t>
            </a:r>
            <a:r>
              <a:rPr lang="en-US" sz="1600" dirty="0"/>
              <a:t>8</a:t>
            </a:r>
            <a:r>
              <a:rPr lang="en-US" sz="1600" dirty="0" smtClean="0"/>
              <a:t> hours) </a:t>
            </a:r>
            <a:r>
              <a:rPr lang="en-US" sz="1600" dirty="0"/>
              <a:t>for a condition other than </a:t>
            </a:r>
            <a:r>
              <a:rPr lang="en-US" sz="1600" dirty="0" smtClean="0"/>
              <a:t>bleeding</a:t>
            </a:r>
          </a:p>
          <a:p>
            <a:endParaRPr lang="en-US" sz="1600" b="1" dirty="0" smtClean="0"/>
          </a:p>
          <a:p>
            <a:r>
              <a:rPr lang="en-US" sz="1600" b="1" dirty="0" smtClean="0"/>
              <a:t>Primary Endpoint</a:t>
            </a:r>
          </a:p>
          <a:p>
            <a:pPr marL="290513" lvl="1" indent="-285750">
              <a:buClr>
                <a:srgbClr val="00A8A4"/>
              </a:buClr>
              <a:buFont typeface="Arial" panose="020B0604020202020204" pitchFamily="34" charset="0"/>
              <a:buChar char="•"/>
            </a:pPr>
            <a:r>
              <a:rPr lang="en-US" sz="1600" dirty="0" smtClean="0"/>
              <a:t>Maximum </a:t>
            </a:r>
            <a:r>
              <a:rPr lang="en-US" sz="1600" dirty="0"/>
              <a:t>reversal of anticoagulant effect of dabigatran based on central laboratory </a:t>
            </a:r>
            <a:r>
              <a:rPr lang="en-US" sz="1600" dirty="0" smtClean="0"/>
              <a:t>determination </a:t>
            </a:r>
            <a:r>
              <a:rPr lang="en-US" sz="1600" dirty="0"/>
              <a:t>of </a:t>
            </a:r>
            <a:r>
              <a:rPr lang="en-US" sz="1600" dirty="0" err="1"/>
              <a:t>dTT</a:t>
            </a:r>
            <a:r>
              <a:rPr lang="en-US" sz="1600" dirty="0"/>
              <a:t> or ECT, at any time point from the end of the first infusion up to 4 hours after the last </a:t>
            </a:r>
            <a:r>
              <a:rPr lang="en-US" sz="1600" dirty="0" smtClean="0"/>
              <a:t>infusion</a:t>
            </a:r>
          </a:p>
          <a:p>
            <a:endParaRPr lang="en-US" sz="1600" b="1" dirty="0" smtClean="0"/>
          </a:p>
          <a:p>
            <a:r>
              <a:rPr lang="en-US" sz="1600" b="1" dirty="0" smtClean="0"/>
              <a:t>Secondary Endpoints</a:t>
            </a:r>
          </a:p>
          <a:p>
            <a:pPr marL="290513" lvl="1" indent="-285750">
              <a:buClr>
                <a:srgbClr val="00A8A4"/>
              </a:buClr>
              <a:buFont typeface="Arial" panose="020B0604020202020204" pitchFamily="34" charset="0"/>
              <a:buChar char="•"/>
            </a:pPr>
            <a:r>
              <a:rPr lang="en-US" sz="1600" dirty="0" smtClean="0"/>
              <a:t>Reversal </a:t>
            </a:r>
            <a:r>
              <a:rPr lang="en-US" sz="1600" dirty="0"/>
              <a:t>of Activated Partial </a:t>
            </a:r>
            <a:r>
              <a:rPr lang="en-US" sz="1600" dirty="0" err="1"/>
              <a:t>Thromboplastin</a:t>
            </a:r>
            <a:r>
              <a:rPr lang="en-US" sz="1600" dirty="0"/>
              <a:t> Time (</a:t>
            </a:r>
            <a:r>
              <a:rPr lang="en-US" sz="1600" dirty="0" err="1"/>
              <a:t>aPTT</a:t>
            </a:r>
            <a:r>
              <a:rPr lang="en-US" sz="1600" dirty="0" smtClean="0"/>
              <a:t>) and </a:t>
            </a:r>
            <a:r>
              <a:rPr lang="en-US" sz="1600" dirty="0" err="1" smtClean="0"/>
              <a:t>Thombin</a:t>
            </a:r>
            <a:r>
              <a:rPr lang="en-US" sz="1600" dirty="0" smtClean="0"/>
              <a:t> time (TT) up </a:t>
            </a:r>
            <a:r>
              <a:rPr lang="en-US" sz="1600" dirty="0"/>
              <a:t>to 4 </a:t>
            </a:r>
            <a:r>
              <a:rPr lang="en-US" sz="1600" dirty="0" smtClean="0"/>
              <a:t>hours</a:t>
            </a:r>
          </a:p>
          <a:p>
            <a:pPr marL="290513" lvl="1" indent="-285750">
              <a:buClr>
                <a:srgbClr val="00A8A4"/>
              </a:buClr>
              <a:buFont typeface="Arial" panose="020B0604020202020204" pitchFamily="34" charset="0"/>
              <a:buChar char="•"/>
            </a:pPr>
            <a:r>
              <a:rPr lang="en-US" sz="1600" dirty="0" smtClean="0"/>
              <a:t>Duration </a:t>
            </a:r>
            <a:r>
              <a:rPr lang="en-US" sz="1600" dirty="0"/>
              <a:t>of reversal </a:t>
            </a:r>
            <a:r>
              <a:rPr lang="en-US" sz="1600" dirty="0" smtClean="0"/>
              <a:t>up to 24 hours</a:t>
            </a:r>
          </a:p>
          <a:p>
            <a:pPr marL="290513" lvl="1" indent="-285750">
              <a:buClr>
                <a:srgbClr val="00A8A4"/>
              </a:buClr>
              <a:buFont typeface="Arial" panose="020B0604020202020204" pitchFamily="34" charset="0"/>
              <a:buChar char="•"/>
            </a:pPr>
            <a:r>
              <a:rPr lang="en-US" sz="1600" dirty="0" smtClean="0"/>
              <a:t>Occurrence </a:t>
            </a:r>
            <a:r>
              <a:rPr lang="en-US" sz="1600" dirty="0"/>
              <a:t>of major bleeding (for group B only) </a:t>
            </a:r>
            <a:r>
              <a:rPr lang="en-US" sz="1600" dirty="0" err="1"/>
              <a:t>intraoperatively</a:t>
            </a:r>
            <a:r>
              <a:rPr lang="en-US" sz="1600" dirty="0"/>
              <a:t> and up to 24 hours </a:t>
            </a:r>
            <a:r>
              <a:rPr lang="en-US" sz="1600" dirty="0" smtClean="0"/>
              <a:t>post-surgery</a:t>
            </a:r>
          </a:p>
          <a:p>
            <a:pPr marL="290513" lvl="1" indent="-285750">
              <a:buClr>
                <a:srgbClr val="00A8A4"/>
              </a:buClr>
              <a:buFont typeface="Arial" panose="020B0604020202020204" pitchFamily="34" charset="0"/>
              <a:buChar char="•"/>
            </a:pPr>
            <a:r>
              <a:rPr lang="en-US" sz="1600" dirty="0" smtClean="0"/>
              <a:t>Time </a:t>
            </a:r>
            <a:r>
              <a:rPr lang="en-US" sz="1600" dirty="0"/>
              <a:t>to cessation of bleeding (for Group A only) </a:t>
            </a:r>
            <a:endParaRPr lang="en-US" sz="1600" dirty="0" smtClean="0"/>
          </a:p>
          <a:p>
            <a:pPr marL="290513" lvl="1" indent="-285750">
              <a:buClr>
                <a:srgbClr val="00A8A4"/>
              </a:buClr>
              <a:buFont typeface="Arial" panose="020B0604020202020204" pitchFamily="34" charset="0"/>
              <a:buChar char="•"/>
            </a:pPr>
            <a:r>
              <a:rPr lang="en-US" sz="1600" dirty="0" smtClean="0"/>
              <a:t>Minimum </a:t>
            </a:r>
            <a:r>
              <a:rPr lang="en-US" sz="1600" dirty="0"/>
              <a:t>unbound sum (free) dabigatran </a:t>
            </a:r>
            <a:r>
              <a:rPr lang="en-US" sz="1600" dirty="0" smtClean="0"/>
              <a:t>up </a:t>
            </a:r>
            <a:r>
              <a:rPr lang="en-US" sz="1600" dirty="0"/>
              <a:t>to 4 hours </a:t>
            </a:r>
            <a:endParaRPr lang="en-US" sz="1600" dirty="0" smtClean="0"/>
          </a:p>
          <a:p>
            <a:pPr marL="290513" lvl="1" indent="-285750">
              <a:buClr>
                <a:srgbClr val="00A8A4"/>
              </a:buClr>
              <a:buFont typeface="Arial" panose="020B0604020202020204" pitchFamily="34" charset="0"/>
              <a:buChar char="•"/>
            </a:pPr>
            <a:r>
              <a:rPr lang="en-US" sz="1600" dirty="0" smtClean="0"/>
              <a:t>Reversal </a:t>
            </a:r>
            <a:r>
              <a:rPr lang="en-US" sz="1600" dirty="0"/>
              <a:t>of anticoagulation as measured by diluted Thrombin Time (</a:t>
            </a:r>
            <a:r>
              <a:rPr lang="en-US" sz="1600" dirty="0" err="1"/>
              <a:t>dTT</a:t>
            </a:r>
            <a:r>
              <a:rPr lang="en-US" sz="1600" dirty="0"/>
              <a:t>) or </a:t>
            </a:r>
            <a:r>
              <a:rPr lang="en-US" sz="1600" dirty="0" err="1"/>
              <a:t>Ecarin</a:t>
            </a:r>
            <a:r>
              <a:rPr lang="en-US" sz="1600" dirty="0"/>
              <a:t> Clotting Time (ECT) after the first infusion and before the start of the </a:t>
            </a:r>
            <a:r>
              <a:rPr lang="en-US" sz="1600" dirty="0" smtClean="0"/>
              <a:t>second</a:t>
            </a:r>
            <a:endParaRPr lang="en-US" sz="1600" dirty="0"/>
          </a:p>
        </p:txBody>
      </p:sp>
      <p:sp>
        <p:nvSpPr>
          <p:cNvPr id="6" name="Slide Number Placeholder 2"/>
          <p:cNvSpPr>
            <a:spLocks noGrp="1"/>
          </p:cNvSpPr>
          <p:nvPr>
            <p:ph type="sldNum" sz="quarter" idx="4294967295"/>
          </p:nvPr>
        </p:nvSpPr>
        <p:spPr>
          <a:xfrm>
            <a:off x="7893050" y="6602413"/>
            <a:ext cx="900113" cy="179387"/>
          </a:xfrm>
        </p:spPr>
        <p:txBody>
          <a:bodyPr/>
          <a:lstStyle/>
          <a:p>
            <a:fld id="{9AFA09C9-CC39-4F46-8FE7-66C46C5A062A}" type="slidenum">
              <a:rPr lang="en-US" smtClean="0"/>
              <a:pPr/>
              <a:t>18</a:t>
            </a:fld>
            <a:endParaRPr lang="en-US" dirty="0"/>
          </a:p>
        </p:txBody>
      </p:sp>
    </p:spTree>
    <p:extLst>
      <p:ext uri="{BB962C8B-B14F-4D97-AF65-F5344CB8AC3E}">
        <p14:creationId xmlns:p14="http://schemas.microsoft.com/office/powerpoint/2010/main" val="1754377053"/>
      </p:ext>
    </p:extLst>
  </p:cSld>
  <p:clrMapOvr>
    <a:masterClrMapping/>
  </p:clrMapOvr>
  <p:transition spd="med">
    <p:wipe dir="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Boehringer</a:t>
            </a:r>
            <a:r>
              <a:rPr lang="en-US" dirty="0"/>
              <a:t> </a:t>
            </a:r>
            <a:r>
              <a:rPr lang="en-US" dirty="0" err="1"/>
              <a:t>Ingelheim</a:t>
            </a:r>
            <a:r>
              <a:rPr lang="en-US" dirty="0"/>
              <a:t> </a:t>
            </a:r>
            <a:r>
              <a:rPr lang="en-US" dirty="0" smtClean="0"/>
              <a:t>Requests to Establish New ICD-10-PCS Codes</a:t>
            </a:r>
            <a:endParaRPr lang="en-US" dirty="0"/>
          </a:p>
        </p:txBody>
      </p:sp>
      <p:sp>
        <p:nvSpPr>
          <p:cNvPr id="3" name="Content Placeholder 2"/>
          <p:cNvSpPr>
            <a:spLocks noGrp="1"/>
          </p:cNvSpPr>
          <p:nvPr>
            <p:ph idx="1"/>
          </p:nvPr>
        </p:nvSpPr>
        <p:spPr>
          <a:xfrm>
            <a:off x="358775" y="1128264"/>
            <a:ext cx="8434388" cy="605534"/>
          </a:xfrm>
        </p:spPr>
        <p:txBody>
          <a:bodyPr>
            <a:normAutofit/>
          </a:bodyPr>
          <a:lstStyle/>
          <a:p>
            <a:pPr marL="342900" indent="-342900">
              <a:buFont typeface="Arial" panose="020B0604020202020204" pitchFamily="34" charset="0"/>
              <a:buChar char="•"/>
            </a:pPr>
            <a:r>
              <a:rPr lang="en-US" sz="1600" dirty="0" err="1" smtClean="0"/>
              <a:t>Boehringer</a:t>
            </a:r>
            <a:r>
              <a:rPr lang="en-US" sz="1600" dirty="0" smtClean="0"/>
              <a:t> </a:t>
            </a:r>
            <a:r>
              <a:rPr lang="en-US" sz="1600" dirty="0" err="1"/>
              <a:t>Ingelheim</a:t>
            </a:r>
            <a:r>
              <a:rPr lang="en-US" sz="1600" dirty="0"/>
              <a:t> proposes to add new Qualifier </a:t>
            </a:r>
            <a:r>
              <a:rPr lang="en-US" sz="1600" b="1" u="sng" dirty="0"/>
              <a:t>R </a:t>
            </a:r>
            <a:r>
              <a:rPr lang="en-US" sz="1600" b="1" u="sng" dirty="0" err="1"/>
              <a:t>Idarucizumab</a:t>
            </a:r>
            <a:r>
              <a:rPr lang="en-US" sz="1600" b="1" dirty="0"/>
              <a:t> </a:t>
            </a:r>
            <a:r>
              <a:rPr lang="en-US" sz="1600" dirty="0"/>
              <a:t>to Section 3, Body System E, Operation </a:t>
            </a:r>
            <a:r>
              <a:rPr lang="en-US" sz="1600" dirty="0" smtClean="0"/>
              <a:t>0, as shown below</a:t>
            </a:r>
            <a:endParaRPr lang="en-US" sz="1600" dirty="0"/>
          </a:p>
          <a:p>
            <a:pPr marL="342900" indent="-342900">
              <a:buFont typeface="Arial" panose="020B0604020202020204" pitchFamily="34" charset="0"/>
              <a:buChar char="•"/>
            </a:pPr>
            <a:endParaRPr lang="en-US" sz="1600" dirty="0"/>
          </a:p>
        </p:txBody>
      </p:sp>
      <p:sp>
        <p:nvSpPr>
          <p:cNvPr id="4" name="Slide Number Placeholder 3"/>
          <p:cNvSpPr>
            <a:spLocks noGrp="1"/>
          </p:cNvSpPr>
          <p:nvPr>
            <p:ph type="sldNum" sz="quarter" idx="11"/>
          </p:nvPr>
        </p:nvSpPr>
        <p:spPr/>
        <p:txBody>
          <a:bodyPr/>
          <a:lstStyle/>
          <a:p>
            <a:fld id="{FD675D21-3CDE-423D-A5B8-BE0E3328B126}" type="slidenum">
              <a:rPr lang="en-GB" smtClean="0"/>
              <a:pPr/>
              <a:t>19</a:t>
            </a:fld>
            <a:endParaRPr lang="en-GB" dirty="0"/>
          </a:p>
        </p:txBody>
      </p:sp>
      <p:graphicFrame>
        <p:nvGraphicFramePr>
          <p:cNvPr id="5" name="Table 4"/>
          <p:cNvGraphicFramePr>
            <a:graphicFrameLocks noGrp="1"/>
          </p:cNvGraphicFramePr>
          <p:nvPr>
            <p:extLst>
              <p:ext uri="{D42A27DB-BD31-4B8C-83A1-F6EECF244321}">
                <p14:modId xmlns:p14="http://schemas.microsoft.com/office/powerpoint/2010/main" val="3354168052"/>
              </p:ext>
            </p:extLst>
          </p:nvPr>
        </p:nvGraphicFramePr>
        <p:xfrm>
          <a:off x="394732" y="1920802"/>
          <a:ext cx="8354536" cy="2813536"/>
        </p:xfrm>
        <a:graphic>
          <a:graphicData uri="http://schemas.openxmlformats.org/drawingml/2006/table">
            <a:tbl>
              <a:tblPr>
                <a:tableStyleId>{5C22544A-7EE6-4342-B048-85BDC9FD1C3A}</a:tableStyleId>
              </a:tblPr>
              <a:tblGrid>
                <a:gridCol w="1734662"/>
                <a:gridCol w="1619250"/>
                <a:gridCol w="1628775"/>
                <a:gridCol w="3371849"/>
              </a:tblGrid>
              <a:tr h="64623">
                <a:tc gridSpan="4">
                  <a:txBody>
                    <a:bodyPr/>
                    <a:lstStyle/>
                    <a:p>
                      <a:pPr>
                        <a:lnSpc>
                          <a:spcPct val="115000"/>
                        </a:lnSpc>
                        <a:tabLst>
                          <a:tab pos="1485900" algn="l"/>
                          <a:tab pos="1714500" algn="l"/>
                        </a:tabLst>
                      </a:pPr>
                      <a:r>
                        <a:rPr lang="en-US" sz="1600" b="1" i="1" dirty="0">
                          <a:effectLst/>
                        </a:rPr>
                        <a:t>Section:</a:t>
                      </a:r>
                      <a:r>
                        <a:rPr lang="en-US" sz="1600" dirty="0">
                          <a:effectLst/>
                        </a:rPr>
                        <a:t>	3	Administration </a:t>
                      </a:r>
                      <a:endParaRPr lang="en-US" sz="1600" dirty="0">
                        <a:effectLst/>
                        <a:latin typeface="Calibri"/>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0">
                <a:tc gridSpan="4">
                  <a:txBody>
                    <a:bodyPr/>
                    <a:lstStyle/>
                    <a:p>
                      <a:pPr>
                        <a:lnSpc>
                          <a:spcPct val="115000"/>
                        </a:lnSpc>
                        <a:tabLst>
                          <a:tab pos="1485900" algn="l"/>
                          <a:tab pos="1714500" algn="l"/>
                        </a:tabLst>
                      </a:pPr>
                      <a:r>
                        <a:rPr lang="en-US" sz="1600" b="1" i="1" dirty="0">
                          <a:effectLst/>
                        </a:rPr>
                        <a:t>Body System:</a:t>
                      </a:r>
                      <a:r>
                        <a:rPr lang="en-US" sz="1600" dirty="0">
                          <a:effectLst/>
                        </a:rPr>
                        <a:t>	E	Physiological Systems and Anatomical Regions</a:t>
                      </a:r>
                      <a:endParaRPr lang="en-US" sz="1600" dirty="0">
                        <a:effectLst/>
                        <a:latin typeface="Calibri"/>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0">
                <a:tc gridSpan="4">
                  <a:txBody>
                    <a:bodyPr/>
                    <a:lstStyle/>
                    <a:p>
                      <a:pPr marL="1714500" indent="-1714500">
                        <a:lnSpc>
                          <a:spcPct val="115000"/>
                        </a:lnSpc>
                        <a:tabLst>
                          <a:tab pos="1485900" algn="l"/>
                          <a:tab pos="1714500" algn="l"/>
                        </a:tabLst>
                      </a:pPr>
                      <a:r>
                        <a:rPr lang="en-US" sz="1600" b="1" i="1" dirty="0">
                          <a:effectLst/>
                        </a:rPr>
                        <a:t>Operation:</a:t>
                      </a:r>
                      <a:r>
                        <a:rPr lang="en-US" sz="1600" dirty="0">
                          <a:effectLst/>
                        </a:rPr>
                        <a:t>	0	Introduction: Putting in or on a therapeutic, diagnostic, nutritional, physiological, or prophylactic substance except blood or blood products </a:t>
                      </a:r>
                      <a:endParaRPr lang="en-US" sz="1600" dirty="0">
                        <a:effectLst/>
                        <a:latin typeface="Calibri"/>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0">
                <a:tc>
                  <a:txBody>
                    <a:bodyPr/>
                    <a:lstStyle/>
                    <a:p>
                      <a:pPr>
                        <a:lnSpc>
                          <a:spcPct val="115000"/>
                        </a:lnSpc>
                      </a:pPr>
                      <a:r>
                        <a:rPr lang="en-US" sz="1600" b="1" i="1" dirty="0">
                          <a:effectLst/>
                        </a:rPr>
                        <a:t>Body System/Region </a:t>
                      </a:r>
                      <a:endParaRPr lang="en-US" sz="1600" b="1" i="1" dirty="0">
                        <a:effectLst/>
                        <a:latin typeface="Calibri"/>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ct val="115000"/>
                        </a:lnSpc>
                      </a:pPr>
                      <a:r>
                        <a:rPr lang="en-US" sz="1600" b="1" i="1" dirty="0">
                          <a:effectLst/>
                        </a:rPr>
                        <a:t>Approach</a:t>
                      </a:r>
                      <a:endParaRPr lang="en-US" sz="1600" b="1" i="1" dirty="0">
                        <a:effectLst/>
                        <a:latin typeface="Calibri"/>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ct val="115000"/>
                        </a:lnSpc>
                      </a:pPr>
                      <a:r>
                        <a:rPr lang="en-US" sz="1600" b="1" i="1" dirty="0">
                          <a:effectLst/>
                        </a:rPr>
                        <a:t>Substance </a:t>
                      </a:r>
                      <a:endParaRPr lang="en-US" sz="1600" b="1" i="1" dirty="0">
                        <a:effectLst/>
                        <a:latin typeface="Calibri"/>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ct val="115000"/>
                        </a:lnSpc>
                      </a:pPr>
                      <a:r>
                        <a:rPr lang="en-US" sz="1600" b="1" i="1" dirty="0">
                          <a:effectLst/>
                        </a:rPr>
                        <a:t>Qualifier </a:t>
                      </a:r>
                      <a:endParaRPr lang="en-US" sz="1600" b="1" i="1" dirty="0">
                        <a:effectLst/>
                        <a:latin typeface="Calibri"/>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1131040">
                <a:tc>
                  <a:txBody>
                    <a:bodyPr/>
                    <a:lstStyle/>
                    <a:p>
                      <a:pPr>
                        <a:lnSpc>
                          <a:spcPct val="115000"/>
                        </a:lnSpc>
                      </a:pPr>
                      <a:r>
                        <a:rPr lang="en-US" sz="1600" dirty="0" smtClean="0">
                          <a:effectLst/>
                        </a:rPr>
                        <a:t>3 </a:t>
                      </a:r>
                      <a:r>
                        <a:rPr lang="en-US" sz="1600" dirty="0">
                          <a:effectLst/>
                        </a:rPr>
                        <a:t>Peripheral Vein</a:t>
                      </a:r>
                      <a:br>
                        <a:rPr lang="en-US" sz="1600" dirty="0">
                          <a:effectLst/>
                        </a:rPr>
                      </a:br>
                      <a:r>
                        <a:rPr lang="en-US" sz="1600" dirty="0">
                          <a:effectLst/>
                        </a:rPr>
                        <a:t>4 Central </a:t>
                      </a:r>
                      <a:r>
                        <a:rPr lang="en-US" sz="1600" dirty="0" smtClean="0">
                          <a:effectLst/>
                        </a:rPr>
                        <a:t>Vein</a:t>
                      </a:r>
                      <a:endParaRPr lang="en-US" sz="1600" dirty="0">
                        <a:effectLst/>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ct val="115000"/>
                        </a:lnSpc>
                      </a:pPr>
                      <a:r>
                        <a:rPr lang="en-US" sz="1600" dirty="0" smtClean="0">
                          <a:effectLst/>
                        </a:rPr>
                        <a:t>3 Percutaneous</a:t>
                      </a:r>
                      <a:endParaRPr lang="en-US" sz="1600" dirty="0">
                        <a:effectLst/>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228600" indent="-228600">
                        <a:lnSpc>
                          <a:spcPct val="115000"/>
                        </a:lnSpc>
                      </a:pPr>
                      <a:r>
                        <a:rPr lang="pt-BR" sz="1600" dirty="0" smtClean="0">
                          <a:effectLst/>
                        </a:rPr>
                        <a:t>G </a:t>
                      </a:r>
                      <a:r>
                        <a:rPr lang="pt-BR" sz="1600" dirty="0">
                          <a:effectLst/>
                        </a:rPr>
                        <a:t>Other Therapeutic </a:t>
                      </a:r>
                      <a:r>
                        <a:rPr lang="pt-BR" sz="1600" dirty="0" smtClean="0">
                          <a:effectLst/>
                        </a:rPr>
                        <a:t>Substance</a:t>
                      </a:r>
                      <a:endParaRPr lang="en-US" sz="1600" dirty="0">
                        <a:effectLst/>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ct val="115000"/>
                        </a:lnSpc>
                      </a:pPr>
                      <a:r>
                        <a:rPr lang="en-US" sz="1600" dirty="0" smtClean="0">
                          <a:effectLst/>
                        </a:rPr>
                        <a:t>C </a:t>
                      </a:r>
                      <a:r>
                        <a:rPr lang="en-US" sz="1600" dirty="0">
                          <a:effectLst/>
                        </a:rPr>
                        <a:t>Other Substance</a:t>
                      </a:r>
                    </a:p>
                    <a:p>
                      <a:pPr marL="228600" indent="-228600">
                        <a:lnSpc>
                          <a:spcPct val="115000"/>
                        </a:lnSpc>
                      </a:pPr>
                      <a:r>
                        <a:rPr lang="en-US" sz="1600" dirty="0">
                          <a:effectLst/>
                        </a:rPr>
                        <a:t>N Blood Brain Barrier Disruption</a:t>
                      </a:r>
                    </a:p>
                    <a:p>
                      <a:pPr>
                        <a:lnSpc>
                          <a:spcPct val="115000"/>
                        </a:lnSpc>
                      </a:pPr>
                      <a:r>
                        <a:rPr lang="en-US" sz="1600" dirty="0">
                          <a:effectLst/>
                        </a:rPr>
                        <a:t>4 </a:t>
                      </a:r>
                      <a:r>
                        <a:rPr lang="en-US" sz="1600" dirty="0" err="1">
                          <a:effectLst/>
                        </a:rPr>
                        <a:t>Glucarpidase</a:t>
                      </a:r>
                      <a:endParaRPr lang="en-US" sz="1600" dirty="0">
                        <a:effectLst/>
                      </a:endParaRPr>
                    </a:p>
                    <a:p>
                      <a:pPr>
                        <a:lnSpc>
                          <a:spcPct val="115000"/>
                        </a:lnSpc>
                      </a:pPr>
                      <a:r>
                        <a:rPr lang="en-US" sz="1600" b="1" u="sng" dirty="0">
                          <a:solidFill>
                            <a:schemeClr val="accent2"/>
                          </a:solidFill>
                          <a:effectLst/>
                        </a:rPr>
                        <a:t>ADD R </a:t>
                      </a:r>
                      <a:r>
                        <a:rPr lang="en-US" sz="1600" b="1" u="sng" dirty="0" err="1">
                          <a:solidFill>
                            <a:schemeClr val="accent2"/>
                          </a:solidFill>
                          <a:effectLst/>
                        </a:rPr>
                        <a:t>Idarucizumab</a:t>
                      </a:r>
                      <a:r>
                        <a:rPr lang="en-US" sz="1600" b="1" u="sng" dirty="0">
                          <a:solidFill>
                            <a:schemeClr val="accent2"/>
                          </a:solidFill>
                          <a:effectLst/>
                        </a:rPr>
                        <a:t> </a:t>
                      </a:r>
                      <a:endParaRPr lang="en-US" sz="1600" b="1" dirty="0">
                        <a:solidFill>
                          <a:schemeClr val="accent2"/>
                        </a:solidFill>
                        <a:effectLst/>
                        <a:latin typeface="Calibri"/>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
        <p:nvSpPr>
          <p:cNvPr id="6" name="Abgerundetes Rechteck 9"/>
          <p:cNvSpPr/>
          <p:nvPr/>
        </p:nvSpPr>
        <p:spPr>
          <a:xfrm>
            <a:off x="323851" y="5227500"/>
            <a:ext cx="8496299" cy="96988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noAutofit/>
          </a:bodyPr>
          <a:lstStyle/>
          <a:p>
            <a:pPr algn="ctr" fontAlgn="auto">
              <a:lnSpc>
                <a:spcPct val="90000"/>
              </a:lnSpc>
              <a:spcBef>
                <a:spcPts val="0"/>
              </a:spcBef>
              <a:spcAft>
                <a:spcPts val="0"/>
              </a:spcAft>
            </a:pPr>
            <a:r>
              <a:rPr lang="en-US" sz="1600" b="1" dirty="0">
                <a:solidFill>
                  <a:srgbClr val="FFFFFF"/>
                </a:solidFill>
                <a:latin typeface="Arial" pitchFamily="34" charset="0"/>
                <a:cs typeface="Arial" pitchFamily="34" charset="0"/>
              </a:rPr>
              <a:t>A unique code for the administrations of </a:t>
            </a:r>
            <a:r>
              <a:rPr lang="en-US" sz="1600" b="1" dirty="0" err="1">
                <a:solidFill>
                  <a:srgbClr val="FFFFFF"/>
                </a:solidFill>
                <a:latin typeface="Arial" pitchFamily="34" charset="0"/>
                <a:cs typeface="Arial" pitchFamily="34" charset="0"/>
              </a:rPr>
              <a:t>idarucizumab</a:t>
            </a:r>
            <a:r>
              <a:rPr lang="en-US" sz="1600" b="1" dirty="0">
                <a:solidFill>
                  <a:srgbClr val="FFFFFF"/>
                </a:solidFill>
                <a:latin typeface="Arial" pitchFamily="34" charset="0"/>
                <a:cs typeface="Arial" pitchFamily="34" charset="0"/>
              </a:rPr>
              <a:t> will aid in the tracking and monitoring of </a:t>
            </a:r>
            <a:r>
              <a:rPr lang="en-US" sz="1600" b="1" dirty="0" err="1">
                <a:solidFill>
                  <a:srgbClr val="FFFFFF"/>
                </a:solidFill>
                <a:latin typeface="Arial" pitchFamily="34" charset="0"/>
                <a:cs typeface="Arial" pitchFamily="34" charset="0"/>
              </a:rPr>
              <a:t>dabigatran</a:t>
            </a:r>
            <a:r>
              <a:rPr lang="en-US" sz="1600" b="1" dirty="0">
                <a:solidFill>
                  <a:srgbClr val="FFFFFF"/>
                </a:solidFill>
                <a:latin typeface="Arial" pitchFamily="34" charset="0"/>
                <a:cs typeface="Arial" pitchFamily="34" charset="0"/>
              </a:rPr>
              <a:t> reversals needed; additionally, as </a:t>
            </a:r>
            <a:r>
              <a:rPr lang="en-US" sz="1600" b="1" dirty="0" err="1">
                <a:solidFill>
                  <a:srgbClr val="FFFFFF"/>
                </a:solidFill>
                <a:latin typeface="Arial" pitchFamily="34" charset="0"/>
                <a:cs typeface="Arial" pitchFamily="34" charset="0"/>
              </a:rPr>
              <a:t>idarucizumab</a:t>
            </a:r>
            <a:r>
              <a:rPr lang="en-US" sz="1600" b="1" dirty="0">
                <a:solidFill>
                  <a:srgbClr val="FFFFFF"/>
                </a:solidFill>
                <a:latin typeface="Arial" pitchFamily="34" charset="0"/>
                <a:cs typeface="Arial" pitchFamily="34" charset="0"/>
              </a:rPr>
              <a:t> is under consideration for NTAP payment, a unique code will facilitate claims processing and payment adjustments for qualifying cases</a:t>
            </a:r>
          </a:p>
        </p:txBody>
      </p:sp>
    </p:spTree>
    <p:extLst>
      <p:ext uri="{BB962C8B-B14F-4D97-AF65-F5344CB8AC3E}">
        <p14:creationId xmlns:p14="http://schemas.microsoft.com/office/powerpoint/2010/main" val="2130705912"/>
      </p:ext>
    </p:extLst>
  </p:cSld>
  <p:clrMapOvr>
    <a:masterClrMapping/>
  </p:clrMapOvr>
  <p:transition spd="med">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7794175" y="235136"/>
            <a:ext cx="1001486" cy="261610"/>
          </a:xfrm>
          <a:prstGeom prst="rect">
            <a:avLst/>
          </a:prstGeom>
          <a:noFill/>
        </p:spPr>
        <p:txBody>
          <a:bodyPr wrap="square" rtlCol="0">
            <a:spAutoFit/>
          </a:bodyPr>
          <a:lstStyle/>
          <a:p>
            <a:pPr algn="r"/>
            <a:fld id="{7B0F95ED-6C93-45A1-A0B4-994793A27A31}" type="slidenum">
              <a:rPr lang="en-US" sz="1100" smtClean="0">
                <a:solidFill>
                  <a:schemeClr val="bg1">
                    <a:lumMod val="75000"/>
                  </a:schemeClr>
                </a:solidFill>
                <a:latin typeface="Arial" pitchFamily="34" charset="0"/>
                <a:cs typeface="Arial" pitchFamily="34" charset="0"/>
              </a:rPr>
              <a:pPr algn="r"/>
              <a:t>2</a:t>
            </a:fld>
            <a:endParaRPr lang="en-US" sz="1100" dirty="0">
              <a:solidFill>
                <a:schemeClr val="bg1">
                  <a:lumMod val="75000"/>
                </a:schemeClr>
              </a:solidFill>
              <a:latin typeface="Arial" pitchFamily="34" charset="0"/>
              <a:cs typeface="Arial" pitchFamily="34" charset="0"/>
            </a:endParaRPr>
          </a:p>
        </p:txBody>
      </p:sp>
      <p:sp>
        <p:nvSpPr>
          <p:cNvPr id="8" name="SlideTitle" descr="&lt;tags&gt;&lt;tag n=&quot;TagName&quot; v=&quot;SlideTitle&quot; /&gt;&lt;tag n=&quot;Top&quot; v=&quot;36.37504&quot; /&gt;&lt;tag n=&quot;Left&quot; v=&quot;35.62504&quot; /&gt;&lt;tag n=&quot;Height&quot; v=&quot;27.37496&quot; /&gt;&lt;tag n=&quot;Width&quot; v=&quot;568.5&quot; /&gt;&lt;/tags&gt;"/>
          <p:cNvSpPr>
            <a:spLocks noGrp="1" noChangeArrowheads="1"/>
          </p:cNvSpPr>
          <p:nvPr>
            <p:ph type="title"/>
          </p:nvPr>
        </p:nvSpPr>
        <p:spPr/>
        <p:txBody>
          <a:bodyPr anchor="ctr"/>
          <a:lstStyle/>
          <a:p>
            <a:r>
              <a:rPr lang="en-US" altLang="ja-JP" smtClean="0"/>
              <a:t>Agenda</a:t>
            </a:r>
            <a:endParaRPr lang="en-US" altLang="ja-JP" dirty="0" smtClean="0"/>
          </a:p>
        </p:txBody>
      </p:sp>
      <p:sp>
        <p:nvSpPr>
          <p:cNvPr id="4" name="Content Placeholder 3"/>
          <p:cNvSpPr>
            <a:spLocks noGrp="1"/>
          </p:cNvSpPr>
          <p:nvPr>
            <p:ph idx="1"/>
          </p:nvPr>
        </p:nvSpPr>
        <p:spPr/>
        <p:txBody>
          <a:bodyPr/>
          <a:lstStyle/>
          <a:p>
            <a:pPr marL="285750" indent="-285750">
              <a:buFont typeface="Arial" panose="020B0604020202020204" pitchFamily="34" charset="0"/>
              <a:buChar char="•"/>
            </a:pPr>
            <a:r>
              <a:rPr lang="en-US" dirty="0"/>
              <a:t>Overview of </a:t>
            </a:r>
            <a:r>
              <a:rPr lang="en-US" dirty="0" err="1" smtClean="0"/>
              <a:t>Idarucizumab</a:t>
            </a:r>
            <a:endParaRPr lang="en-US" dirty="0"/>
          </a:p>
          <a:p>
            <a:pPr marL="285750" indent="-285750">
              <a:buFont typeface="Arial" panose="020B0604020202020204" pitchFamily="34" charset="0"/>
              <a:buChar char="•"/>
            </a:pPr>
            <a:r>
              <a:rPr lang="en-US" dirty="0" smtClean="0"/>
              <a:t>Coding Issue</a:t>
            </a:r>
          </a:p>
          <a:p>
            <a:pPr marL="285750" indent="-285750">
              <a:buFont typeface="Arial" panose="020B0604020202020204" pitchFamily="34" charset="0"/>
              <a:buChar char="•"/>
            </a:pPr>
            <a:r>
              <a:rPr lang="en-US" dirty="0" smtClean="0"/>
              <a:t>Background</a:t>
            </a:r>
          </a:p>
          <a:p>
            <a:pPr marL="561975" lvl="1" indent="-285750">
              <a:buFont typeface="Arial" panose="020B0604020202020204" pitchFamily="34" charset="0"/>
              <a:buChar char="•"/>
            </a:pPr>
            <a:r>
              <a:rPr lang="en-US" dirty="0" smtClean="0"/>
              <a:t>Disease State</a:t>
            </a:r>
          </a:p>
          <a:p>
            <a:pPr marL="561975" lvl="1" indent="-285750">
              <a:buFont typeface="Arial" panose="020B0604020202020204" pitchFamily="34" charset="0"/>
              <a:buChar char="•"/>
            </a:pPr>
            <a:r>
              <a:rPr lang="en-US" dirty="0" smtClean="0"/>
              <a:t>Current Management Options</a:t>
            </a:r>
          </a:p>
          <a:p>
            <a:pPr marL="561975" lvl="1" indent="-285750">
              <a:buFont typeface="Arial" panose="020B0604020202020204" pitchFamily="34" charset="0"/>
              <a:buChar char="•"/>
            </a:pPr>
            <a:r>
              <a:rPr lang="en-US" dirty="0" smtClean="0"/>
              <a:t>Idarucizumab Phase I/</a:t>
            </a:r>
            <a:r>
              <a:rPr lang="en-US" dirty="0" err="1" smtClean="0"/>
              <a:t>Ib</a:t>
            </a:r>
            <a:r>
              <a:rPr lang="en-US" dirty="0" smtClean="0"/>
              <a:t> Clinical Trial Data</a:t>
            </a:r>
          </a:p>
          <a:p>
            <a:pPr marL="285750" indent="-285750">
              <a:buFont typeface="Arial" panose="020B0604020202020204" pitchFamily="34" charset="0"/>
              <a:buChar char="•"/>
            </a:pPr>
            <a:r>
              <a:rPr lang="en-US" dirty="0" smtClean="0"/>
              <a:t>ICD-10-PCS </a:t>
            </a:r>
            <a:r>
              <a:rPr lang="en-US" dirty="0"/>
              <a:t>Request for </a:t>
            </a:r>
            <a:r>
              <a:rPr lang="en-US" dirty="0" err="1"/>
              <a:t>Idarucizumab</a:t>
            </a:r>
            <a:endParaRPr lang="en-US" dirty="0" smtClean="0"/>
          </a:p>
        </p:txBody>
      </p:sp>
      <p:sp>
        <p:nvSpPr>
          <p:cNvPr id="9" name="Slide Number Placeholder 2"/>
          <p:cNvSpPr>
            <a:spLocks noGrp="1"/>
          </p:cNvSpPr>
          <p:nvPr>
            <p:ph type="sldNum" sz="quarter" idx="4294967295"/>
          </p:nvPr>
        </p:nvSpPr>
        <p:spPr>
          <a:xfrm>
            <a:off x="7893050" y="6602413"/>
            <a:ext cx="900113" cy="179387"/>
          </a:xfrm>
        </p:spPr>
        <p:txBody>
          <a:bodyPr/>
          <a:lstStyle/>
          <a:p>
            <a:fld id="{9AFA09C9-CC39-4F46-8FE7-66C46C5A062A}" type="slidenum">
              <a:rPr lang="en-US" smtClean="0"/>
              <a:pPr/>
              <a:t>2</a:t>
            </a:fld>
            <a:endParaRPr lang="en-US" dirty="0"/>
          </a:p>
        </p:txBody>
      </p:sp>
    </p:spTree>
    <p:custDataLst>
      <p:tags r:id="rId1"/>
    </p:custDataLst>
    <p:extLst>
      <p:ext uri="{BB962C8B-B14F-4D97-AF65-F5344CB8AC3E}">
        <p14:creationId xmlns:p14="http://schemas.microsoft.com/office/powerpoint/2010/main" val="163757550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dirty="0" smtClean="0"/>
              <a:t>Summary</a:t>
            </a:r>
            <a:endParaRPr lang="en-US" dirty="0"/>
          </a:p>
        </p:txBody>
      </p:sp>
      <p:sp>
        <p:nvSpPr>
          <p:cNvPr id="4" name="Content Placeholder 3"/>
          <p:cNvSpPr>
            <a:spLocks noGrp="1"/>
          </p:cNvSpPr>
          <p:nvPr>
            <p:ph idx="1"/>
          </p:nvPr>
        </p:nvSpPr>
        <p:spPr>
          <a:xfrm>
            <a:off x="358775" y="1136057"/>
            <a:ext cx="8434388" cy="4916280"/>
          </a:xfrm>
        </p:spPr>
        <p:txBody>
          <a:bodyPr>
            <a:normAutofit/>
          </a:bodyPr>
          <a:lstStyle/>
          <a:p>
            <a:pPr marL="342900" indent="-342900">
              <a:lnSpc>
                <a:spcPct val="114000"/>
              </a:lnSpc>
              <a:buClr>
                <a:srgbClr val="00A8A4"/>
              </a:buClr>
              <a:buFont typeface="Arial" panose="020B0604020202020204" pitchFamily="34" charset="0"/>
              <a:buChar char="•"/>
            </a:pPr>
            <a:r>
              <a:rPr lang="en-US" sz="1500" dirty="0" smtClean="0"/>
              <a:t>If </a:t>
            </a:r>
            <a:r>
              <a:rPr lang="en-US" sz="1500" dirty="0"/>
              <a:t>FDA approved, idarucizumab is expected to be the only specific reversal agent to </a:t>
            </a:r>
            <a:r>
              <a:rPr lang="en-US" sz="1500" dirty="0" smtClean="0"/>
              <a:t>reverse the </a:t>
            </a:r>
            <a:r>
              <a:rPr lang="en-US" sz="1500" dirty="0"/>
              <a:t>anticoagulant effect of dabigatran in patients who:</a:t>
            </a:r>
          </a:p>
          <a:p>
            <a:pPr marL="744538" lvl="1" indent="-342900">
              <a:lnSpc>
                <a:spcPct val="114000"/>
              </a:lnSpc>
              <a:buClrTx/>
              <a:buFont typeface="Arial" panose="020B0604020202020204" pitchFamily="34" charset="0"/>
              <a:buChar char="•"/>
            </a:pPr>
            <a:r>
              <a:rPr lang="en-US" sz="1500" dirty="0" smtClean="0"/>
              <a:t>Require </a:t>
            </a:r>
            <a:r>
              <a:rPr lang="en-US" sz="1500" dirty="0"/>
              <a:t>emergency surgery or urgent procedure </a:t>
            </a:r>
          </a:p>
          <a:p>
            <a:pPr marL="744538" lvl="1" indent="-342900">
              <a:lnSpc>
                <a:spcPct val="114000"/>
              </a:lnSpc>
              <a:buClrTx/>
              <a:buFont typeface="Arial" panose="020B0604020202020204" pitchFamily="34" charset="0"/>
              <a:buChar char="•"/>
            </a:pPr>
            <a:r>
              <a:rPr lang="en-US" sz="1500" dirty="0"/>
              <a:t>E</a:t>
            </a:r>
            <a:r>
              <a:rPr lang="en-US" sz="1500" dirty="0" smtClean="0"/>
              <a:t>xperience </a:t>
            </a:r>
            <a:r>
              <a:rPr lang="en-US" sz="1500" dirty="0"/>
              <a:t>life threatening  or uncontrolled </a:t>
            </a:r>
            <a:r>
              <a:rPr lang="en-US" sz="1500" dirty="0" smtClean="0"/>
              <a:t>bleeding</a:t>
            </a:r>
          </a:p>
          <a:p>
            <a:pPr marL="342900" indent="-342900">
              <a:lnSpc>
                <a:spcPct val="114000"/>
              </a:lnSpc>
              <a:buClr>
                <a:srgbClr val="00A8A4"/>
              </a:buClr>
              <a:buFont typeface="Arial" panose="020B0604020202020204" pitchFamily="34" charset="0"/>
              <a:buChar char="•"/>
            </a:pPr>
            <a:r>
              <a:rPr lang="en-US" sz="1500" dirty="0" smtClean="0"/>
              <a:t>ICD-10-PCS </a:t>
            </a:r>
            <a:r>
              <a:rPr lang="en-US" sz="1500" dirty="0"/>
              <a:t>does not currently </a:t>
            </a:r>
            <a:r>
              <a:rPr lang="en-US" sz="1500" dirty="0" smtClean="0"/>
              <a:t>allow specific identification of </a:t>
            </a:r>
            <a:r>
              <a:rPr lang="en-US" sz="1500" dirty="0"/>
              <a:t>the intravenous administration </a:t>
            </a:r>
            <a:r>
              <a:rPr lang="en-US" sz="1500" dirty="0" smtClean="0"/>
              <a:t>of </a:t>
            </a:r>
            <a:r>
              <a:rPr lang="en-US" sz="1500" dirty="0" err="1" smtClean="0"/>
              <a:t>idarucizumab</a:t>
            </a:r>
            <a:endParaRPr lang="en-US" sz="1500" dirty="0" smtClean="0"/>
          </a:p>
          <a:p>
            <a:pPr marL="342900" indent="-342900">
              <a:buFont typeface="Arial" panose="020B0604020202020204" pitchFamily="34" charset="0"/>
              <a:buChar char="•"/>
            </a:pPr>
            <a:r>
              <a:rPr lang="en-US" sz="1500" dirty="0" err="1"/>
              <a:t>Boehringer</a:t>
            </a:r>
            <a:r>
              <a:rPr lang="en-US" sz="1500" dirty="0"/>
              <a:t> </a:t>
            </a:r>
            <a:r>
              <a:rPr lang="en-US" sz="1500" dirty="0" err="1"/>
              <a:t>Ingelheim</a:t>
            </a:r>
            <a:r>
              <a:rPr lang="en-US" sz="1500" dirty="0"/>
              <a:t> proposes to add new Qualifier </a:t>
            </a:r>
            <a:r>
              <a:rPr lang="en-US" sz="1500" b="1" u="sng" dirty="0"/>
              <a:t>R </a:t>
            </a:r>
            <a:r>
              <a:rPr lang="en-US" sz="1500" b="1" u="sng" dirty="0" err="1"/>
              <a:t>Idarucizumab</a:t>
            </a:r>
            <a:r>
              <a:rPr lang="en-US" sz="1500" b="1" dirty="0"/>
              <a:t> </a:t>
            </a:r>
            <a:r>
              <a:rPr lang="en-US" sz="1500" dirty="0"/>
              <a:t>to Section 3, Body System E, Operation </a:t>
            </a:r>
            <a:r>
              <a:rPr lang="en-US" sz="1500" dirty="0" smtClean="0"/>
              <a:t>0</a:t>
            </a:r>
            <a:endParaRPr lang="en-US" sz="1500" dirty="0"/>
          </a:p>
        </p:txBody>
      </p:sp>
      <p:sp>
        <p:nvSpPr>
          <p:cNvPr id="3" name="Slide Number Placeholder 2"/>
          <p:cNvSpPr>
            <a:spLocks noGrp="1"/>
          </p:cNvSpPr>
          <p:nvPr>
            <p:ph type="sldNum" sz="quarter" idx="11"/>
          </p:nvPr>
        </p:nvSpPr>
        <p:spPr/>
        <p:txBody>
          <a:bodyPr/>
          <a:lstStyle/>
          <a:p>
            <a:fld id="{6B63DCC7-FA9D-4CE2-902E-99E874624F7E}" type="slidenum">
              <a:rPr lang="en-GB" smtClean="0"/>
              <a:pPr/>
              <a:t>20</a:t>
            </a:fld>
            <a:endParaRPr lang="en-GB" dirty="0"/>
          </a:p>
        </p:txBody>
      </p:sp>
      <p:graphicFrame>
        <p:nvGraphicFramePr>
          <p:cNvPr id="5" name="Table 4"/>
          <p:cNvGraphicFramePr>
            <a:graphicFrameLocks noGrp="1"/>
          </p:cNvGraphicFramePr>
          <p:nvPr>
            <p:extLst>
              <p:ext uri="{D42A27DB-BD31-4B8C-83A1-F6EECF244321}">
                <p14:modId xmlns:p14="http://schemas.microsoft.com/office/powerpoint/2010/main" val="1231448190"/>
              </p:ext>
            </p:extLst>
          </p:nvPr>
        </p:nvGraphicFramePr>
        <p:xfrm>
          <a:off x="490268" y="3886114"/>
          <a:ext cx="8354536" cy="2708380"/>
        </p:xfrm>
        <a:graphic>
          <a:graphicData uri="http://schemas.openxmlformats.org/drawingml/2006/table">
            <a:tbl>
              <a:tblPr>
                <a:tableStyleId>{5C22544A-7EE6-4342-B048-85BDC9FD1C3A}</a:tableStyleId>
              </a:tblPr>
              <a:tblGrid>
                <a:gridCol w="1734662"/>
                <a:gridCol w="1619250"/>
                <a:gridCol w="1628775"/>
                <a:gridCol w="3371849"/>
              </a:tblGrid>
              <a:tr h="64623">
                <a:tc gridSpan="4">
                  <a:txBody>
                    <a:bodyPr/>
                    <a:lstStyle/>
                    <a:p>
                      <a:pPr>
                        <a:lnSpc>
                          <a:spcPct val="115000"/>
                        </a:lnSpc>
                        <a:tabLst>
                          <a:tab pos="1485900" algn="l"/>
                          <a:tab pos="1714500" algn="l"/>
                        </a:tabLst>
                      </a:pPr>
                      <a:r>
                        <a:rPr lang="en-US" sz="1500" b="1" i="1" dirty="0">
                          <a:effectLst/>
                        </a:rPr>
                        <a:t>Section:</a:t>
                      </a:r>
                      <a:r>
                        <a:rPr lang="en-US" sz="1500" dirty="0">
                          <a:effectLst/>
                        </a:rPr>
                        <a:t>	3	Administration </a:t>
                      </a:r>
                      <a:endParaRPr lang="en-US" sz="1500" dirty="0">
                        <a:effectLst/>
                        <a:latin typeface="Calibri"/>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0">
                <a:tc gridSpan="4">
                  <a:txBody>
                    <a:bodyPr/>
                    <a:lstStyle/>
                    <a:p>
                      <a:pPr>
                        <a:lnSpc>
                          <a:spcPct val="115000"/>
                        </a:lnSpc>
                        <a:tabLst>
                          <a:tab pos="1485900" algn="l"/>
                          <a:tab pos="1714500" algn="l"/>
                        </a:tabLst>
                      </a:pPr>
                      <a:r>
                        <a:rPr lang="en-US" sz="1500" b="1" i="1" dirty="0">
                          <a:effectLst/>
                        </a:rPr>
                        <a:t>Body System:</a:t>
                      </a:r>
                      <a:r>
                        <a:rPr lang="en-US" sz="1500" dirty="0">
                          <a:effectLst/>
                        </a:rPr>
                        <a:t>	E	Physiological Systems and Anatomical Regions</a:t>
                      </a:r>
                      <a:endParaRPr lang="en-US" sz="1500" dirty="0">
                        <a:effectLst/>
                        <a:latin typeface="Calibri"/>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0">
                <a:tc gridSpan="4">
                  <a:txBody>
                    <a:bodyPr/>
                    <a:lstStyle/>
                    <a:p>
                      <a:pPr marL="1714500" indent="-1714500">
                        <a:lnSpc>
                          <a:spcPct val="115000"/>
                        </a:lnSpc>
                        <a:tabLst>
                          <a:tab pos="1485900" algn="l"/>
                          <a:tab pos="1714500" algn="l"/>
                        </a:tabLst>
                      </a:pPr>
                      <a:r>
                        <a:rPr lang="en-US" sz="1500" b="1" i="1" dirty="0">
                          <a:effectLst/>
                        </a:rPr>
                        <a:t>Operation:</a:t>
                      </a:r>
                      <a:r>
                        <a:rPr lang="en-US" sz="1500" dirty="0">
                          <a:effectLst/>
                        </a:rPr>
                        <a:t>	0	Introduction: Putting in or on a therapeutic, diagnostic, nutritional, physiological, or prophylactic substance except blood or blood products </a:t>
                      </a:r>
                      <a:endParaRPr lang="en-US" sz="1500" dirty="0">
                        <a:effectLst/>
                        <a:latin typeface="Calibri"/>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0">
                <a:tc>
                  <a:txBody>
                    <a:bodyPr/>
                    <a:lstStyle/>
                    <a:p>
                      <a:pPr>
                        <a:lnSpc>
                          <a:spcPct val="115000"/>
                        </a:lnSpc>
                      </a:pPr>
                      <a:r>
                        <a:rPr lang="en-US" sz="1500" b="1" i="1" dirty="0">
                          <a:effectLst/>
                        </a:rPr>
                        <a:t>Body System/Region </a:t>
                      </a:r>
                      <a:endParaRPr lang="en-US" sz="1500" b="1" i="1" dirty="0">
                        <a:effectLst/>
                        <a:latin typeface="Calibri"/>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ct val="115000"/>
                        </a:lnSpc>
                      </a:pPr>
                      <a:r>
                        <a:rPr lang="en-US" sz="1500" b="1" i="1" dirty="0">
                          <a:effectLst/>
                        </a:rPr>
                        <a:t>Approach</a:t>
                      </a:r>
                      <a:endParaRPr lang="en-US" sz="1500" b="1" i="1" dirty="0">
                        <a:effectLst/>
                        <a:latin typeface="Calibri"/>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ct val="115000"/>
                        </a:lnSpc>
                      </a:pPr>
                      <a:r>
                        <a:rPr lang="en-US" sz="1500" b="1" i="1" dirty="0">
                          <a:effectLst/>
                        </a:rPr>
                        <a:t>Substance </a:t>
                      </a:r>
                      <a:endParaRPr lang="en-US" sz="1500" b="1" i="1" dirty="0">
                        <a:effectLst/>
                        <a:latin typeface="Calibri"/>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ct val="115000"/>
                        </a:lnSpc>
                      </a:pPr>
                      <a:r>
                        <a:rPr lang="en-US" sz="1500" b="1" i="1" dirty="0">
                          <a:effectLst/>
                        </a:rPr>
                        <a:t>Qualifier </a:t>
                      </a:r>
                      <a:endParaRPr lang="en-US" sz="1500" b="1" i="1" dirty="0">
                        <a:effectLst/>
                        <a:latin typeface="Calibri"/>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1131040">
                <a:tc>
                  <a:txBody>
                    <a:bodyPr/>
                    <a:lstStyle/>
                    <a:p>
                      <a:pPr>
                        <a:lnSpc>
                          <a:spcPct val="115000"/>
                        </a:lnSpc>
                      </a:pPr>
                      <a:r>
                        <a:rPr lang="en-US" sz="1500" dirty="0" smtClean="0">
                          <a:effectLst/>
                        </a:rPr>
                        <a:t>3 </a:t>
                      </a:r>
                      <a:r>
                        <a:rPr lang="en-US" sz="1500" dirty="0">
                          <a:effectLst/>
                        </a:rPr>
                        <a:t>Peripheral Vein</a:t>
                      </a:r>
                      <a:br>
                        <a:rPr lang="en-US" sz="1500" dirty="0">
                          <a:effectLst/>
                        </a:rPr>
                      </a:br>
                      <a:r>
                        <a:rPr lang="en-US" sz="1500" dirty="0">
                          <a:effectLst/>
                        </a:rPr>
                        <a:t>4 Central </a:t>
                      </a:r>
                      <a:r>
                        <a:rPr lang="en-US" sz="1500" dirty="0" smtClean="0">
                          <a:effectLst/>
                        </a:rPr>
                        <a:t>Vein</a:t>
                      </a:r>
                      <a:endParaRPr lang="en-US" sz="1500" dirty="0">
                        <a:effectLst/>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ct val="115000"/>
                        </a:lnSpc>
                      </a:pPr>
                      <a:r>
                        <a:rPr lang="en-US" sz="1500" dirty="0" smtClean="0">
                          <a:effectLst/>
                        </a:rPr>
                        <a:t>3 Percutaneous</a:t>
                      </a:r>
                      <a:endParaRPr lang="en-US" sz="1500" dirty="0">
                        <a:effectLst/>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228600" indent="-228600">
                        <a:lnSpc>
                          <a:spcPct val="115000"/>
                        </a:lnSpc>
                      </a:pPr>
                      <a:r>
                        <a:rPr lang="pt-BR" sz="1500" dirty="0" smtClean="0">
                          <a:effectLst/>
                        </a:rPr>
                        <a:t>G </a:t>
                      </a:r>
                      <a:r>
                        <a:rPr lang="pt-BR" sz="1500" dirty="0">
                          <a:effectLst/>
                        </a:rPr>
                        <a:t>Other Therapeutic </a:t>
                      </a:r>
                      <a:r>
                        <a:rPr lang="pt-BR" sz="1500" dirty="0" smtClean="0">
                          <a:effectLst/>
                        </a:rPr>
                        <a:t>Substance</a:t>
                      </a:r>
                      <a:endParaRPr lang="en-US" sz="1500" dirty="0">
                        <a:effectLst/>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ct val="115000"/>
                        </a:lnSpc>
                      </a:pPr>
                      <a:r>
                        <a:rPr lang="en-US" sz="1500" dirty="0" smtClean="0">
                          <a:effectLst/>
                        </a:rPr>
                        <a:t>C </a:t>
                      </a:r>
                      <a:r>
                        <a:rPr lang="en-US" sz="1500" dirty="0">
                          <a:effectLst/>
                        </a:rPr>
                        <a:t>Other Substance</a:t>
                      </a:r>
                    </a:p>
                    <a:p>
                      <a:pPr marL="228600" indent="-228600">
                        <a:lnSpc>
                          <a:spcPct val="115000"/>
                        </a:lnSpc>
                      </a:pPr>
                      <a:r>
                        <a:rPr lang="en-US" sz="1500" dirty="0">
                          <a:effectLst/>
                        </a:rPr>
                        <a:t>N Blood Brain Barrier Disruption</a:t>
                      </a:r>
                    </a:p>
                    <a:p>
                      <a:pPr>
                        <a:lnSpc>
                          <a:spcPct val="115000"/>
                        </a:lnSpc>
                      </a:pPr>
                      <a:r>
                        <a:rPr lang="en-US" sz="1500" dirty="0">
                          <a:effectLst/>
                        </a:rPr>
                        <a:t>4 </a:t>
                      </a:r>
                      <a:r>
                        <a:rPr lang="en-US" sz="1500" dirty="0" err="1">
                          <a:effectLst/>
                        </a:rPr>
                        <a:t>Glucarpidase</a:t>
                      </a:r>
                      <a:endParaRPr lang="en-US" sz="1500" dirty="0">
                        <a:effectLst/>
                      </a:endParaRPr>
                    </a:p>
                    <a:p>
                      <a:pPr>
                        <a:lnSpc>
                          <a:spcPct val="115000"/>
                        </a:lnSpc>
                      </a:pPr>
                      <a:r>
                        <a:rPr lang="en-US" sz="1500" b="1" u="sng" dirty="0">
                          <a:solidFill>
                            <a:schemeClr val="accent2"/>
                          </a:solidFill>
                          <a:effectLst/>
                        </a:rPr>
                        <a:t>ADD R </a:t>
                      </a:r>
                      <a:r>
                        <a:rPr lang="en-US" sz="1500" b="1" u="sng" dirty="0" err="1">
                          <a:solidFill>
                            <a:schemeClr val="accent2"/>
                          </a:solidFill>
                          <a:effectLst/>
                        </a:rPr>
                        <a:t>Idarucizumab</a:t>
                      </a:r>
                      <a:r>
                        <a:rPr lang="en-US" sz="1500" b="1" u="sng" dirty="0">
                          <a:solidFill>
                            <a:schemeClr val="accent2"/>
                          </a:solidFill>
                          <a:effectLst/>
                        </a:rPr>
                        <a:t> </a:t>
                      </a:r>
                      <a:endParaRPr lang="en-US" sz="1500" b="1" dirty="0">
                        <a:solidFill>
                          <a:schemeClr val="accent2"/>
                        </a:solidFill>
                        <a:effectLst/>
                        <a:latin typeface="Calibri"/>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Tree>
    <p:extLst>
      <p:ext uri="{BB962C8B-B14F-4D97-AF65-F5344CB8AC3E}">
        <p14:creationId xmlns:p14="http://schemas.microsoft.com/office/powerpoint/2010/main" val="2182946816"/>
      </p:ext>
    </p:extLst>
  </p:cSld>
  <p:clrMapOvr>
    <a:masterClrMapping/>
  </p:clrMapOvr>
  <p:transition spd="med">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5711" y="107950"/>
            <a:ext cx="6972191" cy="676275"/>
          </a:xfrm>
          <a:solidFill>
            <a:schemeClr val="accent1"/>
          </a:solidFill>
          <a:ln w="9525">
            <a:noFill/>
            <a:miter lim="800000"/>
            <a:headEnd/>
            <a:tailEnd/>
          </a:ln>
          <a:effectLst/>
        </p:spPr>
        <p:txBody>
          <a:bodyPr vert="horz" wrap="square" lIns="0" tIns="0" rIns="0" bIns="0" numCol="1" anchor="ctr" anchorCtr="0" compatLnSpc="1">
            <a:prstTxWarp prst="textNoShape">
              <a:avLst/>
            </a:prstTxWarp>
          </a:bodyPr>
          <a:lstStyle/>
          <a:p>
            <a:r>
              <a:rPr lang="en-US" dirty="0"/>
              <a:t>Overview of Idarucizumab: Specific Reversal Agent for </a:t>
            </a:r>
            <a:r>
              <a:rPr lang="en-US" dirty="0" err="1"/>
              <a:t>PRADAXA</a:t>
            </a:r>
            <a:r>
              <a:rPr lang="en-US" dirty="0"/>
              <a:t>® (dabigatran </a:t>
            </a:r>
            <a:r>
              <a:rPr lang="en-US" dirty="0" err="1"/>
              <a:t>etexilate</a:t>
            </a:r>
            <a:r>
              <a:rPr lang="en-US" dirty="0"/>
              <a:t> </a:t>
            </a:r>
            <a:r>
              <a:rPr lang="en-US" dirty="0" err="1"/>
              <a:t>mesylate</a:t>
            </a:r>
            <a:r>
              <a:rPr lang="en-US" dirty="0"/>
              <a:t>)</a:t>
            </a:r>
          </a:p>
        </p:txBody>
      </p:sp>
      <p:sp>
        <p:nvSpPr>
          <p:cNvPr id="3" name="Content Placeholder 2"/>
          <p:cNvSpPr>
            <a:spLocks noGrp="1"/>
          </p:cNvSpPr>
          <p:nvPr>
            <p:ph idx="1"/>
          </p:nvPr>
        </p:nvSpPr>
        <p:spPr/>
        <p:txBody>
          <a:bodyPr/>
          <a:lstStyle/>
          <a:p>
            <a:pPr marL="342900" indent="-342900">
              <a:spcBef>
                <a:spcPts val="1800"/>
              </a:spcBef>
              <a:buClr>
                <a:srgbClr val="009E9A"/>
              </a:buClr>
              <a:buFontTx/>
              <a:buChar char="•"/>
            </a:pPr>
            <a:r>
              <a:rPr lang="en-US" sz="1600" dirty="0"/>
              <a:t>Idarucizumab is being developed as a specific reversal agent to </a:t>
            </a:r>
            <a:r>
              <a:rPr lang="en-US" sz="1600" dirty="0" err="1" smtClean="0"/>
              <a:t>Pradaxa</a:t>
            </a:r>
            <a:r>
              <a:rPr lang="en-US" sz="1600" dirty="0" smtClean="0"/>
              <a:t>: </a:t>
            </a:r>
            <a:endParaRPr lang="en-US" sz="1600" dirty="0"/>
          </a:p>
          <a:p>
            <a:pPr marL="744538" lvl="1" indent="-342900">
              <a:lnSpc>
                <a:spcPct val="114000"/>
              </a:lnSpc>
              <a:buClrTx/>
              <a:buFont typeface="Arial" panose="020B0604020202020204" pitchFamily="34" charset="0"/>
              <a:buChar char="•"/>
            </a:pPr>
            <a:r>
              <a:rPr lang="en-US" sz="1600" dirty="0"/>
              <a:t>Dabigatran is an anticoagulant which works by directly inhibiting thrombin, thereby blocking the final step of the coagulation cascade</a:t>
            </a:r>
          </a:p>
          <a:p>
            <a:pPr marL="744538" lvl="1" indent="-342900">
              <a:lnSpc>
                <a:spcPct val="114000"/>
              </a:lnSpc>
              <a:buClrTx/>
              <a:buFont typeface="Arial" panose="020B0604020202020204" pitchFamily="34" charset="0"/>
              <a:buChar char="•"/>
            </a:pPr>
            <a:r>
              <a:rPr lang="en-US" sz="1600" dirty="0"/>
              <a:t>Idarucizumab is a humanized fragment antigen binding (Fab) molecule that specifically binds to dabigatran, preventing it from inhibiting thrombin</a:t>
            </a:r>
          </a:p>
          <a:p>
            <a:pPr marL="342900" indent="-342900">
              <a:lnSpc>
                <a:spcPct val="114000"/>
              </a:lnSpc>
              <a:buClr>
                <a:srgbClr val="009E9A"/>
              </a:buClr>
              <a:buFontTx/>
              <a:buChar char="•"/>
            </a:pPr>
            <a:r>
              <a:rPr lang="en-US" sz="1600" dirty="0"/>
              <a:t>If FDA approved, idarucizumab is expected to be the only specific reversal agent to reverse the anticoagulant effect of dabigatran in patients who:</a:t>
            </a:r>
          </a:p>
          <a:p>
            <a:pPr marL="744538" lvl="1" indent="-342900">
              <a:lnSpc>
                <a:spcPct val="114000"/>
              </a:lnSpc>
              <a:buClrTx/>
              <a:buFont typeface="Arial" panose="020B0604020202020204" pitchFamily="34" charset="0"/>
              <a:buChar char="•"/>
            </a:pPr>
            <a:r>
              <a:rPr lang="en-US" sz="1600" dirty="0"/>
              <a:t>R</a:t>
            </a:r>
            <a:r>
              <a:rPr lang="en-US" sz="1600" dirty="0" smtClean="0"/>
              <a:t>equire </a:t>
            </a:r>
            <a:r>
              <a:rPr lang="en-US" sz="1600" dirty="0"/>
              <a:t>emergency surgery or urgent procedure </a:t>
            </a:r>
          </a:p>
          <a:p>
            <a:pPr marL="744538" lvl="1" indent="-342900">
              <a:lnSpc>
                <a:spcPct val="114000"/>
              </a:lnSpc>
              <a:buClrTx/>
              <a:buFont typeface="Arial" panose="020B0604020202020204" pitchFamily="34" charset="0"/>
              <a:buChar char="•"/>
            </a:pPr>
            <a:r>
              <a:rPr lang="en-US" sz="1600" dirty="0"/>
              <a:t>W</a:t>
            </a:r>
            <a:r>
              <a:rPr lang="en-US" sz="1600" dirty="0" smtClean="0"/>
              <a:t>ho </a:t>
            </a:r>
            <a:r>
              <a:rPr lang="en-US" sz="1600" dirty="0"/>
              <a:t>experience life threatening  or uncontrolled bleeding</a:t>
            </a:r>
          </a:p>
          <a:p>
            <a:pPr marL="342900" indent="-342900">
              <a:lnSpc>
                <a:spcPct val="114000"/>
              </a:lnSpc>
              <a:buClr>
                <a:srgbClr val="009E9A"/>
              </a:buClr>
              <a:buFontTx/>
              <a:buChar char="•"/>
            </a:pPr>
            <a:r>
              <a:rPr lang="en-US" sz="1600" dirty="0"/>
              <a:t>Proposed dosage and administration of idarucizumab is  two consecutive infusions of 2.5 gm iv given either over 5 to 10 minutes each or as a bolus injection</a:t>
            </a:r>
          </a:p>
          <a:p>
            <a:pPr marL="342900" indent="-342900">
              <a:lnSpc>
                <a:spcPct val="114000"/>
              </a:lnSpc>
              <a:buClr>
                <a:srgbClr val="009E9A"/>
              </a:buClr>
              <a:buFontTx/>
              <a:buChar char="•"/>
            </a:pPr>
            <a:r>
              <a:rPr lang="en-US" sz="1600" dirty="0"/>
              <a:t>Idarucizumab has been shown in </a:t>
            </a:r>
            <a:r>
              <a:rPr lang="en-US" sz="1600" dirty="0" smtClean="0"/>
              <a:t>volunteers </a:t>
            </a:r>
            <a:r>
              <a:rPr lang="en-US" sz="1600" dirty="0"/>
              <a:t>to provide immediate, complete, and sustained reversal of dabigatran </a:t>
            </a:r>
            <a:r>
              <a:rPr lang="en-US" sz="1600" dirty="0" smtClean="0"/>
              <a:t>anticoagulation effect</a:t>
            </a:r>
            <a:endParaRPr lang="en-US" sz="1600" dirty="0"/>
          </a:p>
          <a:p>
            <a:endParaRPr lang="en-US" dirty="0"/>
          </a:p>
        </p:txBody>
      </p:sp>
      <p:sp>
        <p:nvSpPr>
          <p:cNvPr id="4" name="Slide Number Placeholder 2"/>
          <p:cNvSpPr txBox="1">
            <a:spLocks/>
          </p:cNvSpPr>
          <p:nvPr/>
        </p:nvSpPr>
        <p:spPr bwMode="auto">
          <a:xfrm>
            <a:off x="7893050" y="6602413"/>
            <a:ext cx="900113" cy="179387"/>
          </a:xfrm>
          <a:prstGeom prst="rect">
            <a:avLst/>
          </a:prstGeom>
          <a:noFill/>
          <a:ln w="9525">
            <a:noFill/>
            <a:miter lim="800000"/>
            <a:headEnd/>
            <a:tailEnd/>
          </a:ln>
        </p:spPr>
        <p:txBody>
          <a:bodyPr vert="horz" wrap="square" lIns="0" tIns="0" rIns="0" bIns="0" numCol="1" anchor="b" anchorCtr="0" compatLnSpc="1">
            <a:prstTxWarp prst="textNoShape">
              <a:avLst/>
            </a:prstTxWarp>
          </a:bodyPr>
          <a:lstStyle>
            <a:defPPr>
              <a:defRPr lang="en-US"/>
            </a:defPPr>
            <a:lvl1pPr algn="r" rtl="0" eaLnBrk="0" fontAlgn="base" hangingPunct="0">
              <a:spcBef>
                <a:spcPct val="0"/>
              </a:spcBef>
              <a:spcAft>
                <a:spcPct val="0"/>
              </a:spcAft>
              <a:defRPr sz="1000" kern="1200">
                <a:solidFill>
                  <a:srgbClr val="000000"/>
                </a:solidFill>
                <a:latin typeface="BISansCond" pitchFamily="2" charset="0"/>
                <a:ea typeface="+mn-ea"/>
                <a:cs typeface="+mn-cs"/>
              </a:defRPr>
            </a:lvl1pPr>
            <a:lvl2pPr marL="457200" algn="l" rtl="0" eaLnBrk="0" fontAlgn="base" hangingPunct="0">
              <a:spcBef>
                <a:spcPct val="0"/>
              </a:spcBef>
              <a:spcAft>
                <a:spcPct val="0"/>
              </a:spcAft>
              <a:defRPr sz="1400" kern="1200">
                <a:solidFill>
                  <a:schemeClr val="tx1"/>
                </a:solidFill>
                <a:latin typeface="BISansCond" pitchFamily="2" charset="0"/>
                <a:ea typeface="+mn-ea"/>
                <a:cs typeface="+mn-cs"/>
              </a:defRPr>
            </a:lvl2pPr>
            <a:lvl3pPr marL="914400" algn="l" rtl="0" eaLnBrk="0" fontAlgn="base" hangingPunct="0">
              <a:spcBef>
                <a:spcPct val="0"/>
              </a:spcBef>
              <a:spcAft>
                <a:spcPct val="0"/>
              </a:spcAft>
              <a:defRPr sz="1400" kern="1200">
                <a:solidFill>
                  <a:schemeClr val="tx1"/>
                </a:solidFill>
                <a:latin typeface="BISansCond" pitchFamily="2" charset="0"/>
                <a:ea typeface="+mn-ea"/>
                <a:cs typeface="+mn-cs"/>
              </a:defRPr>
            </a:lvl3pPr>
            <a:lvl4pPr marL="1371600" algn="l" rtl="0" eaLnBrk="0" fontAlgn="base" hangingPunct="0">
              <a:spcBef>
                <a:spcPct val="0"/>
              </a:spcBef>
              <a:spcAft>
                <a:spcPct val="0"/>
              </a:spcAft>
              <a:defRPr sz="1400" kern="1200">
                <a:solidFill>
                  <a:schemeClr val="tx1"/>
                </a:solidFill>
                <a:latin typeface="BISansCond" pitchFamily="2" charset="0"/>
                <a:ea typeface="+mn-ea"/>
                <a:cs typeface="+mn-cs"/>
              </a:defRPr>
            </a:lvl4pPr>
            <a:lvl5pPr marL="1828800" algn="l" rtl="0" eaLnBrk="0" fontAlgn="base" hangingPunct="0">
              <a:spcBef>
                <a:spcPct val="0"/>
              </a:spcBef>
              <a:spcAft>
                <a:spcPct val="0"/>
              </a:spcAft>
              <a:defRPr sz="1400" kern="1200">
                <a:solidFill>
                  <a:schemeClr val="tx1"/>
                </a:solidFill>
                <a:latin typeface="BISansCond" pitchFamily="2" charset="0"/>
                <a:ea typeface="+mn-ea"/>
                <a:cs typeface="+mn-cs"/>
              </a:defRPr>
            </a:lvl5pPr>
            <a:lvl6pPr marL="2286000" algn="l" defTabSz="914400" rtl="0" eaLnBrk="1" latinLnBrk="0" hangingPunct="1">
              <a:defRPr sz="1400" kern="1200">
                <a:solidFill>
                  <a:schemeClr val="tx1"/>
                </a:solidFill>
                <a:latin typeface="BISansCond" pitchFamily="2" charset="0"/>
                <a:ea typeface="+mn-ea"/>
                <a:cs typeface="+mn-cs"/>
              </a:defRPr>
            </a:lvl6pPr>
            <a:lvl7pPr marL="2743200" algn="l" defTabSz="914400" rtl="0" eaLnBrk="1" latinLnBrk="0" hangingPunct="1">
              <a:defRPr sz="1400" kern="1200">
                <a:solidFill>
                  <a:schemeClr val="tx1"/>
                </a:solidFill>
                <a:latin typeface="BISansCond" pitchFamily="2" charset="0"/>
                <a:ea typeface="+mn-ea"/>
                <a:cs typeface="+mn-cs"/>
              </a:defRPr>
            </a:lvl7pPr>
            <a:lvl8pPr marL="3200400" algn="l" defTabSz="914400" rtl="0" eaLnBrk="1" latinLnBrk="0" hangingPunct="1">
              <a:defRPr sz="1400" kern="1200">
                <a:solidFill>
                  <a:schemeClr val="tx1"/>
                </a:solidFill>
                <a:latin typeface="BISansCond" pitchFamily="2" charset="0"/>
                <a:ea typeface="+mn-ea"/>
                <a:cs typeface="+mn-cs"/>
              </a:defRPr>
            </a:lvl8pPr>
            <a:lvl9pPr marL="3657600" algn="l" defTabSz="914400" rtl="0" eaLnBrk="1" latinLnBrk="0" hangingPunct="1">
              <a:defRPr sz="1400" kern="1200">
                <a:solidFill>
                  <a:schemeClr val="tx1"/>
                </a:solidFill>
                <a:latin typeface="BISansCond" pitchFamily="2" charset="0"/>
                <a:ea typeface="+mn-ea"/>
                <a:cs typeface="+mn-cs"/>
              </a:defRPr>
            </a:lvl9pPr>
          </a:lstStyle>
          <a:p>
            <a:fld id="{9AFA09C9-CC39-4F46-8FE7-66C46C5A062A}" type="slidenum">
              <a:rPr lang="en-US" smtClean="0"/>
              <a:pPr/>
              <a:t>3</a:t>
            </a:fld>
            <a:endParaRPr lang="en-US" dirty="0"/>
          </a:p>
        </p:txBody>
      </p:sp>
    </p:spTree>
    <p:extLst>
      <p:ext uri="{BB962C8B-B14F-4D97-AF65-F5344CB8AC3E}">
        <p14:creationId xmlns:p14="http://schemas.microsoft.com/office/powerpoint/2010/main" val="267570151"/>
      </p:ext>
    </p:extLst>
  </p:cSld>
  <p:clrMapOvr>
    <a:masterClrMapping/>
  </p:clrMapOvr>
  <p:transition spd="med">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794175" y="235136"/>
            <a:ext cx="1001486" cy="261610"/>
          </a:xfrm>
          <a:prstGeom prst="rect">
            <a:avLst/>
          </a:prstGeom>
          <a:noFill/>
        </p:spPr>
        <p:txBody>
          <a:bodyPr wrap="square" rtlCol="0">
            <a:spAutoFit/>
          </a:bodyPr>
          <a:lstStyle/>
          <a:p>
            <a:pPr algn="r"/>
            <a:fld id="{7B0F95ED-6C93-45A1-A0B4-994793A27A31}" type="slidenum">
              <a:rPr lang="en-US" sz="1100" smtClean="0">
                <a:solidFill>
                  <a:schemeClr val="bg1">
                    <a:lumMod val="75000"/>
                  </a:schemeClr>
                </a:solidFill>
                <a:latin typeface="Arial" pitchFamily="34" charset="0"/>
                <a:cs typeface="Arial" pitchFamily="34" charset="0"/>
              </a:rPr>
              <a:pPr algn="r"/>
              <a:t>4</a:t>
            </a:fld>
            <a:endParaRPr lang="en-US" sz="1100" dirty="0">
              <a:solidFill>
                <a:schemeClr val="bg1">
                  <a:lumMod val="75000"/>
                </a:schemeClr>
              </a:solidFill>
              <a:latin typeface="Arial" pitchFamily="34" charset="0"/>
              <a:cs typeface="Arial" pitchFamily="34" charset="0"/>
            </a:endParaRPr>
          </a:p>
        </p:txBody>
      </p:sp>
      <p:sp>
        <p:nvSpPr>
          <p:cNvPr id="2" name="Title 1"/>
          <p:cNvSpPr>
            <a:spLocks noGrp="1"/>
          </p:cNvSpPr>
          <p:nvPr>
            <p:ph type="title"/>
          </p:nvPr>
        </p:nvSpPr>
        <p:spPr/>
        <p:txBody>
          <a:bodyPr anchor="ctr"/>
          <a:lstStyle/>
          <a:p>
            <a:r>
              <a:rPr lang="en-US" dirty="0" smtClean="0"/>
              <a:t>Current Codes Do Not Describe IV Infusion </a:t>
            </a:r>
            <a:r>
              <a:rPr lang="en-US" dirty="0"/>
              <a:t>of </a:t>
            </a:r>
            <a:r>
              <a:rPr lang="en-US" dirty="0" err="1" smtClean="0"/>
              <a:t>Idarucizumab</a:t>
            </a:r>
            <a:endParaRPr lang="en-US" dirty="0"/>
          </a:p>
        </p:txBody>
      </p:sp>
      <p:sp>
        <p:nvSpPr>
          <p:cNvPr id="3" name="Content Placeholder 2"/>
          <p:cNvSpPr>
            <a:spLocks noGrp="1"/>
          </p:cNvSpPr>
          <p:nvPr>
            <p:ph idx="1"/>
          </p:nvPr>
        </p:nvSpPr>
        <p:spPr>
          <a:xfrm>
            <a:off x="358775" y="1041057"/>
            <a:ext cx="8434388" cy="4445756"/>
          </a:xfrm>
        </p:spPr>
        <p:txBody>
          <a:bodyPr>
            <a:noAutofit/>
          </a:bodyPr>
          <a:lstStyle/>
          <a:p>
            <a:r>
              <a:rPr lang="en-US" sz="1500" b="1" dirty="0" smtClean="0">
                <a:solidFill>
                  <a:schemeClr val="accent1"/>
                </a:solidFill>
              </a:rPr>
              <a:t>Issue </a:t>
            </a:r>
          </a:p>
          <a:p>
            <a:pPr marL="342900" indent="-342900">
              <a:buFont typeface="Arial" panose="020B0604020202020204" pitchFamily="34" charset="0"/>
              <a:buChar char="•"/>
            </a:pPr>
            <a:r>
              <a:rPr lang="en-US" sz="1500" dirty="0" smtClean="0"/>
              <a:t>Boehringer </a:t>
            </a:r>
            <a:r>
              <a:rPr lang="en-US" sz="1500" dirty="0"/>
              <a:t>Ingelheim requests to establish new ICD-10-PCS codes via a new qualifier to more accurately identify idarucizumab administration for </a:t>
            </a:r>
            <a:r>
              <a:rPr lang="en-US" sz="1500" dirty="0" smtClean="0"/>
              <a:t>reversal of the anticoagulant effect of </a:t>
            </a:r>
            <a:r>
              <a:rPr lang="en-US" sz="1500" dirty="0"/>
              <a:t>dabigatran in patients who experience these emergency </a:t>
            </a:r>
            <a:r>
              <a:rPr lang="en-US" sz="1500" dirty="0" smtClean="0"/>
              <a:t>situations</a:t>
            </a:r>
          </a:p>
          <a:p>
            <a:r>
              <a:rPr lang="en-US" sz="1500" b="1" dirty="0" smtClean="0">
                <a:solidFill>
                  <a:schemeClr val="accent1"/>
                </a:solidFill>
              </a:rPr>
              <a:t>New Technology Application </a:t>
            </a:r>
          </a:p>
          <a:p>
            <a:pPr marL="342900" indent="-342900">
              <a:buFont typeface="Arial" panose="020B0604020202020204" pitchFamily="34" charset="0"/>
              <a:buChar char="•"/>
            </a:pPr>
            <a:r>
              <a:rPr lang="en-US" sz="1500" dirty="0" err="1" smtClean="0"/>
              <a:t>Boehringer</a:t>
            </a:r>
            <a:r>
              <a:rPr lang="en-US" sz="1500" dirty="0" smtClean="0"/>
              <a:t> </a:t>
            </a:r>
            <a:r>
              <a:rPr lang="en-US" sz="1500" dirty="0" err="1"/>
              <a:t>Ingelheim</a:t>
            </a:r>
            <a:r>
              <a:rPr lang="en-US" sz="1500" dirty="0"/>
              <a:t> submitted a New Technology Add-on Payment application (NTAP) for </a:t>
            </a:r>
            <a:r>
              <a:rPr lang="en-US" sz="1500" dirty="0" err="1"/>
              <a:t>idarucizumab</a:t>
            </a:r>
            <a:r>
              <a:rPr lang="en-US" sz="1500" dirty="0"/>
              <a:t> for fiscal year (FY) </a:t>
            </a:r>
            <a:r>
              <a:rPr lang="en-US" sz="1500" dirty="0" smtClean="0"/>
              <a:t>2016</a:t>
            </a:r>
            <a:endParaRPr lang="en-US" sz="1500" b="1" dirty="0" smtClean="0">
              <a:solidFill>
                <a:schemeClr val="accent1"/>
              </a:solidFill>
            </a:endParaRPr>
          </a:p>
          <a:p>
            <a:r>
              <a:rPr lang="en-US" sz="1500" b="1" dirty="0" smtClean="0">
                <a:solidFill>
                  <a:schemeClr val="accent1"/>
                </a:solidFill>
              </a:rPr>
              <a:t>Food and Drug Administration (FDA) Approval </a:t>
            </a:r>
          </a:p>
          <a:p>
            <a:pPr marL="342900" indent="-342900">
              <a:buFont typeface="Arial" panose="020B0604020202020204" pitchFamily="34" charset="0"/>
              <a:buChar char="•"/>
            </a:pPr>
            <a:r>
              <a:rPr lang="en-US" sz="1500" dirty="0" err="1"/>
              <a:t>Boehringer</a:t>
            </a:r>
            <a:r>
              <a:rPr lang="en-US" sz="1500" dirty="0"/>
              <a:t> </a:t>
            </a:r>
            <a:r>
              <a:rPr lang="en-US" sz="1500" dirty="0" err="1"/>
              <a:t>Ingelheim</a:t>
            </a:r>
            <a:r>
              <a:rPr lang="en-US" sz="1500" dirty="0"/>
              <a:t> plans to submit a biologic license application (BLA) for </a:t>
            </a:r>
            <a:r>
              <a:rPr lang="en-US" sz="1500" dirty="0" err="1"/>
              <a:t>idarucizumab</a:t>
            </a:r>
            <a:r>
              <a:rPr lang="en-US" sz="1500" dirty="0"/>
              <a:t> to the FDA in the first quarter of </a:t>
            </a:r>
            <a:r>
              <a:rPr lang="en-US" sz="1500" dirty="0" smtClean="0"/>
              <a:t>2015</a:t>
            </a:r>
          </a:p>
          <a:p>
            <a:pPr marL="619125" lvl="1" indent="-342900">
              <a:buFont typeface="Arial" panose="020B0604020202020204" pitchFamily="34" charset="0"/>
              <a:buChar char="•"/>
            </a:pPr>
            <a:r>
              <a:rPr lang="en-US" sz="1500" dirty="0" smtClean="0"/>
              <a:t>If </a:t>
            </a:r>
            <a:r>
              <a:rPr lang="en-US" sz="1500" dirty="0"/>
              <a:t>approved, it is expected to be the only FDA approved therapy to </a:t>
            </a:r>
            <a:r>
              <a:rPr lang="en-US" sz="1500" dirty="0" smtClean="0"/>
              <a:t>specifically reverse </a:t>
            </a:r>
            <a:r>
              <a:rPr lang="en-US" sz="1500" dirty="0"/>
              <a:t>the anticoagulant effect of </a:t>
            </a:r>
            <a:r>
              <a:rPr lang="en-US" sz="1500" dirty="0" smtClean="0"/>
              <a:t>dabigatran </a:t>
            </a:r>
          </a:p>
          <a:p>
            <a:pPr marL="342900" lvl="1" indent="-342900">
              <a:spcBef>
                <a:spcPct val="80000"/>
              </a:spcBef>
              <a:buClr>
                <a:schemeClr val="folHlink"/>
              </a:buClr>
              <a:buFont typeface="Arial" panose="020B0604020202020204" pitchFamily="34" charset="0"/>
              <a:buChar char="•"/>
            </a:pPr>
            <a:r>
              <a:rPr lang="en-US" sz="1500" dirty="0">
                <a:ea typeface="+mn-ea"/>
                <a:cs typeface="+mn-cs"/>
              </a:rPr>
              <a:t>In June 2014, FDA granted Breakthrough Therapy Designation for </a:t>
            </a:r>
            <a:r>
              <a:rPr lang="en-US" sz="1500" dirty="0" err="1" smtClean="0">
                <a:ea typeface="+mn-ea"/>
                <a:cs typeface="+mn-cs"/>
              </a:rPr>
              <a:t>idarucizumab</a:t>
            </a:r>
            <a:r>
              <a:rPr lang="en-US" sz="1500" dirty="0" smtClean="0">
                <a:ea typeface="+mn-ea"/>
                <a:cs typeface="+mn-cs"/>
              </a:rPr>
              <a:t> </a:t>
            </a:r>
            <a:endParaRPr lang="en-US" sz="1500" dirty="0">
              <a:ea typeface="+mn-ea"/>
              <a:cs typeface="+mn-cs"/>
            </a:endParaRPr>
          </a:p>
        </p:txBody>
      </p:sp>
      <p:sp>
        <p:nvSpPr>
          <p:cNvPr id="7" name="Slide Number Placeholder 2"/>
          <p:cNvSpPr txBox="1">
            <a:spLocks/>
          </p:cNvSpPr>
          <p:nvPr/>
        </p:nvSpPr>
        <p:spPr bwMode="auto">
          <a:xfrm>
            <a:off x="7893050" y="6602413"/>
            <a:ext cx="900113" cy="179387"/>
          </a:xfrm>
          <a:prstGeom prst="rect">
            <a:avLst/>
          </a:prstGeom>
          <a:noFill/>
          <a:ln w="9525">
            <a:noFill/>
            <a:miter lim="800000"/>
            <a:headEnd/>
            <a:tailEnd/>
          </a:ln>
        </p:spPr>
        <p:txBody>
          <a:bodyPr vert="horz" wrap="square" lIns="0" tIns="0" rIns="0" bIns="0" numCol="1" anchor="b" anchorCtr="0" compatLnSpc="1">
            <a:prstTxWarp prst="textNoShape">
              <a:avLst/>
            </a:prstTxWarp>
          </a:bodyPr>
          <a:lstStyle>
            <a:defPPr>
              <a:defRPr lang="en-US"/>
            </a:defPPr>
            <a:lvl1pPr algn="r" rtl="0" eaLnBrk="0" fontAlgn="base" hangingPunct="0">
              <a:spcBef>
                <a:spcPct val="0"/>
              </a:spcBef>
              <a:spcAft>
                <a:spcPct val="0"/>
              </a:spcAft>
              <a:defRPr sz="1000" kern="1200">
                <a:solidFill>
                  <a:srgbClr val="000000"/>
                </a:solidFill>
                <a:latin typeface="BISansCond" pitchFamily="2" charset="0"/>
                <a:ea typeface="+mn-ea"/>
                <a:cs typeface="+mn-cs"/>
              </a:defRPr>
            </a:lvl1pPr>
            <a:lvl2pPr marL="457200" algn="l" rtl="0" eaLnBrk="0" fontAlgn="base" hangingPunct="0">
              <a:spcBef>
                <a:spcPct val="0"/>
              </a:spcBef>
              <a:spcAft>
                <a:spcPct val="0"/>
              </a:spcAft>
              <a:defRPr sz="1400" kern="1200">
                <a:solidFill>
                  <a:schemeClr val="tx1"/>
                </a:solidFill>
                <a:latin typeface="BISansCond" pitchFamily="2" charset="0"/>
                <a:ea typeface="+mn-ea"/>
                <a:cs typeface="+mn-cs"/>
              </a:defRPr>
            </a:lvl2pPr>
            <a:lvl3pPr marL="914400" algn="l" rtl="0" eaLnBrk="0" fontAlgn="base" hangingPunct="0">
              <a:spcBef>
                <a:spcPct val="0"/>
              </a:spcBef>
              <a:spcAft>
                <a:spcPct val="0"/>
              </a:spcAft>
              <a:defRPr sz="1400" kern="1200">
                <a:solidFill>
                  <a:schemeClr val="tx1"/>
                </a:solidFill>
                <a:latin typeface="BISansCond" pitchFamily="2" charset="0"/>
                <a:ea typeface="+mn-ea"/>
                <a:cs typeface="+mn-cs"/>
              </a:defRPr>
            </a:lvl3pPr>
            <a:lvl4pPr marL="1371600" algn="l" rtl="0" eaLnBrk="0" fontAlgn="base" hangingPunct="0">
              <a:spcBef>
                <a:spcPct val="0"/>
              </a:spcBef>
              <a:spcAft>
                <a:spcPct val="0"/>
              </a:spcAft>
              <a:defRPr sz="1400" kern="1200">
                <a:solidFill>
                  <a:schemeClr val="tx1"/>
                </a:solidFill>
                <a:latin typeface="BISansCond" pitchFamily="2" charset="0"/>
                <a:ea typeface="+mn-ea"/>
                <a:cs typeface="+mn-cs"/>
              </a:defRPr>
            </a:lvl4pPr>
            <a:lvl5pPr marL="1828800" algn="l" rtl="0" eaLnBrk="0" fontAlgn="base" hangingPunct="0">
              <a:spcBef>
                <a:spcPct val="0"/>
              </a:spcBef>
              <a:spcAft>
                <a:spcPct val="0"/>
              </a:spcAft>
              <a:defRPr sz="1400" kern="1200">
                <a:solidFill>
                  <a:schemeClr val="tx1"/>
                </a:solidFill>
                <a:latin typeface="BISansCond" pitchFamily="2" charset="0"/>
                <a:ea typeface="+mn-ea"/>
                <a:cs typeface="+mn-cs"/>
              </a:defRPr>
            </a:lvl5pPr>
            <a:lvl6pPr marL="2286000" algn="l" defTabSz="914400" rtl="0" eaLnBrk="1" latinLnBrk="0" hangingPunct="1">
              <a:defRPr sz="1400" kern="1200">
                <a:solidFill>
                  <a:schemeClr val="tx1"/>
                </a:solidFill>
                <a:latin typeface="BISansCond" pitchFamily="2" charset="0"/>
                <a:ea typeface="+mn-ea"/>
                <a:cs typeface="+mn-cs"/>
              </a:defRPr>
            </a:lvl6pPr>
            <a:lvl7pPr marL="2743200" algn="l" defTabSz="914400" rtl="0" eaLnBrk="1" latinLnBrk="0" hangingPunct="1">
              <a:defRPr sz="1400" kern="1200">
                <a:solidFill>
                  <a:schemeClr val="tx1"/>
                </a:solidFill>
                <a:latin typeface="BISansCond" pitchFamily="2" charset="0"/>
                <a:ea typeface="+mn-ea"/>
                <a:cs typeface="+mn-cs"/>
              </a:defRPr>
            </a:lvl7pPr>
            <a:lvl8pPr marL="3200400" algn="l" defTabSz="914400" rtl="0" eaLnBrk="1" latinLnBrk="0" hangingPunct="1">
              <a:defRPr sz="1400" kern="1200">
                <a:solidFill>
                  <a:schemeClr val="tx1"/>
                </a:solidFill>
                <a:latin typeface="BISansCond" pitchFamily="2" charset="0"/>
                <a:ea typeface="+mn-ea"/>
                <a:cs typeface="+mn-cs"/>
              </a:defRPr>
            </a:lvl8pPr>
            <a:lvl9pPr marL="3657600" algn="l" defTabSz="914400" rtl="0" eaLnBrk="1" latinLnBrk="0" hangingPunct="1">
              <a:defRPr sz="1400" kern="1200">
                <a:solidFill>
                  <a:schemeClr val="tx1"/>
                </a:solidFill>
                <a:latin typeface="BISansCond" pitchFamily="2" charset="0"/>
                <a:ea typeface="+mn-ea"/>
                <a:cs typeface="+mn-cs"/>
              </a:defRPr>
            </a:lvl9pPr>
          </a:lstStyle>
          <a:p>
            <a:fld id="{9AFA09C9-CC39-4F46-8FE7-66C46C5A062A}" type="slidenum">
              <a:rPr lang="en-US" smtClean="0"/>
              <a:pPr/>
              <a:t>4</a:t>
            </a:fld>
            <a:endParaRPr lang="en-US" dirty="0"/>
          </a:p>
        </p:txBody>
      </p:sp>
      <p:sp>
        <p:nvSpPr>
          <p:cNvPr id="6" name="Abgerundetes Rechteck 9"/>
          <p:cNvSpPr/>
          <p:nvPr/>
        </p:nvSpPr>
        <p:spPr>
          <a:xfrm>
            <a:off x="323851" y="5486812"/>
            <a:ext cx="8496299" cy="96988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noAutofit/>
          </a:bodyPr>
          <a:lstStyle/>
          <a:p>
            <a:pPr algn="ctr" fontAlgn="auto">
              <a:lnSpc>
                <a:spcPct val="90000"/>
              </a:lnSpc>
              <a:spcBef>
                <a:spcPts val="0"/>
              </a:spcBef>
              <a:spcAft>
                <a:spcPts val="0"/>
              </a:spcAft>
            </a:pPr>
            <a:r>
              <a:rPr lang="en-US" sz="1500" b="1" dirty="0">
                <a:solidFill>
                  <a:srgbClr val="FFFFFF"/>
                </a:solidFill>
                <a:latin typeface="Arial" pitchFamily="34" charset="0"/>
                <a:cs typeface="Arial" pitchFamily="34" charset="0"/>
              </a:rPr>
              <a:t>A unique code for </a:t>
            </a:r>
            <a:r>
              <a:rPr lang="en-US" sz="1500" b="1" dirty="0">
                <a:solidFill>
                  <a:schemeClr val="bg1"/>
                </a:solidFill>
                <a:latin typeface="Arial" pitchFamily="34" charset="0"/>
                <a:cs typeface="Arial" pitchFamily="34" charset="0"/>
              </a:rPr>
              <a:t>the </a:t>
            </a:r>
            <a:r>
              <a:rPr lang="en-US" sz="1500" b="1" dirty="0" smtClean="0">
                <a:solidFill>
                  <a:schemeClr val="bg1"/>
                </a:solidFill>
                <a:latin typeface="Arial" pitchFamily="34" charset="0"/>
                <a:cs typeface="Arial" pitchFamily="34" charset="0"/>
              </a:rPr>
              <a:t>administration </a:t>
            </a:r>
            <a:r>
              <a:rPr lang="en-US" sz="1500" b="1" dirty="0">
                <a:solidFill>
                  <a:schemeClr val="bg1"/>
                </a:solidFill>
                <a:latin typeface="Arial" pitchFamily="34" charset="0"/>
                <a:cs typeface="Arial" pitchFamily="34" charset="0"/>
              </a:rPr>
              <a:t>of </a:t>
            </a:r>
            <a:r>
              <a:rPr lang="en-US" sz="1500" b="1" dirty="0">
                <a:solidFill>
                  <a:srgbClr val="FFFFFF"/>
                </a:solidFill>
                <a:latin typeface="Arial" pitchFamily="34" charset="0"/>
                <a:cs typeface="Arial" pitchFamily="34" charset="0"/>
              </a:rPr>
              <a:t>idarucizumab will aid in the tracking and monitoring of dabigatran </a:t>
            </a:r>
            <a:r>
              <a:rPr lang="en-US" sz="1500" b="1" dirty="0" smtClean="0">
                <a:solidFill>
                  <a:srgbClr val="FFFFFF"/>
                </a:solidFill>
                <a:latin typeface="Arial" pitchFamily="34" charset="0"/>
                <a:cs typeface="Arial" pitchFamily="34" charset="0"/>
              </a:rPr>
              <a:t>reversals; </a:t>
            </a:r>
            <a:r>
              <a:rPr lang="en-US" sz="1500" b="1" dirty="0">
                <a:solidFill>
                  <a:srgbClr val="FFFFFF"/>
                </a:solidFill>
                <a:latin typeface="Arial" pitchFamily="34" charset="0"/>
                <a:cs typeface="Arial" pitchFamily="34" charset="0"/>
              </a:rPr>
              <a:t>additionally, as idarucizumab is under consideration for NTAP payment, a unique code will facilitate claims processing and payment adjustments for qualifying cases</a:t>
            </a:r>
          </a:p>
        </p:txBody>
      </p:sp>
    </p:spTree>
    <p:extLst>
      <p:ext uri="{BB962C8B-B14F-4D97-AF65-F5344CB8AC3E}">
        <p14:creationId xmlns:p14="http://schemas.microsoft.com/office/powerpoint/2010/main" val="390970178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p:cNvSpPr>
          <p:nvPr>
            <p:ph type="title"/>
          </p:nvPr>
        </p:nvSpPr>
        <p:spPr>
          <a:xfrm>
            <a:off x="358775" y="203486"/>
            <a:ext cx="6780213" cy="676275"/>
          </a:xfrm>
        </p:spPr>
        <p:txBody>
          <a:bodyPr anchor="ctr"/>
          <a:lstStyle/>
          <a:p>
            <a:r>
              <a:rPr lang="en-US" dirty="0" smtClean="0"/>
              <a:t>Overview of </a:t>
            </a:r>
            <a:r>
              <a:rPr lang="en-US" dirty="0"/>
              <a:t>PRADAXA</a:t>
            </a:r>
            <a:r>
              <a:rPr lang="en-US" baseline="30000" dirty="0"/>
              <a:t>®</a:t>
            </a:r>
            <a:r>
              <a:rPr lang="en-US" dirty="0"/>
              <a:t> (</a:t>
            </a:r>
            <a:r>
              <a:rPr lang="en-US" dirty="0" err="1"/>
              <a:t>dabigatran</a:t>
            </a:r>
            <a:r>
              <a:rPr lang="en-US" dirty="0"/>
              <a:t> </a:t>
            </a:r>
            <a:r>
              <a:rPr lang="en-US" dirty="0" err="1"/>
              <a:t>etexilate</a:t>
            </a:r>
            <a:r>
              <a:rPr lang="en-US" dirty="0"/>
              <a:t> </a:t>
            </a:r>
            <a:r>
              <a:rPr lang="en-US" dirty="0" err="1"/>
              <a:t>mesylate</a:t>
            </a:r>
            <a:r>
              <a:rPr lang="en-US" dirty="0"/>
              <a:t>)</a:t>
            </a:r>
            <a:r>
              <a:rPr lang="en-US" dirty="0" smtClean="0"/>
              <a:t>  </a:t>
            </a:r>
            <a:endParaRPr lang="en-US" dirty="0"/>
          </a:p>
        </p:txBody>
      </p:sp>
      <p:grpSp>
        <p:nvGrpSpPr>
          <p:cNvPr id="2" name="Group 1"/>
          <p:cNvGrpSpPr/>
          <p:nvPr/>
        </p:nvGrpSpPr>
        <p:grpSpPr>
          <a:xfrm>
            <a:off x="361950" y="2218060"/>
            <a:ext cx="2857500" cy="3566160"/>
            <a:chOff x="419100" y="2218060"/>
            <a:chExt cx="2857500" cy="3566160"/>
          </a:xfrm>
        </p:grpSpPr>
        <p:sp>
          <p:nvSpPr>
            <p:cNvPr id="7" name="TextBox 6"/>
            <p:cNvSpPr txBox="1"/>
            <p:nvPr/>
          </p:nvSpPr>
          <p:spPr>
            <a:xfrm>
              <a:off x="419100" y="2218060"/>
              <a:ext cx="2857500" cy="3566160"/>
            </a:xfrm>
            <a:prstGeom prst="roundRect">
              <a:avLst/>
            </a:prstGeom>
            <a:noFill/>
            <a:ln>
              <a:solidFill>
                <a:schemeClr val="accent5">
                  <a:lumMod val="75000"/>
                </a:schemeClr>
              </a:solidFill>
            </a:ln>
          </p:spPr>
          <p:txBody>
            <a:bodyPr wrap="square" lIns="0" tIns="0" rIns="0" rtlCol="0">
              <a:noAutofit/>
            </a:bodyPr>
            <a:lstStyle/>
            <a:p>
              <a:pPr algn="ctr"/>
              <a:r>
                <a:rPr lang="en-US" sz="2000" b="1" dirty="0" smtClean="0"/>
                <a:t>In Non-Valvular Atrial Fibrillation (NVAF):</a:t>
              </a:r>
              <a:endParaRPr lang="en-US" sz="2000" b="1" baseline="40000" dirty="0"/>
            </a:p>
          </p:txBody>
        </p:sp>
        <p:sp>
          <p:nvSpPr>
            <p:cNvPr id="24" name="Rounded Rectangle 23"/>
            <p:cNvSpPr/>
            <p:nvPr/>
          </p:nvSpPr>
          <p:spPr>
            <a:xfrm>
              <a:off x="547951" y="3084430"/>
              <a:ext cx="2599798" cy="2145423"/>
            </a:xfrm>
            <a:prstGeom prst="roundRect">
              <a:avLst/>
            </a:prstGeom>
            <a:gradFill flip="none" rotWithShape="1">
              <a:gsLst>
                <a:gs pos="0">
                  <a:schemeClr val="bg1">
                    <a:lumMod val="75000"/>
                  </a:schemeClr>
                </a:gs>
                <a:gs pos="50000">
                  <a:schemeClr val="bg1">
                    <a:lumMod val="95000"/>
                  </a:schemeClr>
                </a:gs>
                <a:gs pos="100000">
                  <a:schemeClr val="bg1"/>
                </a:gs>
              </a:gsLst>
              <a:lin ang="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dirty="0">
                  <a:solidFill>
                    <a:srgbClr val="000000"/>
                  </a:solidFill>
                </a:rPr>
                <a:t>To reduce the risk of stroke and systemic embolism</a:t>
              </a:r>
            </a:p>
          </p:txBody>
        </p:sp>
        <p:sp>
          <p:nvSpPr>
            <p:cNvPr id="4" name="TextBox 3"/>
            <p:cNvSpPr txBox="1"/>
            <p:nvPr/>
          </p:nvSpPr>
          <p:spPr>
            <a:xfrm>
              <a:off x="514020" y="5316550"/>
              <a:ext cx="2667660" cy="369332"/>
            </a:xfrm>
            <a:prstGeom prst="rect">
              <a:avLst/>
            </a:prstGeom>
            <a:noFill/>
          </p:spPr>
          <p:txBody>
            <a:bodyPr wrap="square" rtlCol="0">
              <a:spAutoFit/>
            </a:bodyPr>
            <a:lstStyle/>
            <a:p>
              <a:pPr algn="ctr"/>
              <a:r>
                <a:rPr lang="en-US" sz="1800" dirty="0"/>
                <a:t>Approved October 2010</a:t>
              </a:r>
            </a:p>
          </p:txBody>
        </p:sp>
      </p:grpSp>
      <p:grpSp>
        <p:nvGrpSpPr>
          <p:cNvPr id="6" name="Group 5"/>
          <p:cNvGrpSpPr/>
          <p:nvPr/>
        </p:nvGrpSpPr>
        <p:grpSpPr>
          <a:xfrm>
            <a:off x="3294802" y="2216831"/>
            <a:ext cx="5486399" cy="3566160"/>
            <a:chOff x="3342427" y="2216831"/>
            <a:chExt cx="5486399" cy="3566160"/>
          </a:xfrm>
        </p:grpSpPr>
        <p:sp>
          <p:nvSpPr>
            <p:cNvPr id="16" name="TextBox 15"/>
            <p:cNvSpPr txBox="1"/>
            <p:nvPr/>
          </p:nvSpPr>
          <p:spPr>
            <a:xfrm>
              <a:off x="3342427" y="2216831"/>
              <a:ext cx="5486399" cy="3566160"/>
            </a:xfrm>
            <a:prstGeom prst="roundRect">
              <a:avLst>
                <a:gd name="adj" fmla="val 13451"/>
              </a:avLst>
            </a:prstGeom>
            <a:noFill/>
            <a:ln>
              <a:solidFill>
                <a:schemeClr val="tx1"/>
              </a:solidFill>
            </a:ln>
          </p:spPr>
          <p:txBody>
            <a:bodyPr wrap="square" lIns="0" tIns="0" rIns="0" rtlCol="0">
              <a:noAutofit/>
            </a:bodyPr>
            <a:lstStyle/>
            <a:p>
              <a:pPr algn="ctr"/>
              <a:r>
                <a:rPr lang="en-US" sz="2000" b="1" dirty="0" smtClean="0"/>
                <a:t>In Deep Vein Thrombosis or Pulmonary Embolism (</a:t>
              </a:r>
              <a:r>
                <a:rPr lang="en-US" sz="2000" b="1" dirty="0"/>
                <a:t>DVT/PE</a:t>
              </a:r>
              <a:r>
                <a:rPr lang="en-US" sz="2000" b="1" dirty="0" smtClean="0"/>
                <a:t>)</a:t>
              </a:r>
              <a:r>
                <a:rPr lang="en-US" sz="2000" b="1" baseline="40000" dirty="0" smtClean="0"/>
                <a:t> </a:t>
              </a:r>
              <a:r>
                <a:rPr lang="en-US" sz="2000" b="1" dirty="0" smtClean="0"/>
                <a:t>: </a:t>
              </a:r>
            </a:p>
          </p:txBody>
        </p:sp>
        <p:grpSp>
          <p:nvGrpSpPr>
            <p:cNvPr id="5" name="Group 4"/>
            <p:cNvGrpSpPr/>
            <p:nvPr/>
          </p:nvGrpSpPr>
          <p:grpSpPr>
            <a:xfrm>
              <a:off x="3453425" y="3100196"/>
              <a:ext cx="5264403" cy="2145423"/>
              <a:chOff x="3453425" y="3100196"/>
              <a:chExt cx="5264403" cy="2145423"/>
            </a:xfrm>
          </p:grpSpPr>
          <p:sp>
            <p:nvSpPr>
              <p:cNvPr id="25" name="Rounded Rectangle 24"/>
              <p:cNvSpPr/>
              <p:nvPr/>
            </p:nvSpPr>
            <p:spPr>
              <a:xfrm>
                <a:off x="6118030" y="3100196"/>
                <a:ext cx="2599798" cy="2145423"/>
              </a:xfrm>
              <a:prstGeom prst="roundRect">
                <a:avLst/>
              </a:prstGeom>
              <a:gradFill flip="none" rotWithShape="1">
                <a:gsLst>
                  <a:gs pos="0">
                    <a:schemeClr val="tx2"/>
                  </a:gs>
                  <a:gs pos="50000">
                    <a:schemeClr val="tx2">
                      <a:lumMod val="20000"/>
                      <a:lumOff val="80000"/>
                    </a:schemeClr>
                  </a:gs>
                  <a:gs pos="100000">
                    <a:schemeClr val="bg1"/>
                  </a:gs>
                </a:gsLst>
                <a:lin ang="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dirty="0">
                    <a:solidFill>
                      <a:srgbClr val="000000"/>
                    </a:solidFill>
                  </a:rPr>
                  <a:t>To reduce the risk  of recurrence in patients who have been previously treated</a:t>
                </a:r>
              </a:p>
            </p:txBody>
          </p:sp>
          <p:sp>
            <p:nvSpPr>
              <p:cNvPr id="3" name="Rounded Rectangle 2"/>
              <p:cNvSpPr/>
              <p:nvPr/>
            </p:nvSpPr>
            <p:spPr>
              <a:xfrm>
                <a:off x="3453425" y="3100196"/>
                <a:ext cx="2599798" cy="2145423"/>
              </a:xfrm>
              <a:prstGeom prst="roundRect">
                <a:avLst/>
              </a:prstGeom>
              <a:gradFill flip="none" rotWithShape="1">
                <a:gsLst>
                  <a:gs pos="0">
                    <a:schemeClr val="tx2">
                      <a:lumMod val="40000"/>
                      <a:lumOff val="60000"/>
                    </a:schemeClr>
                  </a:gs>
                  <a:gs pos="50000">
                    <a:schemeClr val="tx2">
                      <a:lumMod val="20000"/>
                      <a:lumOff val="80000"/>
                    </a:schemeClr>
                  </a:gs>
                  <a:gs pos="100000">
                    <a:schemeClr val="bg1"/>
                  </a:gs>
                </a:gsLst>
                <a:lin ang="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dirty="0">
                    <a:solidFill>
                      <a:srgbClr val="000000"/>
                    </a:solidFill>
                  </a:rPr>
                  <a:t>For the treatment of               patients who have been treated with a parenteral anticoagulant </a:t>
                </a:r>
              </a:p>
              <a:p>
                <a:pPr algn="ctr"/>
                <a:r>
                  <a:rPr lang="en-US" sz="1800" dirty="0">
                    <a:solidFill>
                      <a:srgbClr val="000000"/>
                    </a:solidFill>
                  </a:rPr>
                  <a:t>for 5 to 10 days</a:t>
                </a:r>
              </a:p>
            </p:txBody>
          </p:sp>
        </p:grpSp>
        <p:sp>
          <p:nvSpPr>
            <p:cNvPr id="19" name="TextBox 18"/>
            <p:cNvSpPr txBox="1"/>
            <p:nvPr/>
          </p:nvSpPr>
          <p:spPr>
            <a:xfrm>
              <a:off x="4714026" y="5316550"/>
              <a:ext cx="2743200" cy="369332"/>
            </a:xfrm>
            <a:prstGeom prst="rect">
              <a:avLst/>
            </a:prstGeom>
            <a:noFill/>
          </p:spPr>
          <p:txBody>
            <a:bodyPr wrap="square" rtlCol="0">
              <a:spAutoFit/>
            </a:bodyPr>
            <a:lstStyle/>
            <a:p>
              <a:pPr algn="ctr"/>
              <a:r>
                <a:rPr lang="en-US" sz="1800" dirty="0"/>
                <a:t>Approved April 2014</a:t>
              </a:r>
            </a:p>
          </p:txBody>
        </p:sp>
      </p:grpSp>
      <p:sp>
        <p:nvSpPr>
          <p:cNvPr id="14" name="TextBox 13"/>
          <p:cNvSpPr txBox="1"/>
          <p:nvPr/>
        </p:nvSpPr>
        <p:spPr>
          <a:xfrm>
            <a:off x="593357" y="1220267"/>
            <a:ext cx="7878892" cy="707886"/>
          </a:xfrm>
          <a:prstGeom prst="rect">
            <a:avLst/>
          </a:prstGeom>
          <a:noFill/>
        </p:spPr>
        <p:txBody>
          <a:bodyPr wrap="square" rtlCol="0">
            <a:spAutoFit/>
          </a:bodyPr>
          <a:lstStyle/>
          <a:p>
            <a:pPr algn="ctr"/>
            <a:r>
              <a:rPr lang="en-US" sz="2000" b="1" dirty="0"/>
              <a:t>PRADAXA</a:t>
            </a:r>
            <a:r>
              <a:rPr lang="en-US" sz="2000" b="1" baseline="30000" dirty="0"/>
              <a:t>®</a:t>
            </a:r>
            <a:r>
              <a:rPr lang="en-US" sz="2000" b="1" dirty="0"/>
              <a:t> (dabigatran </a:t>
            </a:r>
            <a:r>
              <a:rPr lang="en-US" sz="2000" b="1" dirty="0" err="1"/>
              <a:t>etexilate</a:t>
            </a:r>
            <a:r>
              <a:rPr lang="en-US" sz="2000" b="1" dirty="0"/>
              <a:t> </a:t>
            </a:r>
            <a:r>
              <a:rPr lang="en-US" sz="2000" b="1" dirty="0" err="1"/>
              <a:t>mesylate</a:t>
            </a:r>
            <a:r>
              <a:rPr lang="en-US" sz="2000" b="1" dirty="0" smtClean="0"/>
              <a:t>) is an </a:t>
            </a:r>
            <a:r>
              <a:rPr lang="en-US" sz="2000" b="1" dirty="0"/>
              <a:t>oral direct thrombin inhibitor </a:t>
            </a:r>
            <a:r>
              <a:rPr lang="en-US" sz="2000" b="1" dirty="0" smtClean="0"/>
              <a:t>indicated:</a:t>
            </a:r>
            <a:endParaRPr lang="en-US" sz="2000" b="1" dirty="0"/>
          </a:p>
        </p:txBody>
      </p:sp>
      <p:sp>
        <p:nvSpPr>
          <p:cNvPr id="13" name="Slide Number Placeholder 2"/>
          <p:cNvSpPr>
            <a:spLocks noGrp="1"/>
          </p:cNvSpPr>
          <p:nvPr>
            <p:ph type="sldNum" sz="quarter" idx="4294967295"/>
          </p:nvPr>
        </p:nvSpPr>
        <p:spPr>
          <a:xfrm>
            <a:off x="7893050" y="6602413"/>
            <a:ext cx="900113" cy="179387"/>
          </a:xfrm>
        </p:spPr>
        <p:txBody>
          <a:bodyPr/>
          <a:lstStyle/>
          <a:p>
            <a:fld id="{9AFA09C9-CC39-4F46-8FE7-66C46C5A062A}" type="slidenum">
              <a:rPr lang="en-US" smtClean="0"/>
              <a:pPr/>
              <a:t>5</a:t>
            </a:fld>
            <a:endParaRPr lang="en-US" dirty="0"/>
          </a:p>
        </p:txBody>
      </p:sp>
    </p:spTree>
    <p:extLst>
      <p:ext uri="{BB962C8B-B14F-4D97-AF65-F5344CB8AC3E}">
        <p14:creationId xmlns:p14="http://schemas.microsoft.com/office/powerpoint/2010/main" val="357908195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414850" y="1409011"/>
            <a:ext cx="3882682" cy="4114778"/>
            <a:chOff x="355031" y="1543714"/>
            <a:chExt cx="4318352" cy="4706634"/>
          </a:xfrm>
        </p:grpSpPr>
        <p:pic>
          <p:nvPicPr>
            <p:cNvPr id="14" name="Picture 13"/>
            <p:cNvPicPr>
              <a:picLocks noChangeAspect="1"/>
            </p:cNvPicPr>
            <p:nvPr/>
          </p:nvPicPr>
          <p:blipFill rotWithShape="1">
            <a:blip r:embed="rId4" cstate="print">
              <a:extLst>
                <a:ext uri="{28A0092B-C50C-407E-A947-70E740481C1C}">
                  <a14:useLocalDpi xmlns:a14="http://schemas.microsoft.com/office/drawing/2010/main" val="0"/>
                </a:ext>
              </a:extLst>
            </a:blip>
            <a:srcRect l="5547" t="3642" r="8292"/>
            <a:stretch/>
          </p:blipFill>
          <p:spPr bwMode="auto">
            <a:xfrm>
              <a:off x="355031" y="1543714"/>
              <a:ext cx="4318352" cy="4706634"/>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pic>
        <p:sp>
          <p:nvSpPr>
            <p:cNvPr id="18" name="Freeform 17"/>
            <p:cNvSpPr/>
            <p:nvPr/>
          </p:nvSpPr>
          <p:spPr>
            <a:xfrm>
              <a:off x="2797253" y="4107262"/>
              <a:ext cx="621212" cy="1090101"/>
            </a:xfrm>
            <a:custGeom>
              <a:avLst/>
              <a:gdLst>
                <a:gd name="connsiteX0" fmla="*/ 202247 w 360508"/>
                <a:gd name="connsiteY0" fmla="*/ 0 h 641839"/>
                <a:gd name="connsiteX1" fmla="*/ 193454 w 360508"/>
                <a:gd name="connsiteY1" fmla="*/ 96716 h 641839"/>
                <a:gd name="connsiteX2" fmla="*/ 167077 w 360508"/>
                <a:gd name="connsiteY2" fmla="*/ 140677 h 641839"/>
                <a:gd name="connsiteX3" fmla="*/ 158285 w 360508"/>
                <a:gd name="connsiteY3" fmla="*/ 175846 h 641839"/>
                <a:gd name="connsiteX4" fmla="*/ 175870 w 360508"/>
                <a:gd name="connsiteY4" fmla="*/ 246185 h 641839"/>
                <a:gd name="connsiteX5" fmla="*/ 158285 w 360508"/>
                <a:gd name="connsiteY5" fmla="*/ 272562 h 641839"/>
                <a:gd name="connsiteX6" fmla="*/ 202247 w 360508"/>
                <a:gd name="connsiteY6" fmla="*/ 334108 h 641839"/>
                <a:gd name="connsiteX7" fmla="*/ 246208 w 360508"/>
                <a:gd name="connsiteY7" fmla="*/ 413239 h 641839"/>
                <a:gd name="connsiteX8" fmla="*/ 272585 w 360508"/>
                <a:gd name="connsiteY8" fmla="*/ 422031 h 641839"/>
                <a:gd name="connsiteX9" fmla="*/ 298962 w 360508"/>
                <a:gd name="connsiteY9" fmla="*/ 439616 h 641839"/>
                <a:gd name="connsiteX10" fmla="*/ 342924 w 360508"/>
                <a:gd name="connsiteY10" fmla="*/ 492370 h 641839"/>
                <a:gd name="connsiteX11" fmla="*/ 360508 w 360508"/>
                <a:gd name="connsiteY11" fmla="*/ 553916 h 641839"/>
                <a:gd name="connsiteX12" fmla="*/ 351716 w 360508"/>
                <a:gd name="connsiteY12" fmla="*/ 641839 h 641839"/>
                <a:gd name="connsiteX13" fmla="*/ 272585 w 360508"/>
                <a:gd name="connsiteY13" fmla="*/ 615462 h 641839"/>
                <a:gd name="connsiteX14" fmla="*/ 255000 w 360508"/>
                <a:gd name="connsiteY14" fmla="*/ 589085 h 641839"/>
                <a:gd name="connsiteX15" fmla="*/ 237416 w 360508"/>
                <a:gd name="connsiteY15" fmla="*/ 536331 h 641839"/>
                <a:gd name="connsiteX16" fmla="*/ 228624 w 360508"/>
                <a:gd name="connsiteY16" fmla="*/ 509954 h 641839"/>
                <a:gd name="connsiteX17" fmla="*/ 211039 w 360508"/>
                <a:gd name="connsiteY17" fmla="*/ 483577 h 641839"/>
                <a:gd name="connsiteX18" fmla="*/ 193454 w 360508"/>
                <a:gd name="connsiteY18" fmla="*/ 430823 h 641839"/>
                <a:gd name="connsiteX19" fmla="*/ 175870 w 360508"/>
                <a:gd name="connsiteY19" fmla="*/ 404446 h 641839"/>
                <a:gd name="connsiteX20" fmla="*/ 131908 w 360508"/>
                <a:gd name="connsiteY20" fmla="*/ 351693 h 641839"/>
                <a:gd name="connsiteX21" fmla="*/ 105531 w 360508"/>
                <a:gd name="connsiteY21" fmla="*/ 298939 h 641839"/>
                <a:gd name="connsiteX22" fmla="*/ 96739 w 360508"/>
                <a:gd name="connsiteY22" fmla="*/ 272562 h 641839"/>
                <a:gd name="connsiteX23" fmla="*/ 70362 w 360508"/>
                <a:gd name="connsiteY23" fmla="*/ 263770 h 641839"/>
                <a:gd name="connsiteX24" fmla="*/ 26400 w 360508"/>
                <a:gd name="connsiteY24" fmla="*/ 219808 h 641839"/>
                <a:gd name="connsiteX25" fmla="*/ 17608 w 360508"/>
                <a:gd name="connsiteY25" fmla="*/ 193431 h 641839"/>
                <a:gd name="connsiteX26" fmla="*/ 24 w 360508"/>
                <a:gd name="connsiteY26" fmla="*/ 105508 h 641839"/>
                <a:gd name="connsiteX0" fmla="*/ 202247 w 360508"/>
                <a:gd name="connsiteY0" fmla="*/ 0 h 641839"/>
                <a:gd name="connsiteX1" fmla="*/ 193454 w 360508"/>
                <a:gd name="connsiteY1" fmla="*/ 96716 h 641839"/>
                <a:gd name="connsiteX2" fmla="*/ 167077 w 360508"/>
                <a:gd name="connsiteY2" fmla="*/ 140677 h 641839"/>
                <a:gd name="connsiteX3" fmla="*/ 219832 w 360508"/>
                <a:gd name="connsiteY3" fmla="*/ 175846 h 641839"/>
                <a:gd name="connsiteX4" fmla="*/ 175870 w 360508"/>
                <a:gd name="connsiteY4" fmla="*/ 246185 h 641839"/>
                <a:gd name="connsiteX5" fmla="*/ 158285 w 360508"/>
                <a:gd name="connsiteY5" fmla="*/ 272562 h 641839"/>
                <a:gd name="connsiteX6" fmla="*/ 202247 w 360508"/>
                <a:gd name="connsiteY6" fmla="*/ 334108 h 641839"/>
                <a:gd name="connsiteX7" fmla="*/ 246208 w 360508"/>
                <a:gd name="connsiteY7" fmla="*/ 413239 h 641839"/>
                <a:gd name="connsiteX8" fmla="*/ 272585 w 360508"/>
                <a:gd name="connsiteY8" fmla="*/ 422031 h 641839"/>
                <a:gd name="connsiteX9" fmla="*/ 298962 w 360508"/>
                <a:gd name="connsiteY9" fmla="*/ 439616 h 641839"/>
                <a:gd name="connsiteX10" fmla="*/ 342924 w 360508"/>
                <a:gd name="connsiteY10" fmla="*/ 492370 h 641839"/>
                <a:gd name="connsiteX11" fmla="*/ 360508 w 360508"/>
                <a:gd name="connsiteY11" fmla="*/ 553916 h 641839"/>
                <a:gd name="connsiteX12" fmla="*/ 351716 w 360508"/>
                <a:gd name="connsiteY12" fmla="*/ 641839 h 641839"/>
                <a:gd name="connsiteX13" fmla="*/ 272585 w 360508"/>
                <a:gd name="connsiteY13" fmla="*/ 615462 h 641839"/>
                <a:gd name="connsiteX14" fmla="*/ 255000 w 360508"/>
                <a:gd name="connsiteY14" fmla="*/ 589085 h 641839"/>
                <a:gd name="connsiteX15" fmla="*/ 237416 w 360508"/>
                <a:gd name="connsiteY15" fmla="*/ 536331 h 641839"/>
                <a:gd name="connsiteX16" fmla="*/ 228624 w 360508"/>
                <a:gd name="connsiteY16" fmla="*/ 509954 h 641839"/>
                <a:gd name="connsiteX17" fmla="*/ 211039 w 360508"/>
                <a:gd name="connsiteY17" fmla="*/ 483577 h 641839"/>
                <a:gd name="connsiteX18" fmla="*/ 193454 w 360508"/>
                <a:gd name="connsiteY18" fmla="*/ 430823 h 641839"/>
                <a:gd name="connsiteX19" fmla="*/ 175870 w 360508"/>
                <a:gd name="connsiteY19" fmla="*/ 404446 h 641839"/>
                <a:gd name="connsiteX20" fmla="*/ 131908 w 360508"/>
                <a:gd name="connsiteY20" fmla="*/ 351693 h 641839"/>
                <a:gd name="connsiteX21" fmla="*/ 105531 w 360508"/>
                <a:gd name="connsiteY21" fmla="*/ 298939 h 641839"/>
                <a:gd name="connsiteX22" fmla="*/ 96739 w 360508"/>
                <a:gd name="connsiteY22" fmla="*/ 272562 h 641839"/>
                <a:gd name="connsiteX23" fmla="*/ 70362 w 360508"/>
                <a:gd name="connsiteY23" fmla="*/ 263770 h 641839"/>
                <a:gd name="connsiteX24" fmla="*/ 26400 w 360508"/>
                <a:gd name="connsiteY24" fmla="*/ 219808 h 641839"/>
                <a:gd name="connsiteX25" fmla="*/ 17608 w 360508"/>
                <a:gd name="connsiteY25" fmla="*/ 193431 h 641839"/>
                <a:gd name="connsiteX26" fmla="*/ 24 w 360508"/>
                <a:gd name="connsiteY26" fmla="*/ 105508 h 641839"/>
                <a:gd name="connsiteX0" fmla="*/ 202247 w 360508"/>
                <a:gd name="connsiteY0" fmla="*/ 0 h 641839"/>
                <a:gd name="connsiteX1" fmla="*/ 193454 w 360508"/>
                <a:gd name="connsiteY1" fmla="*/ 96716 h 641839"/>
                <a:gd name="connsiteX2" fmla="*/ 167077 w 360508"/>
                <a:gd name="connsiteY2" fmla="*/ 140677 h 641839"/>
                <a:gd name="connsiteX3" fmla="*/ 219832 w 360508"/>
                <a:gd name="connsiteY3" fmla="*/ 175846 h 641839"/>
                <a:gd name="connsiteX4" fmla="*/ 175870 w 360508"/>
                <a:gd name="connsiteY4" fmla="*/ 246185 h 641839"/>
                <a:gd name="connsiteX5" fmla="*/ 219832 w 360508"/>
                <a:gd name="connsiteY5" fmla="*/ 272562 h 641839"/>
                <a:gd name="connsiteX6" fmla="*/ 202247 w 360508"/>
                <a:gd name="connsiteY6" fmla="*/ 334108 h 641839"/>
                <a:gd name="connsiteX7" fmla="*/ 246208 w 360508"/>
                <a:gd name="connsiteY7" fmla="*/ 413239 h 641839"/>
                <a:gd name="connsiteX8" fmla="*/ 272585 w 360508"/>
                <a:gd name="connsiteY8" fmla="*/ 422031 h 641839"/>
                <a:gd name="connsiteX9" fmla="*/ 298962 w 360508"/>
                <a:gd name="connsiteY9" fmla="*/ 439616 h 641839"/>
                <a:gd name="connsiteX10" fmla="*/ 342924 w 360508"/>
                <a:gd name="connsiteY10" fmla="*/ 492370 h 641839"/>
                <a:gd name="connsiteX11" fmla="*/ 360508 w 360508"/>
                <a:gd name="connsiteY11" fmla="*/ 553916 h 641839"/>
                <a:gd name="connsiteX12" fmla="*/ 351716 w 360508"/>
                <a:gd name="connsiteY12" fmla="*/ 641839 h 641839"/>
                <a:gd name="connsiteX13" fmla="*/ 272585 w 360508"/>
                <a:gd name="connsiteY13" fmla="*/ 615462 h 641839"/>
                <a:gd name="connsiteX14" fmla="*/ 255000 w 360508"/>
                <a:gd name="connsiteY14" fmla="*/ 589085 h 641839"/>
                <a:gd name="connsiteX15" fmla="*/ 237416 w 360508"/>
                <a:gd name="connsiteY15" fmla="*/ 536331 h 641839"/>
                <a:gd name="connsiteX16" fmla="*/ 228624 w 360508"/>
                <a:gd name="connsiteY16" fmla="*/ 509954 h 641839"/>
                <a:gd name="connsiteX17" fmla="*/ 211039 w 360508"/>
                <a:gd name="connsiteY17" fmla="*/ 483577 h 641839"/>
                <a:gd name="connsiteX18" fmla="*/ 193454 w 360508"/>
                <a:gd name="connsiteY18" fmla="*/ 430823 h 641839"/>
                <a:gd name="connsiteX19" fmla="*/ 175870 w 360508"/>
                <a:gd name="connsiteY19" fmla="*/ 404446 h 641839"/>
                <a:gd name="connsiteX20" fmla="*/ 131908 w 360508"/>
                <a:gd name="connsiteY20" fmla="*/ 351693 h 641839"/>
                <a:gd name="connsiteX21" fmla="*/ 105531 w 360508"/>
                <a:gd name="connsiteY21" fmla="*/ 298939 h 641839"/>
                <a:gd name="connsiteX22" fmla="*/ 96739 w 360508"/>
                <a:gd name="connsiteY22" fmla="*/ 272562 h 641839"/>
                <a:gd name="connsiteX23" fmla="*/ 70362 w 360508"/>
                <a:gd name="connsiteY23" fmla="*/ 263770 h 641839"/>
                <a:gd name="connsiteX24" fmla="*/ 26400 w 360508"/>
                <a:gd name="connsiteY24" fmla="*/ 219808 h 641839"/>
                <a:gd name="connsiteX25" fmla="*/ 17608 w 360508"/>
                <a:gd name="connsiteY25" fmla="*/ 193431 h 641839"/>
                <a:gd name="connsiteX26" fmla="*/ 24 w 360508"/>
                <a:gd name="connsiteY26" fmla="*/ 105508 h 641839"/>
                <a:gd name="connsiteX0" fmla="*/ 202247 w 360508"/>
                <a:gd name="connsiteY0" fmla="*/ 0 h 641839"/>
                <a:gd name="connsiteX1" fmla="*/ 193454 w 360508"/>
                <a:gd name="connsiteY1" fmla="*/ 96716 h 641839"/>
                <a:gd name="connsiteX2" fmla="*/ 167077 w 360508"/>
                <a:gd name="connsiteY2" fmla="*/ 140677 h 641839"/>
                <a:gd name="connsiteX3" fmla="*/ 219832 w 360508"/>
                <a:gd name="connsiteY3" fmla="*/ 175846 h 641839"/>
                <a:gd name="connsiteX4" fmla="*/ 228624 w 360508"/>
                <a:gd name="connsiteY4" fmla="*/ 263769 h 641839"/>
                <a:gd name="connsiteX5" fmla="*/ 219832 w 360508"/>
                <a:gd name="connsiteY5" fmla="*/ 272562 h 641839"/>
                <a:gd name="connsiteX6" fmla="*/ 202247 w 360508"/>
                <a:gd name="connsiteY6" fmla="*/ 334108 h 641839"/>
                <a:gd name="connsiteX7" fmla="*/ 246208 w 360508"/>
                <a:gd name="connsiteY7" fmla="*/ 413239 h 641839"/>
                <a:gd name="connsiteX8" fmla="*/ 272585 w 360508"/>
                <a:gd name="connsiteY8" fmla="*/ 422031 h 641839"/>
                <a:gd name="connsiteX9" fmla="*/ 298962 w 360508"/>
                <a:gd name="connsiteY9" fmla="*/ 439616 h 641839"/>
                <a:gd name="connsiteX10" fmla="*/ 342924 w 360508"/>
                <a:gd name="connsiteY10" fmla="*/ 492370 h 641839"/>
                <a:gd name="connsiteX11" fmla="*/ 360508 w 360508"/>
                <a:gd name="connsiteY11" fmla="*/ 553916 h 641839"/>
                <a:gd name="connsiteX12" fmla="*/ 351716 w 360508"/>
                <a:gd name="connsiteY12" fmla="*/ 641839 h 641839"/>
                <a:gd name="connsiteX13" fmla="*/ 272585 w 360508"/>
                <a:gd name="connsiteY13" fmla="*/ 615462 h 641839"/>
                <a:gd name="connsiteX14" fmla="*/ 255000 w 360508"/>
                <a:gd name="connsiteY14" fmla="*/ 589085 h 641839"/>
                <a:gd name="connsiteX15" fmla="*/ 237416 w 360508"/>
                <a:gd name="connsiteY15" fmla="*/ 536331 h 641839"/>
                <a:gd name="connsiteX16" fmla="*/ 228624 w 360508"/>
                <a:gd name="connsiteY16" fmla="*/ 509954 h 641839"/>
                <a:gd name="connsiteX17" fmla="*/ 211039 w 360508"/>
                <a:gd name="connsiteY17" fmla="*/ 483577 h 641839"/>
                <a:gd name="connsiteX18" fmla="*/ 193454 w 360508"/>
                <a:gd name="connsiteY18" fmla="*/ 430823 h 641839"/>
                <a:gd name="connsiteX19" fmla="*/ 175870 w 360508"/>
                <a:gd name="connsiteY19" fmla="*/ 404446 h 641839"/>
                <a:gd name="connsiteX20" fmla="*/ 131908 w 360508"/>
                <a:gd name="connsiteY20" fmla="*/ 351693 h 641839"/>
                <a:gd name="connsiteX21" fmla="*/ 105531 w 360508"/>
                <a:gd name="connsiteY21" fmla="*/ 298939 h 641839"/>
                <a:gd name="connsiteX22" fmla="*/ 96739 w 360508"/>
                <a:gd name="connsiteY22" fmla="*/ 272562 h 641839"/>
                <a:gd name="connsiteX23" fmla="*/ 70362 w 360508"/>
                <a:gd name="connsiteY23" fmla="*/ 263770 h 641839"/>
                <a:gd name="connsiteX24" fmla="*/ 26400 w 360508"/>
                <a:gd name="connsiteY24" fmla="*/ 219808 h 641839"/>
                <a:gd name="connsiteX25" fmla="*/ 17608 w 360508"/>
                <a:gd name="connsiteY25" fmla="*/ 193431 h 641839"/>
                <a:gd name="connsiteX26" fmla="*/ 24 w 360508"/>
                <a:gd name="connsiteY26" fmla="*/ 105508 h 641839"/>
                <a:gd name="connsiteX0" fmla="*/ 202247 w 360508"/>
                <a:gd name="connsiteY0" fmla="*/ 0 h 641839"/>
                <a:gd name="connsiteX1" fmla="*/ 193454 w 360508"/>
                <a:gd name="connsiteY1" fmla="*/ 96716 h 641839"/>
                <a:gd name="connsiteX2" fmla="*/ 211039 w 360508"/>
                <a:gd name="connsiteY2" fmla="*/ 131885 h 641839"/>
                <a:gd name="connsiteX3" fmla="*/ 219832 w 360508"/>
                <a:gd name="connsiteY3" fmla="*/ 175846 h 641839"/>
                <a:gd name="connsiteX4" fmla="*/ 228624 w 360508"/>
                <a:gd name="connsiteY4" fmla="*/ 263769 h 641839"/>
                <a:gd name="connsiteX5" fmla="*/ 219832 w 360508"/>
                <a:gd name="connsiteY5" fmla="*/ 272562 h 641839"/>
                <a:gd name="connsiteX6" fmla="*/ 202247 w 360508"/>
                <a:gd name="connsiteY6" fmla="*/ 334108 h 641839"/>
                <a:gd name="connsiteX7" fmla="*/ 246208 w 360508"/>
                <a:gd name="connsiteY7" fmla="*/ 413239 h 641839"/>
                <a:gd name="connsiteX8" fmla="*/ 272585 w 360508"/>
                <a:gd name="connsiteY8" fmla="*/ 422031 h 641839"/>
                <a:gd name="connsiteX9" fmla="*/ 298962 w 360508"/>
                <a:gd name="connsiteY9" fmla="*/ 439616 h 641839"/>
                <a:gd name="connsiteX10" fmla="*/ 342924 w 360508"/>
                <a:gd name="connsiteY10" fmla="*/ 492370 h 641839"/>
                <a:gd name="connsiteX11" fmla="*/ 360508 w 360508"/>
                <a:gd name="connsiteY11" fmla="*/ 553916 h 641839"/>
                <a:gd name="connsiteX12" fmla="*/ 351716 w 360508"/>
                <a:gd name="connsiteY12" fmla="*/ 641839 h 641839"/>
                <a:gd name="connsiteX13" fmla="*/ 272585 w 360508"/>
                <a:gd name="connsiteY13" fmla="*/ 615462 h 641839"/>
                <a:gd name="connsiteX14" fmla="*/ 255000 w 360508"/>
                <a:gd name="connsiteY14" fmla="*/ 589085 h 641839"/>
                <a:gd name="connsiteX15" fmla="*/ 237416 w 360508"/>
                <a:gd name="connsiteY15" fmla="*/ 536331 h 641839"/>
                <a:gd name="connsiteX16" fmla="*/ 228624 w 360508"/>
                <a:gd name="connsiteY16" fmla="*/ 509954 h 641839"/>
                <a:gd name="connsiteX17" fmla="*/ 211039 w 360508"/>
                <a:gd name="connsiteY17" fmla="*/ 483577 h 641839"/>
                <a:gd name="connsiteX18" fmla="*/ 193454 w 360508"/>
                <a:gd name="connsiteY18" fmla="*/ 430823 h 641839"/>
                <a:gd name="connsiteX19" fmla="*/ 175870 w 360508"/>
                <a:gd name="connsiteY19" fmla="*/ 404446 h 641839"/>
                <a:gd name="connsiteX20" fmla="*/ 131908 w 360508"/>
                <a:gd name="connsiteY20" fmla="*/ 351693 h 641839"/>
                <a:gd name="connsiteX21" fmla="*/ 105531 w 360508"/>
                <a:gd name="connsiteY21" fmla="*/ 298939 h 641839"/>
                <a:gd name="connsiteX22" fmla="*/ 96739 w 360508"/>
                <a:gd name="connsiteY22" fmla="*/ 272562 h 641839"/>
                <a:gd name="connsiteX23" fmla="*/ 70362 w 360508"/>
                <a:gd name="connsiteY23" fmla="*/ 263770 h 641839"/>
                <a:gd name="connsiteX24" fmla="*/ 26400 w 360508"/>
                <a:gd name="connsiteY24" fmla="*/ 219808 h 641839"/>
                <a:gd name="connsiteX25" fmla="*/ 17608 w 360508"/>
                <a:gd name="connsiteY25" fmla="*/ 193431 h 641839"/>
                <a:gd name="connsiteX26" fmla="*/ 24 w 360508"/>
                <a:gd name="connsiteY26" fmla="*/ 105508 h 641839"/>
                <a:gd name="connsiteX0" fmla="*/ 202247 w 360508"/>
                <a:gd name="connsiteY0" fmla="*/ 0 h 641839"/>
                <a:gd name="connsiteX1" fmla="*/ 193454 w 360508"/>
                <a:gd name="connsiteY1" fmla="*/ 96716 h 641839"/>
                <a:gd name="connsiteX2" fmla="*/ 211039 w 360508"/>
                <a:gd name="connsiteY2" fmla="*/ 131885 h 641839"/>
                <a:gd name="connsiteX3" fmla="*/ 219832 w 360508"/>
                <a:gd name="connsiteY3" fmla="*/ 175846 h 641839"/>
                <a:gd name="connsiteX4" fmla="*/ 228624 w 360508"/>
                <a:gd name="connsiteY4" fmla="*/ 263769 h 641839"/>
                <a:gd name="connsiteX5" fmla="*/ 219832 w 360508"/>
                <a:gd name="connsiteY5" fmla="*/ 272562 h 641839"/>
                <a:gd name="connsiteX6" fmla="*/ 237416 w 360508"/>
                <a:gd name="connsiteY6" fmla="*/ 334108 h 641839"/>
                <a:gd name="connsiteX7" fmla="*/ 246208 w 360508"/>
                <a:gd name="connsiteY7" fmla="*/ 413239 h 641839"/>
                <a:gd name="connsiteX8" fmla="*/ 272585 w 360508"/>
                <a:gd name="connsiteY8" fmla="*/ 422031 h 641839"/>
                <a:gd name="connsiteX9" fmla="*/ 298962 w 360508"/>
                <a:gd name="connsiteY9" fmla="*/ 439616 h 641839"/>
                <a:gd name="connsiteX10" fmla="*/ 342924 w 360508"/>
                <a:gd name="connsiteY10" fmla="*/ 492370 h 641839"/>
                <a:gd name="connsiteX11" fmla="*/ 360508 w 360508"/>
                <a:gd name="connsiteY11" fmla="*/ 553916 h 641839"/>
                <a:gd name="connsiteX12" fmla="*/ 351716 w 360508"/>
                <a:gd name="connsiteY12" fmla="*/ 641839 h 641839"/>
                <a:gd name="connsiteX13" fmla="*/ 272585 w 360508"/>
                <a:gd name="connsiteY13" fmla="*/ 615462 h 641839"/>
                <a:gd name="connsiteX14" fmla="*/ 255000 w 360508"/>
                <a:gd name="connsiteY14" fmla="*/ 589085 h 641839"/>
                <a:gd name="connsiteX15" fmla="*/ 237416 w 360508"/>
                <a:gd name="connsiteY15" fmla="*/ 536331 h 641839"/>
                <a:gd name="connsiteX16" fmla="*/ 228624 w 360508"/>
                <a:gd name="connsiteY16" fmla="*/ 509954 h 641839"/>
                <a:gd name="connsiteX17" fmla="*/ 211039 w 360508"/>
                <a:gd name="connsiteY17" fmla="*/ 483577 h 641839"/>
                <a:gd name="connsiteX18" fmla="*/ 193454 w 360508"/>
                <a:gd name="connsiteY18" fmla="*/ 430823 h 641839"/>
                <a:gd name="connsiteX19" fmla="*/ 175870 w 360508"/>
                <a:gd name="connsiteY19" fmla="*/ 404446 h 641839"/>
                <a:gd name="connsiteX20" fmla="*/ 131908 w 360508"/>
                <a:gd name="connsiteY20" fmla="*/ 351693 h 641839"/>
                <a:gd name="connsiteX21" fmla="*/ 105531 w 360508"/>
                <a:gd name="connsiteY21" fmla="*/ 298939 h 641839"/>
                <a:gd name="connsiteX22" fmla="*/ 96739 w 360508"/>
                <a:gd name="connsiteY22" fmla="*/ 272562 h 641839"/>
                <a:gd name="connsiteX23" fmla="*/ 70362 w 360508"/>
                <a:gd name="connsiteY23" fmla="*/ 263770 h 641839"/>
                <a:gd name="connsiteX24" fmla="*/ 26400 w 360508"/>
                <a:gd name="connsiteY24" fmla="*/ 219808 h 641839"/>
                <a:gd name="connsiteX25" fmla="*/ 17608 w 360508"/>
                <a:gd name="connsiteY25" fmla="*/ 193431 h 641839"/>
                <a:gd name="connsiteX26" fmla="*/ 24 w 360508"/>
                <a:gd name="connsiteY26" fmla="*/ 105508 h 641839"/>
                <a:gd name="connsiteX0" fmla="*/ 202247 w 360508"/>
                <a:gd name="connsiteY0" fmla="*/ 0 h 641839"/>
                <a:gd name="connsiteX1" fmla="*/ 193454 w 360508"/>
                <a:gd name="connsiteY1" fmla="*/ 96716 h 641839"/>
                <a:gd name="connsiteX2" fmla="*/ 211039 w 360508"/>
                <a:gd name="connsiteY2" fmla="*/ 131885 h 641839"/>
                <a:gd name="connsiteX3" fmla="*/ 219832 w 360508"/>
                <a:gd name="connsiteY3" fmla="*/ 175846 h 641839"/>
                <a:gd name="connsiteX4" fmla="*/ 228624 w 360508"/>
                <a:gd name="connsiteY4" fmla="*/ 263769 h 641839"/>
                <a:gd name="connsiteX5" fmla="*/ 219832 w 360508"/>
                <a:gd name="connsiteY5" fmla="*/ 272562 h 641839"/>
                <a:gd name="connsiteX6" fmla="*/ 237416 w 360508"/>
                <a:gd name="connsiteY6" fmla="*/ 334108 h 641839"/>
                <a:gd name="connsiteX7" fmla="*/ 272584 w 360508"/>
                <a:gd name="connsiteY7" fmla="*/ 369277 h 641839"/>
                <a:gd name="connsiteX8" fmla="*/ 272585 w 360508"/>
                <a:gd name="connsiteY8" fmla="*/ 422031 h 641839"/>
                <a:gd name="connsiteX9" fmla="*/ 298962 w 360508"/>
                <a:gd name="connsiteY9" fmla="*/ 439616 h 641839"/>
                <a:gd name="connsiteX10" fmla="*/ 342924 w 360508"/>
                <a:gd name="connsiteY10" fmla="*/ 492370 h 641839"/>
                <a:gd name="connsiteX11" fmla="*/ 360508 w 360508"/>
                <a:gd name="connsiteY11" fmla="*/ 553916 h 641839"/>
                <a:gd name="connsiteX12" fmla="*/ 351716 w 360508"/>
                <a:gd name="connsiteY12" fmla="*/ 641839 h 641839"/>
                <a:gd name="connsiteX13" fmla="*/ 272585 w 360508"/>
                <a:gd name="connsiteY13" fmla="*/ 615462 h 641839"/>
                <a:gd name="connsiteX14" fmla="*/ 255000 w 360508"/>
                <a:gd name="connsiteY14" fmla="*/ 589085 h 641839"/>
                <a:gd name="connsiteX15" fmla="*/ 237416 w 360508"/>
                <a:gd name="connsiteY15" fmla="*/ 536331 h 641839"/>
                <a:gd name="connsiteX16" fmla="*/ 228624 w 360508"/>
                <a:gd name="connsiteY16" fmla="*/ 509954 h 641839"/>
                <a:gd name="connsiteX17" fmla="*/ 211039 w 360508"/>
                <a:gd name="connsiteY17" fmla="*/ 483577 h 641839"/>
                <a:gd name="connsiteX18" fmla="*/ 193454 w 360508"/>
                <a:gd name="connsiteY18" fmla="*/ 430823 h 641839"/>
                <a:gd name="connsiteX19" fmla="*/ 175870 w 360508"/>
                <a:gd name="connsiteY19" fmla="*/ 404446 h 641839"/>
                <a:gd name="connsiteX20" fmla="*/ 131908 w 360508"/>
                <a:gd name="connsiteY20" fmla="*/ 351693 h 641839"/>
                <a:gd name="connsiteX21" fmla="*/ 105531 w 360508"/>
                <a:gd name="connsiteY21" fmla="*/ 298939 h 641839"/>
                <a:gd name="connsiteX22" fmla="*/ 96739 w 360508"/>
                <a:gd name="connsiteY22" fmla="*/ 272562 h 641839"/>
                <a:gd name="connsiteX23" fmla="*/ 70362 w 360508"/>
                <a:gd name="connsiteY23" fmla="*/ 263770 h 641839"/>
                <a:gd name="connsiteX24" fmla="*/ 26400 w 360508"/>
                <a:gd name="connsiteY24" fmla="*/ 219808 h 641839"/>
                <a:gd name="connsiteX25" fmla="*/ 17608 w 360508"/>
                <a:gd name="connsiteY25" fmla="*/ 193431 h 641839"/>
                <a:gd name="connsiteX26" fmla="*/ 24 w 360508"/>
                <a:gd name="connsiteY26" fmla="*/ 105508 h 641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360508" h="641839">
                  <a:moveTo>
                    <a:pt x="202247" y="0"/>
                  </a:moveTo>
                  <a:cubicBezTo>
                    <a:pt x="199316" y="32239"/>
                    <a:pt x="191989" y="74735"/>
                    <a:pt x="193454" y="96716"/>
                  </a:cubicBezTo>
                  <a:cubicBezTo>
                    <a:pt x="194919" y="118697"/>
                    <a:pt x="206643" y="118697"/>
                    <a:pt x="211039" y="131885"/>
                  </a:cubicBezTo>
                  <a:cubicBezTo>
                    <a:pt x="215435" y="145073"/>
                    <a:pt x="222763" y="164123"/>
                    <a:pt x="219832" y="175846"/>
                  </a:cubicBezTo>
                  <a:cubicBezTo>
                    <a:pt x="225694" y="199292"/>
                    <a:pt x="228624" y="247650"/>
                    <a:pt x="228624" y="263769"/>
                  </a:cubicBezTo>
                  <a:cubicBezTo>
                    <a:pt x="228624" y="279888"/>
                    <a:pt x="218367" y="260839"/>
                    <a:pt x="219832" y="272562"/>
                  </a:cubicBezTo>
                  <a:cubicBezTo>
                    <a:pt x="221297" y="284285"/>
                    <a:pt x="203712" y="322874"/>
                    <a:pt x="237416" y="334108"/>
                  </a:cubicBezTo>
                  <a:cubicBezTo>
                    <a:pt x="245157" y="357333"/>
                    <a:pt x="266722" y="354623"/>
                    <a:pt x="272584" y="369277"/>
                  </a:cubicBezTo>
                  <a:cubicBezTo>
                    <a:pt x="278446" y="383931"/>
                    <a:pt x="263793" y="419100"/>
                    <a:pt x="272585" y="422031"/>
                  </a:cubicBezTo>
                  <a:cubicBezTo>
                    <a:pt x="281377" y="427893"/>
                    <a:pt x="290844" y="432851"/>
                    <a:pt x="298962" y="439616"/>
                  </a:cubicBezTo>
                  <a:cubicBezTo>
                    <a:pt x="324349" y="460772"/>
                    <a:pt x="325633" y="466434"/>
                    <a:pt x="342924" y="492370"/>
                  </a:cubicBezTo>
                  <a:cubicBezTo>
                    <a:pt x="347071" y="504810"/>
                    <a:pt x="360508" y="542874"/>
                    <a:pt x="360508" y="553916"/>
                  </a:cubicBezTo>
                  <a:cubicBezTo>
                    <a:pt x="360508" y="583370"/>
                    <a:pt x="354647" y="612531"/>
                    <a:pt x="351716" y="641839"/>
                  </a:cubicBezTo>
                  <a:cubicBezTo>
                    <a:pt x="324030" y="636301"/>
                    <a:pt x="295574" y="634620"/>
                    <a:pt x="272585" y="615462"/>
                  </a:cubicBezTo>
                  <a:cubicBezTo>
                    <a:pt x="264467" y="608697"/>
                    <a:pt x="260862" y="597877"/>
                    <a:pt x="255000" y="589085"/>
                  </a:cubicBezTo>
                  <a:lnTo>
                    <a:pt x="237416" y="536331"/>
                  </a:lnTo>
                  <a:cubicBezTo>
                    <a:pt x="234485" y="527539"/>
                    <a:pt x="233765" y="517665"/>
                    <a:pt x="228624" y="509954"/>
                  </a:cubicBezTo>
                  <a:lnTo>
                    <a:pt x="211039" y="483577"/>
                  </a:lnTo>
                  <a:cubicBezTo>
                    <a:pt x="205177" y="465992"/>
                    <a:pt x="203736" y="446246"/>
                    <a:pt x="193454" y="430823"/>
                  </a:cubicBezTo>
                  <a:cubicBezTo>
                    <a:pt x="187593" y="422031"/>
                    <a:pt x="182635" y="412564"/>
                    <a:pt x="175870" y="404446"/>
                  </a:cubicBezTo>
                  <a:cubicBezTo>
                    <a:pt x="119449" y="336741"/>
                    <a:pt x="175573" y="417189"/>
                    <a:pt x="131908" y="351693"/>
                  </a:cubicBezTo>
                  <a:cubicBezTo>
                    <a:pt x="109809" y="285394"/>
                    <a:pt x="139619" y="367116"/>
                    <a:pt x="105531" y="298939"/>
                  </a:cubicBezTo>
                  <a:cubicBezTo>
                    <a:pt x="101386" y="290650"/>
                    <a:pt x="103292" y="279115"/>
                    <a:pt x="96739" y="272562"/>
                  </a:cubicBezTo>
                  <a:cubicBezTo>
                    <a:pt x="90186" y="266009"/>
                    <a:pt x="79154" y="266701"/>
                    <a:pt x="70362" y="263770"/>
                  </a:cubicBezTo>
                  <a:cubicBezTo>
                    <a:pt x="49743" y="201912"/>
                    <a:pt x="80724" y="274132"/>
                    <a:pt x="26400" y="219808"/>
                  </a:cubicBezTo>
                  <a:cubicBezTo>
                    <a:pt x="19847" y="213255"/>
                    <a:pt x="20046" y="202372"/>
                    <a:pt x="17608" y="193431"/>
                  </a:cubicBezTo>
                  <a:cubicBezTo>
                    <a:pt x="-1398" y="123742"/>
                    <a:pt x="24" y="145724"/>
                    <a:pt x="24" y="105508"/>
                  </a:cubicBezTo>
                </a:path>
              </a:pathLst>
            </a:custGeom>
            <a:noFill/>
            <a:ln>
              <a:solidFill>
                <a:srgbClr val="FFFF00"/>
              </a:solidFill>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Freeform 18"/>
            <p:cNvSpPr/>
            <p:nvPr/>
          </p:nvSpPr>
          <p:spPr>
            <a:xfrm>
              <a:off x="2424998" y="2982191"/>
              <a:ext cx="89049" cy="776963"/>
            </a:xfrm>
            <a:custGeom>
              <a:avLst/>
              <a:gdLst>
                <a:gd name="connsiteX0" fmla="*/ 123092 w 178099"/>
                <a:gd name="connsiteY0" fmla="*/ 439616 h 439616"/>
                <a:gd name="connsiteX1" fmla="*/ 43962 w 178099"/>
                <a:gd name="connsiteY1" fmla="*/ 430823 h 439616"/>
                <a:gd name="connsiteX2" fmla="*/ 26377 w 178099"/>
                <a:gd name="connsiteY2" fmla="*/ 404447 h 439616"/>
                <a:gd name="connsiteX3" fmla="*/ 0 w 178099"/>
                <a:gd name="connsiteY3" fmla="*/ 351693 h 439616"/>
                <a:gd name="connsiteX4" fmla="*/ 17585 w 178099"/>
                <a:gd name="connsiteY4" fmla="*/ 325316 h 439616"/>
                <a:gd name="connsiteX5" fmla="*/ 26377 w 178099"/>
                <a:gd name="connsiteY5" fmla="*/ 298939 h 439616"/>
                <a:gd name="connsiteX6" fmla="*/ 70339 w 178099"/>
                <a:gd name="connsiteY6" fmla="*/ 281354 h 439616"/>
                <a:gd name="connsiteX7" fmla="*/ 87923 w 178099"/>
                <a:gd name="connsiteY7" fmla="*/ 254977 h 439616"/>
                <a:gd name="connsiteX8" fmla="*/ 114300 w 178099"/>
                <a:gd name="connsiteY8" fmla="*/ 237393 h 439616"/>
                <a:gd name="connsiteX9" fmla="*/ 123092 w 178099"/>
                <a:gd name="connsiteY9" fmla="*/ 211016 h 439616"/>
                <a:gd name="connsiteX10" fmla="*/ 167054 w 178099"/>
                <a:gd name="connsiteY10" fmla="*/ 167054 h 439616"/>
                <a:gd name="connsiteX11" fmla="*/ 175846 w 178099"/>
                <a:gd name="connsiteY11" fmla="*/ 52754 h 439616"/>
                <a:gd name="connsiteX12" fmla="*/ 140677 w 178099"/>
                <a:gd name="connsiteY12" fmla="*/ 35170 h 439616"/>
                <a:gd name="connsiteX13" fmla="*/ 79131 w 178099"/>
                <a:gd name="connsiteY13" fmla="*/ 8793 h 439616"/>
                <a:gd name="connsiteX14" fmla="*/ 79131 w 178099"/>
                <a:gd name="connsiteY14" fmla="*/ 0 h 439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8099" h="439616">
                  <a:moveTo>
                    <a:pt x="123092" y="439616"/>
                  </a:moveTo>
                  <a:cubicBezTo>
                    <a:pt x="96715" y="436685"/>
                    <a:pt x="68903" y="439893"/>
                    <a:pt x="43962" y="430823"/>
                  </a:cubicBezTo>
                  <a:cubicBezTo>
                    <a:pt x="34031" y="427212"/>
                    <a:pt x="31103" y="413898"/>
                    <a:pt x="26377" y="404447"/>
                  </a:cubicBezTo>
                  <a:cubicBezTo>
                    <a:pt x="-10028" y="331639"/>
                    <a:pt x="50400" y="427291"/>
                    <a:pt x="0" y="351693"/>
                  </a:cubicBezTo>
                  <a:cubicBezTo>
                    <a:pt x="5862" y="342901"/>
                    <a:pt x="12859" y="334768"/>
                    <a:pt x="17585" y="325316"/>
                  </a:cubicBezTo>
                  <a:cubicBezTo>
                    <a:pt x="21730" y="317027"/>
                    <a:pt x="19257" y="304872"/>
                    <a:pt x="26377" y="298939"/>
                  </a:cubicBezTo>
                  <a:cubicBezTo>
                    <a:pt x="38502" y="288835"/>
                    <a:pt x="55685" y="287216"/>
                    <a:pt x="70339" y="281354"/>
                  </a:cubicBezTo>
                  <a:cubicBezTo>
                    <a:pt x="76200" y="272562"/>
                    <a:pt x="80451" y="262449"/>
                    <a:pt x="87923" y="254977"/>
                  </a:cubicBezTo>
                  <a:cubicBezTo>
                    <a:pt x="95395" y="247505"/>
                    <a:pt x="107699" y="245644"/>
                    <a:pt x="114300" y="237393"/>
                  </a:cubicBezTo>
                  <a:cubicBezTo>
                    <a:pt x="120090" y="230156"/>
                    <a:pt x="118947" y="219305"/>
                    <a:pt x="123092" y="211016"/>
                  </a:cubicBezTo>
                  <a:cubicBezTo>
                    <a:pt x="137746" y="181709"/>
                    <a:pt x="140678" y="184638"/>
                    <a:pt x="167054" y="167054"/>
                  </a:cubicBezTo>
                  <a:cubicBezTo>
                    <a:pt x="169985" y="128954"/>
                    <a:pt x="183340" y="90224"/>
                    <a:pt x="175846" y="52754"/>
                  </a:cubicBezTo>
                  <a:cubicBezTo>
                    <a:pt x="173276" y="39902"/>
                    <a:pt x="152724" y="40333"/>
                    <a:pt x="140677" y="35170"/>
                  </a:cubicBezTo>
                  <a:cubicBezTo>
                    <a:pt x="114273" y="23854"/>
                    <a:pt x="105044" y="28228"/>
                    <a:pt x="79131" y="8793"/>
                  </a:cubicBezTo>
                  <a:cubicBezTo>
                    <a:pt x="76786" y="7034"/>
                    <a:pt x="79131" y="2931"/>
                    <a:pt x="79131" y="0"/>
                  </a:cubicBezTo>
                </a:path>
              </a:pathLst>
            </a:custGeom>
            <a:noFill/>
            <a:ln>
              <a:solidFill>
                <a:srgbClr val="FFFF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Freeform 19"/>
            <p:cNvSpPr/>
            <p:nvPr/>
          </p:nvSpPr>
          <p:spPr>
            <a:xfrm rot="21390839">
              <a:off x="2147108" y="1943100"/>
              <a:ext cx="123092" cy="733105"/>
            </a:xfrm>
            <a:custGeom>
              <a:avLst/>
              <a:gdLst>
                <a:gd name="connsiteX0" fmla="*/ 105909 w 105909"/>
                <a:gd name="connsiteY0" fmla="*/ 580293 h 580293"/>
                <a:gd name="connsiteX1" fmla="*/ 70740 w 105909"/>
                <a:gd name="connsiteY1" fmla="*/ 536331 h 580293"/>
                <a:gd name="connsiteX2" fmla="*/ 61947 w 105909"/>
                <a:gd name="connsiteY2" fmla="*/ 465993 h 580293"/>
                <a:gd name="connsiteX3" fmla="*/ 44363 w 105909"/>
                <a:gd name="connsiteY3" fmla="*/ 369277 h 580293"/>
                <a:gd name="connsiteX4" fmla="*/ 26778 w 105909"/>
                <a:gd name="connsiteY4" fmla="*/ 290146 h 580293"/>
                <a:gd name="connsiteX5" fmla="*/ 17986 w 105909"/>
                <a:gd name="connsiteY5" fmla="*/ 96716 h 580293"/>
                <a:gd name="connsiteX6" fmla="*/ 401 w 105909"/>
                <a:gd name="connsiteY6" fmla="*/ 0 h 5802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5909" h="580293">
                  <a:moveTo>
                    <a:pt x="105909" y="580293"/>
                  </a:moveTo>
                  <a:cubicBezTo>
                    <a:pt x="94186" y="565639"/>
                    <a:pt x="77477" y="553846"/>
                    <a:pt x="70740" y="536331"/>
                  </a:cubicBezTo>
                  <a:cubicBezTo>
                    <a:pt x="62258" y="514277"/>
                    <a:pt x="65070" y="489414"/>
                    <a:pt x="61947" y="465993"/>
                  </a:cubicBezTo>
                  <a:cubicBezTo>
                    <a:pt x="44067" y="331896"/>
                    <a:pt x="62484" y="459879"/>
                    <a:pt x="44363" y="369277"/>
                  </a:cubicBezTo>
                  <a:cubicBezTo>
                    <a:pt x="28889" y="291909"/>
                    <a:pt x="43888" y="341479"/>
                    <a:pt x="26778" y="290146"/>
                  </a:cubicBezTo>
                  <a:cubicBezTo>
                    <a:pt x="23847" y="225669"/>
                    <a:pt x="24862" y="160892"/>
                    <a:pt x="17986" y="96716"/>
                  </a:cubicBezTo>
                  <a:cubicBezTo>
                    <a:pt x="-4233" y="-110661"/>
                    <a:pt x="401" y="173748"/>
                    <a:pt x="401" y="0"/>
                  </a:cubicBezTo>
                </a:path>
              </a:pathLst>
            </a:custGeom>
            <a:noFill/>
            <a:ln>
              <a:solidFill>
                <a:srgbClr val="FFFF00"/>
              </a:solidFill>
              <a:prstDash val="sysDash"/>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9" name="Text Box 10"/>
          <p:cNvSpPr txBox="1">
            <a:spLocks noChangeArrowheads="1"/>
          </p:cNvSpPr>
          <p:nvPr>
            <p:custDataLst>
              <p:tags r:id="rId1"/>
            </p:custDataLst>
          </p:nvPr>
        </p:nvSpPr>
        <p:spPr bwMode="auto">
          <a:xfrm>
            <a:off x="85725" y="6172835"/>
            <a:ext cx="8704398" cy="605790"/>
          </a:xfrm>
          <a:prstGeom prst="rect">
            <a:avLst/>
          </a:prstGeom>
          <a:noFill/>
          <a:ln>
            <a:noFill/>
          </a:ln>
          <a:effectLst>
            <a:prstShdw prst="shdw17" dist="17960" dir="2700135">
              <a:schemeClr val="bg2"/>
            </a:prstShdw>
          </a:effectLst>
          <a:extLst>
            <a:ext uri="{909E8E84-426E-40DD-AFC4-6F175D3DCCD1}">
              <a14:hiddenFill xmlns:a14="http://schemas.microsoft.com/office/drawing/2010/main">
                <a:solidFill>
                  <a:srgbClr val="000000">
                    <a:alpha val="0"/>
                  </a:srgbClr>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nchor="b"/>
          <a:lstStyle>
            <a:lvl1pPr eaLnBrk="0" hangingPunct="0">
              <a:defRPr sz="1600" b="1">
                <a:solidFill>
                  <a:schemeClr val="bg1"/>
                </a:solidFill>
                <a:latin typeface="Arial" pitchFamily="34" charset="0"/>
                <a:cs typeface="Arial" pitchFamily="34" charset="0"/>
              </a:defRPr>
            </a:lvl1pPr>
            <a:lvl2pPr marL="742950" indent="-285750" eaLnBrk="0" hangingPunct="0">
              <a:defRPr sz="1600" b="1">
                <a:solidFill>
                  <a:schemeClr val="bg1"/>
                </a:solidFill>
                <a:latin typeface="Arial" pitchFamily="34" charset="0"/>
                <a:cs typeface="Arial" pitchFamily="34" charset="0"/>
              </a:defRPr>
            </a:lvl2pPr>
            <a:lvl3pPr marL="1143000" indent="-228600" eaLnBrk="0" hangingPunct="0">
              <a:defRPr sz="1600" b="1">
                <a:solidFill>
                  <a:schemeClr val="bg1"/>
                </a:solidFill>
                <a:latin typeface="Arial" pitchFamily="34" charset="0"/>
                <a:cs typeface="Arial" pitchFamily="34" charset="0"/>
              </a:defRPr>
            </a:lvl3pPr>
            <a:lvl4pPr marL="1600200" indent="-228600" eaLnBrk="0" hangingPunct="0">
              <a:defRPr sz="1600" b="1">
                <a:solidFill>
                  <a:schemeClr val="bg1"/>
                </a:solidFill>
                <a:latin typeface="Arial" pitchFamily="34" charset="0"/>
                <a:cs typeface="Arial" pitchFamily="34" charset="0"/>
              </a:defRPr>
            </a:lvl4pPr>
            <a:lvl5pPr marL="2057400" indent="-228600" eaLnBrk="0" hangingPunct="0">
              <a:defRPr sz="1600" b="1">
                <a:solidFill>
                  <a:schemeClr val="bg1"/>
                </a:solidFill>
                <a:latin typeface="Arial" pitchFamily="34" charset="0"/>
                <a:cs typeface="Arial" pitchFamily="34" charset="0"/>
              </a:defRPr>
            </a:lvl5pPr>
            <a:lvl6pPr marL="2514600" indent="-228600" eaLnBrk="0" fontAlgn="base" hangingPunct="0">
              <a:spcBef>
                <a:spcPct val="0"/>
              </a:spcBef>
              <a:spcAft>
                <a:spcPct val="0"/>
              </a:spcAft>
              <a:defRPr sz="1600" b="1">
                <a:solidFill>
                  <a:schemeClr val="bg1"/>
                </a:solidFill>
                <a:latin typeface="Arial" pitchFamily="34" charset="0"/>
                <a:cs typeface="Arial" pitchFamily="34" charset="0"/>
              </a:defRPr>
            </a:lvl6pPr>
            <a:lvl7pPr marL="2971800" indent="-228600" eaLnBrk="0" fontAlgn="base" hangingPunct="0">
              <a:spcBef>
                <a:spcPct val="0"/>
              </a:spcBef>
              <a:spcAft>
                <a:spcPct val="0"/>
              </a:spcAft>
              <a:defRPr sz="1600" b="1">
                <a:solidFill>
                  <a:schemeClr val="bg1"/>
                </a:solidFill>
                <a:latin typeface="Arial" pitchFamily="34" charset="0"/>
                <a:cs typeface="Arial" pitchFamily="34" charset="0"/>
              </a:defRPr>
            </a:lvl7pPr>
            <a:lvl8pPr marL="3429000" indent="-228600" eaLnBrk="0" fontAlgn="base" hangingPunct="0">
              <a:spcBef>
                <a:spcPct val="0"/>
              </a:spcBef>
              <a:spcAft>
                <a:spcPct val="0"/>
              </a:spcAft>
              <a:defRPr sz="1600" b="1">
                <a:solidFill>
                  <a:schemeClr val="bg1"/>
                </a:solidFill>
                <a:latin typeface="Arial" pitchFamily="34" charset="0"/>
                <a:cs typeface="Arial" pitchFamily="34" charset="0"/>
              </a:defRPr>
            </a:lvl8pPr>
            <a:lvl9pPr marL="3886200" indent="-228600" eaLnBrk="0" fontAlgn="base" hangingPunct="0">
              <a:spcBef>
                <a:spcPct val="0"/>
              </a:spcBef>
              <a:spcAft>
                <a:spcPct val="0"/>
              </a:spcAft>
              <a:defRPr sz="1600" b="1">
                <a:solidFill>
                  <a:schemeClr val="bg1"/>
                </a:solidFill>
                <a:latin typeface="Arial" pitchFamily="34" charset="0"/>
                <a:cs typeface="Arial" pitchFamily="34" charset="0"/>
              </a:defRPr>
            </a:lvl9pPr>
          </a:lstStyle>
          <a:p>
            <a:pPr marL="171450" indent="-171450">
              <a:buFont typeface="+mj-lt"/>
              <a:buAutoNum type="arabicPeriod"/>
            </a:pPr>
            <a:r>
              <a:rPr lang="en-US" sz="800" b="0" dirty="0">
                <a:solidFill>
                  <a:srgbClr val="000000"/>
                </a:solidFill>
                <a:latin typeface="Arial"/>
              </a:rPr>
              <a:t>January CT et al. </a:t>
            </a:r>
            <a:r>
              <a:rPr lang="en-US" sz="800" b="0" i="1" dirty="0">
                <a:solidFill>
                  <a:srgbClr val="000000"/>
                </a:solidFill>
                <a:latin typeface="Arial"/>
              </a:rPr>
              <a:t>Circulation</a:t>
            </a:r>
            <a:r>
              <a:rPr lang="en-US" sz="800" b="0" dirty="0">
                <a:solidFill>
                  <a:srgbClr val="000000"/>
                </a:solidFill>
                <a:latin typeface="Arial"/>
              </a:rPr>
              <a:t>. 2014;129:1-123. </a:t>
            </a:r>
          </a:p>
          <a:p>
            <a:pPr marL="171450" indent="-171450">
              <a:buFont typeface="+mj-lt"/>
              <a:buAutoNum type="arabicPeriod"/>
            </a:pPr>
            <a:r>
              <a:rPr lang="en-US" sz="800" b="0" dirty="0" smtClean="0">
                <a:solidFill>
                  <a:schemeClr val="tx1"/>
                </a:solidFill>
              </a:rPr>
              <a:t>Arboix </a:t>
            </a:r>
            <a:r>
              <a:rPr lang="en-US" sz="800" b="0" dirty="0">
                <a:solidFill>
                  <a:schemeClr val="tx1"/>
                </a:solidFill>
              </a:rPr>
              <a:t>A, Alió </a:t>
            </a:r>
            <a:r>
              <a:rPr lang="en-US" sz="800" b="0" dirty="0" smtClean="0">
                <a:solidFill>
                  <a:schemeClr val="tx1"/>
                </a:solidFill>
              </a:rPr>
              <a:t>J. </a:t>
            </a:r>
            <a:r>
              <a:rPr lang="en-US" sz="800" b="0" i="1" dirty="0">
                <a:solidFill>
                  <a:schemeClr val="tx1"/>
                </a:solidFill>
              </a:rPr>
              <a:t>Curr Cardiol Rev.</a:t>
            </a:r>
            <a:r>
              <a:rPr lang="en-US" sz="800" b="0" dirty="0">
                <a:solidFill>
                  <a:schemeClr val="tx1"/>
                </a:solidFill>
              </a:rPr>
              <a:t> </a:t>
            </a:r>
            <a:r>
              <a:rPr lang="en-US" sz="800" b="0" dirty="0" smtClean="0">
                <a:solidFill>
                  <a:schemeClr val="tx1"/>
                </a:solidFill>
              </a:rPr>
              <a:t>2012;8:54-67.</a:t>
            </a:r>
          </a:p>
        </p:txBody>
      </p:sp>
      <p:sp>
        <p:nvSpPr>
          <p:cNvPr id="2" name="Title 1"/>
          <p:cNvSpPr>
            <a:spLocks noGrp="1"/>
          </p:cNvSpPr>
          <p:nvPr>
            <p:ph type="title"/>
          </p:nvPr>
        </p:nvSpPr>
        <p:spPr>
          <a:xfrm>
            <a:off x="361950" y="209550"/>
            <a:ext cx="6780213" cy="676275"/>
          </a:xfrm>
        </p:spPr>
        <p:txBody>
          <a:bodyPr/>
          <a:lstStyle/>
          <a:p>
            <a:r>
              <a:rPr lang="en-US" dirty="0" smtClean="0"/>
              <a:t>The Goal of Anticoagulation in NVAF Is to Reduce Risk of Cardioembolic Ischemic Stroke</a:t>
            </a:r>
            <a:r>
              <a:rPr lang="en-US" baseline="30000" dirty="0" smtClean="0"/>
              <a:t>1,2</a:t>
            </a:r>
            <a:endParaRPr lang="en-US" baseline="30000" dirty="0"/>
          </a:p>
        </p:txBody>
      </p:sp>
      <p:sp>
        <p:nvSpPr>
          <p:cNvPr id="15" name="TextBox 14"/>
          <p:cNvSpPr txBox="1"/>
          <p:nvPr/>
        </p:nvSpPr>
        <p:spPr>
          <a:xfrm>
            <a:off x="337348" y="1429025"/>
            <a:ext cx="1788841" cy="307777"/>
          </a:xfrm>
          <a:prstGeom prst="rect">
            <a:avLst/>
          </a:prstGeom>
          <a:noFill/>
        </p:spPr>
        <p:txBody>
          <a:bodyPr wrap="square" rtlCol="0">
            <a:spAutoFit/>
          </a:bodyPr>
          <a:lstStyle/>
          <a:p>
            <a:pPr algn="ctr"/>
            <a:r>
              <a:rPr lang="en-US" sz="1400" b="1" dirty="0" smtClean="0"/>
              <a:t>Embolus to brain</a:t>
            </a:r>
            <a:endParaRPr lang="en-US" sz="1400" b="1" dirty="0"/>
          </a:p>
        </p:txBody>
      </p:sp>
      <p:sp>
        <p:nvSpPr>
          <p:cNvPr id="17" name="TextBox 16"/>
          <p:cNvSpPr txBox="1"/>
          <p:nvPr/>
        </p:nvSpPr>
        <p:spPr>
          <a:xfrm>
            <a:off x="3380090" y="2868730"/>
            <a:ext cx="831533" cy="738664"/>
          </a:xfrm>
          <a:prstGeom prst="rect">
            <a:avLst/>
          </a:prstGeom>
          <a:noFill/>
        </p:spPr>
        <p:txBody>
          <a:bodyPr wrap="square" rtlCol="0">
            <a:spAutoFit/>
          </a:bodyPr>
          <a:lstStyle/>
          <a:p>
            <a:r>
              <a:rPr lang="en-US" sz="1400" b="1" dirty="0">
                <a:solidFill>
                  <a:prstClr val="black"/>
                </a:solidFill>
              </a:rPr>
              <a:t>Cl</a:t>
            </a:r>
            <a:r>
              <a:rPr lang="en-US" sz="1400" b="1" dirty="0" smtClean="0"/>
              <a:t>ot in the left </a:t>
            </a:r>
            <a:r>
              <a:rPr lang="en-US" sz="1400" b="1" dirty="0"/>
              <a:t>a</a:t>
            </a:r>
            <a:r>
              <a:rPr lang="en-US" sz="1400" b="1" dirty="0" smtClean="0"/>
              <a:t>trium</a:t>
            </a:r>
            <a:endParaRPr lang="en-US" sz="1400" b="1" dirty="0"/>
          </a:p>
        </p:txBody>
      </p:sp>
      <p:pic>
        <p:nvPicPr>
          <p:cNvPr id="23" name="Picture 2"/>
          <p:cNvPicPr>
            <a:picLocks noChangeAspect="1" noChangeArrowheads="1"/>
          </p:cNvPicPr>
          <p:nvPr/>
        </p:nvPicPr>
        <p:blipFill rotWithShape="1">
          <a:blip r:embed="rId5">
            <a:extLst>
              <a:ext uri="{28A0092B-C50C-407E-A947-70E740481C1C}">
                <a14:useLocalDpi xmlns:a14="http://schemas.microsoft.com/office/drawing/2010/main" val="0"/>
              </a:ext>
            </a:extLst>
          </a:blip>
          <a:srcRect l="31529" t="3806" r="32144" b="55988"/>
          <a:stretch/>
        </p:blipFill>
        <p:spPr bwMode="auto">
          <a:xfrm>
            <a:off x="4923561" y="1267100"/>
            <a:ext cx="3872912" cy="4398601"/>
          </a:xfrm>
          <a:prstGeom prst="rect">
            <a:avLst/>
          </a:prstGeom>
          <a:noFill/>
          <a:extLst>
            <a:ext uri="{909E8E84-426E-40DD-AFC4-6F175D3DCCD1}">
              <a14:hiddenFill xmlns:a14="http://schemas.microsoft.com/office/drawing/2010/main">
                <a:solidFill>
                  <a:srgbClr val="FFFFFF"/>
                </a:solidFill>
              </a14:hiddenFill>
            </a:ext>
          </a:extLst>
        </p:spPr>
      </p:pic>
      <p:sp>
        <p:nvSpPr>
          <p:cNvPr id="24" name="Freeform 23"/>
          <p:cNvSpPr/>
          <p:nvPr/>
        </p:nvSpPr>
        <p:spPr>
          <a:xfrm rot="420000">
            <a:off x="5747072" y="1737360"/>
            <a:ext cx="703179" cy="1171413"/>
          </a:xfrm>
          <a:custGeom>
            <a:avLst/>
            <a:gdLst>
              <a:gd name="connsiteX0" fmla="*/ 57150 w 647700"/>
              <a:gd name="connsiteY0" fmla="*/ 958850 h 1123950"/>
              <a:gd name="connsiteX1" fmla="*/ 6350 w 647700"/>
              <a:gd name="connsiteY1" fmla="*/ 863600 h 1123950"/>
              <a:gd name="connsiteX2" fmla="*/ 0 w 647700"/>
              <a:gd name="connsiteY2" fmla="*/ 736600 h 1123950"/>
              <a:gd name="connsiteX3" fmla="*/ 12700 w 647700"/>
              <a:gd name="connsiteY3" fmla="*/ 635000 h 1123950"/>
              <a:gd name="connsiteX4" fmla="*/ 12700 w 647700"/>
              <a:gd name="connsiteY4" fmla="*/ 514350 h 1123950"/>
              <a:gd name="connsiteX5" fmla="*/ 57150 w 647700"/>
              <a:gd name="connsiteY5" fmla="*/ 412750 h 1123950"/>
              <a:gd name="connsiteX6" fmla="*/ 82550 w 647700"/>
              <a:gd name="connsiteY6" fmla="*/ 304800 h 1123950"/>
              <a:gd name="connsiteX7" fmla="*/ 146050 w 647700"/>
              <a:gd name="connsiteY7" fmla="*/ 158750 h 1123950"/>
              <a:gd name="connsiteX8" fmla="*/ 228600 w 647700"/>
              <a:gd name="connsiteY8" fmla="*/ 57150 h 1123950"/>
              <a:gd name="connsiteX9" fmla="*/ 317500 w 647700"/>
              <a:gd name="connsiteY9" fmla="*/ 12700 h 1123950"/>
              <a:gd name="connsiteX10" fmla="*/ 450850 w 647700"/>
              <a:gd name="connsiteY10" fmla="*/ 0 h 1123950"/>
              <a:gd name="connsiteX11" fmla="*/ 565150 w 647700"/>
              <a:gd name="connsiteY11" fmla="*/ 44450 h 1123950"/>
              <a:gd name="connsiteX12" fmla="*/ 615950 w 647700"/>
              <a:gd name="connsiteY12" fmla="*/ 133350 h 1123950"/>
              <a:gd name="connsiteX13" fmla="*/ 647700 w 647700"/>
              <a:gd name="connsiteY13" fmla="*/ 304800 h 1123950"/>
              <a:gd name="connsiteX14" fmla="*/ 615950 w 647700"/>
              <a:gd name="connsiteY14" fmla="*/ 457200 h 1123950"/>
              <a:gd name="connsiteX15" fmla="*/ 590550 w 647700"/>
              <a:gd name="connsiteY15" fmla="*/ 584200 h 1123950"/>
              <a:gd name="connsiteX16" fmla="*/ 641350 w 647700"/>
              <a:gd name="connsiteY16" fmla="*/ 762000 h 1123950"/>
              <a:gd name="connsiteX17" fmla="*/ 609600 w 647700"/>
              <a:gd name="connsiteY17" fmla="*/ 933450 h 1123950"/>
              <a:gd name="connsiteX18" fmla="*/ 482600 w 647700"/>
              <a:gd name="connsiteY18" fmla="*/ 1066800 h 1123950"/>
              <a:gd name="connsiteX19" fmla="*/ 342900 w 647700"/>
              <a:gd name="connsiteY19" fmla="*/ 1123950 h 1123950"/>
              <a:gd name="connsiteX20" fmla="*/ 234950 w 647700"/>
              <a:gd name="connsiteY20" fmla="*/ 1104900 h 1123950"/>
              <a:gd name="connsiteX21" fmla="*/ 133350 w 647700"/>
              <a:gd name="connsiteY21" fmla="*/ 1047750 h 1123950"/>
              <a:gd name="connsiteX22" fmla="*/ 95250 w 647700"/>
              <a:gd name="connsiteY22" fmla="*/ 1009650 h 1123950"/>
              <a:gd name="connsiteX23" fmla="*/ 57150 w 647700"/>
              <a:gd name="connsiteY23" fmla="*/ 958850 h 1123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647700" h="1123950">
                <a:moveTo>
                  <a:pt x="57150" y="958850"/>
                </a:moveTo>
                <a:lnTo>
                  <a:pt x="6350" y="863600"/>
                </a:lnTo>
                <a:lnTo>
                  <a:pt x="0" y="736600"/>
                </a:lnTo>
                <a:lnTo>
                  <a:pt x="12700" y="635000"/>
                </a:lnTo>
                <a:lnTo>
                  <a:pt x="12700" y="514350"/>
                </a:lnTo>
                <a:lnTo>
                  <a:pt x="57150" y="412750"/>
                </a:lnTo>
                <a:lnTo>
                  <a:pt x="82550" y="304800"/>
                </a:lnTo>
                <a:lnTo>
                  <a:pt x="146050" y="158750"/>
                </a:lnTo>
                <a:lnTo>
                  <a:pt x="228600" y="57150"/>
                </a:lnTo>
                <a:lnTo>
                  <a:pt x="317500" y="12700"/>
                </a:lnTo>
                <a:lnTo>
                  <a:pt x="450850" y="0"/>
                </a:lnTo>
                <a:lnTo>
                  <a:pt x="565150" y="44450"/>
                </a:lnTo>
                <a:lnTo>
                  <a:pt x="615950" y="133350"/>
                </a:lnTo>
                <a:lnTo>
                  <a:pt x="647700" y="304800"/>
                </a:lnTo>
                <a:lnTo>
                  <a:pt x="615950" y="457200"/>
                </a:lnTo>
                <a:lnTo>
                  <a:pt x="590550" y="584200"/>
                </a:lnTo>
                <a:lnTo>
                  <a:pt x="641350" y="762000"/>
                </a:lnTo>
                <a:lnTo>
                  <a:pt x="609600" y="933450"/>
                </a:lnTo>
                <a:lnTo>
                  <a:pt x="482600" y="1066800"/>
                </a:lnTo>
                <a:lnTo>
                  <a:pt x="342900" y="1123950"/>
                </a:lnTo>
                <a:lnTo>
                  <a:pt x="234950" y="1104900"/>
                </a:lnTo>
                <a:lnTo>
                  <a:pt x="133350" y="1047750"/>
                </a:lnTo>
                <a:lnTo>
                  <a:pt x="95250" y="1009650"/>
                </a:lnTo>
                <a:lnTo>
                  <a:pt x="57150" y="958850"/>
                </a:lnTo>
                <a:close/>
              </a:path>
            </a:pathLst>
          </a:custGeom>
          <a:gradFill flip="none" rotWithShape="1">
            <a:gsLst>
              <a:gs pos="15000">
                <a:srgbClr val="000000">
                  <a:alpha val="86000"/>
                </a:srgbClr>
              </a:gs>
              <a:gs pos="82000">
                <a:srgbClr val="959595">
                  <a:alpha val="66000"/>
                </a:srgbClr>
              </a:gs>
              <a:gs pos="100000">
                <a:schemeClr val="bg1">
                  <a:alpha val="0"/>
                </a:schemeClr>
              </a:gs>
            </a:gsLst>
            <a:lin ang="0" scaled="0"/>
            <a:tileRect/>
          </a:gradFill>
          <a:ln>
            <a:noFill/>
          </a:ln>
          <a:scene3d>
            <a:camera prst="orthographicFront">
              <a:rot lat="600000" lon="6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Oval 24"/>
          <p:cNvSpPr/>
          <p:nvPr/>
        </p:nvSpPr>
        <p:spPr>
          <a:xfrm>
            <a:off x="6533851" y="5565054"/>
            <a:ext cx="45720" cy="45720"/>
          </a:xfrm>
          <a:prstGeom prst="ellipse">
            <a:avLst/>
          </a:prstGeom>
          <a:solidFill>
            <a:schemeClr val="tx1">
              <a:lumMod val="95000"/>
              <a:lumOff val="5000"/>
            </a:schemeClr>
          </a:solidFill>
          <a:ln>
            <a:noFill/>
          </a:ln>
          <a:effectLst>
            <a:glow rad="63500">
              <a:srgbClr val="FFC00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TextBox 15"/>
          <p:cNvSpPr txBox="1"/>
          <p:nvPr/>
        </p:nvSpPr>
        <p:spPr>
          <a:xfrm>
            <a:off x="4923561" y="1381400"/>
            <a:ext cx="1036935" cy="523220"/>
          </a:xfrm>
          <a:prstGeom prst="rect">
            <a:avLst/>
          </a:prstGeom>
          <a:noFill/>
        </p:spPr>
        <p:txBody>
          <a:bodyPr wrap="square" rtlCol="0">
            <a:spAutoFit/>
          </a:bodyPr>
          <a:lstStyle/>
          <a:p>
            <a:r>
              <a:rPr lang="en-US" sz="1400" b="1" dirty="0" smtClean="0">
                <a:solidFill>
                  <a:prstClr val="black"/>
                </a:solidFill>
              </a:rPr>
              <a:t>Ischemic stroke</a:t>
            </a:r>
            <a:endParaRPr lang="en-US" sz="1400" b="1" dirty="0"/>
          </a:p>
        </p:txBody>
      </p:sp>
      <p:sp>
        <p:nvSpPr>
          <p:cNvPr id="21" name="Slide Number Placeholder 2"/>
          <p:cNvSpPr>
            <a:spLocks noGrp="1"/>
          </p:cNvSpPr>
          <p:nvPr>
            <p:ph type="sldNum" sz="quarter" idx="4294967295"/>
          </p:nvPr>
        </p:nvSpPr>
        <p:spPr>
          <a:xfrm>
            <a:off x="7893050" y="6602413"/>
            <a:ext cx="900113" cy="179387"/>
          </a:xfrm>
        </p:spPr>
        <p:txBody>
          <a:bodyPr/>
          <a:lstStyle/>
          <a:p>
            <a:fld id="{9AFA09C9-CC39-4F46-8FE7-66C46C5A062A}" type="slidenum">
              <a:rPr lang="en-US" smtClean="0"/>
              <a:pPr/>
              <a:t>6</a:t>
            </a:fld>
            <a:endParaRPr lang="en-US" dirty="0"/>
          </a:p>
        </p:txBody>
      </p:sp>
    </p:spTree>
    <p:extLst>
      <p:ext uri="{BB962C8B-B14F-4D97-AF65-F5344CB8AC3E}">
        <p14:creationId xmlns:p14="http://schemas.microsoft.com/office/powerpoint/2010/main" val="2993624514"/>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path" presetSubtype="0" accel="50000" decel="50000" fill="hold" grpId="0" nodeType="afterEffect">
                                  <p:stCondLst>
                                    <p:cond delay="0"/>
                                  </p:stCondLst>
                                  <p:childTnLst>
                                    <p:animMotion origin="layout" path="M 0.004 0.043 L -0.00173 -3.7448E-6 L -0.0026 -0.05432 L -0.00086 -0.12806 L -0.00191 -0.18099 L -0.00868 -0.22885 L -0.02517 -0.24641 L -0.03871 -0.26098 L -0.03698 -0.27485 L -0.02743 -0.29866 L -0.01441 -0.30698 L -0.01927 -0.32917 L -0.00989 -0.33425 L -0.00156 -0.33772 L 0.00348 -0.3509 L -0.00121 -0.36292 L -0.01267 -0.365 L -0.02378 -0.36615 L -0.03437 -0.37633 L -0.03784 -0.38095 " pathEditMode="relative" rAng="0" ptsTypes="AAAAAAAAAAAAAAAAAAAA">
                                      <p:cBhvr>
                                        <p:cTn id="6" dur="3000" fill="hold"/>
                                        <p:tgtEl>
                                          <p:spTgt spid="25"/>
                                        </p:tgtEl>
                                        <p:attrNameLst>
                                          <p:attrName>ppt_x</p:attrName>
                                          <p:attrName>ppt_y</p:attrName>
                                        </p:attrNameLst>
                                      </p:cBhvr>
                                      <p:rCtr x="-2135" y="-21197"/>
                                    </p:animMotion>
                                  </p:childTnLst>
                                </p:cTn>
                              </p:par>
                            </p:childTnLst>
                          </p:cTn>
                        </p:par>
                        <p:par>
                          <p:cTn id="7" fill="hold">
                            <p:stCondLst>
                              <p:cond delay="3000"/>
                            </p:stCondLst>
                            <p:childTnLst>
                              <p:par>
                                <p:cTn id="8" presetID="10" presetClass="entr" presetSubtype="0" fill="remove" grpId="0" nodeType="after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fade">
                                      <p:cBhvr>
                                        <p:cTn id="10" dur="2000"/>
                                        <p:tgtEl>
                                          <p:spTgt spid="24"/>
                                        </p:tgtEl>
                                      </p:cBhvr>
                                    </p:animEffect>
                                  </p:childTnLst>
                                </p:cTn>
                              </p:par>
                              <p:par>
                                <p:cTn id="11" presetID="53" presetClass="entr" presetSubtype="16" fill="hold" grpId="1" nodeType="withEffect">
                                  <p:stCondLst>
                                    <p:cond delay="0"/>
                                  </p:stCondLst>
                                  <p:childTnLst>
                                    <p:set>
                                      <p:cBhvr>
                                        <p:cTn id="12" dur="1" fill="hold">
                                          <p:stCondLst>
                                            <p:cond delay="0"/>
                                          </p:stCondLst>
                                        </p:cTn>
                                        <p:tgtEl>
                                          <p:spTgt spid="24"/>
                                        </p:tgtEl>
                                        <p:attrNameLst>
                                          <p:attrName>style.visibility</p:attrName>
                                        </p:attrNameLst>
                                      </p:cBhvr>
                                      <p:to>
                                        <p:strVal val="visible"/>
                                      </p:to>
                                    </p:set>
                                    <p:anim calcmode="lin" valueType="num">
                                      <p:cBhvr>
                                        <p:cTn id="13" dur="2000" fill="hold"/>
                                        <p:tgtEl>
                                          <p:spTgt spid="24"/>
                                        </p:tgtEl>
                                        <p:attrNameLst>
                                          <p:attrName>ppt_w</p:attrName>
                                        </p:attrNameLst>
                                      </p:cBhvr>
                                      <p:tavLst>
                                        <p:tav tm="0">
                                          <p:val>
                                            <p:fltVal val="0"/>
                                          </p:val>
                                        </p:tav>
                                        <p:tav tm="100000">
                                          <p:val>
                                            <p:strVal val="#ppt_w"/>
                                          </p:val>
                                        </p:tav>
                                      </p:tavLst>
                                    </p:anim>
                                    <p:anim calcmode="lin" valueType="num">
                                      <p:cBhvr>
                                        <p:cTn id="14" dur="2000" fill="hold"/>
                                        <p:tgtEl>
                                          <p:spTgt spid="24"/>
                                        </p:tgtEl>
                                        <p:attrNameLst>
                                          <p:attrName>ppt_h</p:attrName>
                                        </p:attrNameLst>
                                      </p:cBhvr>
                                      <p:tavLst>
                                        <p:tav tm="0">
                                          <p:val>
                                            <p:fltVal val="0"/>
                                          </p:val>
                                        </p:tav>
                                        <p:tav tm="100000">
                                          <p:val>
                                            <p:strVal val="#ppt_h"/>
                                          </p:val>
                                        </p:tav>
                                      </p:tavLst>
                                    </p:anim>
                                    <p:animEffect transition="in" filter="fade">
                                      <p:cBhvr>
                                        <p:cTn id="15" dur="20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4" grpId="1" animBg="1"/>
      <p:bldP spid="2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1950" y="190500"/>
            <a:ext cx="6780213" cy="676275"/>
          </a:xfrm>
        </p:spPr>
        <p:txBody>
          <a:bodyPr/>
          <a:lstStyle/>
          <a:p>
            <a:r>
              <a:rPr lang="en-US" sz="2200" dirty="0" smtClean="0"/>
              <a:t>The Goal of Anticoagulation Therapy in VTE Is to Reduce the Risk of Secondary or Recurrent Events </a:t>
            </a:r>
          </a:p>
        </p:txBody>
      </p:sp>
      <p:sp>
        <p:nvSpPr>
          <p:cNvPr id="11" name="Content Placeholder 10"/>
          <p:cNvSpPr>
            <a:spLocks noGrp="1"/>
          </p:cNvSpPr>
          <p:nvPr>
            <p:ph idx="1"/>
          </p:nvPr>
        </p:nvSpPr>
        <p:spPr>
          <a:xfrm>
            <a:off x="265112" y="1116013"/>
            <a:ext cx="8613775" cy="4865687"/>
          </a:xfrm>
        </p:spPr>
        <p:txBody>
          <a:bodyPr/>
          <a:lstStyle/>
          <a:p>
            <a:pPr marL="1587" lvl="1" indent="0">
              <a:buNone/>
            </a:pPr>
            <a:r>
              <a:rPr lang="en-US" sz="2400" b="1" dirty="0" smtClean="0"/>
              <a:t>Venous Thromboembolism encompasses both DVT and PE</a:t>
            </a:r>
          </a:p>
          <a:p>
            <a:pPr lvl="1"/>
            <a:endParaRPr lang="en-US" sz="2400" dirty="0" smtClean="0"/>
          </a:p>
          <a:p>
            <a:endParaRPr lang="en-US" sz="2400" dirty="0"/>
          </a:p>
        </p:txBody>
      </p:sp>
      <p:sp>
        <p:nvSpPr>
          <p:cNvPr id="3" name="Slide Number Placeholder 2"/>
          <p:cNvSpPr>
            <a:spLocks noGrp="1"/>
          </p:cNvSpPr>
          <p:nvPr>
            <p:ph type="sldNum" sz="quarter" idx="4294967295"/>
          </p:nvPr>
        </p:nvSpPr>
        <p:spPr>
          <a:xfrm>
            <a:off x="7893050" y="6602413"/>
            <a:ext cx="900113" cy="179387"/>
          </a:xfrm>
        </p:spPr>
        <p:txBody>
          <a:bodyPr/>
          <a:lstStyle/>
          <a:p>
            <a:fld id="{9AFA09C9-CC39-4F46-8FE7-66C46C5A062A}" type="slidenum">
              <a:rPr lang="en-US" smtClean="0"/>
              <a:pPr/>
              <a:t>7</a:t>
            </a:fld>
            <a:endParaRPr lang="en-US" dirty="0"/>
          </a:p>
        </p:txBody>
      </p:sp>
      <p:sp>
        <p:nvSpPr>
          <p:cNvPr id="7" name="TextBox 6"/>
          <p:cNvSpPr txBox="1"/>
          <p:nvPr/>
        </p:nvSpPr>
        <p:spPr>
          <a:xfrm>
            <a:off x="3768725" y="2344073"/>
            <a:ext cx="5232400" cy="707886"/>
          </a:xfrm>
          <a:prstGeom prst="rect">
            <a:avLst/>
          </a:prstGeom>
          <a:noFill/>
        </p:spPr>
        <p:txBody>
          <a:bodyPr wrap="square" rtlCol="0">
            <a:spAutoFit/>
          </a:bodyPr>
          <a:lstStyle/>
          <a:p>
            <a:pPr marL="0" lvl="1"/>
            <a:r>
              <a:rPr lang="en-US" sz="2000" b="1" dirty="0" smtClean="0"/>
              <a:t>Symptoms</a:t>
            </a:r>
            <a:r>
              <a:rPr lang="en-US" sz="2000" b="1" dirty="0"/>
              <a:t>:  </a:t>
            </a:r>
            <a:r>
              <a:rPr lang="en-US" sz="2000" dirty="0"/>
              <a:t>range from </a:t>
            </a:r>
            <a:r>
              <a:rPr lang="en-US" sz="2000" dirty="0" smtClean="0"/>
              <a:t>mild </a:t>
            </a:r>
            <a:r>
              <a:rPr lang="en-US" sz="2000" dirty="0"/>
              <a:t>difficulty breathing to hemodynamic instability </a:t>
            </a:r>
            <a:r>
              <a:rPr lang="en-US" sz="2000" dirty="0" smtClean="0"/>
              <a:t>and shock</a:t>
            </a:r>
            <a:endParaRPr lang="en-US" sz="2000" dirty="0"/>
          </a:p>
        </p:txBody>
      </p:sp>
      <p:pic>
        <p:nvPicPr>
          <p:cNvPr id="6" name="Picture 5" descr="1 VTE-01.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2508" y="1750483"/>
            <a:ext cx="3563231" cy="4572153"/>
          </a:xfrm>
          <a:prstGeom prst="rect">
            <a:avLst/>
          </a:prstGeom>
        </p:spPr>
      </p:pic>
      <p:sp>
        <p:nvSpPr>
          <p:cNvPr id="4" name="TextBox 3"/>
          <p:cNvSpPr txBox="1"/>
          <p:nvPr/>
        </p:nvSpPr>
        <p:spPr>
          <a:xfrm>
            <a:off x="3785655" y="4876804"/>
            <a:ext cx="5082119" cy="707886"/>
          </a:xfrm>
          <a:prstGeom prst="rect">
            <a:avLst/>
          </a:prstGeom>
          <a:noFill/>
        </p:spPr>
        <p:txBody>
          <a:bodyPr wrap="square" rtlCol="0">
            <a:spAutoFit/>
          </a:bodyPr>
          <a:lstStyle/>
          <a:p>
            <a:pPr marL="0" lvl="1"/>
            <a:r>
              <a:rPr lang="en-US" sz="2000" b="1" dirty="0"/>
              <a:t>Symptoms:  </a:t>
            </a:r>
            <a:r>
              <a:rPr lang="en-US" sz="2000" dirty="0"/>
              <a:t>pain, swelling, and </a:t>
            </a:r>
            <a:r>
              <a:rPr lang="en-US" sz="2000" dirty="0" smtClean="0"/>
              <a:t>discoloration </a:t>
            </a:r>
            <a:r>
              <a:rPr lang="en-US" sz="2000" dirty="0"/>
              <a:t>of the lower </a:t>
            </a:r>
            <a:r>
              <a:rPr lang="en-US" sz="2000" dirty="0" smtClean="0"/>
              <a:t>extremities</a:t>
            </a:r>
            <a:endParaRPr lang="en-US" sz="2000" dirty="0"/>
          </a:p>
        </p:txBody>
      </p:sp>
      <p:sp>
        <p:nvSpPr>
          <p:cNvPr id="5" name="Rectangle 4"/>
          <p:cNvSpPr/>
          <p:nvPr/>
        </p:nvSpPr>
        <p:spPr>
          <a:xfrm>
            <a:off x="85525" y="6304002"/>
            <a:ext cx="4790094" cy="553998"/>
          </a:xfrm>
          <a:prstGeom prst="rect">
            <a:avLst/>
          </a:prstGeom>
        </p:spPr>
        <p:txBody>
          <a:bodyPr wrap="none">
            <a:spAutoFit/>
          </a:bodyPr>
          <a:lstStyle/>
          <a:p>
            <a:r>
              <a:rPr lang="en-US" sz="1000" dirty="0"/>
              <a:t>DVT = </a:t>
            </a:r>
            <a:r>
              <a:rPr lang="en-US" sz="1000" dirty="0" smtClean="0"/>
              <a:t>Deep </a:t>
            </a:r>
            <a:r>
              <a:rPr lang="en-US" sz="1000" dirty="0"/>
              <a:t>Vein Thrombosis; PE = Pulmonary embolism; </a:t>
            </a:r>
          </a:p>
          <a:p>
            <a:r>
              <a:rPr lang="en-US" sz="1000" dirty="0" smtClean="0"/>
              <a:t>Gay </a:t>
            </a:r>
            <a:r>
              <a:rPr lang="en-US" sz="1000" dirty="0"/>
              <a:t>SE.  An </a:t>
            </a:r>
            <a:r>
              <a:rPr lang="en-US" sz="1000" dirty="0" smtClean="0"/>
              <a:t>inside </a:t>
            </a:r>
            <a:r>
              <a:rPr lang="en-US" sz="1000" dirty="0"/>
              <a:t>view of venous thromboembolism.  Nurse Practioner.  2010;  35 (9):  32-39</a:t>
            </a:r>
          </a:p>
          <a:p>
            <a:r>
              <a:rPr lang="en-US" sz="1000" dirty="0"/>
              <a:t>Agnelli G, Becattini C.  Acute pulmonary embolism.  NEJM 2010; </a:t>
            </a:r>
            <a:r>
              <a:rPr lang="en-US" sz="1000" dirty="0" smtClean="0"/>
              <a:t>363:266-274</a:t>
            </a:r>
            <a:endParaRPr lang="en-US" sz="1000" dirty="0"/>
          </a:p>
        </p:txBody>
      </p:sp>
    </p:spTree>
    <p:extLst>
      <p:ext uri="{BB962C8B-B14F-4D97-AF65-F5344CB8AC3E}">
        <p14:creationId xmlns:p14="http://schemas.microsoft.com/office/powerpoint/2010/main" val="1389732853"/>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61950" y="200025"/>
            <a:ext cx="6915482" cy="676275"/>
          </a:xfrm>
          <a:noFill/>
          <a:ln w="9525">
            <a:noFill/>
            <a:miter lim="800000"/>
            <a:headEnd/>
            <a:tailEnd/>
          </a:ln>
          <a:effectLst/>
        </p:spPr>
        <p:txBody>
          <a:bodyPr vert="horz" wrap="square" lIns="0" tIns="0" rIns="0" bIns="0" numCol="1" anchor="t" anchorCtr="0" compatLnSpc="1">
            <a:prstTxWarp prst="textNoShape">
              <a:avLst/>
            </a:prstTxWarp>
          </a:bodyPr>
          <a:lstStyle/>
          <a:p>
            <a:r>
              <a:rPr lang="en-US" sz="2200" dirty="0"/>
              <a:t>Unlike </a:t>
            </a:r>
            <a:r>
              <a:rPr lang="en-US" sz="2200" dirty="0" smtClean="0"/>
              <a:t>Warfarin, </a:t>
            </a:r>
            <a:r>
              <a:rPr lang="en-US" sz="2200" dirty="0"/>
              <a:t>Dabigatran Directly Targets </a:t>
            </a:r>
            <a:r>
              <a:rPr lang="en-US" sz="2200" dirty="0" smtClean="0"/>
              <a:t>Thrombin* </a:t>
            </a:r>
            <a:r>
              <a:rPr lang="en-US" sz="2200" dirty="0"/>
              <a:t>Further Downstream in </a:t>
            </a:r>
            <a:r>
              <a:rPr lang="en-US" sz="2200" dirty="0" smtClean="0"/>
              <a:t>the Coagulation Cascade </a:t>
            </a:r>
            <a:endParaRPr lang="en-US" sz="2200" dirty="0"/>
          </a:p>
        </p:txBody>
      </p:sp>
      <p:sp>
        <p:nvSpPr>
          <p:cNvPr id="56" name="Rectangle 55"/>
          <p:cNvSpPr/>
          <p:nvPr/>
        </p:nvSpPr>
        <p:spPr>
          <a:xfrm>
            <a:off x="0" y="6093688"/>
            <a:ext cx="8188960" cy="764312"/>
          </a:xfrm>
          <a:prstGeom prst="rect">
            <a:avLst/>
          </a:prstGeom>
        </p:spPr>
        <p:txBody>
          <a:bodyPr wrap="square" anchor="b" anchorCtr="0">
            <a:spAutoFit/>
          </a:bodyPr>
          <a:lstStyle/>
          <a:p>
            <a:r>
              <a:rPr lang="en-US" sz="1050" dirty="0" smtClean="0">
                <a:solidFill>
                  <a:srgbClr val="000000"/>
                </a:solidFill>
                <a:ea typeface="Arial Unicode MS"/>
                <a:cs typeface="Arial Unicode MS"/>
              </a:rPr>
              <a:t>TF </a:t>
            </a:r>
            <a:r>
              <a:rPr lang="en-US" sz="1050" dirty="0">
                <a:solidFill>
                  <a:srgbClr val="000000"/>
                </a:solidFill>
                <a:ea typeface="Arial Unicode MS"/>
                <a:cs typeface="Arial Unicode MS"/>
              </a:rPr>
              <a:t>= </a:t>
            </a:r>
            <a:r>
              <a:rPr lang="en-US" sz="1050" dirty="0" smtClean="0">
                <a:solidFill>
                  <a:srgbClr val="000000"/>
                </a:solidFill>
                <a:ea typeface="Arial Unicode MS"/>
                <a:cs typeface="Arial Unicode MS"/>
              </a:rPr>
              <a:t>Tissue </a:t>
            </a:r>
            <a:r>
              <a:rPr lang="en-US" sz="1050" dirty="0">
                <a:solidFill>
                  <a:srgbClr val="000000"/>
                </a:solidFill>
                <a:ea typeface="Arial Unicode MS"/>
                <a:cs typeface="Arial Unicode MS"/>
              </a:rPr>
              <a:t>F</a:t>
            </a:r>
            <a:r>
              <a:rPr lang="en-US" sz="1050" dirty="0" smtClean="0">
                <a:solidFill>
                  <a:srgbClr val="000000"/>
                </a:solidFill>
                <a:ea typeface="Arial Unicode MS"/>
                <a:cs typeface="Arial Unicode MS"/>
              </a:rPr>
              <a:t>actor</a:t>
            </a:r>
            <a:r>
              <a:rPr lang="en-US" sz="1050" dirty="0">
                <a:solidFill>
                  <a:srgbClr val="000000"/>
                </a:solidFill>
                <a:ea typeface="Arial Unicode MS"/>
                <a:cs typeface="Arial Unicode MS"/>
              </a:rPr>
              <a:t>.</a:t>
            </a:r>
          </a:p>
          <a:p>
            <a:pPr marL="171450" indent="-171450">
              <a:spcBef>
                <a:spcPts val="200"/>
              </a:spcBef>
              <a:buFont typeface="+mj-lt"/>
              <a:buAutoNum type="arabicPeriod"/>
            </a:pPr>
            <a:r>
              <a:rPr lang="en-US" sz="1050" dirty="0">
                <a:solidFill>
                  <a:srgbClr val="000000"/>
                </a:solidFill>
                <a:ea typeface="Arial Unicode MS"/>
                <a:cs typeface="Arial Unicode MS"/>
              </a:rPr>
              <a:t>Adapted with permission from Weitz JI et al. </a:t>
            </a:r>
            <a:r>
              <a:rPr lang="en-US" sz="1050" i="1" dirty="0">
                <a:solidFill>
                  <a:srgbClr val="000000"/>
                </a:solidFill>
                <a:ea typeface="Arial Unicode MS"/>
                <a:cs typeface="Arial Unicode MS"/>
              </a:rPr>
              <a:t>Chest</a:t>
            </a:r>
            <a:r>
              <a:rPr lang="en-US" sz="1050" dirty="0">
                <a:solidFill>
                  <a:srgbClr val="000000"/>
                </a:solidFill>
                <a:ea typeface="Arial Unicode MS"/>
                <a:cs typeface="Arial Unicode MS"/>
              </a:rPr>
              <a:t>. 2004;126:2655-2865.</a:t>
            </a:r>
          </a:p>
          <a:p>
            <a:pPr marL="171450" indent="-171450">
              <a:buFont typeface="+mj-lt"/>
              <a:buAutoNum type="arabicPeriod"/>
            </a:pPr>
            <a:r>
              <a:rPr lang="en-US" sz="1050" dirty="0">
                <a:solidFill>
                  <a:srgbClr val="000000"/>
                </a:solidFill>
                <a:ea typeface="Arial Unicode MS"/>
                <a:cs typeface="Arial Unicode MS"/>
              </a:rPr>
              <a:t>Furie B et al. </a:t>
            </a:r>
            <a:r>
              <a:rPr lang="en-US" sz="1050" i="1" dirty="0">
                <a:solidFill>
                  <a:srgbClr val="000000"/>
                </a:solidFill>
                <a:ea typeface="Arial Unicode MS"/>
                <a:cs typeface="Arial Unicode MS"/>
              </a:rPr>
              <a:t>N Engl J Med. </a:t>
            </a:r>
            <a:r>
              <a:rPr lang="en-US" sz="1050" dirty="0">
                <a:solidFill>
                  <a:srgbClr val="000000"/>
                </a:solidFill>
                <a:ea typeface="Arial Unicode MS"/>
                <a:cs typeface="Arial Unicode MS"/>
              </a:rPr>
              <a:t>2008;359:938-949.</a:t>
            </a:r>
          </a:p>
          <a:p>
            <a:pPr marL="171450" indent="-171450">
              <a:buFont typeface="+mj-lt"/>
              <a:buAutoNum type="arabicPeriod"/>
            </a:pPr>
            <a:r>
              <a:rPr lang="en-US" sz="1050" dirty="0">
                <a:solidFill>
                  <a:srgbClr val="000000"/>
                </a:solidFill>
                <a:ea typeface="Arial Unicode MS"/>
                <a:cs typeface="Arial Unicode MS"/>
              </a:rPr>
              <a:t>Coumadin</a:t>
            </a:r>
            <a:r>
              <a:rPr lang="en-US" sz="1050" baseline="30000" dirty="0">
                <a:solidFill>
                  <a:srgbClr val="000000"/>
                </a:solidFill>
                <a:ea typeface="Arial Unicode MS"/>
                <a:cs typeface="Arial Unicode MS"/>
              </a:rPr>
              <a:t>®</a:t>
            </a:r>
            <a:r>
              <a:rPr lang="en-US" sz="1050" dirty="0">
                <a:solidFill>
                  <a:srgbClr val="000000"/>
                </a:solidFill>
                <a:ea typeface="Arial Unicode MS"/>
                <a:cs typeface="Arial Unicode MS"/>
              </a:rPr>
              <a:t> (warfarin sodium) tablets [prescribing information]. Princeton, NJ: Bristol-Myers Squibb Co. October 2011. </a:t>
            </a:r>
          </a:p>
        </p:txBody>
      </p:sp>
      <p:grpSp>
        <p:nvGrpSpPr>
          <p:cNvPr id="12" name="Group 11"/>
          <p:cNvGrpSpPr/>
          <p:nvPr/>
        </p:nvGrpSpPr>
        <p:grpSpPr>
          <a:xfrm>
            <a:off x="91179" y="983962"/>
            <a:ext cx="6016625" cy="4311627"/>
            <a:chOff x="91179" y="983962"/>
            <a:chExt cx="6016625" cy="4311627"/>
          </a:xfrm>
        </p:grpSpPr>
        <p:sp>
          <p:nvSpPr>
            <p:cNvPr id="6" name="Line 3"/>
            <p:cNvSpPr>
              <a:spLocks noChangeShapeType="1"/>
            </p:cNvSpPr>
            <p:nvPr/>
          </p:nvSpPr>
          <p:spPr bwMode="auto">
            <a:xfrm flipV="1">
              <a:off x="173729" y="5295589"/>
              <a:ext cx="5934075" cy="0"/>
            </a:xfrm>
            <a:prstGeom prst="line">
              <a:avLst/>
            </a:prstGeom>
            <a:noFill/>
            <a:ln w="28575">
              <a:solidFill>
                <a:schemeClr val="folHlink"/>
              </a:solidFill>
              <a:round/>
              <a:headEnd/>
              <a:tailEnd/>
            </a:ln>
          </p:spPr>
          <p:txBody>
            <a:bodyPr wrap="none" anchor="ctr"/>
            <a:lstStyle/>
            <a:p>
              <a:endParaRPr lang="en-US" sz="1600" dirty="0">
                <a:solidFill>
                  <a:srgbClr val="000000"/>
                </a:solidFill>
              </a:endParaRPr>
            </a:p>
          </p:txBody>
        </p:sp>
        <p:sp>
          <p:nvSpPr>
            <p:cNvPr id="9" name="Line 6"/>
            <p:cNvSpPr>
              <a:spLocks noChangeShapeType="1"/>
            </p:cNvSpPr>
            <p:nvPr/>
          </p:nvSpPr>
          <p:spPr bwMode="auto">
            <a:xfrm>
              <a:off x="173729" y="1573018"/>
              <a:ext cx="5934075" cy="9035"/>
            </a:xfrm>
            <a:prstGeom prst="line">
              <a:avLst/>
            </a:prstGeom>
            <a:noFill/>
            <a:ln w="28575">
              <a:solidFill>
                <a:schemeClr val="folHlink"/>
              </a:solidFill>
              <a:round/>
              <a:headEnd/>
              <a:tailEnd/>
            </a:ln>
          </p:spPr>
          <p:txBody>
            <a:bodyPr wrap="none" anchor="ctr"/>
            <a:lstStyle/>
            <a:p>
              <a:endParaRPr lang="en-US" sz="1600" dirty="0">
                <a:solidFill>
                  <a:srgbClr val="000000"/>
                </a:solidFill>
              </a:endParaRPr>
            </a:p>
          </p:txBody>
        </p:sp>
        <p:sp>
          <p:nvSpPr>
            <p:cNvPr id="10" name="Text Box 8"/>
            <p:cNvSpPr txBox="1">
              <a:spLocks noChangeArrowheads="1"/>
            </p:cNvSpPr>
            <p:nvPr/>
          </p:nvSpPr>
          <p:spPr bwMode="auto">
            <a:xfrm>
              <a:off x="91179" y="983962"/>
              <a:ext cx="1351652" cy="584775"/>
            </a:xfrm>
            <a:prstGeom prst="rect">
              <a:avLst/>
            </a:prstGeom>
            <a:noFill/>
            <a:ln w="9525" algn="ctr">
              <a:noFill/>
              <a:miter lim="800000"/>
              <a:headEnd/>
              <a:tailEnd/>
            </a:ln>
          </p:spPr>
          <p:txBody>
            <a:bodyPr wrap="none">
              <a:spAutoFit/>
            </a:bodyPr>
            <a:lstStyle/>
            <a:p>
              <a:r>
                <a:rPr lang="en-US" sz="1600" dirty="0">
                  <a:solidFill>
                    <a:srgbClr val="000000"/>
                  </a:solidFill>
                  <a:ea typeface="Arial Unicode MS"/>
                  <a:cs typeface="Arial Unicode MS"/>
                </a:rPr>
                <a:t>Steps in </a:t>
              </a:r>
              <a:r>
                <a:rPr lang="en-US" sz="1600" dirty="0" smtClean="0">
                  <a:solidFill>
                    <a:srgbClr val="000000"/>
                  </a:solidFill>
                  <a:ea typeface="Arial Unicode MS"/>
                  <a:cs typeface="Arial Unicode MS"/>
                </a:rPr>
                <a:t/>
              </a:r>
              <a:br>
                <a:rPr lang="en-US" sz="1600" dirty="0" smtClean="0">
                  <a:solidFill>
                    <a:srgbClr val="000000"/>
                  </a:solidFill>
                  <a:ea typeface="Arial Unicode MS"/>
                  <a:cs typeface="Arial Unicode MS"/>
                </a:rPr>
              </a:br>
              <a:r>
                <a:rPr lang="en-US" sz="1600" dirty="0" smtClean="0">
                  <a:solidFill>
                    <a:srgbClr val="000000"/>
                  </a:solidFill>
                  <a:ea typeface="Arial Unicode MS"/>
                  <a:cs typeface="Arial Unicode MS"/>
                </a:rPr>
                <a:t>Coagulation</a:t>
              </a:r>
              <a:r>
                <a:rPr lang="en-US" sz="1600" baseline="30000" dirty="0" smtClean="0">
                  <a:solidFill>
                    <a:srgbClr val="000000"/>
                  </a:solidFill>
                  <a:ea typeface="Arial Unicode MS"/>
                  <a:cs typeface="Arial Unicode MS"/>
                </a:rPr>
                <a:t>1</a:t>
              </a:r>
              <a:endParaRPr lang="en-US" sz="1600" baseline="30000" dirty="0">
                <a:solidFill>
                  <a:srgbClr val="000000"/>
                </a:solidFill>
                <a:ea typeface="Arial Unicode MS"/>
                <a:cs typeface="Arial Unicode MS"/>
              </a:endParaRPr>
            </a:p>
          </p:txBody>
        </p:sp>
        <p:sp>
          <p:nvSpPr>
            <p:cNvPr id="11" name="Text Box 9"/>
            <p:cNvSpPr txBox="1">
              <a:spLocks noChangeArrowheads="1"/>
            </p:cNvSpPr>
            <p:nvPr/>
          </p:nvSpPr>
          <p:spPr bwMode="auto">
            <a:xfrm>
              <a:off x="3191567" y="1213109"/>
              <a:ext cx="1525588" cy="338826"/>
            </a:xfrm>
            <a:prstGeom prst="rect">
              <a:avLst/>
            </a:prstGeom>
            <a:noFill/>
            <a:ln w="9525" algn="ctr">
              <a:noFill/>
              <a:miter lim="800000"/>
              <a:headEnd/>
              <a:tailEnd/>
            </a:ln>
          </p:spPr>
          <p:txBody>
            <a:bodyPr wrap="none">
              <a:spAutoFit/>
            </a:bodyPr>
            <a:lstStyle/>
            <a:p>
              <a:pPr algn="ctr"/>
              <a:r>
                <a:rPr lang="en-US" sz="1600" dirty="0">
                  <a:solidFill>
                    <a:srgbClr val="000000"/>
                  </a:solidFill>
                  <a:ea typeface="Arial Unicode MS"/>
                  <a:cs typeface="Arial Unicode MS"/>
                </a:rPr>
                <a:t>Coagulation </a:t>
              </a:r>
              <a:r>
                <a:rPr lang="en-US" sz="1600" dirty="0" smtClean="0">
                  <a:solidFill>
                    <a:srgbClr val="000000"/>
                  </a:solidFill>
                  <a:ea typeface="Arial Unicode MS"/>
                  <a:cs typeface="Arial Unicode MS"/>
                </a:rPr>
                <a:t>Cascade</a:t>
              </a:r>
              <a:r>
                <a:rPr lang="en-US" sz="1600" baseline="30000" dirty="0" smtClean="0">
                  <a:solidFill>
                    <a:srgbClr val="000000"/>
                  </a:solidFill>
                  <a:ea typeface="Arial Unicode MS"/>
                  <a:cs typeface="Arial Unicode MS"/>
                </a:rPr>
                <a:t>1,2</a:t>
              </a:r>
              <a:endParaRPr lang="en-US" sz="1600" baseline="30000" dirty="0">
                <a:solidFill>
                  <a:srgbClr val="000000"/>
                </a:solidFill>
                <a:ea typeface="Arial Unicode MS"/>
                <a:cs typeface="Arial Unicode MS"/>
              </a:endParaRPr>
            </a:p>
          </p:txBody>
        </p:sp>
        <p:sp>
          <p:nvSpPr>
            <p:cNvPr id="13" name="Text Box 11"/>
            <p:cNvSpPr txBox="1">
              <a:spLocks noChangeArrowheads="1"/>
            </p:cNvSpPr>
            <p:nvPr/>
          </p:nvSpPr>
          <p:spPr bwMode="auto">
            <a:xfrm>
              <a:off x="91179" y="1655842"/>
              <a:ext cx="720725" cy="338826"/>
            </a:xfrm>
            <a:prstGeom prst="rect">
              <a:avLst/>
            </a:prstGeom>
            <a:noFill/>
            <a:ln w="9525" algn="ctr">
              <a:noFill/>
              <a:miter lim="800000"/>
              <a:headEnd/>
              <a:tailEnd/>
            </a:ln>
          </p:spPr>
          <p:txBody>
            <a:bodyPr wrap="none">
              <a:spAutoFit/>
            </a:bodyPr>
            <a:lstStyle/>
            <a:p>
              <a:r>
                <a:rPr lang="en-US" sz="1600" dirty="0">
                  <a:solidFill>
                    <a:srgbClr val="000000"/>
                  </a:solidFill>
                  <a:ea typeface="Arial Unicode MS"/>
                  <a:cs typeface="Arial Unicode MS"/>
                </a:rPr>
                <a:t>Initiation</a:t>
              </a:r>
            </a:p>
          </p:txBody>
        </p:sp>
        <p:sp>
          <p:nvSpPr>
            <p:cNvPr id="14" name="Text Box 12"/>
            <p:cNvSpPr txBox="1">
              <a:spLocks noChangeArrowheads="1"/>
            </p:cNvSpPr>
            <p:nvPr/>
          </p:nvSpPr>
          <p:spPr bwMode="auto">
            <a:xfrm>
              <a:off x="91179" y="3048794"/>
              <a:ext cx="884238" cy="338826"/>
            </a:xfrm>
            <a:prstGeom prst="rect">
              <a:avLst/>
            </a:prstGeom>
            <a:noFill/>
            <a:ln w="9525" algn="ctr">
              <a:noFill/>
              <a:miter lim="800000"/>
              <a:headEnd/>
              <a:tailEnd/>
            </a:ln>
          </p:spPr>
          <p:txBody>
            <a:bodyPr wrap="none">
              <a:spAutoFit/>
            </a:bodyPr>
            <a:lstStyle/>
            <a:p>
              <a:r>
                <a:rPr lang="en-US" sz="1600" dirty="0">
                  <a:solidFill>
                    <a:srgbClr val="000000"/>
                  </a:solidFill>
                  <a:ea typeface="Arial Unicode MS"/>
                  <a:cs typeface="Arial Unicode MS"/>
                </a:rPr>
                <a:t>Propagation</a:t>
              </a:r>
            </a:p>
          </p:txBody>
        </p:sp>
        <p:sp>
          <p:nvSpPr>
            <p:cNvPr id="15" name="Text Box 13"/>
            <p:cNvSpPr txBox="1">
              <a:spLocks noChangeArrowheads="1"/>
            </p:cNvSpPr>
            <p:nvPr/>
          </p:nvSpPr>
          <p:spPr bwMode="auto">
            <a:xfrm>
              <a:off x="91179" y="4589324"/>
              <a:ext cx="774700" cy="584287"/>
            </a:xfrm>
            <a:prstGeom prst="rect">
              <a:avLst/>
            </a:prstGeom>
            <a:noFill/>
            <a:ln w="9525" algn="ctr">
              <a:noFill/>
              <a:miter lim="800000"/>
              <a:headEnd/>
              <a:tailEnd/>
            </a:ln>
          </p:spPr>
          <p:txBody>
            <a:bodyPr wrap="none">
              <a:spAutoFit/>
            </a:bodyPr>
            <a:lstStyle/>
            <a:p>
              <a:r>
                <a:rPr lang="en-US" sz="1600" dirty="0">
                  <a:solidFill>
                    <a:srgbClr val="000000"/>
                  </a:solidFill>
                  <a:ea typeface="Arial Unicode MS"/>
                  <a:cs typeface="Arial Unicode MS"/>
                </a:rPr>
                <a:t>Thrombin</a:t>
              </a:r>
              <a:br>
                <a:rPr lang="en-US" sz="1600" dirty="0">
                  <a:solidFill>
                    <a:srgbClr val="000000"/>
                  </a:solidFill>
                  <a:ea typeface="Arial Unicode MS"/>
                  <a:cs typeface="Arial Unicode MS"/>
                </a:rPr>
              </a:br>
              <a:r>
                <a:rPr lang="en-US" sz="1600" dirty="0">
                  <a:solidFill>
                    <a:srgbClr val="000000"/>
                  </a:solidFill>
                  <a:ea typeface="Arial Unicode MS"/>
                  <a:cs typeface="Arial Unicode MS"/>
                </a:rPr>
                <a:t>Activity</a:t>
              </a:r>
            </a:p>
          </p:txBody>
        </p:sp>
        <p:sp>
          <p:nvSpPr>
            <p:cNvPr id="16" name="Text Box 14"/>
            <p:cNvSpPr txBox="1">
              <a:spLocks noChangeArrowheads="1"/>
            </p:cNvSpPr>
            <p:nvPr/>
          </p:nvSpPr>
          <p:spPr bwMode="auto">
            <a:xfrm>
              <a:off x="2424804" y="4941704"/>
              <a:ext cx="814388" cy="338826"/>
            </a:xfrm>
            <a:prstGeom prst="rect">
              <a:avLst/>
            </a:prstGeom>
            <a:noFill/>
            <a:ln w="9525" algn="ctr">
              <a:noFill/>
              <a:miter lim="800000"/>
              <a:headEnd/>
              <a:tailEnd/>
            </a:ln>
          </p:spPr>
          <p:txBody>
            <a:bodyPr wrap="none">
              <a:spAutoFit/>
            </a:bodyPr>
            <a:lstStyle/>
            <a:p>
              <a:pPr algn="r"/>
              <a:r>
                <a:rPr lang="en-US" sz="1600" dirty="0">
                  <a:solidFill>
                    <a:srgbClr val="000000"/>
                  </a:solidFill>
                  <a:ea typeface="Arial Unicode MS"/>
                  <a:cs typeface="Arial Unicode MS"/>
                </a:rPr>
                <a:t>Fibrinogen</a:t>
              </a:r>
            </a:p>
          </p:txBody>
        </p:sp>
        <p:sp>
          <p:nvSpPr>
            <p:cNvPr id="17" name="Text Box 15"/>
            <p:cNvSpPr txBox="1">
              <a:spLocks noChangeArrowheads="1"/>
            </p:cNvSpPr>
            <p:nvPr/>
          </p:nvSpPr>
          <p:spPr bwMode="auto">
            <a:xfrm>
              <a:off x="4761604" y="4941704"/>
              <a:ext cx="534988" cy="338826"/>
            </a:xfrm>
            <a:prstGeom prst="rect">
              <a:avLst/>
            </a:prstGeom>
            <a:noFill/>
            <a:ln w="9525" algn="ctr">
              <a:noFill/>
              <a:miter lim="800000"/>
              <a:headEnd/>
              <a:tailEnd/>
            </a:ln>
          </p:spPr>
          <p:txBody>
            <a:bodyPr wrap="none">
              <a:spAutoFit/>
            </a:bodyPr>
            <a:lstStyle/>
            <a:p>
              <a:r>
                <a:rPr lang="en-US" sz="1600" dirty="0">
                  <a:solidFill>
                    <a:srgbClr val="000000"/>
                  </a:solidFill>
                  <a:ea typeface="Arial Unicode MS"/>
                  <a:cs typeface="Arial Unicode MS"/>
                </a:rPr>
                <a:t>Fibrin</a:t>
              </a:r>
            </a:p>
          </p:txBody>
        </p:sp>
        <p:sp>
          <p:nvSpPr>
            <p:cNvPr id="18" name="Text Box 16"/>
            <p:cNvSpPr txBox="1">
              <a:spLocks noChangeArrowheads="1"/>
            </p:cNvSpPr>
            <p:nvPr/>
          </p:nvSpPr>
          <p:spPr bwMode="auto">
            <a:xfrm>
              <a:off x="3634479" y="1655842"/>
              <a:ext cx="657225" cy="338826"/>
            </a:xfrm>
            <a:prstGeom prst="rect">
              <a:avLst/>
            </a:prstGeom>
            <a:noFill/>
            <a:ln w="9525" algn="ctr">
              <a:noFill/>
              <a:miter lim="800000"/>
              <a:headEnd/>
              <a:tailEnd/>
            </a:ln>
          </p:spPr>
          <p:txBody>
            <a:bodyPr wrap="none">
              <a:spAutoFit/>
            </a:bodyPr>
            <a:lstStyle/>
            <a:p>
              <a:pPr algn="ctr"/>
              <a:r>
                <a:rPr lang="en-US" sz="1600" dirty="0">
                  <a:solidFill>
                    <a:srgbClr val="000000"/>
                  </a:solidFill>
                  <a:ea typeface="Arial Unicode MS"/>
                  <a:cs typeface="Arial Unicode MS"/>
                </a:rPr>
                <a:t>TF/VIIa</a:t>
              </a:r>
            </a:p>
          </p:txBody>
        </p:sp>
        <p:sp>
          <p:nvSpPr>
            <p:cNvPr id="19" name="Text Box 17"/>
            <p:cNvSpPr txBox="1">
              <a:spLocks noChangeArrowheads="1"/>
            </p:cNvSpPr>
            <p:nvPr/>
          </p:nvSpPr>
          <p:spPr bwMode="auto">
            <a:xfrm>
              <a:off x="3718617" y="2877122"/>
              <a:ext cx="487363" cy="831254"/>
            </a:xfrm>
            <a:prstGeom prst="rect">
              <a:avLst/>
            </a:prstGeom>
            <a:noFill/>
            <a:ln w="9525" algn="ctr">
              <a:noFill/>
              <a:miter lim="800000"/>
              <a:headEnd/>
              <a:tailEnd/>
            </a:ln>
          </p:spPr>
          <p:txBody>
            <a:bodyPr wrap="none">
              <a:spAutoFit/>
            </a:bodyPr>
            <a:lstStyle/>
            <a:p>
              <a:pPr algn="ctr"/>
              <a:r>
                <a:rPr lang="en-US" sz="1600" dirty="0">
                  <a:solidFill>
                    <a:srgbClr val="000000"/>
                  </a:solidFill>
                  <a:ea typeface="Arial Unicode MS"/>
                  <a:cs typeface="Arial Unicode MS"/>
                </a:rPr>
                <a:t>VIIIa</a:t>
              </a:r>
              <a:br>
                <a:rPr lang="en-US" sz="1600" dirty="0">
                  <a:solidFill>
                    <a:srgbClr val="000000"/>
                  </a:solidFill>
                  <a:ea typeface="Arial Unicode MS"/>
                  <a:cs typeface="Arial Unicode MS"/>
                </a:rPr>
              </a:br>
              <a:r>
                <a:rPr lang="en-US" sz="1600" dirty="0">
                  <a:solidFill>
                    <a:srgbClr val="000000"/>
                  </a:solidFill>
                  <a:ea typeface="Arial Unicode MS"/>
                  <a:cs typeface="Arial Unicode MS"/>
                </a:rPr>
                <a:t>Va</a:t>
              </a:r>
              <a:br>
                <a:rPr lang="en-US" sz="1600" dirty="0">
                  <a:solidFill>
                    <a:srgbClr val="000000"/>
                  </a:solidFill>
                  <a:ea typeface="Arial Unicode MS"/>
                  <a:cs typeface="Arial Unicode MS"/>
                </a:rPr>
              </a:br>
              <a:r>
                <a:rPr lang="en-US" sz="1600" dirty="0">
                  <a:solidFill>
                    <a:srgbClr val="000000"/>
                  </a:solidFill>
                  <a:ea typeface="Arial Unicode MS"/>
                  <a:cs typeface="Arial Unicode MS"/>
                </a:rPr>
                <a:t>Xa</a:t>
              </a:r>
            </a:p>
          </p:txBody>
        </p:sp>
        <p:sp>
          <p:nvSpPr>
            <p:cNvPr id="20" name="Text Box 18"/>
            <p:cNvSpPr txBox="1">
              <a:spLocks noChangeArrowheads="1"/>
            </p:cNvSpPr>
            <p:nvPr/>
          </p:nvSpPr>
          <p:spPr bwMode="auto">
            <a:xfrm>
              <a:off x="3499542" y="4485418"/>
              <a:ext cx="1082675" cy="338826"/>
            </a:xfrm>
            <a:prstGeom prst="rect">
              <a:avLst/>
            </a:prstGeom>
            <a:noFill/>
            <a:ln w="9525" algn="ctr">
              <a:noFill/>
              <a:miter lim="800000"/>
              <a:headEnd/>
              <a:tailEnd/>
            </a:ln>
          </p:spPr>
          <p:txBody>
            <a:bodyPr wrap="none">
              <a:spAutoFit/>
            </a:bodyPr>
            <a:lstStyle/>
            <a:p>
              <a:pPr algn="ctr"/>
              <a:r>
                <a:rPr lang="en-US" sz="1600" dirty="0">
                  <a:solidFill>
                    <a:srgbClr val="000000"/>
                  </a:solidFill>
                  <a:ea typeface="Arial Unicode MS"/>
                  <a:cs typeface="Arial Unicode MS"/>
                </a:rPr>
                <a:t>Thrombin (IIa)</a:t>
              </a:r>
            </a:p>
          </p:txBody>
        </p:sp>
        <p:sp>
          <p:nvSpPr>
            <p:cNvPr id="21" name="Text Box 19"/>
            <p:cNvSpPr txBox="1">
              <a:spLocks noChangeArrowheads="1"/>
            </p:cNvSpPr>
            <p:nvPr/>
          </p:nvSpPr>
          <p:spPr bwMode="auto">
            <a:xfrm>
              <a:off x="3823392" y="3899625"/>
              <a:ext cx="280988" cy="338826"/>
            </a:xfrm>
            <a:prstGeom prst="rect">
              <a:avLst/>
            </a:prstGeom>
            <a:noFill/>
            <a:ln w="9525" algn="ctr">
              <a:noFill/>
              <a:miter lim="800000"/>
              <a:headEnd/>
              <a:tailEnd/>
            </a:ln>
          </p:spPr>
          <p:txBody>
            <a:bodyPr wrap="none">
              <a:spAutoFit/>
            </a:bodyPr>
            <a:lstStyle/>
            <a:p>
              <a:pPr algn="ctr"/>
              <a:r>
                <a:rPr lang="en-US" sz="1600" dirty="0">
                  <a:solidFill>
                    <a:srgbClr val="000000"/>
                  </a:solidFill>
                  <a:ea typeface="Arial Unicode MS"/>
                  <a:cs typeface="Arial Unicode MS"/>
                </a:rPr>
                <a:t>II</a:t>
              </a:r>
            </a:p>
          </p:txBody>
        </p:sp>
        <p:sp>
          <p:nvSpPr>
            <p:cNvPr id="22" name="Text Box 20"/>
            <p:cNvSpPr txBox="1">
              <a:spLocks noChangeArrowheads="1"/>
            </p:cNvSpPr>
            <p:nvPr/>
          </p:nvSpPr>
          <p:spPr bwMode="auto">
            <a:xfrm>
              <a:off x="2945504" y="2104599"/>
              <a:ext cx="280988" cy="338826"/>
            </a:xfrm>
            <a:prstGeom prst="rect">
              <a:avLst/>
            </a:prstGeom>
            <a:noFill/>
            <a:ln w="9525" algn="ctr">
              <a:noFill/>
              <a:miter lim="800000"/>
              <a:headEnd/>
              <a:tailEnd/>
            </a:ln>
          </p:spPr>
          <p:txBody>
            <a:bodyPr wrap="none">
              <a:spAutoFit/>
            </a:bodyPr>
            <a:lstStyle/>
            <a:p>
              <a:pPr algn="ctr"/>
              <a:r>
                <a:rPr lang="en-US" sz="1600" dirty="0">
                  <a:solidFill>
                    <a:srgbClr val="000000"/>
                  </a:solidFill>
                  <a:ea typeface="Arial Unicode MS"/>
                  <a:cs typeface="Arial Unicode MS"/>
                </a:rPr>
                <a:t>X</a:t>
              </a:r>
            </a:p>
          </p:txBody>
        </p:sp>
        <p:sp>
          <p:nvSpPr>
            <p:cNvPr id="23" name="Text Box 21"/>
            <p:cNvSpPr txBox="1">
              <a:spLocks noChangeArrowheads="1"/>
            </p:cNvSpPr>
            <p:nvPr/>
          </p:nvSpPr>
          <p:spPr bwMode="auto">
            <a:xfrm>
              <a:off x="4701279" y="2104599"/>
              <a:ext cx="328613" cy="338826"/>
            </a:xfrm>
            <a:prstGeom prst="rect">
              <a:avLst/>
            </a:prstGeom>
            <a:noFill/>
            <a:ln w="9525" algn="ctr">
              <a:noFill/>
              <a:miter lim="800000"/>
              <a:headEnd/>
              <a:tailEnd/>
            </a:ln>
          </p:spPr>
          <p:txBody>
            <a:bodyPr wrap="none">
              <a:spAutoFit/>
            </a:bodyPr>
            <a:lstStyle/>
            <a:p>
              <a:pPr algn="ctr"/>
              <a:r>
                <a:rPr lang="en-US" sz="1600" dirty="0">
                  <a:solidFill>
                    <a:srgbClr val="000000"/>
                  </a:solidFill>
                  <a:ea typeface="Arial Unicode MS"/>
                  <a:cs typeface="Arial Unicode MS"/>
                </a:rPr>
                <a:t>IX</a:t>
              </a:r>
            </a:p>
          </p:txBody>
        </p:sp>
        <p:sp>
          <p:nvSpPr>
            <p:cNvPr id="24" name="Text Box 22"/>
            <p:cNvSpPr txBox="1">
              <a:spLocks noChangeArrowheads="1"/>
            </p:cNvSpPr>
            <p:nvPr/>
          </p:nvSpPr>
          <p:spPr bwMode="auto">
            <a:xfrm>
              <a:off x="4313929" y="2714486"/>
              <a:ext cx="392113" cy="338826"/>
            </a:xfrm>
            <a:prstGeom prst="rect">
              <a:avLst/>
            </a:prstGeom>
            <a:noFill/>
            <a:ln w="9525" algn="ctr">
              <a:noFill/>
              <a:miter lim="800000"/>
              <a:headEnd/>
              <a:tailEnd/>
            </a:ln>
          </p:spPr>
          <p:txBody>
            <a:bodyPr wrap="none">
              <a:spAutoFit/>
            </a:bodyPr>
            <a:lstStyle/>
            <a:p>
              <a:pPr algn="ctr"/>
              <a:r>
                <a:rPr lang="en-US" sz="1600" dirty="0">
                  <a:solidFill>
                    <a:srgbClr val="000000"/>
                  </a:solidFill>
                  <a:ea typeface="Arial Unicode MS"/>
                  <a:cs typeface="Arial Unicode MS"/>
                </a:rPr>
                <a:t>IXa</a:t>
              </a:r>
            </a:p>
          </p:txBody>
        </p:sp>
        <p:sp>
          <p:nvSpPr>
            <p:cNvPr id="25" name="Line 23"/>
            <p:cNvSpPr>
              <a:spLocks noChangeShapeType="1"/>
            </p:cNvSpPr>
            <p:nvPr/>
          </p:nvSpPr>
          <p:spPr bwMode="auto">
            <a:xfrm>
              <a:off x="3124892" y="2417825"/>
              <a:ext cx="604838" cy="1076715"/>
            </a:xfrm>
            <a:prstGeom prst="line">
              <a:avLst/>
            </a:prstGeom>
            <a:noFill/>
            <a:ln w="28575">
              <a:solidFill>
                <a:schemeClr val="tx1"/>
              </a:solidFill>
              <a:round/>
              <a:headEnd/>
              <a:tailEnd type="triangle" w="med" len="med"/>
            </a:ln>
          </p:spPr>
          <p:txBody>
            <a:bodyPr>
              <a:spAutoFit/>
            </a:bodyPr>
            <a:lstStyle/>
            <a:p>
              <a:endParaRPr lang="en-US" sz="1600" dirty="0">
                <a:solidFill>
                  <a:srgbClr val="000000"/>
                </a:solidFill>
              </a:endParaRPr>
            </a:p>
          </p:txBody>
        </p:sp>
        <p:sp>
          <p:nvSpPr>
            <p:cNvPr id="26" name="Line 24"/>
            <p:cNvSpPr>
              <a:spLocks noChangeShapeType="1"/>
            </p:cNvSpPr>
            <p:nvPr/>
          </p:nvSpPr>
          <p:spPr bwMode="auto">
            <a:xfrm>
              <a:off x="3963092" y="3735482"/>
              <a:ext cx="1588" cy="189743"/>
            </a:xfrm>
            <a:prstGeom prst="line">
              <a:avLst/>
            </a:prstGeom>
            <a:noFill/>
            <a:ln w="28575">
              <a:solidFill>
                <a:schemeClr val="tx1"/>
              </a:solidFill>
              <a:round/>
              <a:headEnd/>
              <a:tailEnd type="triangle" w="med" len="med"/>
            </a:ln>
          </p:spPr>
          <p:txBody>
            <a:bodyPr wrap="square">
              <a:spAutoFit/>
            </a:bodyPr>
            <a:lstStyle/>
            <a:p>
              <a:endParaRPr lang="en-US" sz="1600" dirty="0">
                <a:solidFill>
                  <a:srgbClr val="000000"/>
                </a:solidFill>
              </a:endParaRPr>
            </a:p>
          </p:txBody>
        </p:sp>
        <p:sp>
          <p:nvSpPr>
            <p:cNvPr id="27" name="Line 25"/>
            <p:cNvSpPr>
              <a:spLocks noChangeShapeType="1"/>
            </p:cNvSpPr>
            <p:nvPr/>
          </p:nvSpPr>
          <p:spPr bwMode="auto">
            <a:xfrm>
              <a:off x="3963092" y="4208333"/>
              <a:ext cx="1588" cy="280096"/>
            </a:xfrm>
            <a:prstGeom prst="line">
              <a:avLst/>
            </a:prstGeom>
            <a:noFill/>
            <a:ln w="28575">
              <a:solidFill>
                <a:schemeClr val="tx1"/>
              </a:solidFill>
              <a:round/>
              <a:headEnd/>
              <a:tailEnd type="triangle" w="med" len="med"/>
            </a:ln>
          </p:spPr>
          <p:txBody>
            <a:bodyPr wrap="square">
              <a:spAutoFit/>
            </a:bodyPr>
            <a:lstStyle/>
            <a:p>
              <a:endParaRPr lang="en-US" sz="1600" dirty="0">
                <a:solidFill>
                  <a:srgbClr val="000000"/>
                </a:solidFill>
              </a:endParaRPr>
            </a:p>
          </p:txBody>
        </p:sp>
        <p:sp>
          <p:nvSpPr>
            <p:cNvPr id="28" name="Line 26"/>
            <p:cNvSpPr>
              <a:spLocks noChangeShapeType="1"/>
            </p:cNvSpPr>
            <p:nvPr/>
          </p:nvSpPr>
          <p:spPr bwMode="auto">
            <a:xfrm>
              <a:off x="3958329" y="4795632"/>
              <a:ext cx="0" cy="298167"/>
            </a:xfrm>
            <a:prstGeom prst="line">
              <a:avLst/>
            </a:prstGeom>
            <a:noFill/>
            <a:ln w="28575">
              <a:solidFill>
                <a:schemeClr val="tx1"/>
              </a:solidFill>
              <a:round/>
              <a:headEnd/>
              <a:tailEnd type="triangle" w="med" len="med"/>
            </a:ln>
          </p:spPr>
          <p:txBody>
            <a:bodyPr wrap="none">
              <a:spAutoFit/>
            </a:bodyPr>
            <a:lstStyle/>
            <a:p>
              <a:endParaRPr lang="en-US" sz="1600" dirty="0">
                <a:solidFill>
                  <a:srgbClr val="000000"/>
                </a:solidFill>
              </a:endParaRPr>
            </a:p>
          </p:txBody>
        </p:sp>
        <p:sp>
          <p:nvSpPr>
            <p:cNvPr id="29" name="Line 27"/>
            <p:cNvSpPr>
              <a:spLocks noChangeShapeType="1"/>
            </p:cNvSpPr>
            <p:nvPr/>
          </p:nvSpPr>
          <p:spPr bwMode="auto">
            <a:xfrm flipH="1">
              <a:off x="4559992" y="2417825"/>
              <a:ext cx="225425" cy="296661"/>
            </a:xfrm>
            <a:prstGeom prst="line">
              <a:avLst/>
            </a:prstGeom>
            <a:noFill/>
            <a:ln w="28575">
              <a:solidFill>
                <a:schemeClr val="tx1"/>
              </a:solidFill>
              <a:round/>
              <a:headEnd/>
              <a:tailEnd type="triangle" w="med" len="med"/>
            </a:ln>
          </p:spPr>
          <p:txBody>
            <a:bodyPr>
              <a:spAutoFit/>
            </a:bodyPr>
            <a:lstStyle/>
            <a:p>
              <a:endParaRPr lang="en-US" sz="1600" dirty="0">
                <a:solidFill>
                  <a:srgbClr val="000000"/>
                </a:solidFill>
              </a:endParaRPr>
            </a:p>
          </p:txBody>
        </p:sp>
        <p:grpSp>
          <p:nvGrpSpPr>
            <p:cNvPr id="4" name="Group 3"/>
            <p:cNvGrpSpPr/>
            <p:nvPr/>
          </p:nvGrpSpPr>
          <p:grpSpPr>
            <a:xfrm>
              <a:off x="3482079" y="1957021"/>
              <a:ext cx="963613" cy="504475"/>
              <a:chOff x="3482079" y="1957021"/>
              <a:chExt cx="963613" cy="504475"/>
            </a:xfrm>
          </p:grpSpPr>
          <p:sp>
            <p:nvSpPr>
              <p:cNvPr id="36" name="Line 29"/>
              <p:cNvSpPr>
                <a:spLocks noChangeShapeType="1"/>
              </p:cNvSpPr>
              <p:nvPr/>
            </p:nvSpPr>
            <p:spPr bwMode="auto">
              <a:xfrm>
                <a:off x="3963092" y="1957021"/>
                <a:ext cx="0" cy="336728"/>
              </a:xfrm>
              <a:prstGeom prst="line">
                <a:avLst/>
              </a:prstGeom>
              <a:noFill/>
              <a:ln w="28575">
                <a:solidFill>
                  <a:schemeClr val="tx1"/>
                </a:solidFill>
                <a:round/>
                <a:headEnd/>
                <a:tailEnd/>
              </a:ln>
            </p:spPr>
            <p:txBody>
              <a:bodyPr wrap="none">
                <a:spAutoFit/>
              </a:bodyPr>
              <a:lstStyle/>
              <a:p>
                <a:endParaRPr lang="en-US" sz="1600" dirty="0">
                  <a:solidFill>
                    <a:srgbClr val="000000"/>
                  </a:solidFill>
                </a:endParaRPr>
              </a:p>
            </p:txBody>
          </p:sp>
          <p:sp>
            <p:nvSpPr>
              <p:cNvPr id="37" name="Line 30"/>
              <p:cNvSpPr>
                <a:spLocks noChangeShapeType="1"/>
              </p:cNvSpPr>
              <p:nvPr/>
            </p:nvSpPr>
            <p:spPr bwMode="auto">
              <a:xfrm flipH="1">
                <a:off x="3482079" y="2286348"/>
                <a:ext cx="481013" cy="175148"/>
              </a:xfrm>
              <a:prstGeom prst="line">
                <a:avLst/>
              </a:prstGeom>
              <a:noFill/>
              <a:ln w="28575">
                <a:solidFill>
                  <a:schemeClr val="tx1"/>
                </a:solidFill>
                <a:round/>
                <a:headEnd/>
                <a:tailEnd type="triangle" w="med" len="med"/>
              </a:ln>
            </p:spPr>
            <p:txBody>
              <a:bodyPr wrap="none">
                <a:spAutoFit/>
              </a:bodyPr>
              <a:lstStyle/>
              <a:p>
                <a:endParaRPr lang="en-US" sz="1600" dirty="0">
                  <a:solidFill>
                    <a:srgbClr val="000000"/>
                  </a:solidFill>
                </a:endParaRPr>
              </a:p>
            </p:txBody>
          </p:sp>
          <p:sp>
            <p:nvSpPr>
              <p:cNvPr id="38" name="Line 31"/>
              <p:cNvSpPr>
                <a:spLocks noChangeShapeType="1"/>
              </p:cNvSpPr>
              <p:nvPr/>
            </p:nvSpPr>
            <p:spPr bwMode="auto">
              <a:xfrm>
                <a:off x="3964679" y="2286348"/>
                <a:ext cx="481013" cy="175148"/>
              </a:xfrm>
              <a:prstGeom prst="line">
                <a:avLst/>
              </a:prstGeom>
              <a:noFill/>
              <a:ln w="28575">
                <a:solidFill>
                  <a:schemeClr val="tx1"/>
                </a:solidFill>
                <a:round/>
                <a:headEnd/>
                <a:tailEnd type="triangle" w="med" len="med"/>
              </a:ln>
            </p:spPr>
            <p:txBody>
              <a:bodyPr wrap="none">
                <a:spAutoFit/>
              </a:bodyPr>
              <a:lstStyle/>
              <a:p>
                <a:endParaRPr lang="en-US" sz="1600" dirty="0">
                  <a:solidFill>
                    <a:srgbClr val="000000"/>
                  </a:solidFill>
                </a:endParaRPr>
              </a:p>
            </p:txBody>
          </p:sp>
        </p:grpSp>
        <p:sp>
          <p:nvSpPr>
            <p:cNvPr id="31" name="Line 32"/>
            <p:cNvSpPr>
              <a:spLocks noChangeShapeType="1"/>
            </p:cNvSpPr>
            <p:nvPr/>
          </p:nvSpPr>
          <p:spPr bwMode="auto">
            <a:xfrm>
              <a:off x="3297929" y="5137470"/>
              <a:ext cx="1397000" cy="0"/>
            </a:xfrm>
            <a:prstGeom prst="line">
              <a:avLst/>
            </a:prstGeom>
            <a:noFill/>
            <a:ln w="28575">
              <a:solidFill>
                <a:schemeClr val="tx1"/>
              </a:solidFill>
              <a:round/>
              <a:headEnd/>
              <a:tailEnd type="triangle" w="med" len="med"/>
            </a:ln>
          </p:spPr>
          <p:txBody>
            <a:bodyPr>
              <a:spAutoFit/>
            </a:bodyPr>
            <a:lstStyle/>
            <a:p>
              <a:endParaRPr lang="en-US" sz="1600" dirty="0">
                <a:solidFill>
                  <a:srgbClr val="000000"/>
                </a:solidFill>
              </a:endParaRPr>
            </a:p>
          </p:txBody>
        </p:sp>
        <p:sp>
          <p:nvSpPr>
            <p:cNvPr id="32" name="Line 33"/>
            <p:cNvSpPr>
              <a:spLocks noChangeShapeType="1"/>
            </p:cNvSpPr>
            <p:nvPr/>
          </p:nvSpPr>
          <p:spPr bwMode="auto">
            <a:xfrm flipH="1">
              <a:off x="3591617" y="2837969"/>
              <a:ext cx="628650" cy="0"/>
            </a:xfrm>
            <a:prstGeom prst="line">
              <a:avLst/>
            </a:prstGeom>
            <a:noFill/>
            <a:ln w="28575">
              <a:solidFill>
                <a:schemeClr val="tx1"/>
              </a:solidFill>
              <a:round/>
              <a:headEnd/>
              <a:tailEnd type="triangle" w="med" len="med"/>
            </a:ln>
          </p:spPr>
          <p:txBody>
            <a:bodyPr wrap="none">
              <a:spAutoFit/>
            </a:bodyPr>
            <a:lstStyle/>
            <a:p>
              <a:endParaRPr lang="en-US" sz="1600" dirty="0">
                <a:solidFill>
                  <a:srgbClr val="000000"/>
                </a:solidFill>
              </a:endParaRPr>
            </a:p>
          </p:txBody>
        </p:sp>
      </p:grpSp>
      <p:sp>
        <p:nvSpPr>
          <p:cNvPr id="39" name="TextBox 38"/>
          <p:cNvSpPr txBox="1"/>
          <p:nvPr/>
        </p:nvSpPr>
        <p:spPr>
          <a:xfrm>
            <a:off x="5721745" y="3165637"/>
            <a:ext cx="1334668" cy="338554"/>
          </a:xfrm>
          <a:prstGeom prst="rect">
            <a:avLst/>
          </a:prstGeom>
          <a:noFill/>
        </p:spPr>
        <p:txBody>
          <a:bodyPr wrap="square" rtlCol="0">
            <a:spAutoFit/>
          </a:bodyPr>
          <a:lstStyle/>
          <a:p>
            <a:r>
              <a:rPr lang="en-US" sz="1600" b="1" dirty="0">
                <a:solidFill>
                  <a:srgbClr val="00305C"/>
                </a:solidFill>
              </a:rPr>
              <a:t>Warfarin</a:t>
            </a:r>
            <a:r>
              <a:rPr lang="en-US" sz="1600" b="1" baseline="30000" dirty="0">
                <a:solidFill>
                  <a:srgbClr val="00305C"/>
                </a:solidFill>
              </a:rPr>
              <a:t>3</a:t>
            </a:r>
          </a:p>
        </p:txBody>
      </p:sp>
      <p:cxnSp>
        <p:nvCxnSpPr>
          <p:cNvPr id="91" name="Straight Connector 90"/>
          <p:cNvCxnSpPr/>
          <p:nvPr/>
        </p:nvCxnSpPr>
        <p:spPr>
          <a:xfrm rot="19833090" flipH="1">
            <a:off x="3313959" y="2791801"/>
            <a:ext cx="0" cy="225507"/>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92" name="Straight Connector 91"/>
          <p:cNvCxnSpPr>
            <a:stCxn id="117" idx="3"/>
          </p:cNvCxnSpPr>
          <p:nvPr/>
        </p:nvCxnSpPr>
        <p:spPr>
          <a:xfrm flipV="1">
            <a:off x="2702436" y="2917198"/>
            <a:ext cx="611263" cy="310181"/>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95" name="Straight Connector 94"/>
          <p:cNvCxnSpPr/>
          <p:nvPr/>
        </p:nvCxnSpPr>
        <p:spPr>
          <a:xfrm>
            <a:off x="4477181" y="1736230"/>
            <a:ext cx="0" cy="225507"/>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96" name="Straight Connector 95"/>
          <p:cNvCxnSpPr/>
          <p:nvPr/>
        </p:nvCxnSpPr>
        <p:spPr>
          <a:xfrm flipH="1">
            <a:off x="4477182" y="1848983"/>
            <a:ext cx="779527" cy="0"/>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99" name="Straight Connector 98"/>
          <p:cNvCxnSpPr/>
          <p:nvPr/>
        </p:nvCxnSpPr>
        <p:spPr>
          <a:xfrm flipH="1">
            <a:off x="4713771" y="2491509"/>
            <a:ext cx="112083" cy="152110"/>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100" name="Straight Connector 99"/>
          <p:cNvCxnSpPr>
            <a:stCxn id="39" idx="1"/>
          </p:cNvCxnSpPr>
          <p:nvPr/>
        </p:nvCxnSpPr>
        <p:spPr>
          <a:xfrm flipH="1" flipV="1">
            <a:off x="4770011" y="2558916"/>
            <a:ext cx="951735" cy="775996"/>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104" name="Straight Connector 103"/>
          <p:cNvCxnSpPr/>
          <p:nvPr/>
        </p:nvCxnSpPr>
        <p:spPr>
          <a:xfrm>
            <a:off x="5246584" y="1841840"/>
            <a:ext cx="482304" cy="1485931"/>
          </a:xfrm>
          <a:prstGeom prst="line">
            <a:avLst/>
          </a:prstGeom>
          <a:effectLst/>
        </p:spPr>
        <p:style>
          <a:lnRef idx="2">
            <a:schemeClr val="accent1"/>
          </a:lnRef>
          <a:fillRef idx="0">
            <a:schemeClr val="accent1"/>
          </a:fillRef>
          <a:effectRef idx="1">
            <a:schemeClr val="accent1"/>
          </a:effectRef>
          <a:fontRef idx="minor">
            <a:schemeClr val="tx1"/>
          </a:fontRef>
        </p:style>
      </p:cxnSp>
      <p:sp>
        <p:nvSpPr>
          <p:cNvPr id="105" name="TextBox 104"/>
          <p:cNvSpPr txBox="1"/>
          <p:nvPr/>
        </p:nvSpPr>
        <p:spPr>
          <a:xfrm>
            <a:off x="1247828" y="4505160"/>
            <a:ext cx="1386673" cy="338554"/>
          </a:xfrm>
          <a:prstGeom prst="rect">
            <a:avLst/>
          </a:prstGeom>
          <a:noFill/>
          <a:effectLst/>
        </p:spPr>
        <p:txBody>
          <a:bodyPr wrap="square" rtlCol="0">
            <a:spAutoFit/>
          </a:bodyPr>
          <a:lstStyle/>
          <a:p>
            <a:pPr algn="r"/>
            <a:r>
              <a:rPr lang="en-US" sz="1600" b="1" dirty="0">
                <a:solidFill>
                  <a:srgbClr val="FF0000"/>
                </a:solidFill>
              </a:rPr>
              <a:t>Dabigatran</a:t>
            </a:r>
            <a:endParaRPr lang="en-US" sz="1600" b="1" baseline="30000" dirty="0">
              <a:solidFill>
                <a:srgbClr val="FF0000"/>
              </a:solidFill>
            </a:endParaRPr>
          </a:p>
        </p:txBody>
      </p:sp>
      <p:cxnSp>
        <p:nvCxnSpPr>
          <p:cNvPr id="107" name="Straight Connector 106"/>
          <p:cNvCxnSpPr/>
          <p:nvPr/>
        </p:nvCxnSpPr>
        <p:spPr>
          <a:xfrm rot="10800000">
            <a:off x="3063920" y="4558872"/>
            <a:ext cx="0" cy="225507"/>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08" name="Straight Connector 107"/>
          <p:cNvCxnSpPr/>
          <p:nvPr/>
        </p:nvCxnSpPr>
        <p:spPr>
          <a:xfrm flipV="1">
            <a:off x="2639263" y="4668202"/>
            <a:ext cx="419100" cy="2381"/>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sp>
        <p:nvSpPr>
          <p:cNvPr id="117" name="TextBox 116"/>
          <p:cNvSpPr txBox="1"/>
          <p:nvPr/>
        </p:nvSpPr>
        <p:spPr>
          <a:xfrm>
            <a:off x="1367768" y="3058102"/>
            <a:ext cx="1334668" cy="338554"/>
          </a:xfrm>
          <a:prstGeom prst="rect">
            <a:avLst/>
          </a:prstGeom>
          <a:noFill/>
          <a:effectLst/>
        </p:spPr>
        <p:txBody>
          <a:bodyPr wrap="square" rtlCol="0">
            <a:spAutoFit/>
          </a:bodyPr>
          <a:lstStyle/>
          <a:p>
            <a:pPr algn="r"/>
            <a:r>
              <a:rPr lang="en-US" sz="1600" b="1" dirty="0">
                <a:solidFill>
                  <a:srgbClr val="00305C"/>
                </a:solidFill>
              </a:rPr>
              <a:t>Warfarin</a:t>
            </a:r>
            <a:r>
              <a:rPr lang="en-US" sz="1600" b="1" baseline="30000" dirty="0">
                <a:solidFill>
                  <a:srgbClr val="00305C"/>
                </a:solidFill>
              </a:rPr>
              <a:t>3</a:t>
            </a:r>
          </a:p>
        </p:txBody>
      </p:sp>
      <p:cxnSp>
        <p:nvCxnSpPr>
          <p:cNvPr id="69" name="Elbow Connector 68"/>
          <p:cNvCxnSpPr/>
          <p:nvPr/>
        </p:nvCxnSpPr>
        <p:spPr>
          <a:xfrm rot="16200000" flipV="1">
            <a:off x="3700663" y="3653197"/>
            <a:ext cx="1426082" cy="245269"/>
          </a:xfrm>
          <a:prstGeom prst="bentConnector2">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a:off x="2711960" y="3232141"/>
            <a:ext cx="824093" cy="1121002"/>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74" name="Straight Connector 73"/>
          <p:cNvCxnSpPr/>
          <p:nvPr/>
        </p:nvCxnSpPr>
        <p:spPr>
          <a:xfrm>
            <a:off x="3851967" y="4231483"/>
            <a:ext cx="0" cy="225507"/>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79" name="Straight Connector 78"/>
          <p:cNvCxnSpPr/>
          <p:nvPr/>
        </p:nvCxnSpPr>
        <p:spPr>
          <a:xfrm flipH="1">
            <a:off x="3526529" y="4344236"/>
            <a:ext cx="334996" cy="4145"/>
          </a:xfrm>
          <a:prstGeom prst="line">
            <a:avLst/>
          </a:prstGeom>
          <a:effectLst/>
        </p:spPr>
        <p:style>
          <a:lnRef idx="2">
            <a:schemeClr val="accent1"/>
          </a:lnRef>
          <a:fillRef idx="0">
            <a:schemeClr val="accent1"/>
          </a:fillRef>
          <a:effectRef idx="1">
            <a:schemeClr val="accent1"/>
          </a:effectRef>
          <a:fontRef idx="minor">
            <a:schemeClr val="tx1"/>
          </a:fontRef>
        </p:style>
      </p:cxnSp>
      <p:sp>
        <p:nvSpPr>
          <p:cNvPr id="86" name="Text Box 12"/>
          <p:cNvSpPr txBox="1">
            <a:spLocks noChangeArrowheads="1"/>
          </p:cNvSpPr>
          <p:nvPr/>
        </p:nvSpPr>
        <p:spPr bwMode="auto">
          <a:xfrm>
            <a:off x="4630318" y="3802331"/>
            <a:ext cx="973343" cy="338554"/>
          </a:xfrm>
          <a:prstGeom prst="rect">
            <a:avLst/>
          </a:prstGeom>
          <a:noFill/>
          <a:ln w="9525" algn="ctr">
            <a:noFill/>
            <a:miter lim="800000"/>
            <a:headEnd/>
            <a:tailEnd/>
          </a:ln>
        </p:spPr>
        <p:txBody>
          <a:bodyPr wrap="none">
            <a:spAutoFit/>
          </a:bodyPr>
          <a:lstStyle/>
          <a:p>
            <a:r>
              <a:rPr lang="en-US" sz="1600" dirty="0">
                <a:solidFill>
                  <a:srgbClr val="000000"/>
                </a:solidFill>
                <a:ea typeface="Arial Unicode MS"/>
                <a:cs typeface="Arial Unicode MS"/>
              </a:rPr>
              <a:t>Amplification</a:t>
            </a:r>
          </a:p>
        </p:txBody>
      </p:sp>
      <p:sp>
        <p:nvSpPr>
          <p:cNvPr id="60" name="Line 25"/>
          <p:cNvSpPr>
            <a:spLocks noChangeShapeType="1"/>
          </p:cNvSpPr>
          <p:nvPr/>
        </p:nvSpPr>
        <p:spPr bwMode="auto">
          <a:xfrm flipH="1">
            <a:off x="4290116" y="3339676"/>
            <a:ext cx="256657" cy="0"/>
          </a:xfrm>
          <a:prstGeom prst="line">
            <a:avLst/>
          </a:prstGeom>
          <a:noFill/>
          <a:ln w="28575">
            <a:solidFill>
              <a:schemeClr val="tx1"/>
            </a:solidFill>
            <a:round/>
            <a:headEnd/>
            <a:tailEnd type="triangle" w="med" len="med"/>
          </a:ln>
        </p:spPr>
        <p:txBody>
          <a:bodyPr wrap="square">
            <a:spAutoFit/>
          </a:bodyPr>
          <a:lstStyle/>
          <a:p>
            <a:endParaRPr lang="en-US" sz="1600" dirty="0">
              <a:solidFill>
                <a:srgbClr val="000000"/>
              </a:solidFill>
            </a:endParaRPr>
          </a:p>
        </p:txBody>
      </p:sp>
      <p:sp>
        <p:nvSpPr>
          <p:cNvPr id="7" name="TextBox 6"/>
          <p:cNvSpPr txBox="1"/>
          <p:nvPr/>
        </p:nvSpPr>
        <p:spPr>
          <a:xfrm>
            <a:off x="6819900" y="1950248"/>
            <a:ext cx="2324100" cy="2800767"/>
          </a:xfrm>
          <a:prstGeom prst="rect">
            <a:avLst/>
          </a:prstGeom>
          <a:noFill/>
        </p:spPr>
        <p:txBody>
          <a:bodyPr wrap="square" rtlCol="0">
            <a:spAutoFit/>
          </a:bodyPr>
          <a:lstStyle/>
          <a:p>
            <a:pPr algn="ctr"/>
            <a:r>
              <a:rPr lang="en-US" sz="1600" b="1" dirty="0" smtClean="0"/>
              <a:t>Note: </a:t>
            </a:r>
            <a:r>
              <a:rPr lang="en-US" sz="1600" dirty="0" smtClean="0"/>
              <a:t>Available pharmacologic alternatives (prothrombin complex concentrates, fresh frozen plasma, factor </a:t>
            </a:r>
            <a:r>
              <a:rPr lang="en-US" sz="1600" dirty="0" err="1" smtClean="0"/>
              <a:t>VIIa</a:t>
            </a:r>
            <a:r>
              <a:rPr lang="en-US" sz="1600" dirty="0" smtClean="0"/>
              <a:t>) for reversing anticoagulation work by </a:t>
            </a:r>
            <a:r>
              <a:rPr lang="en-US" sz="1600" dirty="0" err="1" smtClean="0"/>
              <a:t>repleting</a:t>
            </a:r>
            <a:r>
              <a:rPr lang="en-US" sz="1600" dirty="0" smtClean="0"/>
              <a:t> </a:t>
            </a:r>
            <a:r>
              <a:rPr lang="en-US" sz="1600" i="1" u="sng" dirty="0" smtClean="0"/>
              <a:t>upstream Vitamin K-dependent </a:t>
            </a:r>
            <a:r>
              <a:rPr lang="en-US" sz="1600" dirty="0" smtClean="0"/>
              <a:t>coagulation factors</a:t>
            </a:r>
            <a:endParaRPr lang="en-GB" sz="1600" dirty="0"/>
          </a:p>
        </p:txBody>
      </p:sp>
      <p:sp>
        <p:nvSpPr>
          <p:cNvPr id="8" name="Right Brace 7"/>
          <p:cNvSpPr/>
          <p:nvPr/>
        </p:nvSpPr>
        <p:spPr bwMode="auto">
          <a:xfrm>
            <a:off x="6682038" y="1879206"/>
            <a:ext cx="260448" cy="2931972"/>
          </a:xfrm>
          <a:prstGeom prst="rightBrace">
            <a:avLst/>
          </a:prstGeom>
          <a:no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400" b="0" i="0" u="none" strike="noStrike" cap="none" normalizeH="0" baseline="0" smtClean="0">
              <a:ln>
                <a:noFill/>
              </a:ln>
              <a:solidFill>
                <a:schemeClr val="tx1"/>
              </a:solidFill>
              <a:effectLst/>
              <a:latin typeface="BISansCond" pitchFamily="2" charset="0"/>
            </a:endParaRPr>
          </a:p>
        </p:txBody>
      </p:sp>
      <p:sp>
        <p:nvSpPr>
          <p:cNvPr id="33" name="TextBox 32"/>
          <p:cNvSpPr txBox="1"/>
          <p:nvPr/>
        </p:nvSpPr>
        <p:spPr>
          <a:xfrm>
            <a:off x="173729" y="5295589"/>
            <a:ext cx="5934075" cy="269304"/>
          </a:xfrm>
          <a:prstGeom prst="rect">
            <a:avLst/>
          </a:prstGeom>
          <a:noFill/>
        </p:spPr>
        <p:txBody>
          <a:bodyPr wrap="square" rtlCol="0">
            <a:spAutoFit/>
          </a:bodyPr>
          <a:lstStyle/>
          <a:p>
            <a:r>
              <a:rPr lang="en-US" sz="1150" dirty="0"/>
              <a:t>*Clinical significance of targeting different parts of the coagulation cascade has not been </a:t>
            </a:r>
            <a:r>
              <a:rPr lang="en-US" sz="1150" dirty="0" smtClean="0"/>
              <a:t>established</a:t>
            </a:r>
            <a:endParaRPr lang="en-US" sz="1150" dirty="0"/>
          </a:p>
        </p:txBody>
      </p:sp>
      <p:sp>
        <p:nvSpPr>
          <p:cNvPr id="61" name="Slide Number Placeholder 2"/>
          <p:cNvSpPr txBox="1">
            <a:spLocks/>
          </p:cNvSpPr>
          <p:nvPr/>
        </p:nvSpPr>
        <p:spPr bwMode="auto">
          <a:xfrm>
            <a:off x="7893050" y="6602413"/>
            <a:ext cx="900113" cy="179387"/>
          </a:xfrm>
          <a:prstGeom prst="rect">
            <a:avLst/>
          </a:prstGeom>
          <a:noFill/>
          <a:ln w="9525">
            <a:noFill/>
            <a:miter lim="800000"/>
            <a:headEnd/>
            <a:tailEnd/>
          </a:ln>
        </p:spPr>
        <p:txBody>
          <a:bodyPr vert="horz" wrap="square" lIns="0" tIns="0" rIns="0" bIns="0" numCol="1" anchor="b" anchorCtr="0" compatLnSpc="1">
            <a:prstTxWarp prst="textNoShape">
              <a:avLst/>
            </a:prstTxWarp>
          </a:bodyPr>
          <a:lstStyle>
            <a:defPPr>
              <a:defRPr lang="en-US"/>
            </a:defPPr>
            <a:lvl1pPr algn="r" rtl="0" eaLnBrk="0" fontAlgn="base" hangingPunct="0">
              <a:spcBef>
                <a:spcPct val="0"/>
              </a:spcBef>
              <a:spcAft>
                <a:spcPct val="0"/>
              </a:spcAft>
              <a:defRPr sz="1000" kern="1200">
                <a:solidFill>
                  <a:srgbClr val="000000"/>
                </a:solidFill>
                <a:latin typeface="BISansCond" pitchFamily="2" charset="0"/>
                <a:ea typeface="+mn-ea"/>
                <a:cs typeface="+mn-cs"/>
              </a:defRPr>
            </a:lvl1pPr>
            <a:lvl2pPr marL="457200" algn="l" rtl="0" eaLnBrk="0" fontAlgn="base" hangingPunct="0">
              <a:spcBef>
                <a:spcPct val="0"/>
              </a:spcBef>
              <a:spcAft>
                <a:spcPct val="0"/>
              </a:spcAft>
              <a:defRPr sz="1400" kern="1200">
                <a:solidFill>
                  <a:schemeClr val="tx1"/>
                </a:solidFill>
                <a:latin typeface="BISansCond" pitchFamily="2" charset="0"/>
                <a:ea typeface="+mn-ea"/>
                <a:cs typeface="+mn-cs"/>
              </a:defRPr>
            </a:lvl2pPr>
            <a:lvl3pPr marL="914400" algn="l" rtl="0" eaLnBrk="0" fontAlgn="base" hangingPunct="0">
              <a:spcBef>
                <a:spcPct val="0"/>
              </a:spcBef>
              <a:spcAft>
                <a:spcPct val="0"/>
              </a:spcAft>
              <a:defRPr sz="1400" kern="1200">
                <a:solidFill>
                  <a:schemeClr val="tx1"/>
                </a:solidFill>
                <a:latin typeface="BISansCond" pitchFamily="2" charset="0"/>
                <a:ea typeface="+mn-ea"/>
                <a:cs typeface="+mn-cs"/>
              </a:defRPr>
            </a:lvl3pPr>
            <a:lvl4pPr marL="1371600" algn="l" rtl="0" eaLnBrk="0" fontAlgn="base" hangingPunct="0">
              <a:spcBef>
                <a:spcPct val="0"/>
              </a:spcBef>
              <a:spcAft>
                <a:spcPct val="0"/>
              </a:spcAft>
              <a:defRPr sz="1400" kern="1200">
                <a:solidFill>
                  <a:schemeClr val="tx1"/>
                </a:solidFill>
                <a:latin typeface="BISansCond" pitchFamily="2" charset="0"/>
                <a:ea typeface="+mn-ea"/>
                <a:cs typeface="+mn-cs"/>
              </a:defRPr>
            </a:lvl4pPr>
            <a:lvl5pPr marL="1828800" algn="l" rtl="0" eaLnBrk="0" fontAlgn="base" hangingPunct="0">
              <a:spcBef>
                <a:spcPct val="0"/>
              </a:spcBef>
              <a:spcAft>
                <a:spcPct val="0"/>
              </a:spcAft>
              <a:defRPr sz="1400" kern="1200">
                <a:solidFill>
                  <a:schemeClr val="tx1"/>
                </a:solidFill>
                <a:latin typeface="BISansCond" pitchFamily="2" charset="0"/>
                <a:ea typeface="+mn-ea"/>
                <a:cs typeface="+mn-cs"/>
              </a:defRPr>
            </a:lvl5pPr>
            <a:lvl6pPr marL="2286000" algn="l" defTabSz="914400" rtl="0" eaLnBrk="1" latinLnBrk="0" hangingPunct="1">
              <a:defRPr sz="1400" kern="1200">
                <a:solidFill>
                  <a:schemeClr val="tx1"/>
                </a:solidFill>
                <a:latin typeface="BISansCond" pitchFamily="2" charset="0"/>
                <a:ea typeface="+mn-ea"/>
                <a:cs typeface="+mn-cs"/>
              </a:defRPr>
            </a:lvl6pPr>
            <a:lvl7pPr marL="2743200" algn="l" defTabSz="914400" rtl="0" eaLnBrk="1" latinLnBrk="0" hangingPunct="1">
              <a:defRPr sz="1400" kern="1200">
                <a:solidFill>
                  <a:schemeClr val="tx1"/>
                </a:solidFill>
                <a:latin typeface="BISansCond" pitchFamily="2" charset="0"/>
                <a:ea typeface="+mn-ea"/>
                <a:cs typeface="+mn-cs"/>
              </a:defRPr>
            </a:lvl7pPr>
            <a:lvl8pPr marL="3200400" algn="l" defTabSz="914400" rtl="0" eaLnBrk="1" latinLnBrk="0" hangingPunct="1">
              <a:defRPr sz="1400" kern="1200">
                <a:solidFill>
                  <a:schemeClr val="tx1"/>
                </a:solidFill>
                <a:latin typeface="BISansCond" pitchFamily="2" charset="0"/>
                <a:ea typeface="+mn-ea"/>
                <a:cs typeface="+mn-cs"/>
              </a:defRPr>
            </a:lvl8pPr>
            <a:lvl9pPr marL="3657600" algn="l" defTabSz="914400" rtl="0" eaLnBrk="1" latinLnBrk="0" hangingPunct="1">
              <a:defRPr sz="1400" kern="1200">
                <a:solidFill>
                  <a:schemeClr val="tx1"/>
                </a:solidFill>
                <a:latin typeface="BISansCond" pitchFamily="2" charset="0"/>
                <a:ea typeface="+mn-ea"/>
                <a:cs typeface="+mn-cs"/>
              </a:defRPr>
            </a:lvl9pPr>
          </a:lstStyle>
          <a:p>
            <a:fld id="{9AFA09C9-CC39-4F46-8FE7-66C46C5A062A}" type="slidenum">
              <a:rPr lang="en-US" smtClean="0"/>
              <a:pPr/>
              <a:t>8</a:t>
            </a:fld>
            <a:endParaRPr lang="en-US" dirty="0"/>
          </a:p>
        </p:txBody>
      </p:sp>
    </p:spTree>
    <p:extLst>
      <p:ext uri="{BB962C8B-B14F-4D97-AF65-F5344CB8AC3E}">
        <p14:creationId xmlns:p14="http://schemas.microsoft.com/office/powerpoint/2010/main" val="1850007129"/>
      </p:ext>
    </p:extLst>
  </p:cSld>
  <p:clrMapOvr>
    <a:masterClrMapping/>
  </p:clrMapOvr>
  <p:transition spd="med">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1950" y="200025"/>
            <a:ext cx="6780213" cy="676275"/>
          </a:xfrm>
          <a:solidFill>
            <a:schemeClr val="accent1"/>
          </a:solidFill>
          <a:ln w="9525">
            <a:noFill/>
            <a:miter lim="800000"/>
            <a:headEnd/>
            <a:tailEnd/>
          </a:ln>
          <a:effectLst/>
        </p:spPr>
        <p:txBody>
          <a:bodyPr vert="horz" wrap="square" lIns="0" tIns="0" rIns="0" bIns="0" numCol="1" anchor="ctr" anchorCtr="0" compatLnSpc="1">
            <a:prstTxWarp prst="textNoShape">
              <a:avLst/>
            </a:prstTxWarp>
          </a:bodyPr>
          <a:lstStyle/>
          <a:p>
            <a:r>
              <a:rPr lang="en-US" dirty="0"/>
              <a:t>Patients on Dabigatran Requiring Emergency Surgery or </a:t>
            </a:r>
            <a:r>
              <a:rPr lang="en-US" dirty="0" smtClean="0"/>
              <a:t>Urgent </a:t>
            </a:r>
            <a:r>
              <a:rPr lang="en-US" dirty="0"/>
              <a:t>Intervention</a:t>
            </a:r>
          </a:p>
        </p:txBody>
      </p:sp>
      <p:sp>
        <p:nvSpPr>
          <p:cNvPr id="3" name="Content Placeholder 2"/>
          <p:cNvSpPr>
            <a:spLocks noGrp="1"/>
          </p:cNvSpPr>
          <p:nvPr>
            <p:ph idx="1"/>
          </p:nvPr>
        </p:nvSpPr>
        <p:spPr>
          <a:xfrm>
            <a:off x="358775" y="1258888"/>
            <a:ext cx="8434388" cy="4487393"/>
          </a:xfrm>
        </p:spPr>
        <p:txBody>
          <a:bodyPr>
            <a:normAutofit fontScale="70000" lnSpcReduction="20000"/>
          </a:bodyPr>
          <a:lstStyle/>
          <a:p>
            <a:pPr marL="285750" indent="-285750">
              <a:buFont typeface="Arial" panose="020B0604020202020204" pitchFamily="34" charset="0"/>
              <a:buChar char="•"/>
            </a:pPr>
            <a:r>
              <a:rPr lang="en-US" dirty="0"/>
              <a:t>Current instructions for discontinuing therapy in patients on </a:t>
            </a:r>
            <a:r>
              <a:rPr lang="en-US" dirty="0" err="1" smtClean="0"/>
              <a:t>dabigatran</a:t>
            </a:r>
            <a:r>
              <a:rPr lang="en-US" dirty="0" smtClean="0"/>
              <a:t> before surgical or invasive procedures based </a:t>
            </a:r>
            <a:r>
              <a:rPr lang="en-US" dirty="0"/>
              <a:t>on renal </a:t>
            </a:r>
            <a:r>
              <a:rPr lang="en-US" dirty="0" smtClean="0"/>
              <a:t>function because of the increased risk of bleeding</a:t>
            </a:r>
            <a:endParaRPr lang="en-US" dirty="0"/>
          </a:p>
          <a:p>
            <a:endParaRPr lang="en-US" dirty="0"/>
          </a:p>
          <a:p>
            <a:endParaRPr lang="en-US" dirty="0" smtClean="0"/>
          </a:p>
          <a:p>
            <a:endParaRPr lang="en-US" dirty="0" smtClean="0"/>
          </a:p>
          <a:p>
            <a:pPr marL="285750" indent="-285750">
              <a:buFont typeface="Arial" panose="020B0604020202020204" pitchFamily="34" charset="0"/>
              <a:buChar char="•"/>
            </a:pPr>
            <a:endParaRPr lang="en-US" dirty="0" smtClean="0"/>
          </a:p>
          <a:p>
            <a:pPr marL="285750" indent="-285750">
              <a:buFont typeface="Arial" panose="020B0604020202020204" pitchFamily="34" charset="0"/>
              <a:buChar char="•"/>
            </a:pPr>
            <a:endParaRPr lang="en-US" dirty="0" smtClean="0"/>
          </a:p>
          <a:p>
            <a:pPr marL="285750" indent="-285750">
              <a:buFont typeface="Arial" panose="020B0604020202020204" pitchFamily="34" charset="0"/>
              <a:buChar char="•"/>
            </a:pPr>
            <a:r>
              <a:rPr lang="en-US" dirty="0" err="1" smtClean="0"/>
              <a:t>Dabigatran</a:t>
            </a:r>
            <a:r>
              <a:rPr lang="en-US" dirty="0" smtClean="0"/>
              <a:t> </a:t>
            </a:r>
            <a:r>
              <a:rPr lang="en-US" dirty="0"/>
              <a:t>half-life in </a:t>
            </a:r>
            <a:r>
              <a:rPr lang="en-US" dirty="0" smtClean="0"/>
              <a:t>healthy subjects is </a:t>
            </a:r>
            <a:r>
              <a:rPr lang="en-US" dirty="0"/>
              <a:t>12-17 hours</a:t>
            </a:r>
          </a:p>
          <a:p>
            <a:pPr marL="285750" indent="-285750">
              <a:buFont typeface="Arial" panose="020B0604020202020204" pitchFamily="34" charset="0"/>
              <a:buChar char="•"/>
            </a:pPr>
            <a:r>
              <a:rPr lang="en-US" dirty="0"/>
              <a:t>Longer times may be required for patients </a:t>
            </a:r>
            <a:r>
              <a:rPr lang="en-US" dirty="0" smtClean="0"/>
              <a:t>undergoing </a:t>
            </a:r>
            <a:r>
              <a:rPr lang="en-US" dirty="0"/>
              <a:t>major surgery, spinal </a:t>
            </a:r>
            <a:r>
              <a:rPr lang="en-US" dirty="0" smtClean="0"/>
              <a:t>puncture, placement </a:t>
            </a:r>
            <a:r>
              <a:rPr lang="en-US" dirty="0"/>
              <a:t>of a spinal epidural catheter or port, or in whom complete hemostasis may be required</a:t>
            </a:r>
          </a:p>
          <a:p>
            <a:pPr marL="285750" indent="-285750">
              <a:buFont typeface="Arial" panose="020B0604020202020204" pitchFamily="34" charset="0"/>
              <a:buChar char="•"/>
            </a:pPr>
            <a:r>
              <a:rPr lang="en-US" dirty="0" smtClean="0"/>
              <a:t>If </a:t>
            </a:r>
            <a:r>
              <a:rPr lang="en-US" dirty="0"/>
              <a:t>surgery cannot be </a:t>
            </a:r>
            <a:r>
              <a:rPr lang="en-US" dirty="0" smtClean="0"/>
              <a:t>delayed</a:t>
            </a:r>
            <a:r>
              <a:rPr lang="en-US" dirty="0"/>
              <a:t>, there is an increased risk of </a:t>
            </a:r>
            <a:r>
              <a:rPr lang="en-US" dirty="0" smtClean="0"/>
              <a:t>bleeding</a:t>
            </a:r>
          </a:p>
          <a:p>
            <a:pPr marL="285750" indent="-285750">
              <a:buFont typeface="Arial" panose="020B0604020202020204" pitchFamily="34" charset="0"/>
              <a:buChar char="•"/>
            </a:pPr>
            <a:r>
              <a:rPr lang="en-US" dirty="0"/>
              <a:t>For patients who require emergency surgery or other urgent medical procedure requiring rapid reversal of dabigatran, </a:t>
            </a:r>
            <a:r>
              <a:rPr lang="en-US" dirty="0" smtClean="0"/>
              <a:t>delaying </a:t>
            </a:r>
            <a:r>
              <a:rPr lang="en-US" dirty="0"/>
              <a:t>the procedure may worsen patient outcomes</a:t>
            </a:r>
          </a:p>
          <a:p>
            <a:pPr marL="742950" lvl="1" indent="-285750">
              <a:buFont typeface="Arial" panose="020B0604020202020204" pitchFamily="34" charset="0"/>
              <a:buChar char="•"/>
            </a:pPr>
            <a:r>
              <a:rPr lang="en-US" dirty="0" smtClean="0"/>
              <a:t>Potential circumstances</a:t>
            </a:r>
            <a:r>
              <a:rPr lang="en-US" dirty="0"/>
              <a:t>: Appendicitis, open fractures, ischemic stroke, acute </a:t>
            </a:r>
            <a:r>
              <a:rPr lang="en-US" dirty="0" err="1"/>
              <a:t>cholecystitis</a:t>
            </a:r>
            <a:r>
              <a:rPr lang="en-US" dirty="0"/>
              <a:t> </a:t>
            </a:r>
          </a:p>
          <a:p>
            <a:pPr marL="285750" indent="-285750">
              <a:buFont typeface="Arial" panose="020B0604020202020204" pitchFamily="34" charset="0"/>
              <a:buChar char="•"/>
            </a:pPr>
            <a:endParaRPr lang="en-US" dirty="0"/>
          </a:p>
          <a:p>
            <a:endParaRPr lang="en-US" dirty="0"/>
          </a:p>
          <a:p>
            <a:endParaRPr lang="en-US" dirty="0"/>
          </a:p>
        </p:txBody>
      </p:sp>
      <p:sp>
        <p:nvSpPr>
          <p:cNvPr id="7" name="Text Box 5" descr="SOURCE"/>
          <p:cNvSpPr txBox="1">
            <a:spLocks noChangeArrowheads="1"/>
          </p:cNvSpPr>
          <p:nvPr/>
        </p:nvSpPr>
        <p:spPr bwMode="auto">
          <a:xfrm>
            <a:off x="291005" y="6647644"/>
            <a:ext cx="8686800" cy="220573"/>
          </a:xfrm>
          <a:prstGeom prst="rect">
            <a:avLst/>
          </a:prstGeom>
        </p:spPr>
        <p:txBody>
          <a:bodyPr wrap="square" numCol="2">
            <a:spAutoFit/>
          </a:bodyPr>
          <a:lstStyle>
            <a:defPPr>
              <a:defRPr lang="en-US"/>
            </a:defPPr>
            <a:lvl1pPr>
              <a:lnSpc>
                <a:spcPts val="1000"/>
              </a:lnSpc>
              <a:defRPr sz="1050"/>
            </a:lvl1pPr>
          </a:lstStyle>
          <a:p>
            <a:r>
              <a:rPr lang="en-US" altLang="zh-CN" dirty="0">
                <a:sym typeface="Times New Roman" pitchFamily="18" charset="0"/>
              </a:rPr>
              <a:t>Source US PRADAXA prescribing information</a:t>
            </a:r>
          </a:p>
        </p:txBody>
      </p:sp>
      <p:grpSp>
        <p:nvGrpSpPr>
          <p:cNvPr id="5" name="Group 4"/>
          <p:cNvGrpSpPr/>
          <p:nvPr/>
        </p:nvGrpSpPr>
        <p:grpSpPr>
          <a:xfrm>
            <a:off x="921013" y="1801509"/>
            <a:ext cx="7604517" cy="1403790"/>
            <a:chOff x="1132763" y="1464630"/>
            <a:chExt cx="7604517" cy="1403790"/>
          </a:xfrm>
        </p:grpSpPr>
        <p:sp>
          <p:nvSpPr>
            <p:cNvPr id="14" name="Rounded Rectangle 13"/>
            <p:cNvSpPr/>
            <p:nvPr/>
          </p:nvSpPr>
          <p:spPr>
            <a:xfrm>
              <a:off x="1132763" y="2239507"/>
              <a:ext cx="7604517" cy="628913"/>
            </a:xfrm>
            <a:prstGeom prst="roundRect">
              <a:avLst/>
            </a:prstGeom>
            <a:solidFill>
              <a:srgbClr val="007370"/>
            </a:solidFill>
          </p:spPr>
          <p:txBody>
            <a:bodyPr wrap="none" anchor="ctr">
              <a:noAutofit/>
            </a:bodyPr>
            <a:lstStyle/>
            <a:p>
              <a:r>
                <a:rPr lang="en-US" sz="1600" b="1" dirty="0">
                  <a:solidFill>
                    <a:schemeClr val="bg1"/>
                  </a:solidFill>
                </a:rPr>
                <a:t>Discontinue </a:t>
              </a:r>
              <a:r>
                <a:rPr lang="en-US" sz="1600" b="1" dirty="0" err="1">
                  <a:solidFill>
                    <a:schemeClr val="bg1"/>
                  </a:solidFill>
                </a:rPr>
                <a:t>Pradaxa</a:t>
              </a:r>
              <a:endParaRPr lang="en-US" sz="1600" b="1" dirty="0">
                <a:solidFill>
                  <a:schemeClr val="bg1"/>
                </a:solidFill>
              </a:endParaRPr>
            </a:p>
          </p:txBody>
        </p:sp>
        <p:sp>
          <p:nvSpPr>
            <p:cNvPr id="23" name="Rounded Rectangle 22"/>
            <p:cNvSpPr/>
            <p:nvPr/>
          </p:nvSpPr>
          <p:spPr>
            <a:xfrm>
              <a:off x="1132763" y="1464630"/>
              <a:ext cx="7604517" cy="598573"/>
            </a:xfrm>
            <a:prstGeom prst="roundRect">
              <a:avLst/>
            </a:prstGeom>
            <a:solidFill>
              <a:schemeClr val="accent1"/>
            </a:solidFill>
          </p:spPr>
          <p:txBody>
            <a:bodyPr wrap="none" anchor="ctr">
              <a:noAutofit/>
            </a:bodyPr>
            <a:lstStyle/>
            <a:p>
              <a:r>
                <a:rPr lang="en-US" sz="1600" b="1" dirty="0" smtClean="0">
                  <a:solidFill>
                    <a:schemeClr val="bg1"/>
                  </a:solidFill>
                </a:rPr>
                <a:t>Renal Function</a:t>
              </a:r>
              <a:endParaRPr lang="en-US" sz="1600" b="1" dirty="0">
                <a:solidFill>
                  <a:schemeClr val="bg1"/>
                </a:solidFill>
              </a:endParaRPr>
            </a:p>
          </p:txBody>
        </p:sp>
        <p:sp>
          <p:nvSpPr>
            <p:cNvPr id="12" name="Rounded Rectangle 11"/>
            <p:cNvSpPr/>
            <p:nvPr/>
          </p:nvSpPr>
          <p:spPr>
            <a:xfrm>
              <a:off x="3572103" y="1588576"/>
              <a:ext cx="2286000" cy="365760"/>
            </a:xfrm>
            <a:prstGeom prst="roundRect">
              <a:avLst/>
            </a:prstGeom>
            <a:solidFill>
              <a:schemeClr val="accent2"/>
            </a:solidFill>
          </p:spPr>
          <p:txBody>
            <a:bodyPr wrap="none" anchor="ctr">
              <a:noAutofit/>
            </a:bodyPr>
            <a:lstStyle/>
            <a:p>
              <a:pPr algn="ctr"/>
              <a:r>
                <a:rPr lang="en-US" sz="1600" dirty="0" err="1">
                  <a:solidFill>
                    <a:schemeClr val="bg1"/>
                  </a:solidFill>
                </a:rPr>
                <a:t>CrCl</a:t>
              </a:r>
              <a:r>
                <a:rPr lang="en-US" sz="1600" dirty="0">
                  <a:solidFill>
                    <a:schemeClr val="bg1"/>
                  </a:solidFill>
                </a:rPr>
                <a:t>&gt;or=50mL/min</a:t>
              </a:r>
            </a:p>
          </p:txBody>
        </p:sp>
        <p:sp>
          <p:nvSpPr>
            <p:cNvPr id="13" name="Rounded Rectangle 12"/>
            <p:cNvSpPr/>
            <p:nvPr/>
          </p:nvSpPr>
          <p:spPr>
            <a:xfrm>
              <a:off x="6259785" y="1577772"/>
              <a:ext cx="2286000" cy="365760"/>
            </a:xfrm>
            <a:prstGeom prst="roundRect">
              <a:avLst/>
            </a:prstGeom>
            <a:solidFill>
              <a:schemeClr val="accent2"/>
            </a:solidFill>
          </p:spPr>
          <p:txBody>
            <a:bodyPr wrap="none" anchor="ctr">
              <a:noAutofit/>
            </a:bodyPr>
            <a:lstStyle/>
            <a:p>
              <a:pPr algn="ctr" eaLnBrk="1" fontAlgn="auto" hangingPunct="1">
                <a:spcBef>
                  <a:spcPts val="0"/>
                </a:spcBef>
                <a:spcAft>
                  <a:spcPts val="0"/>
                </a:spcAft>
                <a:defRPr/>
              </a:pPr>
              <a:r>
                <a:rPr lang="en-US" sz="1600" dirty="0" err="1">
                  <a:solidFill>
                    <a:schemeClr val="bg1"/>
                  </a:solidFill>
                </a:rPr>
                <a:t>CrCl</a:t>
              </a:r>
              <a:r>
                <a:rPr lang="en-US" sz="1600" dirty="0">
                  <a:solidFill>
                    <a:schemeClr val="bg1"/>
                  </a:solidFill>
                </a:rPr>
                <a:t>&lt; 50mL/min</a:t>
              </a:r>
            </a:p>
          </p:txBody>
        </p:sp>
        <p:sp>
          <p:nvSpPr>
            <p:cNvPr id="15" name="Rounded Rectangle 14"/>
            <p:cNvSpPr/>
            <p:nvPr/>
          </p:nvSpPr>
          <p:spPr>
            <a:xfrm>
              <a:off x="3572103" y="2369626"/>
              <a:ext cx="2286000" cy="365760"/>
            </a:xfrm>
            <a:prstGeom prst="roundRect">
              <a:avLst/>
            </a:prstGeom>
            <a:solidFill>
              <a:srgbClr val="00A4A0"/>
            </a:solidFill>
          </p:spPr>
          <p:txBody>
            <a:bodyPr wrap="none" anchor="ctr">
              <a:noAutofit/>
            </a:bodyPr>
            <a:lstStyle/>
            <a:p>
              <a:pPr algn="ctr"/>
              <a:r>
                <a:rPr lang="en-US" dirty="0">
                  <a:solidFill>
                    <a:schemeClr val="bg1"/>
                  </a:solidFill>
                </a:rPr>
                <a:t>1-2 days before procedure</a:t>
              </a:r>
            </a:p>
          </p:txBody>
        </p:sp>
        <p:sp>
          <p:nvSpPr>
            <p:cNvPr id="16" name="Rounded Rectangle 15"/>
            <p:cNvSpPr/>
            <p:nvPr/>
          </p:nvSpPr>
          <p:spPr>
            <a:xfrm>
              <a:off x="6259785" y="2369626"/>
              <a:ext cx="2286000" cy="365760"/>
            </a:xfrm>
            <a:prstGeom prst="roundRect">
              <a:avLst/>
            </a:prstGeom>
            <a:solidFill>
              <a:srgbClr val="00A4A0"/>
            </a:solidFill>
          </p:spPr>
          <p:txBody>
            <a:bodyPr wrap="none" anchor="ctr">
              <a:noAutofit/>
            </a:bodyPr>
            <a:lstStyle/>
            <a:p>
              <a:pPr algn="ctr"/>
              <a:r>
                <a:rPr lang="en-US" dirty="0">
                  <a:solidFill>
                    <a:schemeClr val="bg1"/>
                  </a:solidFill>
                </a:rPr>
                <a:t>3-5 days before procedure</a:t>
              </a:r>
            </a:p>
          </p:txBody>
        </p:sp>
        <p:cxnSp>
          <p:nvCxnSpPr>
            <p:cNvPr id="20" name="Straight Arrow Connector 19"/>
            <p:cNvCxnSpPr>
              <a:stCxn id="13" idx="2"/>
              <a:endCxn id="16" idx="0"/>
            </p:cNvCxnSpPr>
            <p:nvPr/>
          </p:nvCxnSpPr>
          <p:spPr bwMode="auto">
            <a:xfrm>
              <a:off x="7402785" y="1943532"/>
              <a:ext cx="0" cy="426094"/>
            </a:xfrm>
            <a:prstGeom prst="straightConnector1">
              <a:avLst/>
            </a:prstGeom>
            <a:solidFill>
              <a:schemeClr val="bg1"/>
            </a:solidFill>
            <a:ln w="44450" cap="flat" cmpd="sng" algn="ctr">
              <a:solidFill>
                <a:schemeClr val="accent5"/>
              </a:solidFill>
              <a:prstDash val="solid"/>
              <a:round/>
              <a:headEnd type="none" w="med" len="med"/>
              <a:tailEnd type="triangle"/>
            </a:ln>
            <a:effectLst/>
          </p:spPr>
        </p:cxnSp>
        <p:cxnSp>
          <p:nvCxnSpPr>
            <p:cNvPr id="21" name="Straight Arrow Connector 20"/>
            <p:cNvCxnSpPr>
              <a:stCxn id="12" idx="2"/>
              <a:endCxn id="15" idx="0"/>
            </p:cNvCxnSpPr>
            <p:nvPr/>
          </p:nvCxnSpPr>
          <p:spPr bwMode="auto">
            <a:xfrm>
              <a:off x="4715103" y="1954336"/>
              <a:ext cx="0" cy="415290"/>
            </a:xfrm>
            <a:prstGeom prst="straightConnector1">
              <a:avLst/>
            </a:prstGeom>
            <a:solidFill>
              <a:schemeClr val="bg1"/>
            </a:solidFill>
            <a:ln w="44450" cap="flat" cmpd="sng" algn="ctr">
              <a:solidFill>
                <a:schemeClr val="accent5"/>
              </a:solidFill>
              <a:prstDash val="solid"/>
              <a:round/>
              <a:headEnd type="none" w="med" len="med"/>
              <a:tailEnd type="triangle"/>
            </a:ln>
            <a:effectLst/>
          </p:spPr>
        </p:cxnSp>
      </p:grpSp>
      <p:sp>
        <p:nvSpPr>
          <p:cNvPr id="17" name="Abgerundetes Rechteck 9"/>
          <p:cNvSpPr/>
          <p:nvPr/>
        </p:nvSpPr>
        <p:spPr>
          <a:xfrm>
            <a:off x="594673" y="5681356"/>
            <a:ext cx="7981950" cy="67982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noAutofit/>
          </a:bodyPr>
          <a:lstStyle/>
          <a:p>
            <a:pPr algn="ctr" fontAlgn="auto">
              <a:lnSpc>
                <a:spcPct val="90000"/>
              </a:lnSpc>
              <a:spcBef>
                <a:spcPts val="0"/>
              </a:spcBef>
              <a:spcAft>
                <a:spcPts val="0"/>
              </a:spcAft>
            </a:pPr>
            <a:r>
              <a:rPr lang="en-US" b="1" dirty="0">
                <a:solidFill>
                  <a:srgbClr val="FFFFFF"/>
                </a:solidFill>
                <a:latin typeface="Arial" pitchFamily="34" charset="0"/>
                <a:cs typeface="Arial" pitchFamily="34" charset="0"/>
              </a:rPr>
              <a:t>Dabigatran half-life in healthy </a:t>
            </a:r>
            <a:r>
              <a:rPr lang="en-US" b="1" dirty="0" smtClean="0">
                <a:solidFill>
                  <a:srgbClr val="FFFFFF"/>
                </a:solidFill>
                <a:latin typeface="Arial" pitchFamily="34" charset="0"/>
                <a:cs typeface="Arial" pitchFamily="34" charset="0"/>
              </a:rPr>
              <a:t>subjects </a:t>
            </a:r>
            <a:r>
              <a:rPr lang="en-US" b="1" dirty="0">
                <a:solidFill>
                  <a:srgbClr val="FFFFFF"/>
                </a:solidFill>
                <a:latin typeface="Arial" pitchFamily="34" charset="0"/>
                <a:cs typeface="Arial" pitchFamily="34" charset="0"/>
              </a:rPr>
              <a:t>is 12-17 </a:t>
            </a:r>
            <a:r>
              <a:rPr lang="en-US" b="1" dirty="0" smtClean="0">
                <a:solidFill>
                  <a:srgbClr val="FFFFFF"/>
                </a:solidFill>
                <a:latin typeface="Arial" pitchFamily="34" charset="0"/>
                <a:cs typeface="Arial" pitchFamily="34" charset="0"/>
              </a:rPr>
              <a:t>hours, </a:t>
            </a:r>
            <a:r>
              <a:rPr lang="en-US" b="1" dirty="0">
                <a:solidFill>
                  <a:srgbClr val="FFFFFF"/>
                </a:solidFill>
                <a:latin typeface="Arial" pitchFamily="34" charset="0"/>
                <a:cs typeface="Arial" pitchFamily="34" charset="0"/>
              </a:rPr>
              <a:t>longer in patients with </a:t>
            </a:r>
            <a:r>
              <a:rPr lang="en-US" b="1" dirty="0" smtClean="0">
                <a:solidFill>
                  <a:srgbClr val="FFFFFF"/>
                </a:solidFill>
                <a:latin typeface="Arial" pitchFamily="34" charset="0"/>
                <a:cs typeface="Arial" pitchFamily="34" charset="0"/>
              </a:rPr>
              <a:t>compromised </a:t>
            </a:r>
            <a:r>
              <a:rPr lang="en-US" b="1" dirty="0">
                <a:solidFill>
                  <a:srgbClr val="FFFFFF"/>
                </a:solidFill>
                <a:latin typeface="Arial" pitchFamily="34" charset="0"/>
                <a:cs typeface="Arial" pitchFamily="34" charset="0"/>
              </a:rPr>
              <a:t>renal </a:t>
            </a:r>
            <a:r>
              <a:rPr lang="en-US" b="1" dirty="0" smtClean="0">
                <a:solidFill>
                  <a:srgbClr val="FFFFFF"/>
                </a:solidFill>
                <a:latin typeface="Arial" pitchFamily="34" charset="0"/>
                <a:cs typeface="Arial" pitchFamily="34" charset="0"/>
              </a:rPr>
              <a:t>function </a:t>
            </a:r>
            <a:endParaRPr lang="en-US" b="1" dirty="0">
              <a:solidFill>
                <a:srgbClr val="FFFFFF"/>
              </a:solidFill>
              <a:latin typeface="Arial" pitchFamily="34" charset="0"/>
              <a:cs typeface="Arial" pitchFamily="34" charset="0"/>
            </a:endParaRPr>
          </a:p>
        </p:txBody>
      </p:sp>
      <p:sp>
        <p:nvSpPr>
          <p:cNvPr id="18" name="Slide Number Placeholder 2"/>
          <p:cNvSpPr txBox="1">
            <a:spLocks/>
          </p:cNvSpPr>
          <p:nvPr/>
        </p:nvSpPr>
        <p:spPr bwMode="auto">
          <a:xfrm>
            <a:off x="7893050" y="6602413"/>
            <a:ext cx="900113" cy="179387"/>
          </a:xfrm>
          <a:prstGeom prst="rect">
            <a:avLst/>
          </a:prstGeom>
          <a:noFill/>
          <a:ln w="9525">
            <a:noFill/>
            <a:miter lim="800000"/>
            <a:headEnd/>
            <a:tailEnd/>
          </a:ln>
        </p:spPr>
        <p:txBody>
          <a:bodyPr vert="horz" wrap="square" lIns="0" tIns="0" rIns="0" bIns="0" numCol="1" anchor="b" anchorCtr="0" compatLnSpc="1">
            <a:prstTxWarp prst="textNoShape">
              <a:avLst/>
            </a:prstTxWarp>
          </a:bodyPr>
          <a:lstStyle>
            <a:defPPr>
              <a:defRPr lang="en-US"/>
            </a:defPPr>
            <a:lvl1pPr algn="r" rtl="0" eaLnBrk="0" fontAlgn="base" hangingPunct="0">
              <a:spcBef>
                <a:spcPct val="0"/>
              </a:spcBef>
              <a:spcAft>
                <a:spcPct val="0"/>
              </a:spcAft>
              <a:defRPr sz="1000" kern="1200">
                <a:solidFill>
                  <a:srgbClr val="000000"/>
                </a:solidFill>
                <a:latin typeface="BISansCond" pitchFamily="2" charset="0"/>
                <a:ea typeface="+mn-ea"/>
                <a:cs typeface="+mn-cs"/>
              </a:defRPr>
            </a:lvl1pPr>
            <a:lvl2pPr marL="457200" algn="l" rtl="0" eaLnBrk="0" fontAlgn="base" hangingPunct="0">
              <a:spcBef>
                <a:spcPct val="0"/>
              </a:spcBef>
              <a:spcAft>
                <a:spcPct val="0"/>
              </a:spcAft>
              <a:defRPr sz="1400" kern="1200">
                <a:solidFill>
                  <a:schemeClr val="tx1"/>
                </a:solidFill>
                <a:latin typeface="BISansCond" pitchFamily="2" charset="0"/>
                <a:ea typeface="+mn-ea"/>
                <a:cs typeface="+mn-cs"/>
              </a:defRPr>
            </a:lvl2pPr>
            <a:lvl3pPr marL="914400" algn="l" rtl="0" eaLnBrk="0" fontAlgn="base" hangingPunct="0">
              <a:spcBef>
                <a:spcPct val="0"/>
              </a:spcBef>
              <a:spcAft>
                <a:spcPct val="0"/>
              </a:spcAft>
              <a:defRPr sz="1400" kern="1200">
                <a:solidFill>
                  <a:schemeClr val="tx1"/>
                </a:solidFill>
                <a:latin typeface="BISansCond" pitchFamily="2" charset="0"/>
                <a:ea typeface="+mn-ea"/>
                <a:cs typeface="+mn-cs"/>
              </a:defRPr>
            </a:lvl3pPr>
            <a:lvl4pPr marL="1371600" algn="l" rtl="0" eaLnBrk="0" fontAlgn="base" hangingPunct="0">
              <a:spcBef>
                <a:spcPct val="0"/>
              </a:spcBef>
              <a:spcAft>
                <a:spcPct val="0"/>
              </a:spcAft>
              <a:defRPr sz="1400" kern="1200">
                <a:solidFill>
                  <a:schemeClr val="tx1"/>
                </a:solidFill>
                <a:latin typeface="BISansCond" pitchFamily="2" charset="0"/>
                <a:ea typeface="+mn-ea"/>
                <a:cs typeface="+mn-cs"/>
              </a:defRPr>
            </a:lvl4pPr>
            <a:lvl5pPr marL="1828800" algn="l" rtl="0" eaLnBrk="0" fontAlgn="base" hangingPunct="0">
              <a:spcBef>
                <a:spcPct val="0"/>
              </a:spcBef>
              <a:spcAft>
                <a:spcPct val="0"/>
              </a:spcAft>
              <a:defRPr sz="1400" kern="1200">
                <a:solidFill>
                  <a:schemeClr val="tx1"/>
                </a:solidFill>
                <a:latin typeface="BISansCond" pitchFamily="2" charset="0"/>
                <a:ea typeface="+mn-ea"/>
                <a:cs typeface="+mn-cs"/>
              </a:defRPr>
            </a:lvl5pPr>
            <a:lvl6pPr marL="2286000" algn="l" defTabSz="914400" rtl="0" eaLnBrk="1" latinLnBrk="0" hangingPunct="1">
              <a:defRPr sz="1400" kern="1200">
                <a:solidFill>
                  <a:schemeClr val="tx1"/>
                </a:solidFill>
                <a:latin typeface="BISansCond" pitchFamily="2" charset="0"/>
                <a:ea typeface="+mn-ea"/>
                <a:cs typeface="+mn-cs"/>
              </a:defRPr>
            </a:lvl6pPr>
            <a:lvl7pPr marL="2743200" algn="l" defTabSz="914400" rtl="0" eaLnBrk="1" latinLnBrk="0" hangingPunct="1">
              <a:defRPr sz="1400" kern="1200">
                <a:solidFill>
                  <a:schemeClr val="tx1"/>
                </a:solidFill>
                <a:latin typeface="BISansCond" pitchFamily="2" charset="0"/>
                <a:ea typeface="+mn-ea"/>
                <a:cs typeface="+mn-cs"/>
              </a:defRPr>
            </a:lvl7pPr>
            <a:lvl8pPr marL="3200400" algn="l" defTabSz="914400" rtl="0" eaLnBrk="1" latinLnBrk="0" hangingPunct="1">
              <a:defRPr sz="1400" kern="1200">
                <a:solidFill>
                  <a:schemeClr val="tx1"/>
                </a:solidFill>
                <a:latin typeface="BISansCond" pitchFamily="2" charset="0"/>
                <a:ea typeface="+mn-ea"/>
                <a:cs typeface="+mn-cs"/>
              </a:defRPr>
            </a:lvl8pPr>
            <a:lvl9pPr marL="3657600" algn="l" defTabSz="914400" rtl="0" eaLnBrk="1" latinLnBrk="0" hangingPunct="1">
              <a:defRPr sz="1400" kern="1200">
                <a:solidFill>
                  <a:schemeClr val="tx1"/>
                </a:solidFill>
                <a:latin typeface="BISansCond" pitchFamily="2" charset="0"/>
                <a:ea typeface="+mn-ea"/>
                <a:cs typeface="+mn-cs"/>
              </a:defRPr>
            </a:lvl9pPr>
          </a:lstStyle>
          <a:p>
            <a:fld id="{9AFA09C9-CC39-4F46-8FE7-66C46C5A062A}" type="slidenum">
              <a:rPr lang="en-US" smtClean="0"/>
              <a:pPr/>
              <a:t>9</a:t>
            </a:fld>
            <a:endParaRPr lang="en-US" dirty="0"/>
          </a:p>
        </p:txBody>
      </p:sp>
    </p:spTree>
    <p:extLst>
      <p:ext uri="{BB962C8B-B14F-4D97-AF65-F5344CB8AC3E}">
        <p14:creationId xmlns:p14="http://schemas.microsoft.com/office/powerpoint/2010/main" val="2106826953"/>
      </p:ext>
    </p:extLst>
  </p:cSld>
  <p:clrMapOvr>
    <a:masterClrMapping/>
  </p:clrMapOvr>
  <p:transition spd="med">
    <p:wipe dir="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AGS" val="&lt;tags&gt;&lt;tag n=&quot;id&quot; v=&quot;5&quot; /&gt;&lt;tag n=&quot;name&quot; v=&quot;TitleOnly&quot; /&gt;&lt;/tags&gt;"/>
</p:tagLst>
</file>

<file path=ppt/tags/tag2.xml><?xml version="1.0" encoding="utf-8"?>
<p:tagLst xmlns:a="http://schemas.openxmlformats.org/drawingml/2006/main" xmlns:r="http://schemas.openxmlformats.org/officeDocument/2006/relationships" xmlns:p="http://schemas.openxmlformats.org/presentationml/2006/main">
  <p:tag name="RNRSTYLE" val="7042"/>
</p:tagLst>
</file>

<file path=ppt/theme/theme1.xml><?xml version="1.0" encoding="utf-8"?>
<a:theme xmlns:a="http://schemas.openxmlformats.org/drawingml/2006/main" name="new design template 10-26-09">
  <a:themeElements>
    <a:clrScheme name="Leere Präsentation 1">
      <a:dk1>
        <a:srgbClr val="000000"/>
      </a:dk1>
      <a:lt1>
        <a:srgbClr val="FFFFFF"/>
      </a:lt1>
      <a:dk2>
        <a:srgbClr val="8EB4DA"/>
      </a:dk2>
      <a:lt2>
        <a:srgbClr val="EBEBEB"/>
      </a:lt2>
      <a:accent1>
        <a:srgbClr val="003366"/>
      </a:accent1>
      <a:accent2>
        <a:srgbClr val="0066CC"/>
      </a:accent2>
      <a:accent3>
        <a:srgbClr val="FFFFFF"/>
      </a:accent3>
      <a:accent4>
        <a:srgbClr val="000000"/>
      </a:accent4>
      <a:accent5>
        <a:srgbClr val="AAADB8"/>
      </a:accent5>
      <a:accent6>
        <a:srgbClr val="005CB9"/>
      </a:accent6>
      <a:hlink>
        <a:srgbClr val="FF9900"/>
      </a:hlink>
      <a:folHlink>
        <a:srgbClr val="669999"/>
      </a:folHlink>
    </a:clrScheme>
    <a:fontScheme name="Leere Präsentation">
      <a:majorFont>
        <a:latin typeface="BISansCond"/>
        <a:ea typeface=""/>
        <a:cs typeface=""/>
      </a:majorFont>
      <a:minorFont>
        <a:latin typeface="BISansCond"/>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9525" cap="flat" cmpd="sng" algn="ctr">
          <a:solidFill>
            <a:schemeClr val="tx1"/>
          </a:solidFill>
          <a:prstDash val="solid"/>
          <a:round/>
          <a:headEnd type="none" w="med" len="med"/>
          <a:tailEnd type="none" w="med" len="med"/>
        </a:ln>
        <a:effectLst/>
      </a:spPr>
      <a:bodyPr vert="horz" wrap="square" lIns="0" tIns="0" rIns="0" bIns="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400" b="0" i="0" u="none" strike="noStrike" cap="none" normalizeH="0" baseline="0" smtClean="0">
            <a:ln>
              <a:noFill/>
            </a:ln>
            <a:solidFill>
              <a:schemeClr val="tx1"/>
            </a:solidFill>
            <a:effectLst/>
            <a:latin typeface="BISansCond" pitchFamily="2" charset="0"/>
          </a:defRPr>
        </a:defPPr>
      </a:lstStyle>
    </a:spDef>
    <a:lnDef>
      <a:spPr bwMode="auto">
        <a:xfrm>
          <a:off x="0" y="0"/>
          <a:ext cx="1" cy="1"/>
        </a:xfrm>
        <a:custGeom>
          <a:avLst/>
          <a:gdLst/>
          <a:ahLst/>
          <a:cxnLst/>
          <a:rect l="0" t="0" r="0" b="0"/>
          <a:pathLst/>
        </a:custGeom>
        <a:solidFill>
          <a:schemeClr val="bg1"/>
        </a:solidFill>
        <a:ln w="9525" cap="flat" cmpd="sng" algn="ctr">
          <a:solidFill>
            <a:schemeClr val="tx1"/>
          </a:solidFill>
          <a:prstDash val="solid"/>
          <a:round/>
          <a:headEnd type="none" w="med" len="med"/>
          <a:tailEnd type="none" w="med" len="med"/>
        </a:ln>
        <a:effectLst/>
      </a:spPr>
      <a:bodyPr vert="horz" wrap="square" lIns="0" tIns="0" rIns="0" bIns="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400" b="0" i="0" u="none" strike="noStrike" cap="none" normalizeH="0" baseline="0" smtClean="0">
            <a:ln>
              <a:noFill/>
            </a:ln>
            <a:solidFill>
              <a:schemeClr val="tx1"/>
            </a:solidFill>
            <a:effectLst/>
            <a:latin typeface="BISansCond" pitchFamily="2" charset="0"/>
          </a:defRPr>
        </a:defPPr>
      </a:lstStyle>
    </a:lnDef>
  </a:objectDefaults>
  <a:extraClrSchemeLst>
    <a:extraClrScheme>
      <a:clrScheme name="Leere Präsentation 1">
        <a:dk1>
          <a:srgbClr val="000000"/>
        </a:dk1>
        <a:lt1>
          <a:srgbClr val="FFFFFF"/>
        </a:lt1>
        <a:dk2>
          <a:srgbClr val="8EB4DA"/>
        </a:dk2>
        <a:lt2>
          <a:srgbClr val="EBEBEB"/>
        </a:lt2>
        <a:accent1>
          <a:srgbClr val="003366"/>
        </a:accent1>
        <a:accent2>
          <a:srgbClr val="0066CC"/>
        </a:accent2>
        <a:accent3>
          <a:srgbClr val="FFFFFF"/>
        </a:accent3>
        <a:accent4>
          <a:srgbClr val="000000"/>
        </a:accent4>
        <a:accent5>
          <a:srgbClr val="AAADB8"/>
        </a:accent5>
        <a:accent6>
          <a:srgbClr val="005CB9"/>
        </a:accent6>
        <a:hlink>
          <a:srgbClr val="FF9900"/>
        </a:hlink>
        <a:folHlink>
          <a:srgbClr val="66999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new design template 10-26-09">
  <a:themeElements>
    <a:clrScheme name="Leere Präsentation 1">
      <a:dk1>
        <a:srgbClr val="000000"/>
      </a:dk1>
      <a:lt1>
        <a:srgbClr val="FFFFFF"/>
      </a:lt1>
      <a:dk2>
        <a:srgbClr val="8EB4DA"/>
      </a:dk2>
      <a:lt2>
        <a:srgbClr val="EBEBEB"/>
      </a:lt2>
      <a:accent1>
        <a:srgbClr val="003366"/>
      </a:accent1>
      <a:accent2>
        <a:srgbClr val="0066CC"/>
      </a:accent2>
      <a:accent3>
        <a:srgbClr val="FFFFFF"/>
      </a:accent3>
      <a:accent4>
        <a:srgbClr val="000000"/>
      </a:accent4>
      <a:accent5>
        <a:srgbClr val="AAADB8"/>
      </a:accent5>
      <a:accent6>
        <a:srgbClr val="005CB9"/>
      </a:accent6>
      <a:hlink>
        <a:srgbClr val="FF9900"/>
      </a:hlink>
      <a:folHlink>
        <a:srgbClr val="669999"/>
      </a:folHlink>
    </a:clrScheme>
    <a:fontScheme name="Leere Präsentation">
      <a:majorFont>
        <a:latin typeface="BISansCond"/>
        <a:ea typeface=""/>
        <a:cs typeface=""/>
      </a:majorFont>
      <a:minorFont>
        <a:latin typeface="BISansCond"/>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9525" cap="flat" cmpd="sng" algn="ctr">
          <a:solidFill>
            <a:schemeClr val="tx1"/>
          </a:solidFill>
          <a:prstDash val="solid"/>
          <a:round/>
          <a:headEnd type="none" w="med" len="med"/>
          <a:tailEnd type="none" w="med" len="med"/>
        </a:ln>
        <a:effectLst/>
      </a:spPr>
      <a:bodyPr vert="horz" wrap="square" lIns="0" tIns="0" rIns="0" bIns="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400" b="0" i="0" u="none" strike="noStrike" cap="none" normalizeH="0" baseline="0" smtClean="0">
            <a:ln>
              <a:noFill/>
            </a:ln>
            <a:solidFill>
              <a:schemeClr val="tx1"/>
            </a:solidFill>
            <a:effectLst/>
            <a:latin typeface="BISansCond" pitchFamily="2" charset="0"/>
          </a:defRPr>
        </a:defPPr>
      </a:lstStyle>
    </a:spDef>
    <a:lnDef>
      <a:spPr bwMode="auto">
        <a:xfrm>
          <a:off x="0" y="0"/>
          <a:ext cx="1" cy="1"/>
        </a:xfrm>
        <a:custGeom>
          <a:avLst/>
          <a:gdLst/>
          <a:ahLst/>
          <a:cxnLst/>
          <a:rect l="0" t="0" r="0" b="0"/>
          <a:pathLst/>
        </a:custGeom>
        <a:solidFill>
          <a:schemeClr val="bg1"/>
        </a:solidFill>
        <a:ln w="9525" cap="flat" cmpd="sng" algn="ctr">
          <a:solidFill>
            <a:schemeClr val="tx1"/>
          </a:solidFill>
          <a:prstDash val="solid"/>
          <a:round/>
          <a:headEnd type="none" w="med" len="med"/>
          <a:tailEnd type="none" w="med" len="med"/>
        </a:ln>
        <a:effectLst/>
      </a:spPr>
      <a:bodyPr vert="horz" wrap="square" lIns="0" tIns="0" rIns="0" bIns="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400" b="0" i="0" u="none" strike="noStrike" cap="none" normalizeH="0" baseline="0" smtClean="0">
            <a:ln>
              <a:noFill/>
            </a:ln>
            <a:solidFill>
              <a:schemeClr val="tx1"/>
            </a:solidFill>
            <a:effectLst/>
            <a:latin typeface="BISansCond" pitchFamily="2" charset="0"/>
          </a:defRPr>
        </a:defPPr>
      </a:lstStyle>
    </a:lnDef>
  </a:objectDefaults>
  <a:extraClrSchemeLst>
    <a:extraClrScheme>
      <a:clrScheme name="Leere Präsentation 1">
        <a:dk1>
          <a:srgbClr val="000000"/>
        </a:dk1>
        <a:lt1>
          <a:srgbClr val="FFFFFF"/>
        </a:lt1>
        <a:dk2>
          <a:srgbClr val="8EB4DA"/>
        </a:dk2>
        <a:lt2>
          <a:srgbClr val="EBEBEB"/>
        </a:lt2>
        <a:accent1>
          <a:srgbClr val="003366"/>
        </a:accent1>
        <a:accent2>
          <a:srgbClr val="0066CC"/>
        </a:accent2>
        <a:accent3>
          <a:srgbClr val="FFFFFF"/>
        </a:accent3>
        <a:accent4>
          <a:srgbClr val="000000"/>
        </a:accent4>
        <a:accent5>
          <a:srgbClr val="AAADB8"/>
        </a:accent5>
        <a:accent6>
          <a:srgbClr val="005CB9"/>
        </a:accent6>
        <a:hlink>
          <a:srgbClr val="FF9900"/>
        </a:hlink>
        <a:folHlink>
          <a:srgbClr val="669999"/>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new design template 10-26-09</Template>
  <TotalTime>32145</TotalTime>
  <Words>2524</Words>
  <Application>Microsoft Office PowerPoint</Application>
  <PresentationFormat>On-screen Show (4:3)</PresentationFormat>
  <Paragraphs>385</Paragraphs>
  <Slides>20</Slides>
  <Notes>14</Notes>
  <HiddenSlides>0</HiddenSlides>
  <MMClips>0</MMClips>
  <ScaleCrop>false</ScaleCrop>
  <HeadingPairs>
    <vt:vector size="4" baseType="variant">
      <vt:variant>
        <vt:lpstr>Theme</vt:lpstr>
      </vt:variant>
      <vt:variant>
        <vt:i4>2</vt:i4>
      </vt:variant>
      <vt:variant>
        <vt:lpstr>Slide Titles</vt:lpstr>
      </vt:variant>
      <vt:variant>
        <vt:i4>20</vt:i4>
      </vt:variant>
    </vt:vector>
  </HeadingPairs>
  <TitlesOfParts>
    <vt:vector size="22" baseType="lpstr">
      <vt:lpstr>new design template 10-26-09</vt:lpstr>
      <vt:lpstr>1_new design template 10-26-09</vt:lpstr>
      <vt:lpstr>Idarucizumab A Request for a New ICD-10-PCS Code for the Administration of Idarucizumab</vt:lpstr>
      <vt:lpstr>Agenda</vt:lpstr>
      <vt:lpstr>Overview of Idarucizumab: Specific Reversal Agent for PRADAXA® (dabigatran etexilate mesylate)</vt:lpstr>
      <vt:lpstr>Current Codes Do Not Describe IV Infusion of Idarucizumab</vt:lpstr>
      <vt:lpstr>Overview of PRADAXA® (dabigatran etexilate mesylate)  </vt:lpstr>
      <vt:lpstr>The Goal of Anticoagulation in NVAF Is to Reduce Risk of Cardioembolic Ischemic Stroke1,2</vt:lpstr>
      <vt:lpstr>The Goal of Anticoagulation Therapy in VTE Is to Reduce the Risk of Secondary or Recurrent Events </vt:lpstr>
      <vt:lpstr>Unlike Warfarin, Dabigatran Directly Targets Thrombin* Further Downstream in the Coagulation Cascade </vt:lpstr>
      <vt:lpstr>Patients on Dabigatran Requiring Emergency Surgery or Urgent Intervention</vt:lpstr>
      <vt:lpstr>Summary of Current Management Options </vt:lpstr>
      <vt:lpstr>Idarucizumab Granted FDA Breakthrough Therapy Status</vt:lpstr>
      <vt:lpstr>Idarucizumab Specifically Targets Dabigatran to Reverse Its Anticoagulant Effect </vt:lpstr>
      <vt:lpstr>PowerPoint Presentation</vt:lpstr>
      <vt:lpstr>1321.1 Healthy Volunteer Study: Safety</vt:lpstr>
      <vt:lpstr>Phase Ib: Sustained Reversal After 5 Grams of Idarucizumab in Elderly and Renally Impaired Volunteers</vt:lpstr>
      <vt:lpstr>Phase Ib: Re-administration of Dabigatran 24 Hours After idarucizumab Application Leads to Restoration of Anticoagulation</vt:lpstr>
      <vt:lpstr>Idarucizumab in Combination With Dabigatran Was Well Tolerated</vt:lpstr>
      <vt:lpstr>Phase III Study Population and Endpoints (Expected Completion July 2017)</vt:lpstr>
      <vt:lpstr>Boehringer Ingelheim Requests to Establish New ICD-10-PCS Codes</vt:lpstr>
      <vt:lpstr>Summary</vt:lpstr>
    </vt:vector>
  </TitlesOfParts>
  <Manager>Sybille Genersch</Manager>
  <Company>Boehringer Ingelheim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Derek Terada</dc:creator>
  <cp:keywords>ppt, master, template, netinstall, global roll-out, June 2009,</cp:keywords>
  <dc:description>re-design of existing templates, no fancy design, clean and reduced design, optimised area for the  for the presentation of the content, important is the content and its presentation not to provide a fancy platform for it</dc:description>
  <cp:lastModifiedBy>Celeste Beauregard</cp:lastModifiedBy>
  <cp:revision>565</cp:revision>
  <cp:lastPrinted>2001-09-13T10:13:58Z</cp:lastPrinted>
  <dcterms:created xsi:type="dcterms:W3CDTF">2010-06-09T17:23:58Z</dcterms:created>
  <dcterms:modified xsi:type="dcterms:W3CDTF">2015-02-20T22:16:05Z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ies>
</file>