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37"/>
  </p:notesMasterIdLst>
  <p:handoutMasterIdLst>
    <p:handoutMasterId r:id="rId38"/>
  </p:handoutMasterIdLst>
  <p:sldIdLst>
    <p:sldId id="256" r:id="rId2"/>
    <p:sldId id="266" r:id="rId3"/>
    <p:sldId id="257" r:id="rId4"/>
    <p:sldId id="258" r:id="rId5"/>
    <p:sldId id="340" r:id="rId6"/>
    <p:sldId id="341" r:id="rId7"/>
    <p:sldId id="296" r:id="rId8"/>
    <p:sldId id="274" r:id="rId9"/>
    <p:sldId id="337" r:id="rId10"/>
    <p:sldId id="339" r:id="rId11"/>
    <p:sldId id="273" r:id="rId12"/>
    <p:sldId id="298" r:id="rId13"/>
    <p:sldId id="270" r:id="rId14"/>
    <p:sldId id="265" r:id="rId15"/>
    <p:sldId id="342" r:id="rId16"/>
    <p:sldId id="261" r:id="rId17"/>
    <p:sldId id="326" r:id="rId18"/>
    <p:sldId id="319" r:id="rId19"/>
    <p:sldId id="321" r:id="rId20"/>
    <p:sldId id="285" r:id="rId21"/>
    <p:sldId id="269" r:id="rId22"/>
    <p:sldId id="336" r:id="rId23"/>
    <p:sldId id="262" r:id="rId24"/>
    <p:sldId id="314" r:id="rId25"/>
    <p:sldId id="259" r:id="rId26"/>
    <p:sldId id="343" r:id="rId27"/>
    <p:sldId id="277" r:id="rId28"/>
    <p:sldId id="260" r:id="rId29"/>
    <p:sldId id="329" r:id="rId30"/>
    <p:sldId id="294" r:id="rId31"/>
    <p:sldId id="271" r:id="rId32"/>
    <p:sldId id="344" r:id="rId33"/>
    <p:sldId id="268" r:id="rId34"/>
    <p:sldId id="283" r:id="rId35"/>
    <p:sldId id="284"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y Pohl" initials="MP" lastIdx="4" clrIdx="0">
    <p:extLst/>
  </p:cmAuthor>
  <p:cmAuthor id="2" name="Daniel Martinelli" initials="DM" lastIdx="5"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368" autoAdjust="0"/>
    <p:restoredTop sz="94660"/>
  </p:normalViewPr>
  <p:slideViewPr>
    <p:cSldViewPr>
      <p:cViewPr>
        <p:scale>
          <a:sx n="57" d="100"/>
          <a:sy n="57" d="100"/>
        </p:scale>
        <p:origin x="-720" y="19"/>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600"/>
            </a:pPr>
            <a:r>
              <a:rPr lang="en-US" sz="1600" dirty="0" smtClean="0"/>
              <a:t>Even distribution between Medicare</a:t>
            </a:r>
            <a:r>
              <a:rPr lang="en-US" sz="1600" baseline="0" dirty="0" smtClean="0"/>
              <a:t> and Private Payers</a:t>
            </a:r>
            <a:endParaRPr lang="en-US" sz="1600" dirty="0"/>
          </a:p>
        </c:rich>
      </c:tx>
      <c:layout>
        <c:manualLayout>
          <c:xMode val="edge"/>
          <c:yMode val="edge"/>
          <c:x val="0.3517095105758839"/>
          <c:y val="4.7438757655293089E-2"/>
        </c:manualLayout>
      </c:layout>
      <c:overlay val="0"/>
    </c:title>
    <c:autoTitleDeleted val="0"/>
    <c:plotArea>
      <c:layout/>
      <c:pieChart>
        <c:varyColors val="1"/>
        <c:ser>
          <c:idx val="0"/>
          <c:order val="0"/>
          <c:tx>
            <c:strRef>
              <c:f>Sheet1!$B$1</c:f>
              <c:strCache>
                <c:ptCount val="1"/>
                <c:pt idx="0">
                  <c:v>Sales</c:v>
                </c:pt>
              </c:strCache>
            </c:strRef>
          </c:tx>
          <c:dLbls>
            <c:dLbl>
              <c:idx val="0"/>
              <c:layout/>
              <c:tx>
                <c:rich>
                  <a:bodyPr/>
                  <a:lstStyle/>
                  <a:p>
                    <a:r>
                      <a:rPr lang="en-US" sz="1600" dirty="0"/>
                      <a:t>Medicare
44%</a:t>
                    </a:r>
                    <a:endParaRPr lang="en-US" dirty="0"/>
                  </a:p>
                </c:rich>
              </c:tx>
              <c:showLegendKey val="0"/>
              <c:showVal val="0"/>
              <c:showCatName val="1"/>
              <c:showSerName val="0"/>
              <c:showPercent val="1"/>
              <c:showBubbleSize val="0"/>
              <c:extLst>
                <c:ext xmlns:c15="http://schemas.microsoft.com/office/drawing/2012/chart" uri="{CE6537A1-D6FC-4f65-9D91-7224C49458BB}">
                  <c15:layout/>
                </c:ext>
              </c:extLst>
            </c:dLbl>
            <c:dLbl>
              <c:idx val="1"/>
              <c:layout/>
              <c:tx>
                <c:rich>
                  <a:bodyPr/>
                  <a:lstStyle/>
                  <a:p>
                    <a:r>
                      <a:rPr lang="en-US" sz="1600" dirty="0"/>
                      <a:t>Private Insurance
45%</a:t>
                    </a:r>
                    <a:endParaRPr lang="en-US" dirty="0"/>
                  </a:p>
                </c:rich>
              </c:tx>
              <c:showLegendKey val="0"/>
              <c:showVal val="0"/>
              <c:showCatName val="1"/>
              <c:showSerName val="0"/>
              <c:showPercent val="1"/>
              <c:showBubbleSize val="0"/>
              <c:extLst>
                <c:ext xmlns:c15="http://schemas.microsoft.com/office/drawing/2012/chart" uri="{CE6537A1-D6FC-4f65-9D91-7224C49458BB}">
                  <c15:layout/>
                </c:ext>
              </c:extLst>
            </c:dLbl>
            <c:dLbl>
              <c:idx val="2"/>
              <c:layout/>
              <c:tx>
                <c:rich>
                  <a:bodyPr/>
                  <a:lstStyle/>
                  <a:p>
                    <a:r>
                      <a:rPr lang="en-US" sz="1600" dirty="0"/>
                      <a:t>Other/Medicaid/Uninsured
11%</a:t>
                    </a:r>
                    <a:endParaRPr lang="en-US" sz="1800" dirty="0"/>
                  </a:p>
                </c:rich>
              </c:tx>
              <c:showLegendKey val="0"/>
              <c:showVal val="0"/>
              <c:showCatName val="1"/>
              <c:showSerName val="0"/>
              <c:showPercent val="1"/>
              <c:showBubbleSize val="0"/>
              <c:extLst>
                <c:ext xmlns:c15="http://schemas.microsoft.com/office/drawing/2012/chart" uri="{CE6537A1-D6FC-4f65-9D91-7224C49458BB}">
                  <c15:layout/>
                </c:ext>
              </c:extLst>
            </c:dLbl>
            <c:spPr>
              <a:noFill/>
              <a:ln>
                <a:noFill/>
              </a:ln>
              <a:effectLst/>
            </c:spPr>
            <c:txPr>
              <a:bodyPr/>
              <a:lstStyle/>
              <a:p>
                <a:pPr>
                  <a:defRPr sz="1600"/>
                </a:pPr>
                <a:endParaRPr lang="en-US"/>
              </a:p>
            </c:txPr>
            <c:showLegendKey val="0"/>
            <c:showVal val="0"/>
            <c:showCatName val="1"/>
            <c:showSerName val="0"/>
            <c:showPercent val="1"/>
            <c:showBubbleSize val="0"/>
            <c:showLeaderLines val="1"/>
            <c:extLst>
              <c:ext xmlns:c15="http://schemas.microsoft.com/office/drawing/2012/chart" uri="{CE6537A1-D6FC-4f65-9D91-7224C49458BB}"/>
            </c:extLst>
          </c:dLbls>
          <c:cat>
            <c:strRef>
              <c:f>Sheet1!$A$2:$A$4</c:f>
              <c:strCache>
                <c:ptCount val="3"/>
                <c:pt idx="0">
                  <c:v>Medicare</c:v>
                </c:pt>
                <c:pt idx="1">
                  <c:v>Private Insurance</c:v>
                </c:pt>
                <c:pt idx="2">
                  <c:v>Other/Medicaid/Uninsured</c:v>
                </c:pt>
              </c:strCache>
            </c:strRef>
          </c:cat>
          <c:val>
            <c:numRef>
              <c:f>Sheet1!$B$2:$B$4</c:f>
              <c:numCache>
                <c:formatCode>General</c:formatCode>
                <c:ptCount val="3"/>
                <c:pt idx="0">
                  <c:v>630</c:v>
                </c:pt>
                <c:pt idx="1">
                  <c:v>635</c:v>
                </c:pt>
                <c:pt idx="2">
                  <c:v>160</c:v>
                </c:pt>
              </c:numCache>
            </c:numRef>
          </c:val>
        </c:ser>
        <c:dLbls>
          <c:showLegendKey val="0"/>
          <c:showVal val="0"/>
          <c:showCatName val="0"/>
          <c:showSerName val="0"/>
          <c:showPercent val="1"/>
          <c:showBubbleSize val="0"/>
          <c:showLeaderLines val="1"/>
        </c:dLbls>
        <c:firstSliceAng val="0"/>
      </c:pieChart>
    </c:plotArea>
    <c:plotVisOnly val="1"/>
    <c:dispBlanksAs val="gap"/>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722BB8-9D07-4B7E-981E-ADAD443572D7}" type="doc">
      <dgm:prSet loTypeId="urn:microsoft.com/office/officeart/2005/8/layout/hChevron3" loCatId="process" qsTypeId="urn:microsoft.com/office/officeart/2005/8/quickstyle/simple1" qsCatId="simple" csTypeId="urn:microsoft.com/office/officeart/2005/8/colors/colorful3" csCatId="colorful" phldr="1"/>
      <dgm:spPr/>
    </dgm:pt>
    <dgm:pt modelId="{5BEC4A95-52BF-4A4D-8263-88CCAC05F659}">
      <dgm:prSet phldrT="[Text]" custT="1"/>
      <dgm:spPr>
        <a:solidFill>
          <a:schemeClr val="accent5"/>
        </a:solidFill>
      </dgm:spPr>
      <dgm:t>
        <a:bodyPr/>
        <a:lstStyle/>
        <a:p>
          <a:r>
            <a:rPr lang="en-US" sz="1800" dirty="0" smtClean="0"/>
            <a:t>Pre-EVLP Assessment</a:t>
          </a:r>
          <a:endParaRPr lang="en-US" sz="1800" dirty="0"/>
        </a:p>
      </dgm:t>
    </dgm:pt>
    <dgm:pt modelId="{D1950683-C4C9-4849-8F9D-75FB511F050C}" type="parTrans" cxnId="{59E214B0-C0CC-43E1-ADEA-C5B25C28B1AC}">
      <dgm:prSet/>
      <dgm:spPr/>
      <dgm:t>
        <a:bodyPr/>
        <a:lstStyle/>
        <a:p>
          <a:endParaRPr lang="en-US"/>
        </a:p>
      </dgm:t>
    </dgm:pt>
    <dgm:pt modelId="{C2188852-CCD4-45FD-BDAE-6CAC2906908F}" type="sibTrans" cxnId="{59E214B0-C0CC-43E1-ADEA-C5B25C28B1AC}">
      <dgm:prSet/>
      <dgm:spPr/>
      <dgm:t>
        <a:bodyPr/>
        <a:lstStyle/>
        <a:p>
          <a:endParaRPr lang="en-US"/>
        </a:p>
      </dgm:t>
    </dgm:pt>
    <dgm:pt modelId="{C798D2EC-0A78-4E0F-A047-DC569BA3A22B}">
      <dgm:prSet phldrT="[Text]" custT="1"/>
      <dgm:spPr>
        <a:solidFill>
          <a:schemeClr val="accent6"/>
        </a:solidFill>
      </dgm:spPr>
      <dgm:t>
        <a:bodyPr/>
        <a:lstStyle/>
        <a:p>
          <a:r>
            <a:rPr lang="en-US" sz="1800" dirty="0" smtClean="0"/>
            <a:t>EVLP with STEEN Solution</a:t>
          </a:r>
          <a:endParaRPr lang="en-US" sz="1800" dirty="0"/>
        </a:p>
      </dgm:t>
    </dgm:pt>
    <dgm:pt modelId="{1425808A-3433-4E3D-B8B2-7662E876F566}" type="parTrans" cxnId="{37DFA038-E683-46EB-95C1-9F6618BC8F31}">
      <dgm:prSet/>
      <dgm:spPr/>
      <dgm:t>
        <a:bodyPr/>
        <a:lstStyle/>
        <a:p>
          <a:endParaRPr lang="en-US"/>
        </a:p>
      </dgm:t>
    </dgm:pt>
    <dgm:pt modelId="{8D027B77-CE8F-41B2-884A-8B4B7AC38F71}" type="sibTrans" cxnId="{37DFA038-E683-46EB-95C1-9F6618BC8F31}">
      <dgm:prSet/>
      <dgm:spPr/>
      <dgm:t>
        <a:bodyPr/>
        <a:lstStyle/>
        <a:p>
          <a:endParaRPr lang="en-US"/>
        </a:p>
      </dgm:t>
    </dgm:pt>
    <dgm:pt modelId="{B37D0462-A2F1-4161-8DD2-BAF30ED14E53}">
      <dgm:prSet phldrT="[Text]" custT="1"/>
      <dgm:spPr>
        <a:solidFill>
          <a:schemeClr val="accent4"/>
        </a:solidFill>
      </dgm:spPr>
      <dgm:t>
        <a:bodyPr/>
        <a:lstStyle/>
        <a:p>
          <a:r>
            <a:rPr lang="en-US" sz="1800" dirty="0" smtClean="0"/>
            <a:t>Post EVLP</a:t>
          </a:r>
          <a:endParaRPr lang="en-US" sz="1800" dirty="0"/>
        </a:p>
      </dgm:t>
    </dgm:pt>
    <dgm:pt modelId="{909BAFCA-2229-4A86-B0EF-492DB576017C}" type="parTrans" cxnId="{25DA9AFC-9643-4289-88FE-353969D0A35B}">
      <dgm:prSet/>
      <dgm:spPr/>
      <dgm:t>
        <a:bodyPr/>
        <a:lstStyle/>
        <a:p>
          <a:endParaRPr lang="en-US"/>
        </a:p>
      </dgm:t>
    </dgm:pt>
    <dgm:pt modelId="{07971FE3-5685-4FB4-809E-0B603370DA20}" type="sibTrans" cxnId="{25DA9AFC-9643-4289-88FE-353969D0A35B}">
      <dgm:prSet/>
      <dgm:spPr/>
      <dgm:t>
        <a:bodyPr/>
        <a:lstStyle/>
        <a:p>
          <a:endParaRPr lang="en-US"/>
        </a:p>
      </dgm:t>
    </dgm:pt>
    <dgm:pt modelId="{214ECFA9-8DBF-42BC-B636-18BBE3F0A71B}" type="pres">
      <dgm:prSet presAssocID="{6D722BB8-9D07-4B7E-981E-ADAD443572D7}" presName="Name0" presStyleCnt="0">
        <dgm:presLayoutVars>
          <dgm:dir/>
          <dgm:resizeHandles val="exact"/>
        </dgm:presLayoutVars>
      </dgm:prSet>
      <dgm:spPr/>
    </dgm:pt>
    <dgm:pt modelId="{13BFA3CF-2957-459E-9A4A-CEF7BE5E0FB3}" type="pres">
      <dgm:prSet presAssocID="{5BEC4A95-52BF-4A4D-8263-88CCAC05F659}" presName="parTxOnly" presStyleLbl="node1" presStyleIdx="0" presStyleCnt="3">
        <dgm:presLayoutVars>
          <dgm:bulletEnabled val="1"/>
        </dgm:presLayoutVars>
      </dgm:prSet>
      <dgm:spPr/>
      <dgm:t>
        <a:bodyPr/>
        <a:lstStyle/>
        <a:p>
          <a:endParaRPr lang="en-US"/>
        </a:p>
      </dgm:t>
    </dgm:pt>
    <dgm:pt modelId="{1B7C6F58-5597-450E-A1FB-A16171EE9B55}" type="pres">
      <dgm:prSet presAssocID="{C2188852-CCD4-45FD-BDAE-6CAC2906908F}" presName="parSpace" presStyleCnt="0"/>
      <dgm:spPr/>
    </dgm:pt>
    <dgm:pt modelId="{39102CCE-A551-40B8-971D-840B9D81EEA2}" type="pres">
      <dgm:prSet presAssocID="{C798D2EC-0A78-4E0F-A047-DC569BA3A22B}" presName="parTxOnly" presStyleLbl="node1" presStyleIdx="1" presStyleCnt="3">
        <dgm:presLayoutVars>
          <dgm:bulletEnabled val="1"/>
        </dgm:presLayoutVars>
      </dgm:prSet>
      <dgm:spPr/>
      <dgm:t>
        <a:bodyPr/>
        <a:lstStyle/>
        <a:p>
          <a:endParaRPr lang="en-US"/>
        </a:p>
      </dgm:t>
    </dgm:pt>
    <dgm:pt modelId="{A2017AB7-C54C-4335-852A-C810E51D508E}" type="pres">
      <dgm:prSet presAssocID="{8D027B77-CE8F-41B2-884A-8B4B7AC38F71}" presName="parSpace" presStyleCnt="0"/>
      <dgm:spPr/>
    </dgm:pt>
    <dgm:pt modelId="{8A8D0C13-0256-4EFF-893B-F3267D56EDE4}" type="pres">
      <dgm:prSet presAssocID="{B37D0462-A2F1-4161-8DD2-BAF30ED14E53}" presName="parTxOnly" presStyleLbl="node1" presStyleIdx="2" presStyleCnt="3">
        <dgm:presLayoutVars>
          <dgm:bulletEnabled val="1"/>
        </dgm:presLayoutVars>
      </dgm:prSet>
      <dgm:spPr/>
      <dgm:t>
        <a:bodyPr/>
        <a:lstStyle/>
        <a:p>
          <a:endParaRPr lang="en-US"/>
        </a:p>
      </dgm:t>
    </dgm:pt>
  </dgm:ptLst>
  <dgm:cxnLst>
    <dgm:cxn modelId="{6E7C5847-03BE-4066-977E-6DD8BA5EABA1}" type="presOf" srcId="{6D722BB8-9D07-4B7E-981E-ADAD443572D7}" destId="{214ECFA9-8DBF-42BC-B636-18BBE3F0A71B}" srcOrd="0" destOrd="0" presId="urn:microsoft.com/office/officeart/2005/8/layout/hChevron3"/>
    <dgm:cxn modelId="{EA9989A3-FAFB-4C42-B076-784B26175846}" type="presOf" srcId="{C798D2EC-0A78-4E0F-A047-DC569BA3A22B}" destId="{39102CCE-A551-40B8-971D-840B9D81EEA2}" srcOrd="0" destOrd="0" presId="urn:microsoft.com/office/officeart/2005/8/layout/hChevron3"/>
    <dgm:cxn modelId="{57940171-8B1B-4FEB-A39F-326B58018F9C}" type="presOf" srcId="{B37D0462-A2F1-4161-8DD2-BAF30ED14E53}" destId="{8A8D0C13-0256-4EFF-893B-F3267D56EDE4}" srcOrd="0" destOrd="0" presId="urn:microsoft.com/office/officeart/2005/8/layout/hChevron3"/>
    <dgm:cxn modelId="{37DFA038-E683-46EB-95C1-9F6618BC8F31}" srcId="{6D722BB8-9D07-4B7E-981E-ADAD443572D7}" destId="{C798D2EC-0A78-4E0F-A047-DC569BA3A22B}" srcOrd="1" destOrd="0" parTransId="{1425808A-3433-4E3D-B8B2-7662E876F566}" sibTransId="{8D027B77-CE8F-41B2-884A-8B4B7AC38F71}"/>
    <dgm:cxn modelId="{25DA9AFC-9643-4289-88FE-353969D0A35B}" srcId="{6D722BB8-9D07-4B7E-981E-ADAD443572D7}" destId="{B37D0462-A2F1-4161-8DD2-BAF30ED14E53}" srcOrd="2" destOrd="0" parTransId="{909BAFCA-2229-4A86-B0EF-492DB576017C}" sibTransId="{07971FE3-5685-4FB4-809E-0B603370DA20}"/>
    <dgm:cxn modelId="{E9BE61AE-6C6B-437A-A12D-D2510EC86471}" type="presOf" srcId="{5BEC4A95-52BF-4A4D-8263-88CCAC05F659}" destId="{13BFA3CF-2957-459E-9A4A-CEF7BE5E0FB3}" srcOrd="0" destOrd="0" presId="urn:microsoft.com/office/officeart/2005/8/layout/hChevron3"/>
    <dgm:cxn modelId="{59E214B0-C0CC-43E1-ADEA-C5B25C28B1AC}" srcId="{6D722BB8-9D07-4B7E-981E-ADAD443572D7}" destId="{5BEC4A95-52BF-4A4D-8263-88CCAC05F659}" srcOrd="0" destOrd="0" parTransId="{D1950683-C4C9-4849-8F9D-75FB511F050C}" sibTransId="{C2188852-CCD4-45FD-BDAE-6CAC2906908F}"/>
    <dgm:cxn modelId="{4A65D1A9-BBBA-4338-BAB2-A7FFBD7EB852}" type="presParOf" srcId="{214ECFA9-8DBF-42BC-B636-18BBE3F0A71B}" destId="{13BFA3CF-2957-459E-9A4A-CEF7BE5E0FB3}" srcOrd="0" destOrd="0" presId="urn:microsoft.com/office/officeart/2005/8/layout/hChevron3"/>
    <dgm:cxn modelId="{DE159E65-01C5-44BE-8F3B-CAFEBD806A3F}" type="presParOf" srcId="{214ECFA9-8DBF-42BC-B636-18BBE3F0A71B}" destId="{1B7C6F58-5597-450E-A1FB-A16171EE9B55}" srcOrd="1" destOrd="0" presId="urn:microsoft.com/office/officeart/2005/8/layout/hChevron3"/>
    <dgm:cxn modelId="{244A318D-6C4D-433A-AF57-FA6DD21D1DD3}" type="presParOf" srcId="{214ECFA9-8DBF-42BC-B636-18BBE3F0A71B}" destId="{39102CCE-A551-40B8-971D-840B9D81EEA2}" srcOrd="2" destOrd="0" presId="urn:microsoft.com/office/officeart/2005/8/layout/hChevron3"/>
    <dgm:cxn modelId="{FCB3CD16-9B6B-4B5F-87CD-D04B63796EC4}" type="presParOf" srcId="{214ECFA9-8DBF-42BC-B636-18BBE3F0A71B}" destId="{A2017AB7-C54C-4335-852A-C810E51D508E}" srcOrd="3" destOrd="0" presId="urn:microsoft.com/office/officeart/2005/8/layout/hChevron3"/>
    <dgm:cxn modelId="{6BA4A775-4458-442D-A0A7-42EA0C9FDF87}" type="presParOf" srcId="{214ECFA9-8DBF-42BC-B636-18BBE3F0A71B}" destId="{8A8D0C13-0256-4EFF-893B-F3267D56EDE4}" srcOrd="4"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BFA3CF-2957-459E-9A4A-CEF7BE5E0FB3}">
      <dsp:nvSpPr>
        <dsp:cNvPr id="0" name=""/>
        <dsp:cNvSpPr/>
      </dsp:nvSpPr>
      <dsp:spPr>
        <a:xfrm>
          <a:off x="2847" y="195695"/>
          <a:ext cx="2489989" cy="995995"/>
        </a:xfrm>
        <a:prstGeom prst="homePlate">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48006" rIns="24003" bIns="48006" numCol="1" spcCol="1270" anchor="ctr" anchorCtr="0">
          <a:noAutofit/>
        </a:bodyPr>
        <a:lstStyle/>
        <a:p>
          <a:pPr lvl="0" algn="ctr" defTabSz="800100">
            <a:lnSpc>
              <a:spcPct val="90000"/>
            </a:lnSpc>
            <a:spcBef>
              <a:spcPct val="0"/>
            </a:spcBef>
            <a:spcAft>
              <a:spcPct val="35000"/>
            </a:spcAft>
          </a:pPr>
          <a:r>
            <a:rPr lang="en-US" sz="1800" kern="1200" dirty="0" smtClean="0"/>
            <a:t>Pre-EVLP Assessment</a:t>
          </a:r>
          <a:endParaRPr lang="en-US" sz="1800" kern="1200" dirty="0"/>
        </a:p>
      </dsp:txBody>
      <dsp:txXfrm>
        <a:off x="2847" y="195695"/>
        <a:ext cx="2240990" cy="995995"/>
      </dsp:txXfrm>
    </dsp:sp>
    <dsp:sp modelId="{39102CCE-A551-40B8-971D-840B9D81EEA2}">
      <dsp:nvSpPr>
        <dsp:cNvPr id="0" name=""/>
        <dsp:cNvSpPr/>
      </dsp:nvSpPr>
      <dsp:spPr>
        <a:xfrm>
          <a:off x="1994839" y="195695"/>
          <a:ext cx="2489989" cy="995995"/>
        </a:xfrm>
        <a:prstGeom prst="chevron">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48006" rIns="24003" bIns="48006" numCol="1" spcCol="1270" anchor="ctr" anchorCtr="0">
          <a:noAutofit/>
        </a:bodyPr>
        <a:lstStyle/>
        <a:p>
          <a:pPr lvl="0" algn="ctr" defTabSz="800100">
            <a:lnSpc>
              <a:spcPct val="90000"/>
            </a:lnSpc>
            <a:spcBef>
              <a:spcPct val="0"/>
            </a:spcBef>
            <a:spcAft>
              <a:spcPct val="35000"/>
            </a:spcAft>
          </a:pPr>
          <a:r>
            <a:rPr lang="en-US" sz="1800" kern="1200" dirty="0" smtClean="0"/>
            <a:t>EVLP with STEEN Solution</a:t>
          </a:r>
          <a:endParaRPr lang="en-US" sz="1800" kern="1200" dirty="0"/>
        </a:p>
      </dsp:txBody>
      <dsp:txXfrm>
        <a:off x="2492837" y="195695"/>
        <a:ext cx="1493994" cy="995995"/>
      </dsp:txXfrm>
    </dsp:sp>
    <dsp:sp modelId="{8A8D0C13-0256-4EFF-893B-F3267D56EDE4}">
      <dsp:nvSpPr>
        <dsp:cNvPr id="0" name=""/>
        <dsp:cNvSpPr/>
      </dsp:nvSpPr>
      <dsp:spPr>
        <a:xfrm>
          <a:off x="3986831" y="195695"/>
          <a:ext cx="2489989" cy="995995"/>
        </a:xfrm>
        <a:prstGeom prst="chevron">
          <a:avLst/>
        </a:prstGeom>
        <a:solidFill>
          <a:schemeClr val="accent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48006" rIns="24003" bIns="48006" numCol="1" spcCol="1270" anchor="ctr" anchorCtr="0">
          <a:noAutofit/>
        </a:bodyPr>
        <a:lstStyle/>
        <a:p>
          <a:pPr lvl="0" algn="ctr" defTabSz="800100">
            <a:lnSpc>
              <a:spcPct val="90000"/>
            </a:lnSpc>
            <a:spcBef>
              <a:spcPct val="0"/>
            </a:spcBef>
            <a:spcAft>
              <a:spcPct val="35000"/>
            </a:spcAft>
          </a:pPr>
          <a:r>
            <a:rPr lang="en-US" sz="1800" kern="1200" dirty="0" smtClean="0"/>
            <a:t>Post EVLP</a:t>
          </a:r>
          <a:endParaRPr lang="en-US" sz="1800" kern="1200" dirty="0"/>
        </a:p>
      </dsp:txBody>
      <dsp:txXfrm>
        <a:off x="4484829" y="195695"/>
        <a:ext cx="1493994" cy="995995"/>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5119249-4AE6-4B72-B9F2-6992771CC7C9}" type="datetimeFigureOut">
              <a:rPr lang="en-US" smtClean="0"/>
              <a:t>02/23/2015</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C16CAB5-63DF-4E33-8816-E1DFDE50F2C0}" type="slidenum">
              <a:rPr lang="en-US" smtClean="0"/>
              <a:t>‹#›</a:t>
            </a:fld>
            <a:endParaRPr lang="en-US" dirty="0"/>
          </a:p>
        </p:txBody>
      </p:sp>
    </p:spTree>
    <p:extLst>
      <p:ext uri="{BB962C8B-B14F-4D97-AF65-F5344CB8AC3E}">
        <p14:creationId xmlns:p14="http://schemas.microsoft.com/office/powerpoint/2010/main" val="41627647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BC1A1EC-64B1-431E-99BD-3E4E2011B909}" type="datetimeFigureOut">
              <a:rPr lang="en-US" smtClean="0"/>
              <a:t>02/23/2015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1F7A296-42F6-4DEE-959F-A3667809AC66}" type="slidenum">
              <a:rPr lang="en-US" smtClean="0"/>
              <a:t>‹#›</a:t>
            </a:fld>
            <a:endParaRPr lang="en-US" dirty="0"/>
          </a:p>
        </p:txBody>
      </p:sp>
    </p:spTree>
    <p:extLst>
      <p:ext uri="{BB962C8B-B14F-4D97-AF65-F5344CB8AC3E}">
        <p14:creationId xmlns:p14="http://schemas.microsoft.com/office/powerpoint/2010/main" val="37656843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1F7A296-42F6-4DEE-959F-A3667809AC66}" type="slidenum">
              <a:rPr lang="en-US" smtClean="0"/>
              <a:t>1</a:t>
            </a:fld>
            <a:endParaRPr lang="en-US" dirty="0"/>
          </a:p>
        </p:txBody>
      </p:sp>
    </p:spTree>
    <p:extLst>
      <p:ext uri="{BB962C8B-B14F-4D97-AF65-F5344CB8AC3E}">
        <p14:creationId xmlns:p14="http://schemas.microsoft.com/office/powerpoint/2010/main" val="32657902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7A807D8-9102-4A6B-BB6A-5734839B9D20}" type="datetime1">
              <a:rPr lang="en-US" smtClean="0"/>
              <a:t>02/23/2015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EE88B09-5422-4B10-95CE-8BF0A329C62B}"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BA7975-291B-4556-AFD9-CF8BAC22F4AA}" type="datetime1">
              <a:rPr lang="en-US" smtClean="0"/>
              <a:t>02/23/2015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EE88B09-5422-4B10-95CE-8BF0A329C62B}"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4A0ED0-2E7B-4C0B-937B-07FA1FB0357C}" type="datetime1">
              <a:rPr lang="en-US" smtClean="0"/>
              <a:t>02/23/2015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EE88B09-5422-4B10-95CE-8BF0A329C62B}"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AA11AB-BBD6-4A4A-A51A-E1A889554522}" type="datetime1">
              <a:rPr lang="en-US" smtClean="0"/>
              <a:t>02/23/2015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EE88B09-5422-4B10-95CE-8BF0A329C62B}"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E0492A1-44F1-46C0-9F72-A0E02F3A07D6}" type="datetime1">
              <a:rPr lang="en-US" smtClean="0"/>
              <a:t>02/23/2015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EE88B09-5422-4B10-95CE-8BF0A329C62B}"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B172649-82DB-423F-A389-267FE6583F50}" type="datetime1">
              <a:rPr lang="en-US" smtClean="0"/>
              <a:t>02/23/2015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EE88B09-5422-4B10-95CE-8BF0A329C62B}"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CFC4FD9-EA9F-4B99-90B5-A5C64CE9F2C4}" type="datetime1">
              <a:rPr lang="en-US" smtClean="0"/>
              <a:t>02/23/2015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EE88B09-5422-4B10-95CE-8BF0A329C62B}"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D8FBA4-4F47-47CF-BFA9-A08DD4A79465}" type="datetime1">
              <a:rPr lang="en-US" smtClean="0"/>
              <a:t>02/23/2015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EE88B09-5422-4B10-95CE-8BF0A329C62B}"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24775F-6467-4D33-89D4-FCFD30A17BBD}" type="datetime1">
              <a:rPr lang="en-US" smtClean="0"/>
              <a:t>02/23/2015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EE88B09-5422-4B10-95CE-8BF0A329C62B}"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C46EC5-EEFF-4DFE-8A69-508A5A83D288}" type="datetime1">
              <a:rPr lang="en-US" smtClean="0"/>
              <a:t>02/23/2015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EE88B09-5422-4B10-95CE-8BF0A329C62B}" type="slidenum">
              <a:rPr lang="en-US" smtClean="0"/>
              <a:t>‹#›</a:t>
            </a:fld>
            <a:endParaRPr lang="en-US" dirty="0"/>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14855317-9394-4ECB-A9CC-056946970590}" type="datetime1">
              <a:rPr lang="en-US" smtClean="0"/>
              <a:t>02/23/2015</a:t>
            </a:fld>
            <a:endParaRPr lang="en-US" dirty="0"/>
          </a:p>
        </p:txBody>
      </p:sp>
      <p:sp>
        <p:nvSpPr>
          <p:cNvPr id="9" name="Slide Number Placeholder 8"/>
          <p:cNvSpPr>
            <a:spLocks noGrp="1"/>
          </p:cNvSpPr>
          <p:nvPr>
            <p:ph type="sldNum" sz="quarter" idx="11"/>
          </p:nvPr>
        </p:nvSpPr>
        <p:spPr/>
        <p:txBody>
          <a:bodyPr/>
          <a:lstStyle/>
          <a:p>
            <a:fld id="{4EE88B09-5422-4B10-95CE-8BF0A329C62B}" type="slidenum">
              <a:rPr lang="en-US" smtClean="0"/>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4EE88B09-5422-4B10-95CE-8BF0A329C62B}" type="slidenum">
              <a:rPr lang="en-US" smtClean="0"/>
              <a:t>‹#›</a:t>
            </a:fld>
            <a:endParaRPr lang="en-US" dirty="0"/>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4FD930F4-DAAF-4403-A80B-98E18D1BD084}" type="datetime1">
              <a:rPr lang="en-US" smtClean="0"/>
              <a:t>02/23/2015</a:t>
            </a:fld>
            <a:endParaRPr lang="en-US" dirty="0"/>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hf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optn.transplant.hrsa.gov/converge/latestdata/rptData.asp" TargetMode="External"/><Relationship Id="rId2" Type="http://schemas.openxmlformats.org/officeDocument/2006/relationships/hyperlink" Target="https://www.ishlt.org/registries/quarterlyDataReportResults.asp?organ=LU&amp;rptType=all&amp;continent=4"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2057399"/>
          </a:xfrm>
        </p:spPr>
        <p:txBody>
          <a:bodyPr>
            <a:normAutofit fontScale="90000"/>
          </a:bodyPr>
          <a:lstStyle/>
          <a:p>
            <a:pPr algn="ctr"/>
            <a:r>
              <a:rPr lang="en-US" sz="5300" dirty="0" smtClean="0"/>
              <a:t>A New ICD-10-PCS Code</a:t>
            </a:r>
            <a:br>
              <a:rPr lang="en-US" sz="5300" dirty="0" smtClean="0"/>
            </a:br>
            <a:r>
              <a:rPr lang="en-US" sz="5300" dirty="0" smtClean="0"/>
              <a:t>For Donor Organ Perfusion</a:t>
            </a:r>
            <a:r>
              <a:rPr lang="en-US" dirty="0" smtClean="0"/>
              <a:t/>
            </a:r>
            <a:br>
              <a:rPr lang="en-US" dirty="0" smtClean="0"/>
            </a:br>
            <a:endParaRPr lang="en-US" dirty="0"/>
          </a:p>
        </p:txBody>
      </p:sp>
      <p:sp>
        <p:nvSpPr>
          <p:cNvPr id="3" name="Subtitle 2"/>
          <p:cNvSpPr>
            <a:spLocks noGrp="1"/>
          </p:cNvSpPr>
          <p:nvPr>
            <p:ph type="subTitle" idx="1"/>
          </p:nvPr>
        </p:nvSpPr>
        <p:spPr>
          <a:xfrm>
            <a:off x="1371600" y="2362200"/>
            <a:ext cx="6400800" cy="3886200"/>
          </a:xfrm>
        </p:spPr>
        <p:txBody>
          <a:bodyPr>
            <a:normAutofit fontScale="92500" lnSpcReduction="20000"/>
          </a:bodyPr>
          <a:lstStyle/>
          <a:p>
            <a:r>
              <a:rPr lang="en-US" sz="2800" b="1" dirty="0" smtClean="0"/>
              <a:t>Presented by:  </a:t>
            </a:r>
            <a:r>
              <a:rPr lang="en-US" sz="2800" dirty="0" smtClean="0"/>
              <a:t>Edward Cantu, MD</a:t>
            </a:r>
          </a:p>
          <a:p>
            <a:r>
              <a:rPr lang="en-US" sz="2800" dirty="0" smtClean="0"/>
              <a:t>Assistant Professor of Surgery</a:t>
            </a:r>
          </a:p>
          <a:p>
            <a:r>
              <a:rPr lang="en-US" sz="2800" dirty="0" smtClean="0"/>
              <a:t>Surgical Director Lung Transplant Program</a:t>
            </a:r>
          </a:p>
          <a:p>
            <a:r>
              <a:rPr lang="en-US" sz="2800" dirty="0" smtClean="0"/>
              <a:t>University of Pennsylvania</a:t>
            </a:r>
          </a:p>
          <a:p>
            <a:endParaRPr lang="en-US" sz="2800" dirty="0" smtClean="0"/>
          </a:p>
          <a:p>
            <a:r>
              <a:rPr lang="en-US" sz="2800" b="1" dirty="0" smtClean="0"/>
              <a:t>Presented to: </a:t>
            </a:r>
            <a:r>
              <a:rPr lang="en-US" sz="2800" dirty="0" smtClean="0"/>
              <a:t>ICD-10-CM/PCS Coordination and Maintenance Committee Meeting</a:t>
            </a:r>
          </a:p>
          <a:p>
            <a:r>
              <a:rPr lang="en-US" sz="2800" dirty="0" smtClean="0"/>
              <a:t>Centers for Medicare &amp; Medicaid Services</a:t>
            </a:r>
          </a:p>
          <a:p>
            <a:endParaRPr lang="en-US" sz="2800" dirty="0" smtClean="0"/>
          </a:p>
          <a:p>
            <a:r>
              <a:rPr lang="en-US" b="1" dirty="0" smtClean="0"/>
              <a:t>March 18, 2015</a:t>
            </a:r>
          </a:p>
          <a:p>
            <a:endParaRPr lang="en-US" dirty="0"/>
          </a:p>
        </p:txBody>
      </p:sp>
      <p:sp>
        <p:nvSpPr>
          <p:cNvPr id="4" name="Slide Number Placeholder 3"/>
          <p:cNvSpPr>
            <a:spLocks noGrp="1"/>
          </p:cNvSpPr>
          <p:nvPr>
            <p:ph type="sldNum" sz="quarter" idx="12"/>
          </p:nvPr>
        </p:nvSpPr>
        <p:spPr/>
        <p:txBody>
          <a:bodyPr/>
          <a:lstStyle/>
          <a:p>
            <a:fld id="{4EE88B09-5422-4B10-95CE-8BF0A329C62B}" type="slidenum">
              <a:rPr lang="en-US" smtClean="0"/>
              <a:t>1</a:t>
            </a:fld>
            <a:endParaRPr lang="en-US" dirty="0"/>
          </a:p>
        </p:txBody>
      </p:sp>
    </p:spTree>
    <p:extLst>
      <p:ext uri="{BB962C8B-B14F-4D97-AF65-F5344CB8AC3E}">
        <p14:creationId xmlns:p14="http://schemas.microsoft.com/office/powerpoint/2010/main" val="15235509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Long Wait Time for Donor Lungs</a:t>
            </a:r>
            <a:endParaRPr lang="en-US" sz="3600" dirty="0"/>
          </a:p>
        </p:txBody>
      </p:sp>
      <p:sp>
        <p:nvSpPr>
          <p:cNvPr id="5" name="Slide Number Placeholder 4"/>
          <p:cNvSpPr>
            <a:spLocks noGrp="1"/>
          </p:cNvSpPr>
          <p:nvPr>
            <p:ph type="sldNum" sz="quarter" idx="12"/>
          </p:nvPr>
        </p:nvSpPr>
        <p:spPr/>
        <p:txBody>
          <a:bodyPr/>
          <a:lstStyle/>
          <a:p>
            <a:fld id="{4EE88B09-5422-4B10-95CE-8BF0A329C62B}" type="slidenum">
              <a:rPr lang="en-US" smtClean="0"/>
              <a:t>10</a:t>
            </a:fld>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47407735"/>
              </p:ext>
            </p:extLst>
          </p:nvPr>
        </p:nvGraphicFramePr>
        <p:xfrm>
          <a:off x="533399" y="1574800"/>
          <a:ext cx="7467602" cy="4572000"/>
        </p:xfrm>
        <a:graphic>
          <a:graphicData uri="http://schemas.openxmlformats.org/drawingml/2006/table">
            <a:tbl>
              <a:tblPr firstRow="1" bandRow="1">
                <a:tableStyleId>{5A111915-BE36-4E01-A7E5-04B1672EAD32}</a:tableStyleId>
              </a:tblPr>
              <a:tblGrid>
                <a:gridCol w="2800350"/>
                <a:gridCol w="2520316"/>
                <a:gridCol w="2146936"/>
              </a:tblGrid>
              <a:tr h="370840">
                <a:tc rowSpan="2">
                  <a:txBody>
                    <a:bodyPr/>
                    <a:lstStyle/>
                    <a:p>
                      <a:r>
                        <a:rPr lang="en-US" sz="2400" b="1" dirty="0" smtClean="0">
                          <a:solidFill>
                            <a:schemeClr val="bg1"/>
                          </a:solidFill>
                        </a:rPr>
                        <a:t>Wait Time</a:t>
                      </a:r>
                      <a:endParaRPr lang="en-US" sz="2400" b="1" dirty="0">
                        <a:solidFill>
                          <a:schemeClr val="bg1"/>
                        </a:solidFill>
                      </a:endParaRPr>
                    </a:p>
                  </a:txBody>
                  <a:tcPr anchor="ctr"/>
                </a:tc>
                <a:tc gridSpan="2">
                  <a:txBody>
                    <a:bodyPr/>
                    <a:lstStyle/>
                    <a:p>
                      <a:pPr algn="ctr"/>
                      <a:r>
                        <a:rPr lang="en-US" sz="2400" b="1" dirty="0" smtClean="0">
                          <a:solidFill>
                            <a:schemeClr val="bg1"/>
                          </a:solidFill>
                        </a:rPr>
                        <a:t>Patient</a:t>
                      </a:r>
                      <a:r>
                        <a:rPr lang="en-US" sz="2400" b="1" baseline="0" dirty="0" smtClean="0">
                          <a:solidFill>
                            <a:schemeClr val="bg1"/>
                          </a:solidFill>
                        </a:rPr>
                        <a:t>s is 2013</a:t>
                      </a:r>
                      <a:endParaRPr lang="en-US" sz="2400" b="1" dirty="0">
                        <a:solidFill>
                          <a:schemeClr val="bg1"/>
                        </a:solidFill>
                      </a:endParaRPr>
                    </a:p>
                  </a:txBody>
                  <a:tcPr/>
                </a:tc>
                <a:tc hMerge="1">
                  <a:txBody>
                    <a:bodyPr/>
                    <a:lstStyle/>
                    <a:p>
                      <a:endParaRPr lang="en-US" dirty="0"/>
                    </a:p>
                  </a:txBody>
                  <a:tcPr/>
                </a:tc>
              </a:tr>
              <a:tr h="370840">
                <a:tc vMerge="1">
                  <a:txBody>
                    <a:bodyPr/>
                    <a:lstStyle/>
                    <a:p>
                      <a:endParaRPr lang="en-US" dirty="0"/>
                    </a:p>
                  </a:txBody>
                  <a:tcPr/>
                </a:tc>
                <a:tc>
                  <a:txBody>
                    <a:bodyPr/>
                    <a:lstStyle/>
                    <a:p>
                      <a:r>
                        <a:rPr lang="en-US" sz="2400" b="1" dirty="0" smtClean="0">
                          <a:solidFill>
                            <a:schemeClr val="bg1"/>
                          </a:solidFill>
                        </a:rPr>
                        <a:t>N</a:t>
                      </a:r>
                      <a:endParaRPr lang="en-US" sz="2400" b="1" dirty="0">
                        <a:solidFill>
                          <a:schemeClr val="bg1"/>
                        </a:solidFill>
                      </a:endParaRPr>
                    </a:p>
                  </a:txBody>
                  <a:tcPr>
                    <a:solidFill>
                      <a:schemeClr val="accent5"/>
                    </a:solidFill>
                  </a:tcPr>
                </a:tc>
                <a:tc>
                  <a:txBody>
                    <a:bodyPr/>
                    <a:lstStyle/>
                    <a:p>
                      <a:r>
                        <a:rPr lang="en-US" sz="2400" b="1" dirty="0" smtClean="0">
                          <a:solidFill>
                            <a:schemeClr val="bg1"/>
                          </a:solidFill>
                        </a:rPr>
                        <a:t>%</a:t>
                      </a:r>
                      <a:endParaRPr lang="en-US" sz="2400" b="1" dirty="0">
                        <a:solidFill>
                          <a:schemeClr val="bg1"/>
                        </a:solidFill>
                      </a:endParaRPr>
                    </a:p>
                  </a:txBody>
                  <a:tcPr>
                    <a:solidFill>
                      <a:schemeClr val="accent5"/>
                    </a:solidFill>
                  </a:tcPr>
                </a:tc>
              </a:tr>
              <a:tr h="370840">
                <a:tc>
                  <a:txBody>
                    <a:bodyPr/>
                    <a:lstStyle/>
                    <a:p>
                      <a:r>
                        <a:rPr lang="en-US" sz="2400" dirty="0" smtClean="0"/>
                        <a:t>&lt; 31 Days</a:t>
                      </a:r>
                      <a:endParaRPr lang="en-US" sz="2400" dirty="0"/>
                    </a:p>
                  </a:txBody>
                  <a:tcPr/>
                </a:tc>
                <a:tc>
                  <a:txBody>
                    <a:bodyPr/>
                    <a:lstStyle/>
                    <a:p>
                      <a:r>
                        <a:rPr lang="en-US" sz="2400" dirty="0" smtClean="0"/>
                        <a:t>142</a:t>
                      </a:r>
                      <a:endParaRPr lang="en-US" sz="2400" dirty="0"/>
                    </a:p>
                  </a:txBody>
                  <a:tcPr/>
                </a:tc>
                <a:tc>
                  <a:txBody>
                    <a:bodyPr/>
                    <a:lstStyle/>
                    <a:p>
                      <a:r>
                        <a:rPr lang="en-US" sz="2400" dirty="0" smtClean="0"/>
                        <a:t>9.0</a:t>
                      </a:r>
                      <a:endParaRPr lang="en-US" sz="2400" dirty="0"/>
                    </a:p>
                  </a:txBody>
                  <a:tcPr/>
                </a:tc>
              </a:tr>
              <a:tr h="370840">
                <a:tc>
                  <a:txBody>
                    <a:bodyPr/>
                    <a:lstStyle/>
                    <a:p>
                      <a:r>
                        <a:rPr lang="en-US" sz="2400" dirty="0" smtClean="0"/>
                        <a:t>31 – 60 Days</a:t>
                      </a:r>
                      <a:endParaRPr lang="en-US" sz="2400" dirty="0"/>
                    </a:p>
                  </a:txBody>
                  <a:tcPr/>
                </a:tc>
                <a:tc>
                  <a:txBody>
                    <a:bodyPr/>
                    <a:lstStyle/>
                    <a:p>
                      <a:r>
                        <a:rPr lang="en-US" sz="2400" dirty="0" smtClean="0"/>
                        <a:t>104</a:t>
                      </a:r>
                      <a:endParaRPr lang="en-US" sz="2400" dirty="0"/>
                    </a:p>
                  </a:txBody>
                  <a:tcPr/>
                </a:tc>
                <a:tc>
                  <a:txBody>
                    <a:bodyPr/>
                    <a:lstStyle/>
                    <a:p>
                      <a:r>
                        <a:rPr lang="en-US" sz="2400" dirty="0" smtClean="0"/>
                        <a:t>6.6</a:t>
                      </a:r>
                      <a:endParaRPr lang="en-US" sz="2400" dirty="0"/>
                    </a:p>
                  </a:txBody>
                  <a:tcPr/>
                </a:tc>
              </a:tr>
              <a:tr h="370840">
                <a:tc>
                  <a:txBody>
                    <a:bodyPr/>
                    <a:lstStyle/>
                    <a:p>
                      <a:r>
                        <a:rPr lang="en-US" sz="2400" dirty="0" smtClean="0"/>
                        <a:t>61</a:t>
                      </a:r>
                      <a:r>
                        <a:rPr lang="en-US" sz="2400" baseline="0" dirty="0" smtClean="0"/>
                        <a:t> – 90 Days</a:t>
                      </a:r>
                      <a:endParaRPr lang="en-US" sz="2400" dirty="0"/>
                    </a:p>
                  </a:txBody>
                  <a:tcPr/>
                </a:tc>
                <a:tc>
                  <a:txBody>
                    <a:bodyPr/>
                    <a:lstStyle/>
                    <a:p>
                      <a:r>
                        <a:rPr lang="en-US" sz="2400" dirty="0" smtClean="0"/>
                        <a:t>100</a:t>
                      </a:r>
                      <a:endParaRPr lang="en-US" sz="2400" dirty="0"/>
                    </a:p>
                  </a:txBody>
                  <a:tcPr/>
                </a:tc>
                <a:tc>
                  <a:txBody>
                    <a:bodyPr/>
                    <a:lstStyle/>
                    <a:p>
                      <a:r>
                        <a:rPr lang="en-US" sz="2400" dirty="0" smtClean="0"/>
                        <a:t>6.3</a:t>
                      </a:r>
                      <a:endParaRPr lang="en-US" sz="2400" dirty="0"/>
                    </a:p>
                  </a:txBody>
                  <a:tcPr/>
                </a:tc>
              </a:tr>
              <a:tr h="370840">
                <a:tc>
                  <a:txBody>
                    <a:bodyPr/>
                    <a:lstStyle/>
                    <a:p>
                      <a:r>
                        <a:rPr lang="en-US" sz="2400" dirty="0" smtClean="0"/>
                        <a:t>3 - &lt; 6 Months</a:t>
                      </a:r>
                      <a:endParaRPr lang="en-US" sz="2400" dirty="0"/>
                    </a:p>
                  </a:txBody>
                  <a:tcPr/>
                </a:tc>
                <a:tc>
                  <a:txBody>
                    <a:bodyPr/>
                    <a:lstStyle/>
                    <a:p>
                      <a:r>
                        <a:rPr lang="en-US" sz="2400" dirty="0" smtClean="0"/>
                        <a:t>237</a:t>
                      </a:r>
                      <a:endParaRPr lang="en-US" sz="2400" dirty="0"/>
                    </a:p>
                  </a:txBody>
                  <a:tcPr/>
                </a:tc>
                <a:tc>
                  <a:txBody>
                    <a:bodyPr/>
                    <a:lstStyle/>
                    <a:p>
                      <a:r>
                        <a:rPr lang="en-US" sz="2400" dirty="0" smtClean="0"/>
                        <a:t>14.9</a:t>
                      </a:r>
                      <a:endParaRPr lang="en-US" sz="2400" dirty="0"/>
                    </a:p>
                  </a:txBody>
                  <a:tcPr/>
                </a:tc>
              </a:tr>
              <a:tr h="370840">
                <a:tc>
                  <a:txBody>
                    <a:bodyPr/>
                    <a:lstStyle/>
                    <a:p>
                      <a:r>
                        <a:rPr lang="en-US" sz="2400" dirty="0" smtClean="0"/>
                        <a:t>6 - &lt;</a:t>
                      </a:r>
                      <a:r>
                        <a:rPr lang="en-US" sz="2400" baseline="0" dirty="0" smtClean="0"/>
                        <a:t> 12 Months</a:t>
                      </a:r>
                      <a:endParaRPr lang="en-US" sz="2400" dirty="0"/>
                    </a:p>
                  </a:txBody>
                  <a:tcPr/>
                </a:tc>
                <a:tc>
                  <a:txBody>
                    <a:bodyPr/>
                    <a:lstStyle/>
                    <a:p>
                      <a:r>
                        <a:rPr lang="en-US" sz="2400" dirty="0" smtClean="0"/>
                        <a:t>311</a:t>
                      </a:r>
                      <a:endParaRPr lang="en-US" sz="2400" dirty="0"/>
                    </a:p>
                  </a:txBody>
                  <a:tcPr/>
                </a:tc>
                <a:tc>
                  <a:txBody>
                    <a:bodyPr/>
                    <a:lstStyle/>
                    <a:p>
                      <a:r>
                        <a:rPr lang="en-US" sz="2400" dirty="0" smtClean="0"/>
                        <a:t>19.6</a:t>
                      </a:r>
                      <a:endParaRPr lang="en-US" sz="2400" dirty="0"/>
                    </a:p>
                  </a:txBody>
                  <a:tcPr/>
                </a:tc>
              </a:tr>
              <a:tr h="370840">
                <a:tc>
                  <a:txBody>
                    <a:bodyPr/>
                    <a:lstStyle/>
                    <a:p>
                      <a:r>
                        <a:rPr lang="en-US" sz="2400" dirty="0" smtClean="0"/>
                        <a:t>1 - &lt; Years</a:t>
                      </a:r>
                      <a:endParaRPr lang="en-US" sz="2400" dirty="0"/>
                    </a:p>
                  </a:txBody>
                  <a:tcPr/>
                </a:tc>
                <a:tc>
                  <a:txBody>
                    <a:bodyPr/>
                    <a:lstStyle/>
                    <a:p>
                      <a:r>
                        <a:rPr lang="en-US" sz="2400" dirty="0" smtClean="0"/>
                        <a:t>273</a:t>
                      </a:r>
                      <a:endParaRPr lang="en-US" sz="2400" dirty="0"/>
                    </a:p>
                  </a:txBody>
                  <a:tcPr/>
                </a:tc>
                <a:tc>
                  <a:txBody>
                    <a:bodyPr/>
                    <a:lstStyle/>
                    <a:p>
                      <a:r>
                        <a:rPr lang="en-US" sz="2400" dirty="0" smtClean="0"/>
                        <a:t>17.2</a:t>
                      </a:r>
                      <a:endParaRPr lang="en-US" sz="2400" dirty="0"/>
                    </a:p>
                  </a:txBody>
                  <a:tcPr/>
                </a:tc>
              </a:tr>
              <a:tr h="370840">
                <a:tc>
                  <a:txBody>
                    <a:bodyPr/>
                    <a:lstStyle/>
                    <a:p>
                      <a:r>
                        <a:rPr lang="en-US" sz="2400" dirty="0" smtClean="0"/>
                        <a:t>2 - &lt; 3 Years</a:t>
                      </a:r>
                      <a:endParaRPr lang="en-US" sz="2400" dirty="0"/>
                    </a:p>
                  </a:txBody>
                  <a:tcPr/>
                </a:tc>
                <a:tc>
                  <a:txBody>
                    <a:bodyPr/>
                    <a:lstStyle/>
                    <a:p>
                      <a:r>
                        <a:rPr lang="en-US" sz="2400" dirty="0" smtClean="0"/>
                        <a:t>145</a:t>
                      </a:r>
                      <a:endParaRPr lang="en-US" sz="2400" dirty="0"/>
                    </a:p>
                  </a:txBody>
                  <a:tcPr/>
                </a:tc>
                <a:tc>
                  <a:txBody>
                    <a:bodyPr/>
                    <a:lstStyle/>
                    <a:p>
                      <a:r>
                        <a:rPr lang="en-US" sz="2400" dirty="0" smtClean="0"/>
                        <a:t>9.1</a:t>
                      </a:r>
                      <a:endParaRPr lang="en-US" sz="2400" dirty="0"/>
                    </a:p>
                  </a:txBody>
                  <a:tcPr/>
                </a:tc>
              </a:tr>
              <a:tr h="370840">
                <a:tc>
                  <a:txBody>
                    <a:bodyPr/>
                    <a:lstStyle/>
                    <a:p>
                      <a:r>
                        <a:rPr lang="en-US" sz="2400" dirty="0" smtClean="0"/>
                        <a:t>3 +</a:t>
                      </a:r>
                      <a:r>
                        <a:rPr lang="en-US" sz="2400" baseline="0" dirty="0" smtClean="0"/>
                        <a:t> Years</a:t>
                      </a:r>
                      <a:endParaRPr lang="en-US" sz="2400" dirty="0"/>
                    </a:p>
                  </a:txBody>
                  <a:tcPr/>
                </a:tc>
                <a:tc>
                  <a:txBody>
                    <a:bodyPr/>
                    <a:lstStyle/>
                    <a:p>
                      <a:r>
                        <a:rPr lang="en-US" sz="2400" dirty="0" smtClean="0"/>
                        <a:t>274</a:t>
                      </a:r>
                      <a:endParaRPr lang="en-US" sz="2400" dirty="0"/>
                    </a:p>
                  </a:txBody>
                  <a:tcPr/>
                </a:tc>
                <a:tc>
                  <a:txBody>
                    <a:bodyPr/>
                    <a:lstStyle/>
                    <a:p>
                      <a:r>
                        <a:rPr lang="en-US" sz="2400" dirty="0" smtClean="0"/>
                        <a:t>17.3</a:t>
                      </a:r>
                      <a:endParaRPr lang="en-US" sz="2400" dirty="0"/>
                    </a:p>
                  </a:txBody>
                  <a:tcPr/>
                </a:tc>
              </a:tr>
            </a:tbl>
          </a:graphicData>
        </a:graphic>
      </p:graphicFrame>
      <p:sp>
        <p:nvSpPr>
          <p:cNvPr id="4" name="TextBox 3"/>
          <p:cNvSpPr txBox="1"/>
          <p:nvPr/>
        </p:nvSpPr>
        <p:spPr>
          <a:xfrm>
            <a:off x="228600" y="6400800"/>
            <a:ext cx="7696200" cy="276999"/>
          </a:xfrm>
          <a:prstGeom prst="rect">
            <a:avLst/>
          </a:prstGeom>
          <a:noFill/>
        </p:spPr>
        <p:txBody>
          <a:bodyPr wrap="square" rtlCol="0">
            <a:spAutoFit/>
          </a:bodyPr>
          <a:lstStyle/>
          <a:p>
            <a:r>
              <a:rPr lang="en-US" sz="1200" dirty="0" smtClean="0"/>
              <a:t>Source:  OPTN/SRTR 2014 Annual Data Report: Lung. </a:t>
            </a:r>
            <a:endParaRPr lang="en-US" sz="1200" dirty="0"/>
          </a:p>
        </p:txBody>
      </p:sp>
    </p:spTree>
    <p:extLst>
      <p:ext uri="{BB962C8B-B14F-4D97-AF65-F5344CB8AC3E}">
        <p14:creationId xmlns:p14="http://schemas.microsoft.com/office/powerpoint/2010/main" val="28621372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763000" cy="1371600"/>
          </a:xfrm>
        </p:spPr>
        <p:txBody>
          <a:bodyPr>
            <a:normAutofit/>
          </a:bodyPr>
          <a:lstStyle/>
          <a:p>
            <a:r>
              <a:rPr lang="en-US" sz="3200" dirty="0"/>
              <a:t>2012 Payer Mix for Lung </a:t>
            </a:r>
            <a:r>
              <a:rPr lang="en-US" sz="3200" dirty="0" smtClean="0"/>
              <a:t>Transplants - DRG 007</a:t>
            </a:r>
            <a:endParaRPr lang="en-US"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12065183"/>
              </p:ext>
            </p:extLst>
          </p:nvPr>
        </p:nvGraphicFramePr>
        <p:xfrm>
          <a:off x="304800" y="1143000"/>
          <a:ext cx="7772400" cy="5029200"/>
        </p:xfrm>
        <a:graphic>
          <a:graphicData uri="http://schemas.openxmlformats.org/drawingml/2006/chart">
            <c:chart xmlns:c="http://schemas.openxmlformats.org/drawingml/2006/chart" xmlns:r="http://schemas.openxmlformats.org/officeDocument/2006/relationships" r:id="rId2"/>
          </a:graphicData>
        </a:graphic>
      </p:graphicFrame>
      <p:sp>
        <p:nvSpPr>
          <p:cNvPr id="5" name="Slide Number Placeholder 4"/>
          <p:cNvSpPr>
            <a:spLocks noGrp="1"/>
          </p:cNvSpPr>
          <p:nvPr>
            <p:ph type="sldNum" sz="quarter" idx="12"/>
          </p:nvPr>
        </p:nvSpPr>
        <p:spPr/>
        <p:txBody>
          <a:bodyPr/>
          <a:lstStyle/>
          <a:p>
            <a:fld id="{4EE88B09-5422-4B10-95CE-8BF0A329C62B}" type="slidenum">
              <a:rPr lang="en-US" smtClean="0"/>
              <a:t>11</a:t>
            </a:fld>
            <a:endParaRPr lang="en-US" dirty="0"/>
          </a:p>
        </p:txBody>
      </p:sp>
      <p:sp>
        <p:nvSpPr>
          <p:cNvPr id="3" name="TextBox 2"/>
          <p:cNvSpPr txBox="1"/>
          <p:nvPr/>
        </p:nvSpPr>
        <p:spPr>
          <a:xfrm>
            <a:off x="647700" y="5911155"/>
            <a:ext cx="8077200" cy="461665"/>
          </a:xfrm>
          <a:prstGeom prst="rect">
            <a:avLst/>
          </a:prstGeom>
          <a:noFill/>
        </p:spPr>
        <p:txBody>
          <a:bodyPr wrap="square" rtlCol="0">
            <a:spAutoFit/>
          </a:bodyPr>
          <a:lstStyle/>
          <a:p>
            <a:r>
              <a:rPr lang="en-US" sz="1200" b="1" dirty="0"/>
              <a:t>Source:</a:t>
            </a:r>
            <a:r>
              <a:rPr lang="en-US" sz="1200" dirty="0"/>
              <a:t> Agency for Healthcare Research and Quality. 2012 </a:t>
            </a:r>
            <a:r>
              <a:rPr lang="en-US" sz="1200" dirty="0" smtClean="0"/>
              <a:t>Nationwide Inpatient Sample. </a:t>
            </a:r>
            <a:endParaRPr lang="en-US" sz="1200" dirty="0"/>
          </a:p>
          <a:p>
            <a:r>
              <a:rPr lang="en-US" sz="1200" dirty="0"/>
              <a:t>http://</a:t>
            </a:r>
            <a:r>
              <a:rPr lang="en-US" sz="1200" dirty="0" smtClean="0"/>
              <a:t>hcupnet.ahrq.gov/HCUPnet</a:t>
            </a:r>
            <a:endParaRPr lang="en-US" sz="1200" dirty="0"/>
          </a:p>
        </p:txBody>
      </p:sp>
    </p:spTree>
    <p:extLst>
      <p:ext uri="{BB962C8B-B14F-4D97-AF65-F5344CB8AC3E}">
        <p14:creationId xmlns:p14="http://schemas.microsoft.com/office/powerpoint/2010/main" val="3778205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601913"/>
            <a:ext cx="8077200" cy="1654175"/>
          </a:xfrm>
        </p:spPr>
        <p:txBody>
          <a:bodyPr>
            <a:normAutofit/>
          </a:bodyPr>
          <a:lstStyle/>
          <a:p>
            <a:pPr algn="ctr"/>
            <a:r>
              <a:rPr lang="en-US" dirty="0" smtClean="0"/>
              <a:t>Organ Perfusion: a POSSIBLE SOLUTION TO DONOR ORGAN SHORTAGE</a:t>
            </a:r>
            <a:endParaRPr lang="en-US" dirty="0"/>
          </a:p>
        </p:txBody>
      </p:sp>
      <p:sp>
        <p:nvSpPr>
          <p:cNvPr id="3" name="Slide Number Placeholder 2"/>
          <p:cNvSpPr>
            <a:spLocks noGrp="1"/>
          </p:cNvSpPr>
          <p:nvPr>
            <p:ph type="sldNum" sz="quarter" idx="12"/>
          </p:nvPr>
        </p:nvSpPr>
        <p:spPr/>
        <p:txBody>
          <a:bodyPr/>
          <a:lstStyle/>
          <a:p>
            <a:fld id="{4EE88B09-5422-4B10-95CE-8BF0A329C62B}" type="slidenum">
              <a:rPr lang="en-US" smtClean="0"/>
              <a:t>12</a:t>
            </a:fld>
            <a:endParaRPr lang="en-US" dirty="0"/>
          </a:p>
        </p:txBody>
      </p:sp>
    </p:spTree>
    <p:extLst>
      <p:ext uri="{BB962C8B-B14F-4D97-AF65-F5344CB8AC3E}">
        <p14:creationId xmlns:p14="http://schemas.microsoft.com/office/powerpoint/2010/main" val="37583642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What is XVIVO Organ Perfusion?</a:t>
            </a:r>
            <a:endParaRPr lang="en-US" sz="3600" dirty="0"/>
          </a:p>
        </p:txBody>
      </p:sp>
      <p:sp>
        <p:nvSpPr>
          <p:cNvPr id="3" name="Content Placeholder 2"/>
          <p:cNvSpPr>
            <a:spLocks noGrp="1"/>
          </p:cNvSpPr>
          <p:nvPr>
            <p:ph idx="1"/>
          </p:nvPr>
        </p:nvSpPr>
        <p:spPr>
          <a:xfrm>
            <a:off x="457200" y="1143000"/>
            <a:ext cx="7620000" cy="5257800"/>
          </a:xfrm>
        </p:spPr>
        <p:txBody>
          <a:bodyPr>
            <a:noAutofit/>
          </a:bodyPr>
          <a:lstStyle/>
          <a:p>
            <a:r>
              <a:rPr lang="en-US" sz="2400" dirty="0" smtClean="0"/>
              <a:t>Perfusion of the organ outside the body (ex-vivo perfusion) on a closed loop circuit simulating the in-vivo scenario utilizing a specially developed protective perfusion solution called STEEN Solution™.</a:t>
            </a:r>
          </a:p>
          <a:p>
            <a:r>
              <a:rPr lang="en-US" sz="2400" dirty="0" smtClean="0"/>
              <a:t>Provides for safe expansion of organ utilization in high-risk marginal organs through amelioration  of reversible injuries.</a:t>
            </a:r>
          </a:p>
          <a:p>
            <a:pPr lvl="1"/>
            <a:r>
              <a:rPr lang="en-US" b="1" dirty="0" smtClean="0"/>
              <a:t>Currently only 15-20% of donated lungs are utilized within the US. The XPS has enabled an increase utilization rate of donor lungs that otherwise would have been discarded by 56%.</a:t>
            </a:r>
          </a:p>
          <a:p>
            <a:r>
              <a:rPr lang="en-US" sz="2400" dirty="0" smtClean="0"/>
              <a:t>Goal: expand the donor organ pool and reduce or eliminate mortality and morbidity on the transplant waiting list.</a:t>
            </a:r>
            <a:endParaRPr lang="en-US" sz="2400" dirty="0"/>
          </a:p>
        </p:txBody>
      </p:sp>
      <p:sp>
        <p:nvSpPr>
          <p:cNvPr id="4" name="Slide Number Placeholder 3"/>
          <p:cNvSpPr>
            <a:spLocks noGrp="1"/>
          </p:cNvSpPr>
          <p:nvPr>
            <p:ph type="sldNum" sz="quarter" idx="12"/>
          </p:nvPr>
        </p:nvSpPr>
        <p:spPr/>
        <p:txBody>
          <a:bodyPr/>
          <a:lstStyle/>
          <a:p>
            <a:fld id="{4EE88B09-5422-4B10-95CE-8BF0A329C62B}" type="slidenum">
              <a:rPr lang="en-US" smtClean="0"/>
              <a:t>13</a:t>
            </a:fld>
            <a:endParaRPr lang="en-US" dirty="0"/>
          </a:p>
        </p:txBody>
      </p:sp>
    </p:spTree>
    <p:extLst>
      <p:ext uri="{BB962C8B-B14F-4D97-AF65-F5344CB8AC3E}">
        <p14:creationId xmlns:p14="http://schemas.microsoft.com/office/powerpoint/2010/main" val="3965595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Initial Target Population for XVIVO Perfusion: Marginal Donor Lungs</a:t>
            </a:r>
            <a:endParaRPr lang="en-US" sz="3600" dirty="0"/>
          </a:p>
        </p:txBody>
      </p:sp>
      <p:sp>
        <p:nvSpPr>
          <p:cNvPr id="3" name="Content Placeholder 2"/>
          <p:cNvSpPr>
            <a:spLocks noGrp="1"/>
          </p:cNvSpPr>
          <p:nvPr>
            <p:ph idx="1"/>
          </p:nvPr>
        </p:nvSpPr>
        <p:spPr>
          <a:xfrm>
            <a:off x="457200" y="1905000"/>
            <a:ext cx="7620000" cy="4495800"/>
          </a:xfrm>
        </p:spPr>
        <p:txBody>
          <a:bodyPr>
            <a:noAutofit/>
          </a:bodyPr>
          <a:lstStyle/>
          <a:p>
            <a:r>
              <a:rPr lang="en-US" sz="2600" dirty="0" smtClean="0"/>
              <a:t>Designed to benefit those patients with end stage lung disease who are awaiting lung transplant </a:t>
            </a:r>
          </a:p>
          <a:p>
            <a:pPr lvl="1"/>
            <a:r>
              <a:rPr lang="en-US" sz="2600" dirty="0" smtClean="0"/>
              <a:t>End-stage chronic lung diseases </a:t>
            </a:r>
          </a:p>
          <a:p>
            <a:pPr lvl="2"/>
            <a:r>
              <a:rPr lang="en-US" sz="2600" dirty="0" smtClean="0"/>
              <a:t>COPD</a:t>
            </a:r>
          </a:p>
          <a:p>
            <a:pPr lvl="2"/>
            <a:r>
              <a:rPr lang="en-US" sz="2600" dirty="0" smtClean="0"/>
              <a:t>Cystic fibrosis</a:t>
            </a:r>
            <a:endParaRPr lang="en-US" sz="2600" dirty="0"/>
          </a:p>
          <a:p>
            <a:pPr lvl="2"/>
            <a:r>
              <a:rPr lang="en-US" sz="2600" dirty="0" smtClean="0"/>
              <a:t>Idiopathic pulmonary fibrosis</a:t>
            </a:r>
          </a:p>
          <a:p>
            <a:pPr lvl="2"/>
            <a:r>
              <a:rPr lang="en-US" sz="2600" dirty="0" smtClean="0"/>
              <a:t>Other lung diseases</a:t>
            </a:r>
          </a:p>
        </p:txBody>
      </p:sp>
      <p:sp>
        <p:nvSpPr>
          <p:cNvPr id="4" name="Slide Number Placeholder 3"/>
          <p:cNvSpPr>
            <a:spLocks noGrp="1"/>
          </p:cNvSpPr>
          <p:nvPr>
            <p:ph type="sldNum" sz="quarter" idx="12"/>
          </p:nvPr>
        </p:nvSpPr>
        <p:spPr/>
        <p:txBody>
          <a:bodyPr/>
          <a:lstStyle/>
          <a:p>
            <a:fld id="{4EE88B09-5422-4B10-95CE-8BF0A329C62B}" type="slidenum">
              <a:rPr lang="en-US" smtClean="0"/>
              <a:t>14</a:t>
            </a:fld>
            <a:endParaRPr lang="en-US" dirty="0"/>
          </a:p>
        </p:txBody>
      </p:sp>
    </p:spTree>
    <p:extLst>
      <p:ext uri="{BB962C8B-B14F-4D97-AF65-F5344CB8AC3E}">
        <p14:creationId xmlns:p14="http://schemas.microsoft.com/office/powerpoint/2010/main" val="33934448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Marginal Donor Lungs</a:t>
            </a:r>
            <a:endParaRPr lang="en-US" sz="3600" dirty="0"/>
          </a:p>
        </p:txBody>
      </p:sp>
      <p:sp>
        <p:nvSpPr>
          <p:cNvPr id="3" name="Content Placeholder 2"/>
          <p:cNvSpPr>
            <a:spLocks noGrp="1"/>
          </p:cNvSpPr>
          <p:nvPr>
            <p:ph idx="1"/>
          </p:nvPr>
        </p:nvSpPr>
        <p:spPr/>
        <p:txBody>
          <a:bodyPr>
            <a:normAutofit/>
          </a:bodyPr>
          <a:lstStyle/>
          <a:p>
            <a:pPr lvl="1"/>
            <a:r>
              <a:rPr lang="en-US" sz="2600" dirty="0"/>
              <a:t>Approximately one in five donated lungs </a:t>
            </a:r>
            <a:r>
              <a:rPr lang="en-US" sz="2600" dirty="0" smtClean="0"/>
              <a:t>are used for transplantation</a:t>
            </a:r>
          </a:p>
          <a:p>
            <a:pPr lvl="2"/>
            <a:r>
              <a:rPr lang="en-US" sz="2600" dirty="0" smtClean="0"/>
              <a:t>Include ideal and extended criteria organs</a:t>
            </a:r>
          </a:p>
          <a:p>
            <a:pPr lvl="2"/>
            <a:r>
              <a:rPr lang="en-US" sz="2600" dirty="0" smtClean="0"/>
              <a:t> </a:t>
            </a:r>
            <a:r>
              <a:rPr lang="en-US" sz="2600" dirty="0"/>
              <a:t>Remainder are </a:t>
            </a:r>
            <a:r>
              <a:rPr lang="en-US" sz="2600" dirty="0" smtClean="0"/>
              <a:t>discarded or sent for laboratory research</a:t>
            </a:r>
          </a:p>
          <a:p>
            <a:pPr lvl="1"/>
            <a:endParaRPr lang="en-US" sz="2600" dirty="0"/>
          </a:p>
          <a:p>
            <a:pPr lvl="1"/>
            <a:r>
              <a:rPr lang="en-US" sz="2600" dirty="0" smtClean="0"/>
              <a:t>XPS will reduce this waste, providing a means for more donor organs to be available to patients on waiting lists</a:t>
            </a:r>
            <a:endParaRPr lang="en-US" sz="2600" dirty="0"/>
          </a:p>
        </p:txBody>
      </p:sp>
      <p:sp>
        <p:nvSpPr>
          <p:cNvPr id="4" name="Slide Number Placeholder 3"/>
          <p:cNvSpPr>
            <a:spLocks noGrp="1"/>
          </p:cNvSpPr>
          <p:nvPr>
            <p:ph type="sldNum" sz="quarter" idx="12"/>
          </p:nvPr>
        </p:nvSpPr>
        <p:spPr/>
        <p:txBody>
          <a:bodyPr/>
          <a:lstStyle/>
          <a:p>
            <a:fld id="{4EE88B09-5422-4B10-95CE-8BF0A329C62B}" type="slidenum">
              <a:rPr lang="en-US" smtClean="0"/>
              <a:t>15</a:t>
            </a:fld>
            <a:endParaRPr lang="en-US" dirty="0"/>
          </a:p>
        </p:txBody>
      </p:sp>
    </p:spTree>
    <p:extLst>
      <p:ext uri="{BB962C8B-B14F-4D97-AF65-F5344CB8AC3E}">
        <p14:creationId xmlns:p14="http://schemas.microsoft.com/office/powerpoint/2010/main" val="28483305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FDA HDE Professional Labeling</a:t>
            </a:r>
            <a:endParaRPr lang="en-US" sz="3600" dirty="0"/>
          </a:p>
        </p:txBody>
      </p:sp>
      <p:sp>
        <p:nvSpPr>
          <p:cNvPr id="3" name="Content Placeholder 2"/>
          <p:cNvSpPr>
            <a:spLocks noGrp="1"/>
          </p:cNvSpPr>
          <p:nvPr>
            <p:ph idx="1"/>
          </p:nvPr>
        </p:nvSpPr>
        <p:spPr>
          <a:xfrm>
            <a:off x="457200" y="1295400"/>
            <a:ext cx="7848600" cy="5105400"/>
          </a:xfrm>
        </p:spPr>
        <p:txBody>
          <a:bodyPr>
            <a:noAutofit/>
          </a:bodyPr>
          <a:lstStyle/>
          <a:p>
            <a:r>
              <a:rPr lang="en-US" sz="2400" dirty="0" smtClean="0"/>
              <a:t>August 12, 2014 FDA approved XVIVO Perfusion System with STEEN Solution™ (by </a:t>
            </a:r>
            <a:r>
              <a:rPr lang="en-US" sz="2400" b="1" dirty="0" smtClean="0"/>
              <a:t>unanimous</a:t>
            </a:r>
            <a:r>
              <a:rPr lang="en-US" sz="2400" dirty="0" smtClean="0"/>
              <a:t> vote).</a:t>
            </a:r>
          </a:p>
          <a:p>
            <a:r>
              <a:rPr lang="en-US" sz="2400" dirty="0" smtClean="0"/>
              <a:t>“Authorized by Federal law for use in flushing and temporary continuous normothermic machine perfusion of initially unacceptable excised donor lungs during which time the ex-vivo function of the lungs can be reassessed for transplantation.”</a:t>
            </a:r>
          </a:p>
          <a:p>
            <a:endParaRPr lang="en-US" sz="2400" dirty="0" smtClean="0"/>
          </a:p>
          <a:p>
            <a:r>
              <a:rPr lang="en-US" sz="2400" i="1" dirty="0" smtClean="0"/>
              <a:t>“This innovative device addresses a critical public health need. With this approval there may be more lungs available for transplant which could allow more people with end stage lung disease who have exhausted all other treatment options”.  </a:t>
            </a:r>
            <a:r>
              <a:rPr lang="en-US" sz="2400" dirty="0" smtClean="0"/>
              <a:t>FDA press release 8/12/14</a:t>
            </a:r>
          </a:p>
          <a:p>
            <a:endParaRPr lang="en-US" sz="2400" dirty="0"/>
          </a:p>
        </p:txBody>
      </p:sp>
      <p:sp>
        <p:nvSpPr>
          <p:cNvPr id="4" name="Slide Number Placeholder 3"/>
          <p:cNvSpPr>
            <a:spLocks noGrp="1"/>
          </p:cNvSpPr>
          <p:nvPr>
            <p:ph type="sldNum" sz="quarter" idx="12"/>
          </p:nvPr>
        </p:nvSpPr>
        <p:spPr/>
        <p:txBody>
          <a:bodyPr/>
          <a:lstStyle/>
          <a:p>
            <a:fld id="{4EE88B09-5422-4B10-95CE-8BF0A329C62B}" type="slidenum">
              <a:rPr lang="en-US" smtClean="0"/>
              <a:t>16</a:t>
            </a:fld>
            <a:endParaRPr lang="en-US" dirty="0"/>
          </a:p>
        </p:txBody>
      </p:sp>
    </p:spTree>
    <p:extLst>
      <p:ext uri="{BB962C8B-B14F-4D97-AF65-F5344CB8AC3E}">
        <p14:creationId xmlns:p14="http://schemas.microsoft.com/office/powerpoint/2010/main" val="3335272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HELP/NOVEL</a:t>
            </a:r>
            <a:endParaRPr lang="en-US" sz="3600" dirty="0"/>
          </a:p>
        </p:txBody>
      </p:sp>
      <p:sp>
        <p:nvSpPr>
          <p:cNvPr id="4" name="Slide Number Placeholder 3"/>
          <p:cNvSpPr>
            <a:spLocks noGrp="1"/>
          </p:cNvSpPr>
          <p:nvPr>
            <p:ph type="sldNum" sz="quarter" idx="12"/>
          </p:nvPr>
        </p:nvSpPr>
        <p:spPr/>
        <p:txBody>
          <a:bodyPr/>
          <a:lstStyle/>
          <a:p>
            <a:fld id="{4EE88B09-5422-4B10-95CE-8BF0A329C62B}" type="slidenum">
              <a:rPr lang="en-US" smtClean="0"/>
              <a:t>17</a:t>
            </a:fld>
            <a:endParaRPr lang="en-US" dirty="0"/>
          </a:p>
        </p:txBody>
      </p:sp>
      <p:graphicFrame>
        <p:nvGraphicFramePr>
          <p:cNvPr id="7" name="Content Placeholder 6"/>
          <p:cNvGraphicFramePr>
            <a:graphicFrameLocks noGrp="1"/>
          </p:cNvGraphicFramePr>
          <p:nvPr>
            <p:ph idx="4294967295"/>
            <p:extLst>
              <p:ext uri="{D42A27DB-BD31-4B8C-83A1-F6EECF244321}">
                <p14:modId xmlns:p14="http://schemas.microsoft.com/office/powerpoint/2010/main" val="900055437"/>
              </p:ext>
            </p:extLst>
          </p:nvPr>
        </p:nvGraphicFramePr>
        <p:xfrm>
          <a:off x="304800" y="1447800"/>
          <a:ext cx="7696200" cy="4664462"/>
        </p:xfrm>
        <a:graphic>
          <a:graphicData uri="http://schemas.openxmlformats.org/drawingml/2006/table">
            <a:tbl>
              <a:tblPr firstRow="1" bandRow="1">
                <a:tableStyleId>{5C22544A-7EE6-4342-B048-85BDC9FD1C3A}</a:tableStyleId>
              </a:tblPr>
              <a:tblGrid>
                <a:gridCol w="3848100"/>
                <a:gridCol w="3848100"/>
              </a:tblGrid>
              <a:tr h="327062">
                <a:tc>
                  <a:txBody>
                    <a:bodyPr/>
                    <a:lstStyle/>
                    <a:p>
                      <a:pPr algn="ctr">
                        <a:lnSpc>
                          <a:spcPct val="95000"/>
                        </a:lnSpc>
                        <a:spcBef>
                          <a:spcPts val="600"/>
                        </a:spcBef>
                      </a:pPr>
                      <a:r>
                        <a:rPr lang="en-US" dirty="0" smtClean="0"/>
                        <a:t>HELP N=20</a:t>
                      </a:r>
                      <a:endParaRPr lang="en-US" dirty="0"/>
                    </a:p>
                  </a:txBody>
                  <a:tcPr marL="45720" marR="45720" anchor="b">
                    <a:lnL w="12700" cmpd="sng">
                      <a:noFill/>
                    </a:lnL>
                    <a:lnR w="12700" cap="flat" cmpd="sng" algn="ctr">
                      <a:solidFill>
                        <a:srgbClr val="FFFFFF"/>
                      </a:solidFill>
                      <a:prstDash val="solid"/>
                      <a:round/>
                      <a:headEnd type="none" w="med" len="med"/>
                      <a:tailEnd type="none" w="med" len="med"/>
                    </a:lnR>
                    <a:lnT w="12700" cmpd="sng">
                      <a:noFill/>
                    </a:lnT>
                    <a:lnB w="285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468B4"/>
                    </a:solidFill>
                  </a:tcPr>
                </a:tc>
                <a:tc>
                  <a:txBody>
                    <a:bodyPr/>
                    <a:lstStyle/>
                    <a:p>
                      <a:pPr algn="ctr">
                        <a:lnSpc>
                          <a:spcPct val="95000"/>
                        </a:lnSpc>
                        <a:spcBef>
                          <a:spcPts val="600"/>
                        </a:spcBef>
                      </a:pPr>
                      <a:r>
                        <a:rPr lang="en-US" dirty="0" smtClean="0"/>
                        <a:t>NOVEL N=31</a:t>
                      </a:r>
                      <a:endParaRPr lang="en-US" dirty="0"/>
                    </a:p>
                  </a:txBody>
                  <a:tcPr marL="45720" marR="45720" anchor="b">
                    <a:lnL w="12700" cap="flat" cmpd="sng" algn="ctr">
                      <a:solidFill>
                        <a:srgbClr val="FFFFFF"/>
                      </a:solidFill>
                      <a:prstDash val="solid"/>
                      <a:round/>
                      <a:headEnd type="none" w="med" len="med"/>
                      <a:tailEnd type="none" w="med" len="med"/>
                    </a:lnL>
                    <a:lnR w="12700" cmpd="sng">
                      <a:noFill/>
                    </a:lnR>
                    <a:lnT w="12700" cmpd="sng">
                      <a:noFill/>
                    </a:lnT>
                    <a:lnB w="285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468B4"/>
                    </a:solidFill>
                  </a:tcPr>
                </a:tc>
              </a:tr>
              <a:tr h="676003">
                <a:tc>
                  <a:txBody>
                    <a:bodyPr/>
                    <a:lstStyle/>
                    <a:p>
                      <a:pPr marL="0" marR="0" indent="0" algn="l" defTabSz="914400" rtl="0" eaLnBrk="1" fontAlgn="auto" latinLnBrk="0" hangingPunct="1">
                        <a:lnSpc>
                          <a:spcPct val="95000"/>
                        </a:lnSpc>
                        <a:spcBef>
                          <a:spcPts val="600"/>
                        </a:spcBef>
                        <a:spcAft>
                          <a:spcPts val="0"/>
                        </a:spcAft>
                        <a:buClrTx/>
                        <a:buSzTx/>
                        <a:buFontTx/>
                        <a:buNone/>
                        <a:tabLst/>
                        <a:defRPr/>
                      </a:pPr>
                      <a:r>
                        <a:rPr lang="en-US" dirty="0" smtClean="0"/>
                        <a:t>Prospective, non-randomized, </a:t>
                      </a:r>
                      <a:br>
                        <a:rPr lang="en-US" dirty="0" smtClean="0"/>
                      </a:br>
                      <a:r>
                        <a:rPr lang="en-US" b="1" u="sng" dirty="0" smtClean="0">
                          <a:solidFill>
                            <a:srgbClr val="0468B4"/>
                          </a:solidFill>
                        </a:rPr>
                        <a:t>single-center</a:t>
                      </a:r>
                    </a:p>
                  </a:txBody>
                  <a:tcPr marL="45720" marR="45720" anchor="ctr">
                    <a:lnL w="12700" cmpd="sng">
                      <a:noFill/>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95000"/>
                        </a:lnSpc>
                        <a:spcBef>
                          <a:spcPts val="600"/>
                        </a:spcBef>
                        <a:spcAft>
                          <a:spcPts val="0"/>
                        </a:spcAft>
                        <a:buClrTx/>
                        <a:buSzTx/>
                        <a:buFontTx/>
                        <a:buNone/>
                        <a:tabLst/>
                        <a:defRPr/>
                      </a:pPr>
                      <a:r>
                        <a:rPr lang="en-US" dirty="0" smtClean="0"/>
                        <a:t>Prospective, non-randomized, </a:t>
                      </a:r>
                      <a:br>
                        <a:rPr lang="en-US" dirty="0" smtClean="0"/>
                      </a:br>
                      <a:r>
                        <a:rPr lang="en-US" b="1" u="sng" dirty="0" smtClean="0">
                          <a:solidFill>
                            <a:srgbClr val="0468B4"/>
                          </a:solidFill>
                        </a:rPr>
                        <a:t>multi-center</a:t>
                      </a:r>
                    </a:p>
                  </a:txBody>
                  <a:tcPr marL="45720" marR="45720" anchor="ctr">
                    <a:lnL w="12700" cap="flat" cmpd="sng" algn="ctr">
                      <a:solidFill>
                        <a:srgbClr val="000000"/>
                      </a:solidFill>
                      <a:prstDash val="solid"/>
                      <a:round/>
                      <a:headEnd type="none" w="med" len="med"/>
                      <a:tailEnd type="none" w="med" len="med"/>
                    </a:lnL>
                    <a:lnR w="12700" cmpd="sng">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676003">
                <a:tc>
                  <a:txBody>
                    <a:bodyPr/>
                    <a:lstStyle/>
                    <a:p>
                      <a:pPr>
                        <a:lnSpc>
                          <a:spcPct val="95000"/>
                        </a:lnSpc>
                        <a:spcBef>
                          <a:spcPts val="600"/>
                        </a:spcBef>
                      </a:pPr>
                      <a:r>
                        <a:rPr lang="en-US" dirty="0" smtClean="0"/>
                        <a:t>ISHLT Extended criteria Lungs</a:t>
                      </a:r>
                      <a:r>
                        <a:rPr lang="en-US" baseline="0" dirty="0" smtClean="0"/>
                        <a:t> </a:t>
                      </a:r>
                      <a:endParaRPr lang="en-US" dirty="0"/>
                    </a:p>
                  </a:txBody>
                  <a:tcPr marL="45720" marR="45720" anchor="ctr">
                    <a:lnL w="12700" cmpd="sng">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95000"/>
                        </a:lnSpc>
                        <a:spcBef>
                          <a:spcPts val="600"/>
                        </a:spcBef>
                        <a:spcAft>
                          <a:spcPts val="0"/>
                        </a:spcAft>
                        <a:buClrTx/>
                        <a:buSzTx/>
                        <a:buFontTx/>
                        <a:buNone/>
                        <a:tabLst/>
                        <a:defRPr/>
                      </a:pPr>
                      <a:r>
                        <a:rPr lang="en-US" dirty="0" smtClean="0"/>
                        <a:t>ISHLT Extended criteria Lungs</a:t>
                      </a:r>
                      <a:r>
                        <a:rPr lang="en-US" baseline="0" dirty="0" smtClean="0"/>
                        <a:t> </a:t>
                      </a:r>
                      <a:endParaRPr lang="en-US" dirty="0" smtClean="0"/>
                    </a:p>
                  </a:txBody>
                  <a:tcPr marL="45720" marR="45720" anchor="ctr">
                    <a:lnL w="12700" cap="flat" cmpd="sng" algn="ctr">
                      <a:solidFill>
                        <a:srgbClr val="000000"/>
                      </a:solidFill>
                      <a:prstDash val="solid"/>
                      <a:round/>
                      <a:headEnd type="none" w="med" len="med"/>
                      <a:tailEnd type="none" w="med" len="med"/>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1608406">
                <a:tc>
                  <a:txBody>
                    <a:bodyPr/>
                    <a:lstStyle/>
                    <a:p>
                      <a:pPr marL="0" marR="0" indent="0" algn="l" defTabSz="914400" rtl="0" eaLnBrk="1" fontAlgn="auto" latinLnBrk="0" hangingPunct="1">
                        <a:lnSpc>
                          <a:spcPct val="95000"/>
                        </a:lnSpc>
                        <a:spcBef>
                          <a:spcPts val="600"/>
                        </a:spcBef>
                        <a:spcAft>
                          <a:spcPts val="0"/>
                        </a:spcAft>
                        <a:buClrTx/>
                        <a:buSzTx/>
                        <a:buFontTx/>
                        <a:buNone/>
                        <a:tabLst/>
                        <a:defRPr/>
                      </a:pPr>
                      <a:r>
                        <a:rPr lang="en-US" dirty="0" smtClean="0"/>
                        <a:t>4 hours of EVLP using STEEN Solution™</a:t>
                      </a:r>
                    </a:p>
                    <a:p>
                      <a:pPr marL="0" marR="0" lvl="1" indent="0" algn="l" defTabSz="914400" rtl="0" eaLnBrk="1" fontAlgn="auto" latinLnBrk="0" hangingPunct="1">
                        <a:lnSpc>
                          <a:spcPct val="95000"/>
                        </a:lnSpc>
                        <a:spcBef>
                          <a:spcPts val="600"/>
                        </a:spcBef>
                        <a:spcAft>
                          <a:spcPts val="0"/>
                        </a:spcAft>
                        <a:buClrTx/>
                        <a:buSzTx/>
                        <a:buFontTx/>
                        <a:buNone/>
                        <a:tabLst/>
                        <a:defRPr/>
                      </a:pPr>
                      <a:r>
                        <a:rPr lang="en-US" sz="1800" dirty="0" smtClean="0"/>
                        <a:t>Using a ∆PaO2 </a:t>
                      </a:r>
                      <a:r>
                        <a:rPr lang="en-US" sz="1800" u="none" dirty="0" smtClean="0"/>
                        <a:t>≥</a:t>
                      </a:r>
                      <a:r>
                        <a:rPr lang="en-US" sz="1800" dirty="0" smtClean="0"/>
                        <a:t>350 at 2hr,3hr, or 4 hr of ex vivo perfusion</a:t>
                      </a:r>
                      <a:r>
                        <a:rPr lang="en-US" sz="1800" baseline="0" dirty="0" smtClean="0"/>
                        <a:t> as transplantable with clinician approval of all variables</a:t>
                      </a:r>
                      <a:endParaRPr lang="en-US" sz="1800" dirty="0" smtClean="0"/>
                    </a:p>
                  </a:txBody>
                  <a:tcPr marL="45720" marR="45720">
                    <a:lnL w="12700" cmpd="sng">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95000"/>
                        </a:lnSpc>
                        <a:spcBef>
                          <a:spcPts val="600"/>
                        </a:spcBef>
                        <a:spcAft>
                          <a:spcPts val="0"/>
                        </a:spcAft>
                        <a:buClrTx/>
                        <a:buSzTx/>
                        <a:buFontTx/>
                        <a:buNone/>
                        <a:tabLst/>
                        <a:defRPr/>
                      </a:pPr>
                      <a:r>
                        <a:rPr lang="en-US" dirty="0" smtClean="0"/>
                        <a:t>4 hours of EVLP using STEEN Solution™</a:t>
                      </a:r>
                    </a:p>
                    <a:p>
                      <a:pPr marL="0" marR="0" lvl="1" indent="0" algn="l" defTabSz="914400" rtl="0" eaLnBrk="1" fontAlgn="auto" latinLnBrk="0" hangingPunct="1">
                        <a:lnSpc>
                          <a:spcPct val="95000"/>
                        </a:lnSpc>
                        <a:spcBef>
                          <a:spcPts val="600"/>
                        </a:spcBef>
                        <a:spcAft>
                          <a:spcPts val="0"/>
                        </a:spcAft>
                        <a:buClrTx/>
                        <a:buSzTx/>
                        <a:buFontTx/>
                        <a:buNone/>
                        <a:tabLst/>
                        <a:defRPr/>
                      </a:pPr>
                      <a:r>
                        <a:rPr lang="en-US" sz="1800" dirty="0" smtClean="0"/>
                        <a:t>Using a ∆PaO2 </a:t>
                      </a:r>
                      <a:r>
                        <a:rPr lang="en-US" sz="1800" u="none" dirty="0" smtClean="0"/>
                        <a:t>≥</a:t>
                      </a:r>
                      <a:r>
                        <a:rPr lang="en-US" sz="1800" dirty="0" smtClean="0"/>
                        <a:t>350 at 2hr, 3hr, or 4hr </a:t>
                      </a:r>
                      <a:r>
                        <a:rPr lang="en-US" sz="1800" b="1" u="sng" dirty="0" smtClean="0">
                          <a:solidFill>
                            <a:srgbClr val="0468B4"/>
                          </a:solidFill>
                        </a:rPr>
                        <a:t>(2 consecutive)</a:t>
                      </a:r>
                      <a:r>
                        <a:rPr lang="en-US" sz="1800" dirty="0" smtClean="0"/>
                        <a:t> of ex vivo perfusion as transplantable </a:t>
                      </a:r>
                      <a:r>
                        <a:rPr lang="en-US" sz="1800" baseline="0" dirty="0" smtClean="0"/>
                        <a:t>with clinician approval of all variables</a:t>
                      </a:r>
                      <a:endParaRPr lang="en-US" sz="1800" dirty="0" smtClean="0"/>
                    </a:p>
                  </a:txBody>
                  <a:tcPr marL="45720" marR="45720">
                    <a:lnL w="12700" cap="flat" cmpd="sng" algn="ctr">
                      <a:solidFill>
                        <a:srgbClr val="000000"/>
                      </a:solidFill>
                      <a:prstDash val="solid"/>
                      <a:round/>
                      <a:headEnd type="none" w="med" len="med"/>
                      <a:tailEnd type="none" w="med" len="med"/>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676003">
                <a:tc>
                  <a:txBody>
                    <a:bodyPr/>
                    <a:lstStyle/>
                    <a:p>
                      <a:pPr marL="0" marR="0" indent="0" algn="l" defTabSz="914400" rtl="0" eaLnBrk="1" fontAlgn="auto" latinLnBrk="0" hangingPunct="1">
                        <a:lnSpc>
                          <a:spcPct val="95000"/>
                        </a:lnSpc>
                        <a:spcBef>
                          <a:spcPts val="600"/>
                        </a:spcBef>
                        <a:spcAft>
                          <a:spcPts val="0"/>
                        </a:spcAft>
                        <a:buClrTx/>
                        <a:buSzTx/>
                        <a:buFontTx/>
                        <a:buNone/>
                        <a:tabLst/>
                        <a:defRPr/>
                      </a:pPr>
                      <a:r>
                        <a:rPr lang="en-US" dirty="0" smtClean="0"/>
                        <a:t>Control group are conventional transplants at the same time period</a:t>
                      </a:r>
                    </a:p>
                  </a:txBody>
                  <a:tcPr marL="45720" marR="45720" anchor="ctr">
                    <a:lnL w="12700" cmpd="sng">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95000"/>
                        </a:lnSpc>
                        <a:spcBef>
                          <a:spcPts val="600"/>
                        </a:spcBef>
                        <a:spcAft>
                          <a:spcPts val="0"/>
                        </a:spcAft>
                        <a:buClrTx/>
                        <a:buSzTx/>
                        <a:buFontTx/>
                        <a:buNone/>
                        <a:tabLst/>
                        <a:defRPr/>
                      </a:pPr>
                      <a:r>
                        <a:rPr lang="en-US" dirty="0" smtClean="0"/>
                        <a:t>Control group are conventional transplants at the same time period</a:t>
                      </a:r>
                    </a:p>
                  </a:txBody>
                  <a:tcPr marL="45720" marR="45720" anchor="ctr">
                    <a:lnL w="12700" cap="flat" cmpd="sng" algn="ctr">
                      <a:solidFill>
                        <a:srgbClr val="000000"/>
                      </a:solidFill>
                      <a:prstDash val="solid"/>
                      <a:round/>
                      <a:headEnd type="none" w="med" len="med"/>
                      <a:tailEnd type="none" w="med" len="med"/>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676003">
                <a:tc>
                  <a:txBody>
                    <a:bodyPr/>
                    <a:lstStyle/>
                    <a:p>
                      <a:pPr>
                        <a:lnSpc>
                          <a:spcPct val="95000"/>
                        </a:lnSpc>
                        <a:spcBef>
                          <a:spcPts val="600"/>
                        </a:spcBef>
                      </a:pPr>
                      <a:r>
                        <a:rPr lang="en-US" dirty="0" smtClean="0"/>
                        <a:t>Endpoints of 30 day survival, PGD, ICU and Hospital</a:t>
                      </a:r>
                      <a:r>
                        <a:rPr lang="en-US" baseline="0" dirty="0" smtClean="0"/>
                        <a:t> LOS</a:t>
                      </a:r>
                      <a:endParaRPr lang="en-US" dirty="0"/>
                    </a:p>
                  </a:txBody>
                  <a:tcPr marL="45720" marR="45720" anchor="ctr">
                    <a:lnL w="12700" cmpd="sng">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95000"/>
                        </a:lnSpc>
                        <a:spcBef>
                          <a:spcPts val="600"/>
                        </a:spcBef>
                        <a:spcAft>
                          <a:spcPts val="0"/>
                        </a:spcAft>
                        <a:buClrTx/>
                        <a:buSzTx/>
                        <a:buFontTx/>
                        <a:buNone/>
                        <a:tabLst/>
                        <a:defRPr/>
                      </a:pPr>
                      <a:r>
                        <a:rPr lang="en-US" dirty="0" smtClean="0"/>
                        <a:t>Endpoints of 30 day survival, PGD, ICU and Hospital</a:t>
                      </a:r>
                      <a:r>
                        <a:rPr lang="en-US" baseline="0" dirty="0" smtClean="0"/>
                        <a:t> LOS</a:t>
                      </a:r>
                      <a:endParaRPr lang="en-US" dirty="0" smtClean="0"/>
                    </a:p>
                  </a:txBody>
                  <a:tcPr marL="45720" marR="45720" anchor="ctr">
                    <a:lnL w="12700" cap="flat" cmpd="sng" algn="ctr">
                      <a:solidFill>
                        <a:srgbClr val="000000"/>
                      </a:solidFill>
                      <a:prstDash val="solid"/>
                      <a:round/>
                      <a:headEnd type="none" w="med" len="med"/>
                      <a:tailEnd type="none" w="med" len="med"/>
                    </a:lnL>
                    <a:lnR w="12700" cmpd="sng">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3" name="TextBox 2"/>
          <p:cNvSpPr txBox="1"/>
          <p:nvPr/>
        </p:nvSpPr>
        <p:spPr>
          <a:xfrm>
            <a:off x="609600" y="6248400"/>
            <a:ext cx="7620000" cy="381000"/>
          </a:xfrm>
          <a:prstGeom prst="rect">
            <a:avLst/>
          </a:prstGeom>
          <a:noFill/>
        </p:spPr>
        <p:txBody>
          <a:bodyPr wrap="square" rtlCol="0">
            <a:spAutoFit/>
          </a:bodyPr>
          <a:lstStyle/>
          <a:p>
            <a:r>
              <a:rPr lang="en-US" dirty="0" smtClean="0"/>
              <a:t>Ex Vivo Lung Perfusion (EVLP)</a:t>
            </a:r>
            <a:endParaRPr lang="en-US" dirty="0"/>
          </a:p>
        </p:txBody>
      </p:sp>
    </p:spTree>
    <p:extLst>
      <p:ext uri="{BB962C8B-B14F-4D97-AF65-F5344CB8AC3E}">
        <p14:creationId xmlns:p14="http://schemas.microsoft.com/office/powerpoint/2010/main" val="7045423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Overall Safety Conclusions</a:t>
            </a:r>
            <a:endParaRPr lang="en-US" sz="3600" dirty="0"/>
          </a:p>
        </p:txBody>
      </p:sp>
      <p:sp>
        <p:nvSpPr>
          <p:cNvPr id="3" name="Content Placeholder 2"/>
          <p:cNvSpPr>
            <a:spLocks noGrp="1"/>
          </p:cNvSpPr>
          <p:nvPr>
            <p:ph idx="1"/>
          </p:nvPr>
        </p:nvSpPr>
        <p:spPr>
          <a:xfrm>
            <a:off x="304800" y="1600200"/>
            <a:ext cx="7848600" cy="4800600"/>
          </a:xfrm>
        </p:spPr>
        <p:txBody>
          <a:bodyPr>
            <a:normAutofit/>
          </a:bodyPr>
          <a:lstStyle/>
          <a:p>
            <a:r>
              <a:rPr lang="en-US" sz="2600" dirty="0" smtClean="0"/>
              <a:t>EVLP procedure </a:t>
            </a:r>
            <a:r>
              <a:rPr lang="en-US" sz="2600" dirty="0"/>
              <a:t>on the XPS</a:t>
            </a:r>
            <a:r>
              <a:rPr lang="en-US" sz="2600" dirty="0" smtClean="0"/>
              <a:t>™ with STEEN Solution™ can safely be used in the evaluation of lungs initially considered unacceptable</a:t>
            </a:r>
          </a:p>
          <a:p>
            <a:r>
              <a:rPr lang="en-US" sz="2600" dirty="0"/>
              <a:t>EVLP </a:t>
            </a:r>
            <a:r>
              <a:rPr lang="en-US" sz="2600" dirty="0" smtClean="0"/>
              <a:t>procedure on the XPS™ with </a:t>
            </a:r>
            <a:r>
              <a:rPr lang="en-US" sz="2600" dirty="0"/>
              <a:t>STEEN Solution</a:t>
            </a:r>
            <a:r>
              <a:rPr lang="en-US" sz="2600" dirty="0" smtClean="0"/>
              <a:t>™ generates clinical data used to safely select lungs acceptable for transplantation   </a:t>
            </a:r>
          </a:p>
          <a:p>
            <a:r>
              <a:rPr lang="en-US" sz="2600" dirty="0" smtClean="0"/>
              <a:t>EVLP </a:t>
            </a:r>
            <a:r>
              <a:rPr lang="en-US" sz="2600" dirty="0"/>
              <a:t>on the XPS</a:t>
            </a:r>
            <a:r>
              <a:rPr lang="en-US" sz="2600" dirty="0" smtClean="0"/>
              <a:t>™ with STEEN Solution™ of a donor lung did not change the safety profile or the risks associated with lung transplantation to the recipient</a:t>
            </a:r>
          </a:p>
          <a:p>
            <a:pPr lvl="1"/>
            <a:endParaRPr lang="en-US" sz="2400" dirty="0"/>
          </a:p>
        </p:txBody>
      </p:sp>
      <p:sp>
        <p:nvSpPr>
          <p:cNvPr id="4" name="Slide Number Placeholder 3"/>
          <p:cNvSpPr>
            <a:spLocks noGrp="1"/>
          </p:cNvSpPr>
          <p:nvPr>
            <p:ph type="sldNum" sz="quarter" idx="12"/>
          </p:nvPr>
        </p:nvSpPr>
        <p:spPr/>
        <p:txBody>
          <a:bodyPr/>
          <a:lstStyle/>
          <a:p>
            <a:fld id="{4EE88B09-5422-4B10-95CE-8BF0A329C62B}" type="slidenum">
              <a:rPr lang="en-US" smtClean="0"/>
              <a:t>18</a:t>
            </a:fld>
            <a:endParaRPr lang="en-US" dirty="0"/>
          </a:p>
        </p:txBody>
      </p:sp>
    </p:spTree>
    <p:extLst>
      <p:ext uri="{BB962C8B-B14F-4D97-AF65-F5344CB8AC3E}">
        <p14:creationId xmlns:p14="http://schemas.microsoft.com/office/powerpoint/2010/main" val="314043665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Probable Benefit Proven</a:t>
            </a:r>
            <a:endParaRPr lang="en-US" sz="3600" dirty="0"/>
          </a:p>
        </p:txBody>
      </p:sp>
      <p:sp>
        <p:nvSpPr>
          <p:cNvPr id="3" name="Content Placeholder 2"/>
          <p:cNvSpPr>
            <a:spLocks noGrp="1"/>
          </p:cNvSpPr>
          <p:nvPr>
            <p:ph idx="1"/>
          </p:nvPr>
        </p:nvSpPr>
        <p:spPr/>
        <p:txBody>
          <a:bodyPr>
            <a:normAutofit/>
          </a:bodyPr>
          <a:lstStyle/>
          <a:p>
            <a:pPr lvl="0">
              <a:spcBef>
                <a:spcPts val="1200"/>
              </a:spcBef>
            </a:pPr>
            <a:r>
              <a:rPr lang="en-US" sz="2600" dirty="0" smtClean="0"/>
              <a:t>The sponsored studies demonstrate that </a:t>
            </a:r>
            <a:r>
              <a:rPr lang="en-US" sz="2600" u="sng" dirty="0" smtClean="0"/>
              <a:t>Normothermic </a:t>
            </a:r>
            <a:r>
              <a:rPr lang="en-US" sz="2600" dirty="0" smtClean="0"/>
              <a:t>EVLP with STEEN Solution™</a:t>
            </a:r>
          </a:p>
          <a:p>
            <a:pPr lvl="1">
              <a:spcBef>
                <a:spcPts val="1200"/>
              </a:spcBef>
            </a:pPr>
            <a:r>
              <a:rPr lang="en-US" sz="2600" dirty="0" smtClean="0"/>
              <a:t>Provides more information about donor lung quality to the transplanting surgeon</a:t>
            </a:r>
          </a:p>
          <a:p>
            <a:pPr lvl="1">
              <a:spcBef>
                <a:spcPts val="1200"/>
              </a:spcBef>
            </a:pPr>
            <a:r>
              <a:rPr lang="en-US" sz="2600" dirty="0" smtClean="0"/>
              <a:t>Increases the availability of donor lungs for transplant by safely reassessing initially refused donor lungs after standard hypothermic procurement</a:t>
            </a:r>
            <a:endParaRPr lang="en-US" sz="2600" dirty="0"/>
          </a:p>
        </p:txBody>
      </p:sp>
      <p:sp>
        <p:nvSpPr>
          <p:cNvPr id="4" name="Slide Number Placeholder 3"/>
          <p:cNvSpPr>
            <a:spLocks noGrp="1"/>
          </p:cNvSpPr>
          <p:nvPr>
            <p:ph type="sldNum" sz="quarter" idx="12"/>
          </p:nvPr>
        </p:nvSpPr>
        <p:spPr/>
        <p:txBody>
          <a:bodyPr/>
          <a:lstStyle/>
          <a:p>
            <a:fld id="{4EE88B09-5422-4B10-95CE-8BF0A329C62B}" type="slidenum">
              <a:rPr lang="en-US" smtClean="0"/>
              <a:t>19</a:t>
            </a:fld>
            <a:endParaRPr lang="en-US" dirty="0"/>
          </a:p>
        </p:txBody>
      </p:sp>
    </p:spTree>
    <p:extLst>
      <p:ext uri="{BB962C8B-B14F-4D97-AF65-F5344CB8AC3E}">
        <p14:creationId xmlns:p14="http://schemas.microsoft.com/office/powerpoint/2010/main" val="11787844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76200"/>
            <a:ext cx="8229600" cy="1143000"/>
          </a:xfrm>
        </p:spPr>
        <p:txBody>
          <a:bodyPr>
            <a:normAutofit/>
          </a:bodyPr>
          <a:lstStyle/>
          <a:p>
            <a:r>
              <a:rPr lang="en-US" sz="3600" dirty="0" smtClean="0"/>
              <a:t>Donor Lung Perfusion Coalition </a:t>
            </a:r>
            <a:endParaRPr lang="en-US" sz="3600" dirty="0"/>
          </a:p>
        </p:txBody>
      </p:sp>
      <p:sp>
        <p:nvSpPr>
          <p:cNvPr id="3" name="Content Placeholder 2"/>
          <p:cNvSpPr>
            <a:spLocks noGrp="1"/>
          </p:cNvSpPr>
          <p:nvPr>
            <p:ph idx="1"/>
          </p:nvPr>
        </p:nvSpPr>
        <p:spPr/>
        <p:txBody>
          <a:bodyPr/>
          <a:lstStyle/>
          <a:p>
            <a:endParaRPr lang="en-US" dirty="0" smtClean="0"/>
          </a:p>
          <a:p>
            <a:endParaRPr lang="en-US" dirty="0"/>
          </a:p>
        </p:txBody>
      </p:sp>
      <p:sp>
        <p:nvSpPr>
          <p:cNvPr id="2" name="Slide Number Placeholder 1"/>
          <p:cNvSpPr>
            <a:spLocks noGrp="1"/>
          </p:cNvSpPr>
          <p:nvPr>
            <p:ph type="sldNum" sz="quarter" idx="12"/>
          </p:nvPr>
        </p:nvSpPr>
        <p:spPr/>
        <p:txBody>
          <a:bodyPr/>
          <a:lstStyle/>
          <a:p>
            <a:fld id="{4EE88B09-5422-4B10-95CE-8BF0A329C62B}" type="slidenum">
              <a:rPr lang="en-US" smtClean="0"/>
              <a:t>2</a:t>
            </a:fld>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430518189"/>
              </p:ext>
            </p:extLst>
          </p:nvPr>
        </p:nvGraphicFramePr>
        <p:xfrm>
          <a:off x="228600" y="1158240"/>
          <a:ext cx="8039101" cy="5455920"/>
        </p:xfrm>
        <a:graphic>
          <a:graphicData uri="http://schemas.openxmlformats.org/drawingml/2006/table">
            <a:tbl>
              <a:tblPr firstRow="1" bandRow="1">
                <a:tableStyleId>{7E9639D4-E3E2-4D34-9284-5A2195B3D0D7}</a:tableStyleId>
              </a:tblPr>
              <a:tblGrid>
                <a:gridCol w="1828800"/>
                <a:gridCol w="3969312"/>
                <a:gridCol w="2240989"/>
              </a:tblGrid>
              <a:tr h="152400">
                <a:tc>
                  <a:txBody>
                    <a:bodyPr/>
                    <a:lstStyle/>
                    <a:p>
                      <a:pPr marL="0" algn="l" defTabSz="914400" rtl="0" eaLnBrk="1" latinLnBrk="0" hangingPunct="1"/>
                      <a:r>
                        <a:rPr lang="en-US" sz="1600" b="0" kern="1200" dirty="0" smtClean="0">
                          <a:solidFill>
                            <a:schemeClr val="tx1"/>
                          </a:solidFill>
                          <a:latin typeface="+mn-lt"/>
                          <a:ea typeface="+mn-ea"/>
                          <a:cs typeface="+mn-cs"/>
                        </a:rPr>
                        <a:t>Joel Cooper, MD, FACS, FRCS</a:t>
                      </a:r>
                      <a:endParaRPr lang="en-US" sz="1600" b="0"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bg1"/>
                    </a:solidFill>
                  </a:tcPr>
                </a:tc>
                <a:tc>
                  <a:txBody>
                    <a:bodyPr/>
                    <a:lstStyle/>
                    <a:p>
                      <a:pPr marL="0" algn="l" defTabSz="914400" rtl="0" eaLnBrk="1" latinLnBrk="0" hangingPunct="1"/>
                      <a:r>
                        <a:rPr lang="en-US" sz="1600" b="0" kern="1200" dirty="0" smtClean="0">
                          <a:solidFill>
                            <a:schemeClr val="tx1"/>
                          </a:solidFill>
                          <a:latin typeface="+mn-lt"/>
                          <a:ea typeface="+mn-ea"/>
                          <a:cs typeface="+mn-cs"/>
                        </a:rPr>
                        <a:t>Professor of Surgery</a:t>
                      </a:r>
                      <a:endParaRPr lang="en-US" sz="1600" b="0" kern="1200" dirty="0">
                        <a:solidFill>
                          <a:schemeClr val="tx1"/>
                        </a:solidFill>
                        <a:latin typeface="+mn-lt"/>
                        <a:ea typeface="+mn-ea"/>
                        <a:cs typeface="+mn-cs"/>
                      </a:endParaRPr>
                    </a:p>
                  </a:txBody>
                  <a:tcPr>
                    <a:lnT w="12700" cap="flat" cmpd="sng" algn="ctr">
                      <a:solidFill>
                        <a:schemeClr val="tx1"/>
                      </a:solidFill>
                      <a:prstDash val="solid"/>
                      <a:round/>
                      <a:headEnd type="none" w="med" len="med"/>
                      <a:tailEnd type="none" w="med" len="med"/>
                    </a:lnT>
                    <a:solidFill>
                      <a:schemeClr val="bg1"/>
                    </a:solidFill>
                  </a:tcPr>
                </a:tc>
                <a:tc>
                  <a:txBody>
                    <a:bodyPr/>
                    <a:lstStyle/>
                    <a:p>
                      <a:pPr marL="0" algn="l" defTabSz="914400" rtl="0" eaLnBrk="1" latinLnBrk="0" hangingPunct="1"/>
                      <a:r>
                        <a:rPr lang="en-US" sz="1600" b="0" kern="1200" dirty="0" smtClean="0">
                          <a:solidFill>
                            <a:schemeClr val="tx1"/>
                          </a:solidFill>
                          <a:latin typeface="+mn-lt"/>
                          <a:ea typeface="+mn-ea"/>
                          <a:cs typeface="+mn-cs"/>
                        </a:rPr>
                        <a:t>University of Pennsylvania</a:t>
                      </a:r>
                      <a:endParaRPr lang="en-US" sz="1600" b="0" kern="1200" dirty="0">
                        <a:solidFill>
                          <a:schemeClr val="tx1"/>
                        </a:solidFill>
                        <a:latin typeface="+mn-lt"/>
                        <a:ea typeface="+mn-ea"/>
                        <a:cs typeface="+mn-cs"/>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solidFill>
                  </a:tcPr>
                </a:tc>
              </a:tr>
              <a:tr h="457200">
                <a:tc>
                  <a:txBody>
                    <a:bodyPr/>
                    <a:lstStyle/>
                    <a:p>
                      <a:r>
                        <a:rPr lang="en-US" sz="1600" dirty="0" smtClean="0"/>
                        <a:t>Duane Davis, MD, MBA</a:t>
                      </a:r>
                      <a:endParaRPr lang="en-US" sz="1600" dirty="0"/>
                    </a:p>
                  </a:txBody>
                  <a:tcPr>
                    <a:lnL w="12700" cap="flat" cmpd="sng" algn="ctr">
                      <a:solidFill>
                        <a:schemeClr val="tx1"/>
                      </a:solidFill>
                      <a:prstDash val="solid"/>
                      <a:round/>
                      <a:headEnd type="none" w="med" len="med"/>
                      <a:tailEnd type="none" w="med" len="med"/>
                    </a:lnL>
                  </a:tcPr>
                </a:tc>
                <a:tc>
                  <a:txBody>
                    <a:bodyPr/>
                    <a:lstStyle/>
                    <a:p>
                      <a:r>
                        <a:rPr lang="en-US" sz="1600" dirty="0" smtClean="0"/>
                        <a:t>Professor of Surgery, Director of Transplant Services</a:t>
                      </a:r>
                      <a:endParaRPr lang="en-US" sz="1600" dirty="0"/>
                    </a:p>
                  </a:txBody>
                  <a:tcPr/>
                </a:tc>
                <a:tc>
                  <a:txBody>
                    <a:bodyPr/>
                    <a:lstStyle/>
                    <a:p>
                      <a:r>
                        <a:rPr lang="en-US" sz="1600" dirty="0" smtClean="0"/>
                        <a:t>Duke</a:t>
                      </a:r>
                      <a:r>
                        <a:rPr lang="en-US" sz="1600" baseline="0" dirty="0" smtClean="0"/>
                        <a:t> University</a:t>
                      </a:r>
                      <a:endParaRPr lang="en-US" sz="1600" dirty="0"/>
                    </a:p>
                  </a:txBody>
                  <a:tcPr>
                    <a:lnR w="12700" cap="flat" cmpd="sng" algn="ctr">
                      <a:solidFill>
                        <a:schemeClr val="tx1"/>
                      </a:solidFill>
                      <a:prstDash val="solid"/>
                      <a:round/>
                      <a:headEnd type="none" w="med" len="med"/>
                      <a:tailEnd type="none" w="med" len="med"/>
                    </a:lnR>
                  </a:tcPr>
                </a:tc>
              </a:tr>
              <a:tr h="457200">
                <a:tc>
                  <a:txBody>
                    <a:bodyPr/>
                    <a:lstStyle/>
                    <a:p>
                      <a:r>
                        <a:rPr lang="en-US" sz="1600" dirty="0" smtClean="0"/>
                        <a:t>Bart Griffith, MD</a:t>
                      </a:r>
                      <a:endParaRPr lang="en-US" sz="1600" dirty="0"/>
                    </a:p>
                  </a:txBody>
                  <a:tcPr>
                    <a:lnL w="12700" cap="flat" cmpd="sng" algn="ctr">
                      <a:solidFill>
                        <a:schemeClr val="tx1"/>
                      </a:solidFill>
                      <a:prstDash val="solid"/>
                      <a:round/>
                      <a:headEnd type="none" w="med" len="med"/>
                      <a:tailEnd type="none" w="med" len="med"/>
                    </a:lnL>
                  </a:tcPr>
                </a:tc>
                <a:tc>
                  <a:txBody>
                    <a:bodyPr/>
                    <a:lstStyle/>
                    <a:p>
                      <a:r>
                        <a:rPr lang="en-US" sz="1600" dirty="0" smtClean="0"/>
                        <a:t>Thomas E and Alice Marie Hales Distinguished Professorship in Transplant Surgery</a:t>
                      </a:r>
                      <a:endParaRPr lang="en-US" sz="1600" dirty="0"/>
                    </a:p>
                  </a:txBody>
                  <a:tcPr/>
                </a:tc>
                <a:tc>
                  <a:txBody>
                    <a:bodyPr/>
                    <a:lstStyle/>
                    <a:p>
                      <a:r>
                        <a:rPr lang="en-US" sz="1600" dirty="0" smtClean="0"/>
                        <a:t>The University</a:t>
                      </a:r>
                      <a:r>
                        <a:rPr lang="en-US" sz="1600" baseline="0" dirty="0" smtClean="0"/>
                        <a:t> of Maryland</a:t>
                      </a:r>
                      <a:endParaRPr lang="en-US" sz="1600" dirty="0"/>
                    </a:p>
                  </a:txBody>
                  <a:tcPr>
                    <a:lnR w="12700" cap="flat" cmpd="sng" algn="ctr">
                      <a:solidFill>
                        <a:schemeClr val="tx1"/>
                      </a:solidFill>
                      <a:prstDash val="solid"/>
                      <a:round/>
                      <a:headEnd type="none" w="med" len="med"/>
                      <a:tailEnd type="none" w="med" len="med"/>
                    </a:lnR>
                  </a:tcPr>
                </a:tc>
              </a:tr>
              <a:tr h="457200">
                <a:tc>
                  <a:txBody>
                    <a:bodyPr/>
                    <a:lstStyle/>
                    <a:p>
                      <a:r>
                        <a:rPr lang="en-US" sz="1600" dirty="0" smtClean="0"/>
                        <a:t>Pablo</a:t>
                      </a:r>
                      <a:r>
                        <a:rPr lang="en-US" sz="1600" baseline="0" dirty="0" smtClean="0"/>
                        <a:t> Sanchez, MD</a:t>
                      </a:r>
                      <a:endParaRPr lang="en-US" sz="1600" dirty="0"/>
                    </a:p>
                  </a:txBody>
                  <a:tcPr>
                    <a:lnL w="12700" cap="flat" cmpd="sng" algn="ctr">
                      <a:solidFill>
                        <a:schemeClr val="tx1"/>
                      </a:solidFill>
                      <a:prstDash val="solid"/>
                      <a:round/>
                      <a:headEnd type="none" w="med" len="med"/>
                      <a:tailEnd type="none" w="med" len="med"/>
                    </a:lnL>
                  </a:tcPr>
                </a:tc>
                <a:tc>
                  <a:txBody>
                    <a:bodyPr/>
                    <a:lstStyle/>
                    <a:p>
                      <a:r>
                        <a:rPr lang="en-US" sz="1600" dirty="0" smtClean="0"/>
                        <a:t>Assistant</a:t>
                      </a:r>
                      <a:r>
                        <a:rPr lang="en-US" sz="1600" baseline="0" dirty="0" smtClean="0"/>
                        <a:t> </a:t>
                      </a:r>
                      <a:r>
                        <a:rPr lang="en-US" sz="1600" dirty="0" smtClean="0"/>
                        <a:t>Professor of Surgery</a:t>
                      </a:r>
                      <a:endParaRPr lang="en-US" sz="1600" dirty="0"/>
                    </a:p>
                  </a:txBody>
                  <a:tcPr/>
                </a:tc>
                <a:tc>
                  <a:txBody>
                    <a:bodyPr/>
                    <a:lstStyle/>
                    <a:p>
                      <a:r>
                        <a:rPr lang="en-US" sz="1600" dirty="0" smtClean="0"/>
                        <a:t>The</a:t>
                      </a:r>
                      <a:r>
                        <a:rPr lang="en-US" sz="1600" baseline="0" dirty="0" smtClean="0"/>
                        <a:t> University of Maryland</a:t>
                      </a:r>
                      <a:endParaRPr lang="en-US" sz="1600" dirty="0"/>
                    </a:p>
                  </a:txBody>
                  <a:tcPr>
                    <a:lnR w="12700" cap="flat" cmpd="sng" algn="ctr">
                      <a:solidFill>
                        <a:schemeClr val="tx1"/>
                      </a:solidFill>
                      <a:prstDash val="solid"/>
                      <a:round/>
                      <a:headEnd type="none" w="med" len="med"/>
                      <a:tailEnd type="none" w="med" len="med"/>
                    </a:lnR>
                  </a:tcPr>
                </a:tc>
              </a:tr>
              <a:tr h="457200">
                <a:tc>
                  <a:txBody>
                    <a:bodyPr/>
                    <a:lstStyle/>
                    <a:p>
                      <a:r>
                        <a:rPr lang="en-US" sz="1600" dirty="0" smtClean="0"/>
                        <a:t>Chris Wigfield, MD</a:t>
                      </a:r>
                      <a:endParaRPr lang="en-US" sz="1600" dirty="0"/>
                    </a:p>
                  </a:txBody>
                  <a:tcPr>
                    <a:lnL w="12700" cap="flat" cmpd="sng" algn="ctr">
                      <a:solidFill>
                        <a:schemeClr val="tx1"/>
                      </a:solidFill>
                      <a:prstDash val="solid"/>
                      <a:round/>
                      <a:headEnd type="none" w="med" len="med"/>
                      <a:tailEnd type="none" w="med" len="med"/>
                    </a:lnL>
                  </a:tcPr>
                </a:tc>
                <a:tc>
                  <a:txBody>
                    <a:bodyPr/>
                    <a:lstStyle/>
                    <a:p>
                      <a:r>
                        <a:rPr lang="en-US" sz="1600" dirty="0" smtClean="0"/>
                        <a:t>Assistant Professor of Surgery, Surgical Director</a:t>
                      </a:r>
                      <a:r>
                        <a:rPr lang="en-US" sz="1600" baseline="0" dirty="0" smtClean="0"/>
                        <a:t> Lung Transplant Program</a:t>
                      </a:r>
                      <a:endParaRPr lang="en-US" sz="1600" dirty="0"/>
                    </a:p>
                  </a:txBody>
                  <a:tcPr/>
                </a:tc>
                <a:tc>
                  <a:txBody>
                    <a:bodyPr/>
                    <a:lstStyle/>
                    <a:p>
                      <a:r>
                        <a:rPr lang="en-US" sz="1600" dirty="0" smtClean="0"/>
                        <a:t>The University of Chicago</a:t>
                      </a:r>
                      <a:endParaRPr lang="en-US" sz="1600" dirty="0"/>
                    </a:p>
                  </a:txBody>
                  <a:tcPr>
                    <a:lnR w="12700" cap="flat" cmpd="sng" algn="ctr">
                      <a:solidFill>
                        <a:schemeClr val="tx1"/>
                      </a:solidFill>
                      <a:prstDash val="solid"/>
                      <a:round/>
                      <a:headEnd type="none" w="med" len="med"/>
                      <a:tailEnd type="none" w="med" len="med"/>
                    </a:lnR>
                  </a:tcPr>
                </a:tc>
              </a:tr>
              <a:tr h="457200">
                <a:tc>
                  <a:txBody>
                    <a:bodyPr/>
                    <a:lstStyle/>
                    <a:p>
                      <a:r>
                        <a:rPr lang="en-US" sz="1600" dirty="0" smtClean="0"/>
                        <a:t>Frank D’Ovidio, MD, Ph.D</a:t>
                      </a:r>
                      <a:endParaRPr lang="en-US" sz="1600" dirty="0"/>
                    </a:p>
                  </a:txBody>
                  <a:tcPr>
                    <a:lnL w="12700" cap="flat" cmpd="sng" algn="ctr">
                      <a:solidFill>
                        <a:schemeClr val="tx1"/>
                      </a:solidFill>
                      <a:prstDash val="solid"/>
                      <a:round/>
                      <a:headEnd type="none" w="med" len="med"/>
                      <a:tailEnd type="none" w="med" len="med"/>
                    </a:lnL>
                  </a:tcPr>
                </a:tc>
                <a:tc>
                  <a:txBody>
                    <a:bodyPr/>
                    <a:lstStyle/>
                    <a:p>
                      <a:r>
                        <a:rPr lang="en-US" sz="1600" dirty="0" smtClean="0"/>
                        <a:t>Associate Professor of Surgery, Surgical Director Lung Transplant</a:t>
                      </a:r>
                      <a:r>
                        <a:rPr lang="en-US" sz="1600" baseline="0" dirty="0" smtClean="0"/>
                        <a:t> </a:t>
                      </a:r>
                      <a:r>
                        <a:rPr lang="en-US" sz="1600" dirty="0" smtClean="0"/>
                        <a:t>Program</a:t>
                      </a:r>
                      <a:endParaRPr lang="en-US" sz="1600" dirty="0"/>
                    </a:p>
                  </a:txBody>
                  <a:tcPr/>
                </a:tc>
                <a:tc>
                  <a:txBody>
                    <a:bodyPr/>
                    <a:lstStyle/>
                    <a:p>
                      <a:r>
                        <a:rPr lang="en-US" sz="1600" dirty="0" smtClean="0"/>
                        <a:t>Columbia University</a:t>
                      </a:r>
                      <a:endParaRPr lang="en-US" sz="1600" dirty="0"/>
                    </a:p>
                  </a:txBody>
                  <a:tcPr>
                    <a:lnR w="12700" cap="flat" cmpd="sng" algn="ctr">
                      <a:solidFill>
                        <a:schemeClr val="tx1"/>
                      </a:solidFill>
                      <a:prstDash val="solid"/>
                      <a:round/>
                      <a:headEnd type="none" w="med" len="med"/>
                      <a:tailEnd type="none" w="med" len="med"/>
                    </a:lnR>
                  </a:tcPr>
                </a:tc>
              </a:tr>
              <a:tr h="457200">
                <a:tc>
                  <a:txBody>
                    <a:bodyPr/>
                    <a:lstStyle/>
                    <a:p>
                      <a:r>
                        <a:rPr lang="en-US" sz="1600" dirty="0" smtClean="0"/>
                        <a:t>Thomas Beaver, MD, MPH</a:t>
                      </a:r>
                      <a:endParaRPr lang="en-US" sz="1600" dirty="0"/>
                    </a:p>
                  </a:txBody>
                  <a:tcPr>
                    <a:lnL w="12700" cap="flat" cmpd="sng" algn="ctr">
                      <a:solidFill>
                        <a:schemeClr val="tx1"/>
                      </a:solidFill>
                      <a:prstDash val="solid"/>
                      <a:round/>
                      <a:headEnd type="none" w="med" len="med"/>
                      <a:tailEnd type="none" w="med" len="med"/>
                    </a:lnL>
                  </a:tcPr>
                </a:tc>
                <a:tc>
                  <a:txBody>
                    <a:bodyPr/>
                    <a:lstStyle/>
                    <a:p>
                      <a:r>
                        <a:rPr lang="en-US" sz="1600" dirty="0" smtClean="0"/>
                        <a:t>Professor and Chief,</a:t>
                      </a:r>
                      <a:r>
                        <a:rPr lang="en-US" sz="1600" baseline="0" dirty="0" smtClean="0"/>
                        <a:t> Endowed Chair, Division of Thoracic and Cardiovascular Surgery</a:t>
                      </a:r>
                      <a:endParaRPr lang="en-US" sz="1600" dirty="0"/>
                    </a:p>
                  </a:txBody>
                  <a:tcPr/>
                </a:tc>
                <a:tc>
                  <a:txBody>
                    <a:bodyPr/>
                    <a:lstStyle/>
                    <a:p>
                      <a:r>
                        <a:rPr lang="en-US" sz="1600" dirty="0" smtClean="0"/>
                        <a:t>The University of Florida</a:t>
                      </a:r>
                      <a:endParaRPr lang="en-US" sz="1600" dirty="0"/>
                    </a:p>
                  </a:txBody>
                  <a:tcPr>
                    <a:lnR w="12700" cap="flat" cmpd="sng" algn="ctr">
                      <a:solidFill>
                        <a:schemeClr val="tx1"/>
                      </a:solidFill>
                      <a:prstDash val="solid"/>
                      <a:round/>
                      <a:headEnd type="none" w="med" len="med"/>
                      <a:tailEnd type="none" w="med" len="med"/>
                    </a:lnR>
                  </a:tcPr>
                </a:tc>
              </a:tr>
              <a:tr h="457200">
                <a:tc>
                  <a:txBody>
                    <a:bodyPr/>
                    <a:lstStyle/>
                    <a:p>
                      <a:r>
                        <a:rPr lang="en-US" sz="1600" dirty="0" smtClean="0"/>
                        <a:t>Christian Bermudez, MD, Ph.D</a:t>
                      </a:r>
                      <a:endParaRPr lang="en-US" sz="1600" dirty="0"/>
                    </a:p>
                  </a:txBody>
                  <a:tcPr>
                    <a:lnL w="12700" cap="flat" cmpd="sng" algn="ctr">
                      <a:solidFill>
                        <a:schemeClr val="tx1"/>
                      </a:solidFill>
                      <a:prstDash val="solid"/>
                      <a:round/>
                      <a:headEnd type="none" w="med" len="med"/>
                      <a:tailEnd type="none" w="med" len="med"/>
                    </a:lnL>
                  </a:tcPr>
                </a:tc>
                <a:tc>
                  <a:txBody>
                    <a:bodyPr/>
                    <a:lstStyle/>
                    <a:p>
                      <a:r>
                        <a:rPr lang="en-US" sz="1600" dirty="0" smtClean="0"/>
                        <a:t>Chief Division of Cardiothoracic Transplantation</a:t>
                      </a:r>
                      <a:endParaRPr lang="en-US" sz="1600" dirty="0"/>
                    </a:p>
                  </a:txBody>
                  <a:tcPr/>
                </a:tc>
                <a:tc>
                  <a:txBody>
                    <a:bodyPr/>
                    <a:lstStyle/>
                    <a:p>
                      <a:r>
                        <a:rPr lang="en-US" sz="1600" dirty="0" smtClean="0"/>
                        <a:t>UPMC</a:t>
                      </a:r>
                      <a:endParaRPr lang="en-US" sz="1600" dirty="0"/>
                    </a:p>
                  </a:txBody>
                  <a:tcPr>
                    <a:lnR w="12700" cap="flat" cmpd="sng" algn="ctr">
                      <a:solidFill>
                        <a:schemeClr val="tx1"/>
                      </a:solidFill>
                      <a:prstDash val="solid"/>
                      <a:round/>
                      <a:headEnd type="none" w="med" len="med"/>
                      <a:tailEnd type="none" w="med" len="med"/>
                    </a:lnR>
                  </a:tcPr>
                </a:tc>
              </a:tr>
              <a:tr h="457200">
                <a:tc>
                  <a:txBody>
                    <a:bodyPr/>
                    <a:lstStyle/>
                    <a:p>
                      <a:r>
                        <a:rPr lang="en-US" sz="1600" b="1" dirty="0" smtClean="0"/>
                        <a:t>Edward Cantu, MD</a:t>
                      </a:r>
                      <a:endParaRPr lang="en-US" sz="1600" b="1"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r>
                        <a:rPr lang="en-US" sz="1600" b="1" dirty="0" smtClean="0"/>
                        <a:t>Assistant Professor of Surgery, Surgical Director Lung Transplant Program</a:t>
                      </a:r>
                      <a:endParaRPr lang="en-US" sz="1600" b="1" dirty="0"/>
                    </a:p>
                  </a:txBody>
                  <a:tcPr>
                    <a:lnB w="12700" cap="flat" cmpd="sng" algn="ctr">
                      <a:solidFill>
                        <a:schemeClr val="tx1"/>
                      </a:solidFill>
                      <a:prstDash val="solid"/>
                      <a:round/>
                      <a:headEnd type="none" w="med" len="med"/>
                      <a:tailEnd type="none" w="med" len="med"/>
                    </a:lnB>
                  </a:tcPr>
                </a:tc>
                <a:tc>
                  <a:txBody>
                    <a:bodyPr/>
                    <a:lstStyle/>
                    <a:p>
                      <a:r>
                        <a:rPr lang="en-US" sz="1600" b="1" dirty="0" smtClean="0"/>
                        <a:t>The University of Pennsylvania</a:t>
                      </a:r>
                      <a:endParaRPr lang="en-US" sz="1600" b="1"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5415357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Beyond the HDE</a:t>
            </a:r>
            <a:endParaRPr lang="en-US" sz="3600" dirty="0"/>
          </a:p>
        </p:txBody>
      </p:sp>
      <p:sp>
        <p:nvSpPr>
          <p:cNvPr id="3" name="Content Placeholder 2"/>
          <p:cNvSpPr>
            <a:spLocks noGrp="1"/>
          </p:cNvSpPr>
          <p:nvPr>
            <p:ph idx="1"/>
          </p:nvPr>
        </p:nvSpPr>
        <p:spPr>
          <a:xfrm>
            <a:off x="76200" y="1371600"/>
            <a:ext cx="8610600" cy="5257800"/>
          </a:xfrm>
        </p:spPr>
        <p:txBody>
          <a:bodyPr>
            <a:normAutofit fontScale="70000" lnSpcReduction="20000"/>
          </a:bodyPr>
          <a:lstStyle/>
          <a:p>
            <a:pPr marL="0" indent="0">
              <a:buNone/>
            </a:pPr>
            <a:r>
              <a:rPr lang="en-US" sz="3700" dirty="0" smtClean="0"/>
              <a:t>Manufacturer, XVIVO Perfusion, Inc.  currently sponsoring NOVEL Trial Extension</a:t>
            </a:r>
          </a:p>
          <a:p>
            <a:r>
              <a:rPr lang="en-US" sz="3700" dirty="0" smtClean="0"/>
              <a:t>Normothermic Ex VIVO Lung Perfusion (EVLP) As An Assessment of Extended/Marginal Donor Lungs for Transplant</a:t>
            </a:r>
          </a:p>
          <a:p>
            <a:pPr marL="0" indent="0">
              <a:buNone/>
            </a:pPr>
            <a:endParaRPr lang="en-US" sz="3700" dirty="0" smtClean="0"/>
          </a:p>
          <a:p>
            <a:r>
              <a:rPr lang="en-US" sz="3700" dirty="0" smtClean="0"/>
              <a:t>Study Objectives:</a:t>
            </a:r>
          </a:p>
          <a:p>
            <a:pPr lvl="1"/>
            <a:r>
              <a:rPr lang="en-US" sz="3700" dirty="0" smtClean="0"/>
              <a:t>Demonstrate the XVIVO Perfusion System can be safely used for flushing and temporary continuous normothermic machine perfusion of initially unacceptable excised donor lungs during which time the function of the lungs can be reassessed for transplantation</a:t>
            </a:r>
          </a:p>
          <a:p>
            <a:pPr lvl="1"/>
            <a:r>
              <a:rPr lang="en-US" sz="3700" dirty="0" smtClean="0"/>
              <a:t>Obtain PMA</a:t>
            </a:r>
          </a:p>
          <a:p>
            <a:endParaRPr lang="en-US" dirty="0"/>
          </a:p>
        </p:txBody>
      </p:sp>
      <p:sp>
        <p:nvSpPr>
          <p:cNvPr id="4" name="Slide Number Placeholder 3"/>
          <p:cNvSpPr>
            <a:spLocks noGrp="1"/>
          </p:cNvSpPr>
          <p:nvPr>
            <p:ph type="sldNum" sz="quarter" idx="12"/>
          </p:nvPr>
        </p:nvSpPr>
        <p:spPr/>
        <p:txBody>
          <a:bodyPr/>
          <a:lstStyle/>
          <a:p>
            <a:fld id="{4EE88B09-5422-4B10-95CE-8BF0A329C62B}" type="slidenum">
              <a:rPr lang="en-US" smtClean="0"/>
              <a:t>20</a:t>
            </a:fld>
            <a:endParaRPr lang="en-US" dirty="0"/>
          </a:p>
        </p:txBody>
      </p:sp>
    </p:spTree>
    <p:extLst>
      <p:ext uri="{BB962C8B-B14F-4D97-AF65-F5344CB8AC3E}">
        <p14:creationId xmlns:p14="http://schemas.microsoft.com/office/powerpoint/2010/main" val="35758489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Future </a:t>
            </a:r>
            <a:r>
              <a:rPr lang="en-US" sz="3600" dirty="0"/>
              <a:t>A</a:t>
            </a:r>
            <a:r>
              <a:rPr lang="en-US" sz="3600" dirty="0" smtClean="0"/>
              <a:t>pplications for Organ Perfusion</a:t>
            </a:r>
            <a:endParaRPr lang="en-US" sz="3600" dirty="0"/>
          </a:p>
        </p:txBody>
      </p:sp>
      <p:sp>
        <p:nvSpPr>
          <p:cNvPr id="3" name="Content Placeholder 2"/>
          <p:cNvSpPr>
            <a:spLocks noGrp="1"/>
          </p:cNvSpPr>
          <p:nvPr>
            <p:ph idx="1"/>
          </p:nvPr>
        </p:nvSpPr>
        <p:spPr/>
        <p:txBody>
          <a:bodyPr/>
          <a:lstStyle/>
          <a:p>
            <a:pPr marL="0" indent="0">
              <a:buNone/>
            </a:pPr>
            <a:r>
              <a:rPr lang="en-US" sz="2600" dirty="0" smtClean="0"/>
              <a:t>Vital </a:t>
            </a:r>
            <a:r>
              <a:rPr lang="en-US" sz="2600" dirty="0"/>
              <a:t>D</a:t>
            </a:r>
            <a:r>
              <a:rPr lang="en-US" sz="2600" dirty="0" smtClean="0"/>
              <a:t>onor </a:t>
            </a:r>
            <a:r>
              <a:rPr lang="en-US" sz="2600" dirty="0"/>
              <a:t>O</a:t>
            </a:r>
            <a:r>
              <a:rPr lang="en-US" sz="2600" dirty="0" smtClean="0"/>
              <a:t>rgans</a:t>
            </a:r>
          </a:p>
          <a:p>
            <a:r>
              <a:rPr lang="en-US" sz="2600" dirty="0" smtClean="0"/>
              <a:t>Heart</a:t>
            </a:r>
          </a:p>
          <a:p>
            <a:r>
              <a:rPr lang="en-US" sz="2600" dirty="0" smtClean="0"/>
              <a:t>Liver</a:t>
            </a:r>
          </a:p>
          <a:p>
            <a:r>
              <a:rPr lang="en-US" sz="2600" dirty="0" smtClean="0"/>
              <a:t>Kidney</a:t>
            </a:r>
            <a:endParaRPr lang="en-US" sz="2600" dirty="0"/>
          </a:p>
          <a:p>
            <a:endParaRPr lang="en-US" dirty="0"/>
          </a:p>
        </p:txBody>
      </p:sp>
      <p:sp>
        <p:nvSpPr>
          <p:cNvPr id="4" name="Slide Number Placeholder 3"/>
          <p:cNvSpPr>
            <a:spLocks noGrp="1"/>
          </p:cNvSpPr>
          <p:nvPr>
            <p:ph type="sldNum" sz="quarter" idx="12"/>
          </p:nvPr>
        </p:nvSpPr>
        <p:spPr/>
        <p:txBody>
          <a:bodyPr/>
          <a:lstStyle/>
          <a:p>
            <a:fld id="{4EE88B09-5422-4B10-95CE-8BF0A329C62B}" type="slidenum">
              <a:rPr lang="en-US" smtClean="0"/>
              <a:t>21</a:t>
            </a:fld>
            <a:endParaRPr lang="en-US" dirty="0"/>
          </a:p>
        </p:txBody>
      </p:sp>
    </p:spTree>
    <p:extLst>
      <p:ext uri="{BB962C8B-B14F-4D97-AF65-F5344CB8AC3E}">
        <p14:creationId xmlns:p14="http://schemas.microsoft.com/office/powerpoint/2010/main" val="22222712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7963"/>
            <a:ext cx="7772400" cy="1362075"/>
          </a:xfrm>
        </p:spPr>
        <p:txBody>
          <a:bodyPr>
            <a:normAutofit/>
          </a:bodyPr>
          <a:lstStyle/>
          <a:p>
            <a:r>
              <a:rPr lang="en-US" sz="3600" dirty="0" smtClean="0"/>
              <a:t>About The XVIVO PERFUSION SYSTEM</a:t>
            </a:r>
            <a:endParaRPr lang="en-US" sz="3600" dirty="0"/>
          </a:p>
        </p:txBody>
      </p:sp>
      <p:sp>
        <p:nvSpPr>
          <p:cNvPr id="3" name="Slide Number Placeholder 2"/>
          <p:cNvSpPr>
            <a:spLocks noGrp="1"/>
          </p:cNvSpPr>
          <p:nvPr>
            <p:ph type="sldNum" sz="quarter" idx="12"/>
          </p:nvPr>
        </p:nvSpPr>
        <p:spPr/>
        <p:txBody>
          <a:bodyPr/>
          <a:lstStyle/>
          <a:p>
            <a:fld id="{4EE88B09-5422-4B10-95CE-8BF0A329C62B}" type="slidenum">
              <a:rPr lang="en-US" smtClean="0"/>
              <a:t>22</a:t>
            </a:fld>
            <a:endParaRPr lang="en-US" dirty="0"/>
          </a:p>
        </p:txBody>
      </p:sp>
    </p:spTree>
    <p:extLst>
      <p:ext uri="{BB962C8B-B14F-4D97-AF65-F5344CB8AC3E}">
        <p14:creationId xmlns:p14="http://schemas.microsoft.com/office/powerpoint/2010/main" val="3232151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XPS System</a:t>
            </a:r>
            <a:endParaRPr lang="en-US" sz="3600" dirty="0"/>
          </a:p>
        </p:txBody>
      </p:sp>
      <p:sp>
        <p:nvSpPr>
          <p:cNvPr id="3" name="Content Placeholder 2"/>
          <p:cNvSpPr>
            <a:spLocks noGrp="1"/>
          </p:cNvSpPr>
          <p:nvPr>
            <p:ph idx="1"/>
          </p:nvPr>
        </p:nvSpPr>
        <p:spPr/>
        <p:txBody>
          <a:bodyPr>
            <a:normAutofit/>
          </a:bodyPr>
          <a:lstStyle/>
          <a:p>
            <a:r>
              <a:rPr lang="en-US" sz="2600" dirty="0" smtClean="0"/>
              <a:t>XPS System consists of</a:t>
            </a:r>
          </a:p>
          <a:p>
            <a:pPr lvl="1"/>
            <a:r>
              <a:rPr lang="en-US" sz="2600" dirty="0" smtClean="0"/>
              <a:t>XVIVO Cannula Set</a:t>
            </a:r>
          </a:p>
          <a:p>
            <a:pPr lvl="1"/>
            <a:r>
              <a:rPr lang="en-US" sz="2600" dirty="0" smtClean="0"/>
              <a:t>XVIVO Organ Chamber</a:t>
            </a:r>
          </a:p>
          <a:p>
            <a:pPr lvl="1"/>
            <a:r>
              <a:rPr lang="en-US" sz="2600" dirty="0" smtClean="0"/>
              <a:t>XPS Lung Circuit</a:t>
            </a:r>
          </a:p>
          <a:p>
            <a:pPr lvl="1"/>
            <a:r>
              <a:rPr lang="en-US" sz="2600" dirty="0" smtClean="0"/>
              <a:t>XVIVO Lung Disposables Kit</a:t>
            </a:r>
          </a:p>
          <a:p>
            <a:pPr lvl="1"/>
            <a:r>
              <a:rPr lang="en-US" sz="2600" dirty="0" smtClean="0"/>
              <a:t>XPS Machine</a:t>
            </a:r>
          </a:p>
          <a:p>
            <a:pPr lvl="1"/>
            <a:r>
              <a:rPr lang="en-US" sz="2600" dirty="0" smtClean="0"/>
              <a:t>STEEN Solution™</a:t>
            </a:r>
            <a:endParaRPr lang="en-US" sz="2600" dirty="0"/>
          </a:p>
        </p:txBody>
      </p:sp>
      <p:sp>
        <p:nvSpPr>
          <p:cNvPr id="5" name="Slide Number Placeholder 4"/>
          <p:cNvSpPr>
            <a:spLocks noGrp="1"/>
          </p:cNvSpPr>
          <p:nvPr>
            <p:ph type="sldNum" sz="quarter" idx="12"/>
          </p:nvPr>
        </p:nvSpPr>
        <p:spPr/>
        <p:txBody>
          <a:bodyPr/>
          <a:lstStyle/>
          <a:p>
            <a:fld id="{4EE88B09-5422-4B10-95CE-8BF0A329C62B}" type="slidenum">
              <a:rPr lang="en-US" smtClean="0"/>
              <a:t>23</a:t>
            </a:fld>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bwMode="auto">
          <a:xfrm>
            <a:off x="5257800" y="1676401"/>
            <a:ext cx="3124200" cy="3825460"/>
          </a:xfrm>
          <a:prstGeom prst="rect">
            <a:avLst/>
          </a:prstGeom>
          <a:noFill/>
          <a:ln>
            <a:noFill/>
          </a:ln>
        </p:spPr>
      </p:pic>
    </p:spTree>
    <p:extLst>
      <p:ext uri="{BB962C8B-B14F-4D97-AF65-F5344CB8AC3E}">
        <p14:creationId xmlns:p14="http://schemas.microsoft.com/office/powerpoint/2010/main" val="22963880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7"/>
            <a:ext cx="8229600" cy="1354137"/>
          </a:xfrm>
        </p:spPr>
        <p:txBody>
          <a:bodyPr>
            <a:normAutofit/>
          </a:bodyPr>
          <a:lstStyle/>
          <a:p>
            <a:r>
              <a:rPr lang="en-US" sz="3600" dirty="0" smtClean="0"/>
              <a:t>STEEN Solution™ Major Characteristics:</a:t>
            </a:r>
            <a:endParaRPr lang="en-US" sz="3600" dirty="0"/>
          </a:p>
        </p:txBody>
      </p:sp>
      <p:sp>
        <p:nvSpPr>
          <p:cNvPr id="3" name="Content Placeholder 2"/>
          <p:cNvSpPr>
            <a:spLocks noGrp="1"/>
          </p:cNvSpPr>
          <p:nvPr>
            <p:ph idx="1"/>
          </p:nvPr>
        </p:nvSpPr>
        <p:spPr>
          <a:xfrm>
            <a:off x="351816" y="1686778"/>
            <a:ext cx="8449284" cy="4602163"/>
          </a:xfrm>
        </p:spPr>
        <p:txBody>
          <a:bodyPr>
            <a:normAutofit/>
          </a:bodyPr>
          <a:lstStyle/>
          <a:p>
            <a:r>
              <a:rPr lang="en-GB" sz="2600" dirty="0" smtClean="0"/>
              <a:t>Normal Plasma electrolyte concentration</a:t>
            </a:r>
            <a:br>
              <a:rPr lang="en-GB" sz="2600" dirty="0" smtClean="0"/>
            </a:br>
            <a:endParaRPr lang="en-GB" sz="2600" dirty="0" smtClean="0"/>
          </a:p>
          <a:p>
            <a:r>
              <a:rPr lang="en-GB" sz="2600" dirty="0"/>
              <a:t>Human serum </a:t>
            </a:r>
            <a:r>
              <a:rPr lang="en-GB" sz="2600" dirty="0" smtClean="0"/>
              <a:t>albumin</a:t>
            </a:r>
          </a:p>
          <a:p>
            <a:pPr lvl="1"/>
            <a:r>
              <a:rPr lang="en-GB" sz="2600" dirty="0" smtClean="0"/>
              <a:t>Keeps oncotic pressure</a:t>
            </a:r>
            <a:br>
              <a:rPr lang="en-GB" sz="2600" dirty="0" smtClean="0"/>
            </a:br>
            <a:endParaRPr lang="en-GB" sz="2600" dirty="0"/>
          </a:p>
          <a:p>
            <a:r>
              <a:rPr lang="en-GB" sz="2600" dirty="0" smtClean="0"/>
              <a:t>Dextran-40 (40,000 D)</a:t>
            </a:r>
          </a:p>
          <a:p>
            <a:pPr lvl="1"/>
            <a:r>
              <a:rPr lang="nl-BE" sz="2600" dirty="0" smtClean="0"/>
              <a:t>Scavenges toxic substances</a:t>
            </a:r>
          </a:p>
          <a:p>
            <a:pPr lvl="1"/>
            <a:r>
              <a:rPr lang="nl-BE" sz="2600" dirty="0" smtClean="0"/>
              <a:t>Coats endothelial cells </a:t>
            </a:r>
            <a:endParaRPr lang="en-GB" sz="2600" dirty="0" smtClean="0"/>
          </a:p>
        </p:txBody>
      </p:sp>
      <p:sp>
        <p:nvSpPr>
          <p:cNvPr id="2" name="Slide Number Placeholder 1"/>
          <p:cNvSpPr>
            <a:spLocks noGrp="1"/>
          </p:cNvSpPr>
          <p:nvPr>
            <p:ph type="sldNum" sz="quarter" idx="12"/>
          </p:nvPr>
        </p:nvSpPr>
        <p:spPr/>
        <p:txBody>
          <a:bodyPr/>
          <a:lstStyle/>
          <a:p>
            <a:fld id="{4EE88B09-5422-4B10-95CE-8BF0A329C62B}" type="slidenum">
              <a:rPr lang="en-US" smtClean="0"/>
              <a:t>24</a:t>
            </a:fld>
            <a:endParaRPr lang="en-US" dirty="0"/>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000" y="2209800"/>
            <a:ext cx="1905000" cy="39058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484085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33400"/>
            <a:ext cx="7239000" cy="914400"/>
          </a:xfrm>
        </p:spPr>
        <p:txBody>
          <a:bodyPr>
            <a:noAutofit/>
          </a:bodyPr>
          <a:lstStyle/>
          <a:p>
            <a:r>
              <a:rPr lang="en-US" sz="3600" dirty="0" smtClean="0"/>
              <a:t>XPS Perfusion System with STEEN Solution™ Procedure Steps</a:t>
            </a:r>
            <a:br>
              <a:rPr lang="en-US" sz="3600" dirty="0" smtClean="0"/>
            </a:br>
            <a:endParaRPr lang="en-US" sz="3600" dirty="0"/>
          </a:p>
        </p:txBody>
      </p:sp>
      <p:sp>
        <p:nvSpPr>
          <p:cNvPr id="3" name="Content Placeholder 2"/>
          <p:cNvSpPr>
            <a:spLocks noGrp="1"/>
          </p:cNvSpPr>
          <p:nvPr>
            <p:ph idx="1"/>
          </p:nvPr>
        </p:nvSpPr>
        <p:spPr>
          <a:xfrm>
            <a:off x="76200" y="1371600"/>
            <a:ext cx="8305800" cy="5181600"/>
          </a:xfrm>
        </p:spPr>
        <p:txBody>
          <a:bodyPr>
            <a:noAutofit/>
          </a:bodyPr>
          <a:lstStyle/>
          <a:p>
            <a:pPr marL="0" indent="0">
              <a:buNone/>
            </a:pPr>
            <a:endParaRPr lang="en-US" sz="2000" dirty="0" smtClean="0"/>
          </a:p>
          <a:p>
            <a:pPr lvl="1">
              <a:buFont typeface="Arial" panose="020B0604020202020204" pitchFamily="34" charset="0"/>
              <a:buChar char="•"/>
            </a:pPr>
            <a:r>
              <a:rPr lang="en-US" sz="2800" dirty="0"/>
              <a:t>After donor lung procurement, donor lungs are transported to transplant facility</a:t>
            </a:r>
          </a:p>
          <a:p>
            <a:pPr lvl="1">
              <a:buFont typeface="Arial" panose="020B0604020202020204" pitchFamily="34" charset="0"/>
              <a:buChar char="•"/>
            </a:pPr>
            <a:r>
              <a:rPr lang="en-US" sz="2800" dirty="0"/>
              <a:t>XPS System with STEEN </a:t>
            </a:r>
            <a:r>
              <a:rPr lang="en-US" sz="2800" dirty="0" smtClean="0"/>
              <a:t>Solution™ </a:t>
            </a:r>
            <a:r>
              <a:rPr lang="en-US" sz="2800" dirty="0"/>
              <a:t>is applied via left atrial cannulation and pulmonary artery cannulation </a:t>
            </a:r>
          </a:p>
          <a:p>
            <a:pPr lvl="1">
              <a:buFont typeface="Arial" panose="020B0604020202020204" pitchFamily="34" charset="0"/>
              <a:buChar char="•"/>
            </a:pPr>
            <a:r>
              <a:rPr lang="en-US" sz="2800" dirty="0"/>
              <a:t>Donor lungs are warmed </a:t>
            </a:r>
            <a:r>
              <a:rPr lang="en-US" sz="2800" dirty="0" smtClean="0"/>
              <a:t>to </a:t>
            </a:r>
            <a:r>
              <a:rPr lang="en-US" sz="2800" dirty="0"/>
              <a:t>normal body temperature and continuously flushed with sterile fluid (STEEN </a:t>
            </a:r>
            <a:r>
              <a:rPr lang="en-US" sz="2800" dirty="0" smtClean="0"/>
              <a:t>Solution™)</a:t>
            </a:r>
            <a:endParaRPr lang="en-US" sz="2800" dirty="0"/>
          </a:p>
          <a:p>
            <a:pPr lvl="1">
              <a:buFont typeface="Arial" panose="020B0604020202020204" pitchFamily="34" charset="0"/>
              <a:buChar char="•"/>
            </a:pPr>
            <a:r>
              <a:rPr lang="en-US" sz="2800" dirty="0"/>
              <a:t>STEEN </a:t>
            </a:r>
            <a:r>
              <a:rPr lang="en-US" sz="2800" dirty="0" smtClean="0"/>
              <a:t>Solution™ </a:t>
            </a:r>
            <a:r>
              <a:rPr lang="en-US" sz="2800" dirty="0"/>
              <a:t>preserves the lungs and removes waste </a:t>
            </a:r>
            <a:r>
              <a:rPr lang="en-US" sz="2800" dirty="0" smtClean="0"/>
              <a:t>products</a:t>
            </a:r>
          </a:p>
        </p:txBody>
      </p:sp>
      <p:sp>
        <p:nvSpPr>
          <p:cNvPr id="4" name="Slide Number Placeholder 3"/>
          <p:cNvSpPr>
            <a:spLocks noGrp="1"/>
          </p:cNvSpPr>
          <p:nvPr>
            <p:ph type="sldNum" sz="quarter" idx="12"/>
          </p:nvPr>
        </p:nvSpPr>
        <p:spPr/>
        <p:txBody>
          <a:bodyPr/>
          <a:lstStyle/>
          <a:p>
            <a:fld id="{4EE88B09-5422-4B10-95CE-8BF0A329C62B}" type="slidenum">
              <a:rPr lang="en-US" smtClean="0"/>
              <a:t>25</a:t>
            </a:fld>
            <a:endParaRPr lang="en-US" dirty="0"/>
          </a:p>
        </p:txBody>
      </p:sp>
    </p:spTree>
    <p:extLst>
      <p:ext uri="{BB962C8B-B14F-4D97-AF65-F5344CB8AC3E}">
        <p14:creationId xmlns:p14="http://schemas.microsoft.com/office/powerpoint/2010/main" val="26717741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8"/>
          </a:xfrm>
        </p:spPr>
        <p:txBody>
          <a:bodyPr>
            <a:normAutofit fontScale="90000"/>
          </a:bodyPr>
          <a:lstStyle/>
          <a:p>
            <a:r>
              <a:rPr lang="en-US" dirty="0" smtClean="0"/>
              <a:t/>
            </a:r>
            <a:br>
              <a:rPr lang="en-US" dirty="0" smtClean="0"/>
            </a:br>
            <a:r>
              <a:rPr lang="en-US" dirty="0"/>
              <a:t/>
            </a:r>
            <a:br>
              <a:rPr lang="en-US" dirty="0"/>
            </a:br>
            <a:r>
              <a:rPr lang="en-US" sz="4000" dirty="0" smtClean="0"/>
              <a:t>XPS </a:t>
            </a:r>
            <a:r>
              <a:rPr lang="en-US" sz="4000" dirty="0"/>
              <a:t>Perfusion System with STEEN Solution™ Procedure </a:t>
            </a:r>
            <a:r>
              <a:rPr lang="en-US" sz="4000" dirty="0" smtClean="0"/>
              <a:t>Steps (continued)</a:t>
            </a:r>
            <a:r>
              <a:rPr lang="en-US" dirty="0"/>
              <a:t/>
            </a:r>
            <a:br>
              <a:rPr lang="en-US" dirty="0"/>
            </a:br>
            <a:endParaRPr lang="en-US" dirty="0"/>
          </a:p>
        </p:txBody>
      </p:sp>
      <p:sp>
        <p:nvSpPr>
          <p:cNvPr id="3" name="Content Placeholder 2"/>
          <p:cNvSpPr>
            <a:spLocks noGrp="1"/>
          </p:cNvSpPr>
          <p:nvPr>
            <p:ph idx="1"/>
          </p:nvPr>
        </p:nvSpPr>
        <p:spPr>
          <a:xfrm>
            <a:off x="457200" y="1828800"/>
            <a:ext cx="7696200" cy="4297363"/>
          </a:xfrm>
        </p:spPr>
        <p:txBody>
          <a:bodyPr>
            <a:normAutofit/>
          </a:bodyPr>
          <a:lstStyle/>
          <a:p>
            <a:pPr lvl="1">
              <a:buFont typeface="Arial" panose="020B0604020202020204" pitchFamily="34" charset="0"/>
              <a:buChar char="•"/>
            </a:pPr>
            <a:r>
              <a:rPr lang="en-US" sz="2600" dirty="0"/>
              <a:t>XPS ventilates the lungs, which oxygenates the cells and makes it possible for the transplant team to examine the lungs’ airways with </a:t>
            </a:r>
            <a:r>
              <a:rPr lang="en-US" sz="2600" dirty="0" smtClean="0"/>
              <a:t>bronchoscope </a:t>
            </a:r>
            <a:endParaRPr lang="en-US" sz="2600" dirty="0"/>
          </a:p>
          <a:p>
            <a:pPr lvl="1">
              <a:buFont typeface="Arial" panose="020B0604020202020204" pitchFamily="34" charset="0"/>
              <a:buChar char="•"/>
            </a:pPr>
            <a:r>
              <a:rPr lang="en-US" sz="2600" dirty="0"/>
              <a:t>Donor lungs are then evaluated every hour to assess lung function and transplant suitability</a:t>
            </a:r>
          </a:p>
          <a:p>
            <a:pPr lvl="1">
              <a:buFont typeface="Arial" panose="020B0604020202020204" pitchFamily="34" charset="0"/>
              <a:buChar char="•"/>
            </a:pPr>
            <a:r>
              <a:rPr lang="en-US" sz="2600" dirty="0"/>
              <a:t>Donor lungs can stay on the machine for up to four hours (new study is for 6 hours</a:t>
            </a:r>
            <a:r>
              <a:rPr lang="en-US" sz="2600" dirty="0" smtClean="0"/>
              <a:t>)</a:t>
            </a:r>
          </a:p>
          <a:p>
            <a:pPr lvl="1"/>
            <a:r>
              <a:rPr lang="en-US" sz="2800"/>
              <a:t>Can </a:t>
            </a:r>
            <a:r>
              <a:rPr lang="en-US" sz="2800" smtClean="0"/>
              <a:t>assess </a:t>
            </a:r>
            <a:r>
              <a:rPr lang="en-US" sz="2800" dirty="0"/>
              <a:t>the improvement of the lung with an X-ray while on the XPS machine</a:t>
            </a:r>
          </a:p>
          <a:p>
            <a:pPr lvl="1">
              <a:buFont typeface="Arial" panose="020B0604020202020204" pitchFamily="34" charset="0"/>
              <a:buChar char="•"/>
            </a:pPr>
            <a:endParaRPr lang="en-US" sz="2600" dirty="0"/>
          </a:p>
        </p:txBody>
      </p:sp>
      <p:sp>
        <p:nvSpPr>
          <p:cNvPr id="4" name="Slide Number Placeholder 3"/>
          <p:cNvSpPr>
            <a:spLocks noGrp="1"/>
          </p:cNvSpPr>
          <p:nvPr>
            <p:ph type="sldNum" sz="quarter" idx="12"/>
          </p:nvPr>
        </p:nvSpPr>
        <p:spPr/>
        <p:txBody>
          <a:bodyPr/>
          <a:lstStyle/>
          <a:p>
            <a:fld id="{4EE88B09-5422-4B10-95CE-8BF0A329C62B}" type="slidenum">
              <a:rPr lang="en-US" smtClean="0"/>
              <a:t>26</a:t>
            </a:fld>
            <a:endParaRPr lang="en-US" dirty="0"/>
          </a:p>
        </p:txBody>
      </p:sp>
    </p:spTree>
    <p:extLst>
      <p:ext uri="{BB962C8B-B14F-4D97-AF65-F5344CB8AC3E}">
        <p14:creationId xmlns:p14="http://schemas.microsoft.com/office/powerpoint/2010/main" val="121054805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2148440" y="902897"/>
            <a:ext cx="6226630" cy="5823164"/>
            <a:chOff x="2079170" y="1015425"/>
            <a:chExt cx="6760030" cy="6388020"/>
          </a:xfrm>
        </p:grpSpPr>
        <p:grpSp>
          <p:nvGrpSpPr>
            <p:cNvPr id="28" name="Group 27"/>
            <p:cNvGrpSpPr/>
            <p:nvPr/>
          </p:nvGrpSpPr>
          <p:grpSpPr>
            <a:xfrm>
              <a:off x="2079170" y="1015425"/>
              <a:ext cx="6760030" cy="6388020"/>
              <a:chOff x="2079170" y="1015425"/>
              <a:chExt cx="6760030" cy="6388020"/>
            </a:xfrm>
          </p:grpSpPr>
          <p:cxnSp>
            <p:nvCxnSpPr>
              <p:cNvPr id="20" name="Elbow Connector 19"/>
              <p:cNvCxnSpPr/>
              <p:nvPr/>
            </p:nvCxnSpPr>
            <p:spPr>
              <a:xfrm>
                <a:off x="6477000" y="1905000"/>
                <a:ext cx="914400" cy="720298"/>
              </a:xfrm>
              <a:prstGeom prst="bentConnector3">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5" name="Group 14"/>
              <p:cNvGrpSpPr/>
              <p:nvPr/>
            </p:nvGrpSpPr>
            <p:grpSpPr>
              <a:xfrm>
                <a:off x="2590800" y="2438400"/>
                <a:ext cx="1905000" cy="304800"/>
                <a:chOff x="2667000" y="2438400"/>
                <a:chExt cx="1905000" cy="685800"/>
              </a:xfrm>
            </p:grpSpPr>
            <p:cxnSp>
              <p:nvCxnSpPr>
                <p:cNvPr id="6" name="Straight Arrow Connector 5"/>
                <p:cNvCxnSpPr/>
                <p:nvPr/>
              </p:nvCxnSpPr>
              <p:spPr>
                <a:xfrm>
                  <a:off x="2667000" y="2438400"/>
                  <a:ext cx="0" cy="685800"/>
                </a:xfrm>
                <a:prstGeom prst="straightConnector1">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3276600" y="2438400"/>
                  <a:ext cx="0" cy="685800"/>
                </a:xfrm>
                <a:prstGeom prst="straightConnector1">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3886200" y="2438400"/>
                  <a:ext cx="0" cy="685800"/>
                </a:xfrm>
                <a:prstGeom prst="straightConnector1">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4572000" y="2438400"/>
                  <a:ext cx="0" cy="685800"/>
                </a:xfrm>
                <a:prstGeom prst="straightConnector1">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2079170" y="3048000"/>
                <a:ext cx="4397829" cy="4355445"/>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sz="1400" b="1" dirty="0" smtClean="0"/>
                  <a:t>Physiological Parameters Assessed</a:t>
                </a:r>
              </a:p>
              <a:p>
                <a:endParaRPr lang="en-US" sz="1400" b="1" dirty="0" smtClean="0"/>
              </a:p>
              <a:p>
                <a:r>
                  <a:rPr lang="en-US" sz="1600" dirty="0" smtClean="0"/>
                  <a:t>XPS Hemodynamic Monitor</a:t>
                </a:r>
              </a:p>
              <a:p>
                <a:pPr marL="285750" indent="-285750">
                  <a:buFont typeface="Arial" panose="020B0604020202020204" pitchFamily="34" charset="0"/>
                  <a:buChar char="•"/>
                </a:pPr>
                <a:r>
                  <a:rPr lang="en-US" sz="1600" dirty="0" smtClean="0"/>
                  <a:t>PVR (Pulmonary Vascular Resistance)</a:t>
                </a:r>
              </a:p>
              <a:p>
                <a:pPr marL="285750" indent="-285750">
                  <a:buFont typeface="Arial" panose="020B0604020202020204" pitchFamily="34" charset="0"/>
                  <a:buChar char="•"/>
                </a:pPr>
                <a:r>
                  <a:rPr lang="en-US" sz="1600" dirty="0" smtClean="0"/>
                  <a:t>PAP (Pulmonary Artery Pressure)</a:t>
                </a:r>
              </a:p>
              <a:p>
                <a:pPr marL="285750" indent="-285750">
                  <a:buFont typeface="Arial" panose="020B0604020202020204" pitchFamily="34" charset="0"/>
                  <a:buChar char="•"/>
                </a:pPr>
                <a:r>
                  <a:rPr lang="en-US" sz="1600" dirty="0" smtClean="0"/>
                  <a:t>LAP (Left Arterial Pressure)</a:t>
                </a:r>
              </a:p>
              <a:p>
                <a:r>
                  <a:rPr lang="en-US" sz="1600" dirty="0" smtClean="0"/>
                  <a:t>XPS Hamilton ICU Ventilator</a:t>
                </a:r>
              </a:p>
              <a:p>
                <a:pPr marL="285750" indent="-285750">
                  <a:buFont typeface="Arial" panose="020B0604020202020204" pitchFamily="34" charset="0"/>
                  <a:buChar char="•"/>
                </a:pPr>
                <a:r>
                  <a:rPr lang="en-US" sz="1600" dirty="0" smtClean="0"/>
                  <a:t>Peak awP (Peak Airway Pressure)</a:t>
                </a:r>
              </a:p>
              <a:p>
                <a:pPr marL="285750" indent="-285750">
                  <a:buFont typeface="Arial" panose="020B0604020202020204" pitchFamily="34" charset="0"/>
                  <a:buChar char="•"/>
                </a:pPr>
                <a:r>
                  <a:rPr lang="en-US" sz="1600" dirty="0" smtClean="0"/>
                  <a:t>Mean awP (Mean Airway Pressure)</a:t>
                </a:r>
              </a:p>
              <a:p>
                <a:pPr marL="285750" indent="-285750">
                  <a:buFont typeface="Arial" panose="020B0604020202020204" pitchFamily="34" charset="0"/>
                  <a:buChar char="•"/>
                </a:pPr>
                <a:r>
                  <a:rPr lang="en-US" sz="1600" dirty="0" smtClean="0"/>
                  <a:t>pPlat (peak Plateau)</a:t>
                </a:r>
              </a:p>
              <a:p>
                <a:pPr marL="285750" indent="-285750">
                  <a:buFont typeface="Arial" panose="020B0604020202020204" pitchFamily="34" charset="0"/>
                  <a:buChar char="•"/>
                </a:pPr>
                <a:r>
                  <a:rPr lang="en-US" sz="1600" dirty="0" smtClean="0"/>
                  <a:t>CDyn (Dynamic compliance)</a:t>
                </a:r>
              </a:p>
              <a:p>
                <a:pPr marL="285750" indent="-285750">
                  <a:buFont typeface="Arial" panose="020B0604020202020204" pitchFamily="34" charset="0"/>
                  <a:buChar char="•"/>
                </a:pPr>
                <a:r>
                  <a:rPr lang="en-US" sz="1600" dirty="0" smtClean="0"/>
                  <a:t>cStat (Static compliance)</a:t>
                </a:r>
              </a:p>
              <a:p>
                <a:pPr marL="285750" indent="-285750">
                  <a:buFont typeface="Arial" panose="020B0604020202020204" pitchFamily="34" charset="0"/>
                  <a:buChar char="•"/>
                </a:pPr>
                <a:r>
                  <a:rPr lang="en-US" sz="1600" dirty="0" smtClean="0"/>
                  <a:t>VT </a:t>
                </a:r>
                <a:r>
                  <a:rPr lang="en-US" sz="1600" dirty="0"/>
                  <a:t>(Tidal Volume</a:t>
                </a:r>
                <a:r>
                  <a:rPr lang="en-US" sz="1600" dirty="0" smtClean="0"/>
                  <a:t>)</a:t>
                </a:r>
              </a:p>
              <a:p>
                <a:r>
                  <a:rPr lang="en-US" sz="1600" dirty="0" smtClean="0"/>
                  <a:t>Blood Gas Machine</a:t>
                </a:r>
              </a:p>
              <a:p>
                <a:pPr marL="285750" indent="-285750">
                  <a:buFont typeface="Arial" panose="020B0604020202020204" pitchFamily="34" charset="0"/>
                  <a:buChar char="•"/>
                </a:pPr>
                <a:r>
                  <a:rPr lang="en-US" sz="1600" dirty="0" smtClean="0"/>
                  <a:t>PaO</a:t>
                </a:r>
                <a:r>
                  <a:rPr lang="en-US" sz="1600" dirty="0"/>
                  <a:t>2</a:t>
                </a:r>
                <a:r>
                  <a:rPr lang="en-US" sz="1600" dirty="0" smtClean="0"/>
                  <a:t> (Pulmonary Artery Oxygen)</a:t>
                </a:r>
              </a:p>
              <a:p>
                <a:pPr marL="285750" indent="-285750">
                  <a:buFont typeface="Arial" panose="020B0604020202020204" pitchFamily="34" charset="0"/>
                  <a:buChar char="•"/>
                </a:pPr>
                <a:r>
                  <a:rPr lang="en-US" sz="1600" dirty="0" smtClean="0"/>
                  <a:t>PvO</a:t>
                </a:r>
                <a:r>
                  <a:rPr lang="en-US" sz="1600" dirty="0"/>
                  <a:t>2</a:t>
                </a:r>
                <a:r>
                  <a:rPr lang="en-US" sz="1600" dirty="0" smtClean="0"/>
                  <a:t> (Pulmonary Vein Oxygen)</a:t>
                </a:r>
                <a:endParaRPr lang="en-US" sz="1600" dirty="0"/>
              </a:p>
            </p:txBody>
          </p:sp>
          <p:sp>
            <p:nvSpPr>
              <p:cNvPr id="16" name="TextBox 15"/>
              <p:cNvSpPr txBox="1"/>
              <p:nvPr/>
            </p:nvSpPr>
            <p:spPr>
              <a:xfrm>
                <a:off x="2286000" y="2719315"/>
                <a:ext cx="2819400" cy="307777"/>
              </a:xfrm>
              <a:prstGeom prst="rect">
                <a:avLst/>
              </a:prstGeom>
              <a:noFill/>
            </p:spPr>
            <p:txBody>
              <a:bodyPr wrap="square" rtlCol="0">
                <a:spAutoFit/>
              </a:bodyPr>
              <a:lstStyle/>
              <a:p>
                <a:r>
                  <a:rPr lang="en-US" sz="1400" dirty="0" smtClean="0"/>
                  <a:t>1 hr         2hr          3hr          4-6hr</a:t>
                </a:r>
                <a:endParaRPr lang="en-US" sz="1400" dirty="0"/>
              </a:p>
            </p:txBody>
          </p:sp>
          <p:sp>
            <p:nvSpPr>
              <p:cNvPr id="22" name="TextBox 21"/>
              <p:cNvSpPr txBox="1"/>
              <p:nvPr/>
            </p:nvSpPr>
            <p:spPr>
              <a:xfrm>
                <a:off x="7467600" y="1015425"/>
                <a:ext cx="1371600" cy="619066"/>
              </a:xfrm>
              <a:prstGeom prst="rect">
                <a:avLst/>
              </a:prstGeom>
              <a:solidFill>
                <a:srgbClr val="00B050"/>
              </a:solidFill>
            </p:spPr>
            <p:style>
              <a:lnRef idx="1">
                <a:schemeClr val="accent3"/>
              </a:lnRef>
              <a:fillRef idx="3">
                <a:schemeClr val="accent3"/>
              </a:fillRef>
              <a:effectRef idx="2">
                <a:schemeClr val="accent3"/>
              </a:effectRef>
              <a:fontRef idx="minor">
                <a:schemeClr val="lt1"/>
              </a:fontRef>
            </p:style>
            <p:txBody>
              <a:bodyPr wrap="square" rtlCol="0">
                <a:spAutoFit/>
              </a:bodyPr>
              <a:lstStyle/>
              <a:p>
                <a:endParaRPr lang="en-US" sz="700" dirty="0" smtClean="0"/>
              </a:p>
              <a:p>
                <a:r>
                  <a:rPr lang="en-US" sz="1400" dirty="0" smtClean="0"/>
                  <a:t>Transplanted</a:t>
                </a:r>
              </a:p>
              <a:p>
                <a:endParaRPr lang="en-US" sz="700" dirty="0"/>
              </a:p>
            </p:txBody>
          </p:sp>
          <p:sp>
            <p:nvSpPr>
              <p:cNvPr id="23" name="TextBox 22"/>
              <p:cNvSpPr txBox="1"/>
              <p:nvPr/>
            </p:nvSpPr>
            <p:spPr>
              <a:xfrm>
                <a:off x="7467600" y="2309335"/>
                <a:ext cx="1371600" cy="601378"/>
              </a:xfrm>
              <a:prstGeom prst="rect">
                <a:avLst/>
              </a:prstGeom>
              <a:solidFill>
                <a:srgbClr val="C00000"/>
              </a:solidFill>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n-US" sz="1400" dirty="0" smtClean="0"/>
                  <a:t>Not</a:t>
                </a:r>
              </a:p>
              <a:p>
                <a:pPr algn="ctr"/>
                <a:r>
                  <a:rPr lang="en-US" sz="1400" dirty="0" smtClean="0"/>
                  <a:t>Transplanted</a:t>
                </a:r>
                <a:endParaRPr lang="en-US" sz="1400" dirty="0"/>
              </a:p>
            </p:txBody>
          </p:sp>
        </p:grpSp>
        <p:cxnSp>
          <p:nvCxnSpPr>
            <p:cNvPr id="18" name="Elbow Connector 17"/>
            <p:cNvCxnSpPr/>
            <p:nvPr/>
          </p:nvCxnSpPr>
          <p:spPr>
            <a:xfrm flipV="1">
              <a:off x="6477000" y="1320225"/>
              <a:ext cx="914400" cy="584775"/>
            </a:xfrm>
            <a:prstGeom prst="bentConnector3">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normAutofit/>
          </a:bodyPr>
          <a:lstStyle/>
          <a:p>
            <a:r>
              <a:rPr lang="en-US" sz="3600" dirty="0" smtClean="0"/>
              <a:t>EVLP Timeline</a:t>
            </a:r>
            <a:endParaRPr lang="en-US"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45035910"/>
              </p:ext>
            </p:extLst>
          </p:nvPr>
        </p:nvGraphicFramePr>
        <p:xfrm>
          <a:off x="381000" y="1102011"/>
          <a:ext cx="6479669" cy="13873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lide Number Placeholder 4"/>
          <p:cNvSpPr>
            <a:spLocks noGrp="1"/>
          </p:cNvSpPr>
          <p:nvPr>
            <p:ph type="sldNum" sz="quarter" idx="12"/>
          </p:nvPr>
        </p:nvSpPr>
        <p:spPr/>
        <p:txBody>
          <a:bodyPr/>
          <a:lstStyle/>
          <a:p>
            <a:fld id="{4EE88B09-5422-4B10-95CE-8BF0A329C62B}" type="slidenum">
              <a:rPr lang="en-US" smtClean="0"/>
              <a:t>27</a:t>
            </a:fld>
            <a:endParaRPr lang="en-US" dirty="0"/>
          </a:p>
        </p:txBody>
      </p:sp>
    </p:spTree>
    <p:extLst>
      <p:ext uri="{BB962C8B-B14F-4D97-AF65-F5344CB8AC3E}">
        <p14:creationId xmlns:p14="http://schemas.microsoft.com/office/powerpoint/2010/main" val="388508140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Autofit/>
          </a:bodyPr>
          <a:lstStyle/>
          <a:p>
            <a:r>
              <a:rPr lang="en-US" sz="3600" dirty="0" smtClean="0"/>
              <a:t>Organ Perfusion Not Usually Part of Organ Procurement Process</a:t>
            </a:r>
            <a:endParaRPr lang="en-US" sz="3600" dirty="0"/>
          </a:p>
        </p:txBody>
      </p:sp>
      <p:sp>
        <p:nvSpPr>
          <p:cNvPr id="3" name="Content Placeholder 2"/>
          <p:cNvSpPr>
            <a:spLocks noGrp="1"/>
          </p:cNvSpPr>
          <p:nvPr>
            <p:ph idx="1"/>
          </p:nvPr>
        </p:nvSpPr>
        <p:spPr>
          <a:xfrm>
            <a:off x="457200" y="1600200"/>
            <a:ext cx="4724400" cy="4800600"/>
          </a:xfrm>
        </p:spPr>
        <p:txBody>
          <a:bodyPr>
            <a:normAutofit fontScale="92500" lnSpcReduction="10000"/>
          </a:bodyPr>
          <a:lstStyle/>
          <a:p>
            <a:r>
              <a:rPr lang="en-US" sz="2600" dirty="0" smtClean="0"/>
              <a:t>Procurement </a:t>
            </a:r>
            <a:r>
              <a:rPr lang="en-US" sz="2600" dirty="0"/>
              <a:t>is related to cold static storage for minimization of metabolic </a:t>
            </a:r>
            <a:r>
              <a:rPr lang="en-US" sz="2600" dirty="0" smtClean="0"/>
              <a:t>activity</a:t>
            </a:r>
            <a:endParaRPr lang="en-US" sz="2600" dirty="0"/>
          </a:p>
          <a:p>
            <a:r>
              <a:rPr lang="en-US" sz="2600" dirty="0" smtClean="0"/>
              <a:t>Transplant facilities responsible for purchasing and maintaining the equipment used for perfusion</a:t>
            </a:r>
          </a:p>
          <a:p>
            <a:r>
              <a:rPr lang="en-US" sz="2600" dirty="0" smtClean="0"/>
              <a:t>Transplant facility incurs the cost of the equipment and disposables</a:t>
            </a:r>
          </a:p>
          <a:p>
            <a:r>
              <a:rPr lang="en-US" sz="2600" dirty="0" smtClean="0"/>
              <a:t>Bottom Line: Considerable resources expended by hospitals but no way to track data without new code</a:t>
            </a:r>
          </a:p>
          <a:p>
            <a:pPr marL="0" indent="0">
              <a:buNone/>
            </a:pPr>
            <a:endParaRPr lang="en-US" dirty="0" smtClean="0"/>
          </a:p>
          <a:p>
            <a:endParaRPr lang="en-US" dirty="0"/>
          </a:p>
        </p:txBody>
      </p:sp>
      <p:sp>
        <p:nvSpPr>
          <p:cNvPr id="4" name="Slide Number Placeholder 3"/>
          <p:cNvSpPr>
            <a:spLocks noGrp="1"/>
          </p:cNvSpPr>
          <p:nvPr>
            <p:ph type="sldNum" sz="quarter" idx="12"/>
          </p:nvPr>
        </p:nvSpPr>
        <p:spPr/>
        <p:txBody>
          <a:bodyPr/>
          <a:lstStyle/>
          <a:p>
            <a:fld id="{4EE88B09-5422-4B10-95CE-8BF0A329C62B}" type="slidenum">
              <a:rPr lang="en-US" smtClean="0"/>
              <a:t>28</a:t>
            </a:fld>
            <a:endParaRPr lang="en-US" dirty="0"/>
          </a:p>
        </p:txBody>
      </p:sp>
      <p:pic>
        <p:nvPicPr>
          <p:cNvPr id="2050" name="Picture 2" descr="C:\Users\Brittany-HP8\AppData\Local\Microsoft\Windows\Temporary Internet Files\Content.Outlook\84NAW0FA\image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000" y="1676400"/>
            <a:ext cx="2743200" cy="365760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Arrow Connector 5"/>
          <p:cNvCxnSpPr/>
          <p:nvPr/>
        </p:nvCxnSpPr>
        <p:spPr>
          <a:xfrm>
            <a:off x="3124200" y="2362200"/>
            <a:ext cx="2057400" cy="266700"/>
          </a:xfrm>
          <a:prstGeom prst="straightConnector1">
            <a:avLst/>
          </a:prstGeom>
          <a:ln w="762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811278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Organ Perfusion Not Part of </a:t>
            </a:r>
            <a:r>
              <a:rPr lang="en-US" sz="3600" dirty="0" smtClean="0"/>
              <a:t/>
            </a:r>
            <a:br>
              <a:rPr lang="en-US" sz="3600" dirty="0" smtClean="0"/>
            </a:br>
            <a:r>
              <a:rPr lang="en-US" sz="3600" dirty="0" smtClean="0"/>
              <a:t>Backbench </a:t>
            </a:r>
            <a:r>
              <a:rPr lang="en-US" sz="3600" dirty="0"/>
              <a:t>Workup</a:t>
            </a:r>
          </a:p>
        </p:txBody>
      </p:sp>
      <p:sp>
        <p:nvSpPr>
          <p:cNvPr id="3" name="Content Placeholder 2"/>
          <p:cNvSpPr>
            <a:spLocks noGrp="1"/>
          </p:cNvSpPr>
          <p:nvPr>
            <p:ph idx="1"/>
          </p:nvPr>
        </p:nvSpPr>
        <p:spPr>
          <a:xfrm>
            <a:off x="152400" y="1600200"/>
            <a:ext cx="8153400" cy="5029200"/>
          </a:xfrm>
        </p:spPr>
        <p:txBody>
          <a:bodyPr>
            <a:noAutofit/>
          </a:bodyPr>
          <a:lstStyle/>
          <a:p>
            <a:r>
              <a:rPr lang="en-US" sz="2600" dirty="0" smtClean="0"/>
              <a:t>Backbench </a:t>
            </a:r>
            <a:r>
              <a:rPr lang="en-US" sz="2600" dirty="0"/>
              <a:t>work is organ </a:t>
            </a:r>
            <a:r>
              <a:rPr lang="en-US" sz="2600" dirty="0" smtClean="0"/>
              <a:t>preparation </a:t>
            </a:r>
            <a:r>
              <a:rPr lang="en-US" sz="2600" dirty="0"/>
              <a:t>for </a:t>
            </a:r>
            <a:r>
              <a:rPr lang="en-US" sz="2600" dirty="0" smtClean="0"/>
              <a:t>implantation (sizing </a:t>
            </a:r>
            <a:r>
              <a:rPr lang="en-US" sz="2600" dirty="0"/>
              <a:t>cuffs and repairing any procurement mishaps) which is also at 4 degrees in order to minimize metabolic activity</a:t>
            </a:r>
            <a:r>
              <a:rPr lang="en-US" sz="2600" dirty="0" smtClean="0"/>
              <a:t>.</a:t>
            </a:r>
          </a:p>
          <a:p>
            <a:r>
              <a:rPr lang="en-US" sz="2600" dirty="0" smtClean="0"/>
              <a:t>EVLP </a:t>
            </a:r>
            <a:r>
              <a:rPr lang="en-US" sz="2600" dirty="0"/>
              <a:t>is an active assessment and rehabilitation procedure occurring at physiologic temperatures requiring continuous monitoring and modification of perfusion and ventilation mechanics in tune with organ appearance and characteristics.</a:t>
            </a:r>
          </a:p>
          <a:p>
            <a:pPr marL="0" indent="0">
              <a:buNone/>
            </a:pPr>
            <a:r>
              <a:rPr lang="en-US" sz="2800" dirty="0"/>
              <a:t> </a:t>
            </a:r>
          </a:p>
          <a:p>
            <a:endParaRPr lang="en-US" sz="2800" dirty="0"/>
          </a:p>
        </p:txBody>
      </p:sp>
      <p:sp>
        <p:nvSpPr>
          <p:cNvPr id="4" name="Slide Number Placeholder 3"/>
          <p:cNvSpPr>
            <a:spLocks noGrp="1"/>
          </p:cNvSpPr>
          <p:nvPr>
            <p:ph type="sldNum" sz="quarter" idx="12"/>
          </p:nvPr>
        </p:nvSpPr>
        <p:spPr/>
        <p:txBody>
          <a:bodyPr/>
          <a:lstStyle/>
          <a:p>
            <a:fld id="{4EE88B09-5422-4B10-95CE-8BF0A329C62B}" type="slidenum">
              <a:rPr lang="en-US" smtClean="0"/>
              <a:t>29</a:t>
            </a:fld>
            <a:endParaRPr lang="en-US" dirty="0"/>
          </a:p>
        </p:txBody>
      </p:sp>
    </p:spTree>
    <p:extLst>
      <p:ext uri="{BB962C8B-B14F-4D97-AF65-F5344CB8AC3E}">
        <p14:creationId xmlns:p14="http://schemas.microsoft.com/office/powerpoint/2010/main" val="33675920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Agenda</a:t>
            </a:r>
            <a:endParaRPr lang="en-US" sz="3600" dirty="0"/>
          </a:p>
        </p:txBody>
      </p:sp>
      <p:sp>
        <p:nvSpPr>
          <p:cNvPr id="3" name="Content Placeholder 2"/>
          <p:cNvSpPr>
            <a:spLocks noGrp="1"/>
          </p:cNvSpPr>
          <p:nvPr>
            <p:ph idx="1"/>
          </p:nvPr>
        </p:nvSpPr>
        <p:spPr/>
        <p:txBody>
          <a:bodyPr>
            <a:normAutofit/>
          </a:bodyPr>
          <a:lstStyle/>
          <a:p>
            <a:r>
              <a:rPr lang="en-US" sz="2600" dirty="0" smtClean="0"/>
              <a:t>Coding Issue: There is no procedure code for donor organ perfusion-No ICD-9 CM  or ICD-10 PCS code</a:t>
            </a:r>
          </a:p>
          <a:p>
            <a:r>
              <a:rPr lang="en-US" sz="2600" dirty="0" smtClean="0"/>
              <a:t>The </a:t>
            </a:r>
            <a:r>
              <a:rPr lang="en-US" sz="2600" dirty="0"/>
              <a:t>Challenge for Organ Transplants</a:t>
            </a:r>
          </a:p>
          <a:p>
            <a:pPr marL="857250" lvl="2" indent="0">
              <a:buNone/>
            </a:pPr>
            <a:r>
              <a:rPr lang="en-US" sz="2200" dirty="0" smtClean="0"/>
              <a:t>Supply </a:t>
            </a:r>
            <a:r>
              <a:rPr lang="en-US" sz="2200" dirty="0"/>
              <a:t>/ Demand: Not enough viable donor organs </a:t>
            </a:r>
            <a:endParaRPr lang="en-US" sz="2200" dirty="0" smtClean="0"/>
          </a:p>
          <a:p>
            <a:pPr marL="914400" lvl="2" indent="0">
              <a:buNone/>
            </a:pPr>
            <a:r>
              <a:rPr lang="en-US" sz="2000" dirty="0" smtClean="0"/>
              <a:t>Lung Transplants in the US</a:t>
            </a:r>
          </a:p>
          <a:p>
            <a:r>
              <a:rPr lang="en-US" sz="2600" dirty="0" smtClean="0"/>
              <a:t>How the  XPS  transforms marginal lungs into viable donor lungs</a:t>
            </a:r>
          </a:p>
          <a:p>
            <a:r>
              <a:rPr lang="en-US" sz="2600" dirty="0" smtClean="0"/>
              <a:t>Rationale for new ICD-10-PCS Code</a:t>
            </a:r>
          </a:p>
          <a:p>
            <a:r>
              <a:rPr lang="en-US" sz="2600" dirty="0" smtClean="0"/>
              <a:t>ICD-10-PCS Request</a:t>
            </a:r>
          </a:p>
          <a:p>
            <a:r>
              <a:rPr lang="en-US" sz="2600" dirty="0" smtClean="0"/>
              <a:t>Questions &amp; Answers</a:t>
            </a:r>
          </a:p>
          <a:p>
            <a:pPr marL="457200" lvl="1" indent="0">
              <a:buNone/>
            </a:pPr>
            <a:endParaRPr lang="en-US" dirty="0"/>
          </a:p>
        </p:txBody>
      </p:sp>
      <p:sp>
        <p:nvSpPr>
          <p:cNvPr id="4" name="Slide Number Placeholder 3"/>
          <p:cNvSpPr>
            <a:spLocks noGrp="1"/>
          </p:cNvSpPr>
          <p:nvPr>
            <p:ph type="sldNum" sz="quarter" idx="12"/>
          </p:nvPr>
        </p:nvSpPr>
        <p:spPr/>
        <p:txBody>
          <a:bodyPr/>
          <a:lstStyle/>
          <a:p>
            <a:fld id="{4EE88B09-5422-4B10-95CE-8BF0A329C62B}" type="slidenum">
              <a:rPr lang="en-US" smtClean="0"/>
              <a:t>3</a:t>
            </a:fld>
            <a:endParaRPr lang="en-US" dirty="0"/>
          </a:p>
        </p:txBody>
      </p:sp>
    </p:spTree>
    <p:extLst>
      <p:ext uri="{BB962C8B-B14F-4D97-AF65-F5344CB8AC3E}">
        <p14:creationId xmlns:p14="http://schemas.microsoft.com/office/powerpoint/2010/main" val="173972480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362200"/>
            <a:ext cx="7772400" cy="1362075"/>
          </a:xfrm>
        </p:spPr>
        <p:txBody>
          <a:bodyPr>
            <a:normAutofit/>
          </a:bodyPr>
          <a:lstStyle/>
          <a:p>
            <a:pPr algn="ctr"/>
            <a:r>
              <a:rPr lang="en-US" sz="3600" dirty="0" smtClean="0"/>
              <a:t>ICD-10-PCS Code REQUEST</a:t>
            </a:r>
            <a:endParaRPr lang="en-US" sz="3600" dirty="0"/>
          </a:p>
        </p:txBody>
      </p:sp>
      <p:sp>
        <p:nvSpPr>
          <p:cNvPr id="3" name="Slide Number Placeholder 2"/>
          <p:cNvSpPr>
            <a:spLocks noGrp="1"/>
          </p:cNvSpPr>
          <p:nvPr>
            <p:ph type="sldNum" sz="quarter" idx="12"/>
          </p:nvPr>
        </p:nvSpPr>
        <p:spPr/>
        <p:txBody>
          <a:bodyPr/>
          <a:lstStyle/>
          <a:p>
            <a:fld id="{4EE88B09-5422-4B10-95CE-8BF0A329C62B}" type="slidenum">
              <a:rPr lang="en-US" smtClean="0"/>
              <a:t>30</a:t>
            </a:fld>
            <a:endParaRPr lang="en-US" dirty="0"/>
          </a:p>
        </p:txBody>
      </p:sp>
    </p:spTree>
    <p:extLst>
      <p:ext uri="{BB962C8B-B14F-4D97-AF65-F5344CB8AC3E}">
        <p14:creationId xmlns:p14="http://schemas.microsoft.com/office/powerpoint/2010/main" val="17937748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792162"/>
          </a:xfrm>
        </p:spPr>
        <p:txBody>
          <a:bodyPr>
            <a:normAutofit/>
          </a:bodyPr>
          <a:lstStyle/>
          <a:p>
            <a:r>
              <a:rPr lang="en-US" sz="3600" dirty="0" smtClean="0"/>
              <a:t>Rationale for New ICD-10-PCS Code</a:t>
            </a:r>
            <a:endParaRPr lang="en-US" sz="3600" dirty="0"/>
          </a:p>
        </p:txBody>
      </p:sp>
      <p:sp>
        <p:nvSpPr>
          <p:cNvPr id="3" name="Content Placeholder 2"/>
          <p:cNvSpPr>
            <a:spLocks noGrp="1"/>
          </p:cNvSpPr>
          <p:nvPr>
            <p:ph idx="1"/>
          </p:nvPr>
        </p:nvSpPr>
        <p:spPr>
          <a:xfrm>
            <a:off x="457200" y="1143000"/>
            <a:ext cx="7467600" cy="5410200"/>
          </a:xfrm>
        </p:spPr>
        <p:txBody>
          <a:bodyPr>
            <a:noAutofit/>
          </a:bodyPr>
          <a:lstStyle/>
          <a:p>
            <a:r>
              <a:rPr lang="en-US" sz="2800" dirty="0" smtClean="0"/>
              <a:t>New code required for tracking hospital data</a:t>
            </a:r>
          </a:p>
          <a:p>
            <a:pPr lvl="1"/>
            <a:r>
              <a:rPr lang="en-US" sz="2800" dirty="0" smtClean="0"/>
              <a:t>Utilization</a:t>
            </a:r>
          </a:p>
          <a:p>
            <a:pPr lvl="1"/>
            <a:r>
              <a:rPr lang="en-US" sz="2800" dirty="0" smtClean="0"/>
              <a:t>Costs</a:t>
            </a:r>
          </a:p>
          <a:p>
            <a:pPr lvl="1"/>
            <a:r>
              <a:rPr lang="en-US" sz="2800" dirty="0" smtClean="0"/>
              <a:t>Resources (equipment, disposable supplies)</a:t>
            </a:r>
          </a:p>
          <a:p>
            <a:pPr lvl="1"/>
            <a:r>
              <a:rPr lang="en-US" sz="2800" dirty="0" smtClean="0"/>
              <a:t>Distinct procedure with its own beginning, middle and end separate from actual lung transplant surgery</a:t>
            </a:r>
          </a:p>
          <a:p>
            <a:pPr lvl="2"/>
            <a:r>
              <a:rPr lang="en-US" sz="2800" dirty="0"/>
              <a:t>Not part of organ procurement</a:t>
            </a:r>
          </a:p>
          <a:p>
            <a:pPr lvl="2"/>
            <a:r>
              <a:rPr lang="en-US" sz="2800" dirty="0"/>
              <a:t>Not part of back bench </a:t>
            </a:r>
            <a:r>
              <a:rPr lang="en-US" sz="2800" dirty="0" smtClean="0"/>
              <a:t>work</a:t>
            </a:r>
          </a:p>
          <a:p>
            <a:pPr lvl="2"/>
            <a:r>
              <a:rPr lang="en-US" sz="2800" dirty="0" smtClean="0"/>
              <a:t>(continued next slide)</a:t>
            </a:r>
          </a:p>
          <a:p>
            <a:pPr marL="411480" lvl="1" indent="0">
              <a:buNone/>
            </a:pPr>
            <a:endParaRPr lang="en-US" sz="2400" b="1" dirty="0" smtClean="0"/>
          </a:p>
        </p:txBody>
      </p:sp>
      <p:sp>
        <p:nvSpPr>
          <p:cNvPr id="4" name="Slide Number Placeholder 3"/>
          <p:cNvSpPr>
            <a:spLocks noGrp="1"/>
          </p:cNvSpPr>
          <p:nvPr>
            <p:ph type="sldNum" sz="quarter" idx="12"/>
          </p:nvPr>
        </p:nvSpPr>
        <p:spPr/>
        <p:txBody>
          <a:bodyPr/>
          <a:lstStyle/>
          <a:p>
            <a:fld id="{4EE88B09-5422-4B10-95CE-8BF0A329C62B}" type="slidenum">
              <a:rPr lang="en-US" smtClean="0"/>
              <a:t>31</a:t>
            </a:fld>
            <a:endParaRPr lang="en-US" dirty="0"/>
          </a:p>
        </p:txBody>
      </p:sp>
    </p:spTree>
    <p:extLst>
      <p:ext uri="{BB962C8B-B14F-4D97-AF65-F5344CB8AC3E}">
        <p14:creationId xmlns:p14="http://schemas.microsoft.com/office/powerpoint/2010/main" val="311066572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Rationale for New ICD-10-PCS </a:t>
            </a:r>
            <a:r>
              <a:rPr lang="en-US" sz="3600" dirty="0" smtClean="0"/>
              <a:t>Code (continued)</a:t>
            </a:r>
            <a:endParaRPr lang="en-US" sz="3600" dirty="0"/>
          </a:p>
        </p:txBody>
      </p:sp>
      <p:sp>
        <p:nvSpPr>
          <p:cNvPr id="3" name="Content Placeholder 2"/>
          <p:cNvSpPr>
            <a:spLocks noGrp="1"/>
          </p:cNvSpPr>
          <p:nvPr>
            <p:ph idx="1"/>
          </p:nvPr>
        </p:nvSpPr>
        <p:spPr/>
        <p:txBody>
          <a:bodyPr/>
          <a:lstStyle/>
          <a:p>
            <a:pPr lvl="1"/>
            <a:r>
              <a:rPr lang="en-US" sz="2800" dirty="0" smtClean="0"/>
              <a:t>Requires significant time (typically 6-8 hours)</a:t>
            </a:r>
          </a:p>
          <a:p>
            <a:pPr lvl="1"/>
            <a:r>
              <a:rPr lang="en-US" sz="2800" dirty="0" smtClean="0"/>
              <a:t>Improves Patient Transplant Outcomes</a:t>
            </a:r>
          </a:p>
          <a:p>
            <a:pPr lvl="1"/>
            <a:r>
              <a:rPr lang="en-US" sz="2800" dirty="0" smtClean="0"/>
              <a:t>Improves pool of viable donor lungs/reduces recipient wait time</a:t>
            </a:r>
          </a:p>
          <a:p>
            <a:pPr lvl="1"/>
            <a:r>
              <a:rPr lang="en-US" sz="2800" dirty="0" smtClean="0"/>
              <a:t>NTAP Application will be submitted in Quarter 4 2015 for possible implementation in FY 2017</a:t>
            </a:r>
          </a:p>
          <a:p>
            <a:endParaRPr lang="en-US" dirty="0"/>
          </a:p>
        </p:txBody>
      </p:sp>
      <p:sp>
        <p:nvSpPr>
          <p:cNvPr id="4" name="Slide Number Placeholder 3"/>
          <p:cNvSpPr>
            <a:spLocks noGrp="1"/>
          </p:cNvSpPr>
          <p:nvPr>
            <p:ph type="sldNum" sz="quarter" idx="12"/>
          </p:nvPr>
        </p:nvSpPr>
        <p:spPr/>
        <p:txBody>
          <a:bodyPr/>
          <a:lstStyle/>
          <a:p>
            <a:fld id="{4EE88B09-5422-4B10-95CE-8BF0A329C62B}" type="slidenum">
              <a:rPr lang="en-US" smtClean="0"/>
              <a:t>32</a:t>
            </a:fld>
            <a:endParaRPr lang="en-US" dirty="0"/>
          </a:p>
        </p:txBody>
      </p:sp>
    </p:spTree>
    <p:extLst>
      <p:ext uri="{BB962C8B-B14F-4D97-AF65-F5344CB8AC3E}">
        <p14:creationId xmlns:p14="http://schemas.microsoft.com/office/powerpoint/2010/main" val="180656305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Recommended ICD-10-PCS Code</a:t>
            </a:r>
            <a:endParaRPr lang="en-US" sz="3600" dirty="0"/>
          </a:p>
        </p:txBody>
      </p:sp>
      <p:sp>
        <p:nvSpPr>
          <p:cNvPr id="3" name="Content Placeholder 2"/>
          <p:cNvSpPr>
            <a:spLocks noGrp="1"/>
          </p:cNvSpPr>
          <p:nvPr>
            <p:ph idx="1"/>
          </p:nvPr>
        </p:nvSpPr>
        <p:spPr>
          <a:xfrm>
            <a:off x="76200" y="1447800"/>
            <a:ext cx="8229600" cy="4953000"/>
          </a:xfrm>
        </p:spPr>
        <p:txBody>
          <a:bodyPr>
            <a:normAutofit/>
          </a:bodyPr>
          <a:lstStyle/>
          <a:p>
            <a:pPr marL="0" indent="0">
              <a:buNone/>
            </a:pPr>
            <a:r>
              <a:rPr lang="en-US" sz="2600" b="1" dirty="0" smtClean="0"/>
              <a:t>Option 3:</a:t>
            </a:r>
          </a:p>
          <a:p>
            <a:pPr marL="0" indent="0">
              <a:buNone/>
            </a:pPr>
            <a:r>
              <a:rPr lang="en-US" sz="2000" dirty="0" smtClean="0"/>
              <a:t>Create new codes in Section 6. Extracorporeal Therapies, to capture organ successful perfusion for transplant as indicated below. </a:t>
            </a:r>
            <a:endParaRPr lang="en-US" sz="2000" dirty="0"/>
          </a:p>
          <a:p>
            <a:pPr marL="0" indent="0">
              <a:buNone/>
            </a:pPr>
            <a:endParaRPr lang="en-US" dirty="0" smtClean="0"/>
          </a:p>
          <a:p>
            <a:pPr marL="0" indent="0">
              <a:buNone/>
            </a:pPr>
            <a:endParaRPr lang="en-US" dirty="0"/>
          </a:p>
        </p:txBody>
      </p:sp>
      <p:sp>
        <p:nvSpPr>
          <p:cNvPr id="6" name="Slide Number Placeholder 5"/>
          <p:cNvSpPr>
            <a:spLocks noGrp="1"/>
          </p:cNvSpPr>
          <p:nvPr>
            <p:ph type="sldNum" sz="quarter" idx="12"/>
          </p:nvPr>
        </p:nvSpPr>
        <p:spPr/>
        <p:txBody>
          <a:bodyPr/>
          <a:lstStyle/>
          <a:p>
            <a:fld id="{4EE88B09-5422-4B10-95CE-8BF0A329C62B}" type="slidenum">
              <a:rPr lang="en-US" smtClean="0"/>
              <a:t>33</a:t>
            </a:fld>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480495648"/>
              </p:ext>
            </p:extLst>
          </p:nvPr>
        </p:nvGraphicFramePr>
        <p:xfrm>
          <a:off x="304800" y="2860040"/>
          <a:ext cx="7924800" cy="2473960"/>
        </p:xfrm>
        <a:graphic>
          <a:graphicData uri="http://schemas.openxmlformats.org/drawingml/2006/table">
            <a:tbl>
              <a:tblPr firstRow="1" bandRow="1">
                <a:tableStyleId>{5940675A-B579-460E-94D1-54222C63F5DA}</a:tableStyleId>
              </a:tblPr>
              <a:tblGrid>
                <a:gridCol w="3429000"/>
                <a:gridCol w="1143000"/>
                <a:gridCol w="1905000"/>
                <a:gridCol w="1447800"/>
              </a:tblGrid>
              <a:tr h="797560">
                <a:tc gridSpan="4">
                  <a:txBody>
                    <a:bodyPr/>
                    <a:lstStyle/>
                    <a:p>
                      <a:r>
                        <a:rPr lang="en-US" sz="1400" dirty="0" smtClean="0"/>
                        <a:t>Extracorporeal Therapies        </a:t>
                      </a:r>
                      <a:r>
                        <a:rPr lang="en-US" sz="1400" b="1" dirty="0" smtClean="0"/>
                        <a:t>6 </a:t>
                      </a:r>
                      <a:r>
                        <a:rPr lang="en-US" sz="1400" b="1" baseline="0" dirty="0" smtClean="0"/>
                        <a:t>            </a:t>
                      </a:r>
                      <a:r>
                        <a:rPr lang="en-US" sz="1400" b="0" baseline="0" dirty="0" smtClean="0"/>
                        <a:t>Extracorporeal Therapies</a:t>
                      </a:r>
                      <a:endParaRPr lang="en-US" sz="1400" b="0" dirty="0" smtClean="0"/>
                    </a:p>
                    <a:p>
                      <a:r>
                        <a:rPr lang="en-US" sz="1400" dirty="0" smtClean="0"/>
                        <a:t>Body</a:t>
                      </a:r>
                      <a:r>
                        <a:rPr lang="en-US" sz="1400" baseline="0" dirty="0" smtClean="0"/>
                        <a:t> System                              </a:t>
                      </a:r>
                      <a:r>
                        <a:rPr lang="en-US" sz="1400" b="1" baseline="0" dirty="0" smtClean="0"/>
                        <a:t>A             </a:t>
                      </a:r>
                      <a:r>
                        <a:rPr lang="en-US" sz="1400" b="0" baseline="0" dirty="0" smtClean="0"/>
                        <a:t>Physiological Systems</a:t>
                      </a:r>
                    </a:p>
                    <a:p>
                      <a:r>
                        <a:rPr lang="en-US" sz="1400" baseline="0" dirty="0" smtClean="0"/>
                        <a:t>Operation                              </a:t>
                      </a:r>
                      <a:r>
                        <a:rPr lang="en-US" sz="1400" b="1" baseline="0" dirty="0" smtClean="0"/>
                        <a:t>ADD </a:t>
                      </a:r>
                      <a:r>
                        <a:rPr lang="en-US" sz="1400" b="0" baseline="0" dirty="0" smtClean="0"/>
                        <a:t>B         Perfusion:  Extracorporeal treatment by diffusion of therapeutic fluid</a:t>
                      </a:r>
                      <a:endParaRPr lang="en-US" sz="14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330200">
                <a:tc>
                  <a:txBody>
                    <a:bodyPr/>
                    <a:lstStyle/>
                    <a:p>
                      <a:pPr algn="ctr"/>
                      <a:r>
                        <a:rPr lang="en-US" dirty="0" smtClean="0"/>
                        <a:t>Body System</a:t>
                      </a:r>
                      <a:endParaRPr lang="en-US" dirty="0"/>
                    </a:p>
                  </a:txBody>
                  <a:tcPr>
                    <a:lnT w="12700" cap="flat" cmpd="sng" algn="ctr">
                      <a:solidFill>
                        <a:schemeClr val="tx1"/>
                      </a:solidFill>
                      <a:prstDash val="solid"/>
                      <a:round/>
                      <a:headEnd type="none" w="med" len="med"/>
                      <a:tailEnd type="none" w="med" len="med"/>
                    </a:lnT>
                  </a:tcPr>
                </a:tc>
                <a:tc>
                  <a:txBody>
                    <a:bodyPr/>
                    <a:lstStyle/>
                    <a:p>
                      <a:pPr algn="ctr"/>
                      <a:r>
                        <a:rPr lang="en-US" dirty="0" smtClean="0"/>
                        <a:t>Duration</a:t>
                      </a:r>
                      <a:endParaRPr lang="en-US" dirty="0"/>
                    </a:p>
                  </a:txBody>
                  <a:tcPr>
                    <a:lnT w="12700" cap="flat" cmpd="sng" algn="ctr">
                      <a:solidFill>
                        <a:schemeClr val="tx1"/>
                      </a:solidFill>
                      <a:prstDash val="solid"/>
                      <a:round/>
                      <a:headEnd type="none" w="med" len="med"/>
                      <a:tailEnd type="none" w="med" len="med"/>
                    </a:lnT>
                  </a:tcPr>
                </a:tc>
                <a:tc>
                  <a:txBody>
                    <a:bodyPr/>
                    <a:lstStyle/>
                    <a:p>
                      <a:pPr algn="ctr"/>
                      <a:r>
                        <a:rPr lang="en-US" dirty="0" smtClean="0"/>
                        <a:t>Qualifier</a:t>
                      </a:r>
                      <a:endParaRPr lang="en-US" dirty="0"/>
                    </a:p>
                  </a:txBody>
                  <a:tcPr>
                    <a:lnT w="12700" cap="flat" cmpd="sng" algn="ctr">
                      <a:solidFill>
                        <a:schemeClr val="tx1"/>
                      </a:solidFill>
                      <a:prstDash val="solid"/>
                      <a:round/>
                      <a:headEnd type="none" w="med" len="med"/>
                      <a:tailEnd type="none" w="med" len="med"/>
                    </a:lnT>
                  </a:tcPr>
                </a:tc>
                <a:tc>
                  <a:txBody>
                    <a:bodyPr/>
                    <a:lstStyle/>
                    <a:p>
                      <a:pPr algn="ctr"/>
                      <a:r>
                        <a:rPr lang="en-US" dirty="0" smtClean="0"/>
                        <a:t>Qualifier</a:t>
                      </a:r>
                      <a:endParaRPr lang="en-US" dirty="0"/>
                    </a:p>
                  </a:txBody>
                  <a:tcPr>
                    <a:lnT w="12700" cap="flat" cmpd="sng" algn="ctr">
                      <a:solidFill>
                        <a:schemeClr val="tx1"/>
                      </a:solidFill>
                      <a:prstDash val="solid"/>
                      <a:round/>
                      <a:headEnd type="none" w="med" len="med"/>
                      <a:tailEnd type="none" w="med" len="med"/>
                    </a:lnT>
                  </a:tcPr>
                </a:tc>
              </a:tr>
              <a:tr h="965200">
                <a:tc>
                  <a:txBody>
                    <a:bodyPr/>
                    <a:lstStyle/>
                    <a:p>
                      <a:r>
                        <a:rPr lang="en-US" sz="1600" b="1" dirty="0" smtClean="0"/>
                        <a:t>ADD</a:t>
                      </a:r>
                      <a:r>
                        <a:rPr lang="en-US" sz="1600" b="1" baseline="0" dirty="0" smtClean="0"/>
                        <a:t> 5 </a:t>
                      </a:r>
                      <a:r>
                        <a:rPr lang="en-US" sz="1600" baseline="0" dirty="0" smtClean="0"/>
                        <a:t>Circulatory System</a:t>
                      </a:r>
                    </a:p>
                    <a:p>
                      <a:r>
                        <a:rPr lang="en-US" sz="1600" b="1" baseline="0" dirty="0" smtClean="0"/>
                        <a:t>ADD B </a:t>
                      </a:r>
                      <a:r>
                        <a:rPr lang="en-US" sz="1600" baseline="0" dirty="0" smtClean="0"/>
                        <a:t>Respiratory System</a:t>
                      </a:r>
                    </a:p>
                    <a:p>
                      <a:r>
                        <a:rPr lang="en-US" sz="1600" b="1" baseline="0" dirty="0" smtClean="0"/>
                        <a:t>ADD F </a:t>
                      </a:r>
                      <a:r>
                        <a:rPr lang="en-US" sz="1600" baseline="0" dirty="0" smtClean="0"/>
                        <a:t>Hepatobiliary System and Pancreas</a:t>
                      </a:r>
                    </a:p>
                    <a:p>
                      <a:r>
                        <a:rPr lang="en-US" sz="1600" b="1" baseline="0" dirty="0" smtClean="0"/>
                        <a:t>ADD T </a:t>
                      </a:r>
                      <a:r>
                        <a:rPr lang="en-US" sz="1600" baseline="0" dirty="0" smtClean="0"/>
                        <a:t>Urinary System </a:t>
                      </a:r>
                      <a:endParaRPr lang="en-US" sz="1600" dirty="0"/>
                    </a:p>
                  </a:txBody>
                  <a:tcPr/>
                </a:tc>
                <a:tc>
                  <a:txBody>
                    <a:bodyPr/>
                    <a:lstStyle/>
                    <a:p>
                      <a:r>
                        <a:rPr lang="en-US" sz="1600" b="1" dirty="0" smtClean="0"/>
                        <a:t>0</a:t>
                      </a:r>
                      <a:r>
                        <a:rPr lang="en-US" sz="1600" dirty="0" smtClean="0"/>
                        <a:t> Single</a:t>
                      </a:r>
                      <a:endParaRPr lang="en-US" sz="1600" dirty="0"/>
                    </a:p>
                  </a:txBody>
                  <a:tcPr/>
                </a:tc>
                <a:tc>
                  <a:txBody>
                    <a:bodyPr/>
                    <a:lstStyle/>
                    <a:p>
                      <a:r>
                        <a:rPr lang="en-US" sz="1600" b="1" dirty="0" smtClean="0"/>
                        <a:t>ADD B </a:t>
                      </a:r>
                      <a:r>
                        <a:rPr lang="en-US" sz="1600" dirty="0" smtClean="0"/>
                        <a:t>Donor</a:t>
                      </a:r>
                      <a:r>
                        <a:rPr lang="en-US" sz="1600" baseline="0" dirty="0" smtClean="0"/>
                        <a:t> Organ</a:t>
                      </a:r>
                      <a:endParaRPr lang="en-US" sz="1600" dirty="0"/>
                    </a:p>
                  </a:txBody>
                  <a:tcPr/>
                </a:tc>
                <a:tc>
                  <a:txBody>
                    <a:bodyPr/>
                    <a:lstStyle/>
                    <a:p>
                      <a:r>
                        <a:rPr lang="en-US" sz="1600" b="1" dirty="0" smtClean="0"/>
                        <a:t>Z</a:t>
                      </a:r>
                      <a:r>
                        <a:rPr lang="en-US" sz="1600" dirty="0" smtClean="0"/>
                        <a:t> No Qualifier</a:t>
                      </a:r>
                      <a:endParaRPr lang="en-US" sz="1600" dirty="0"/>
                    </a:p>
                  </a:txBody>
                  <a:tcPr/>
                </a:tc>
              </a:tr>
            </a:tbl>
          </a:graphicData>
        </a:graphic>
      </p:graphicFrame>
      <p:sp>
        <p:nvSpPr>
          <p:cNvPr id="5" name="TextBox 4"/>
          <p:cNvSpPr txBox="1"/>
          <p:nvPr/>
        </p:nvSpPr>
        <p:spPr>
          <a:xfrm>
            <a:off x="228600" y="5715000"/>
            <a:ext cx="8001000" cy="707886"/>
          </a:xfrm>
          <a:prstGeom prst="rect">
            <a:avLst/>
          </a:prstGeom>
          <a:noFill/>
        </p:spPr>
        <p:txBody>
          <a:bodyPr wrap="square" rtlCol="0">
            <a:spAutoFit/>
          </a:bodyPr>
          <a:lstStyle/>
          <a:p>
            <a:r>
              <a:rPr lang="en-US" sz="2000" b="1" dirty="0" smtClean="0"/>
              <a:t>NOTE: </a:t>
            </a:r>
            <a:r>
              <a:rPr lang="en-US" sz="2000" b="1" dirty="0"/>
              <a:t>XVIVO/XPS should also be included in Code Book INDEX for ease of procedure code identification</a:t>
            </a:r>
          </a:p>
        </p:txBody>
      </p:sp>
    </p:spTree>
    <p:extLst>
      <p:ext uri="{BB962C8B-B14F-4D97-AF65-F5344CB8AC3E}">
        <p14:creationId xmlns:p14="http://schemas.microsoft.com/office/powerpoint/2010/main" val="238965021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Conclusion</a:t>
            </a:r>
            <a:endParaRPr lang="en-US" dirty="0"/>
          </a:p>
        </p:txBody>
      </p:sp>
      <p:sp>
        <p:nvSpPr>
          <p:cNvPr id="3" name="Content Placeholder 2"/>
          <p:cNvSpPr>
            <a:spLocks noGrp="1"/>
          </p:cNvSpPr>
          <p:nvPr>
            <p:ph idx="1"/>
          </p:nvPr>
        </p:nvSpPr>
        <p:spPr>
          <a:xfrm>
            <a:off x="457200" y="1600200"/>
            <a:ext cx="7543800" cy="4876800"/>
          </a:xfrm>
        </p:spPr>
        <p:txBody>
          <a:bodyPr>
            <a:normAutofit fontScale="92500" lnSpcReduction="10000"/>
          </a:bodyPr>
          <a:lstStyle/>
          <a:p>
            <a:r>
              <a:rPr lang="en-US" sz="2800" dirty="0" smtClean="0"/>
              <a:t>XPS is a revolutionary process for how donor lungs and eventually other donor organs are preserved and revitalized for transplant</a:t>
            </a:r>
          </a:p>
          <a:p>
            <a:r>
              <a:rPr lang="en-US" sz="2800" dirty="0" smtClean="0"/>
              <a:t>There is a huge unmet clinical need</a:t>
            </a:r>
          </a:p>
          <a:p>
            <a:r>
              <a:rPr lang="en-US" sz="2800" dirty="0" smtClean="0"/>
              <a:t>FDA is extremely excited about the advancement of technology</a:t>
            </a:r>
          </a:p>
          <a:p>
            <a:r>
              <a:rPr lang="en-US" sz="2800" dirty="0" smtClean="0"/>
              <a:t>Hospitals expend considerable resources on XVIVO disposables and equipment</a:t>
            </a:r>
          </a:p>
          <a:p>
            <a:r>
              <a:rPr lang="en-US" sz="2800" dirty="0" smtClean="0"/>
              <a:t>New hospital procedure code needed to track statistics</a:t>
            </a:r>
          </a:p>
          <a:p>
            <a:r>
              <a:rPr lang="en-US" sz="2800" dirty="0" smtClean="0"/>
              <a:t>New ICD-10-PCS code should be implemented in 2015 to avoid delays in hospital reporting</a:t>
            </a:r>
          </a:p>
          <a:p>
            <a:endParaRPr lang="en-US" sz="2800" dirty="0" smtClean="0"/>
          </a:p>
          <a:p>
            <a:endParaRPr lang="en-US" dirty="0"/>
          </a:p>
        </p:txBody>
      </p:sp>
      <p:sp>
        <p:nvSpPr>
          <p:cNvPr id="4" name="Slide Number Placeholder 3"/>
          <p:cNvSpPr>
            <a:spLocks noGrp="1"/>
          </p:cNvSpPr>
          <p:nvPr>
            <p:ph type="sldNum" sz="quarter" idx="12"/>
          </p:nvPr>
        </p:nvSpPr>
        <p:spPr/>
        <p:txBody>
          <a:bodyPr/>
          <a:lstStyle/>
          <a:p>
            <a:fld id="{4EE88B09-5422-4B10-95CE-8BF0A329C62B}" type="slidenum">
              <a:rPr lang="en-US" smtClean="0"/>
              <a:t>34</a:t>
            </a:fld>
            <a:endParaRPr lang="en-US" dirty="0"/>
          </a:p>
        </p:txBody>
      </p:sp>
    </p:spTree>
    <p:extLst>
      <p:ext uri="{BB962C8B-B14F-4D97-AF65-F5344CB8AC3E}">
        <p14:creationId xmlns:p14="http://schemas.microsoft.com/office/powerpoint/2010/main" val="167096945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Questions/Answers</a:t>
            </a:r>
            <a:endParaRPr lang="en-US" sz="3600" dirty="0"/>
          </a:p>
        </p:txBody>
      </p:sp>
      <p:pic>
        <p:nvPicPr>
          <p:cNvPr id="6" name="3511E368-2090-446D-BD9B-07CA86BE8B98" descr="3511E368-2090-446D-BD9B-07CA86BE8B98"/>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2466975" y="1600200"/>
            <a:ext cx="360045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p:cNvSpPr>
            <a:spLocks noGrp="1"/>
          </p:cNvSpPr>
          <p:nvPr>
            <p:ph type="sldNum" sz="quarter" idx="12"/>
          </p:nvPr>
        </p:nvSpPr>
        <p:spPr/>
        <p:txBody>
          <a:bodyPr/>
          <a:lstStyle/>
          <a:p>
            <a:fld id="{4EE88B09-5422-4B10-95CE-8BF0A329C62B}" type="slidenum">
              <a:rPr lang="en-US" smtClean="0"/>
              <a:t>35</a:t>
            </a:fld>
            <a:endParaRPr lang="en-US" dirty="0"/>
          </a:p>
        </p:txBody>
      </p:sp>
    </p:spTree>
    <p:extLst>
      <p:ext uri="{BB962C8B-B14F-4D97-AF65-F5344CB8AC3E}">
        <p14:creationId xmlns:p14="http://schemas.microsoft.com/office/powerpoint/2010/main" val="25676146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Coding Issue</a:t>
            </a:r>
            <a:endParaRPr lang="en-US" sz="3600" dirty="0"/>
          </a:p>
        </p:txBody>
      </p:sp>
      <p:sp>
        <p:nvSpPr>
          <p:cNvPr id="3" name="Content Placeholder 2"/>
          <p:cNvSpPr>
            <a:spLocks noGrp="1"/>
          </p:cNvSpPr>
          <p:nvPr>
            <p:ph idx="1"/>
          </p:nvPr>
        </p:nvSpPr>
        <p:spPr>
          <a:xfrm>
            <a:off x="457200" y="1493520"/>
            <a:ext cx="7467600" cy="4831080"/>
          </a:xfrm>
        </p:spPr>
        <p:txBody>
          <a:bodyPr>
            <a:normAutofit/>
          </a:bodyPr>
          <a:lstStyle/>
          <a:p>
            <a:pPr lvl="1"/>
            <a:r>
              <a:rPr lang="en-US" sz="2600" dirty="0" smtClean="0"/>
              <a:t>The perfusion and assessment of donor organs is currently not captured in ICD-9-CM or ICD-10-PCS</a:t>
            </a:r>
          </a:p>
          <a:p>
            <a:pPr lvl="1"/>
            <a:r>
              <a:rPr lang="en-US" sz="2600" dirty="0" smtClean="0"/>
              <a:t>Organ </a:t>
            </a:r>
            <a:r>
              <a:rPr lang="en-US" sz="2600" dirty="0"/>
              <a:t>Perfusion is not typically part of Organ Procurement Process</a:t>
            </a:r>
          </a:p>
          <a:p>
            <a:pPr lvl="1"/>
            <a:r>
              <a:rPr lang="en-US" sz="2600" dirty="0"/>
              <a:t>Organ Perfusion is not part of the “back bench” </a:t>
            </a:r>
            <a:r>
              <a:rPr lang="en-US" sz="2600" dirty="0" smtClean="0"/>
              <a:t>work</a:t>
            </a:r>
          </a:p>
          <a:p>
            <a:pPr marL="914400" lvl="2" indent="0">
              <a:buNone/>
            </a:pPr>
            <a:endParaRPr lang="en-US" dirty="0"/>
          </a:p>
          <a:p>
            <a:pPr lvl="1"/>
            <a:endParaRPr lang="en-US" dirty="0"/>
          </a:p>
        </p:txBody>
      </p:sp>
      <p:sp>
        <p:nvSpPr>
          <p:cNvPr id="4" name="Slide Number Placeholder 3"/>
          <p:cNvSpPr>
            <a:spLocks noGrp="1"/>
          </p:cNvSpPr>
          <p:nvPr>
            <p:ph type="sldNum" sz="quarter" idx="12"/>
          </p:nvPr>
        </p:nvSpPr>
        <p:spPr/>
        <p:txBody>
          <a:bodyPr/>
          <a:lstStyle/>
          <a:p>
            <a:fld id="{4EE88B09-5422-4B10-95CE-8BF0A329C62B}" type="slidenum">
              <a:rPr lang="en-US" smtClean="0"/>
              <a:t>4</a:t>
            </a:fld>
            <a:endParaRPr lang="en-US" dirty="0"/>
          </a:p>
        </p:txBody>
      </p:sp>
    </p:spTree>
    <p:extLst>
      <p:ext uri="{BB962C8B-B14F-4D97-AF65-F5344CB8AC3E}">
        <p14:creationId xmlns:p14="http://schemas.microsoft.com/office/powerpoint/2010/main" val="5273283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New Technology Add On Payment</a:t>
            </a:r>
            <a:endParaRPr lang="en-US" sz="3600" dirty="0"/>
          </a:p>
        </p:txBody>
      </p:sp>
      <p:sp>
        <p:nvSpPr>
          <p:cNvPr id="3" name="Content Placeholder 2"/>
          <p:cNvSpPr>
            <a:spLocks noGrp="1"/>
          </p:cNvSpPr>
          <p:nvPr>
            <p:ph idx="1"/>
          </p:nvPr>
        </p:nvSpPr>
        <p:spPr/>
        <p:txBody>
          <a:bodyPr>
            <a:normAutofit/>
          </a:bodyPr>
          <a:lstStyle/>
          <a:p>
            <a:pPr lvl="1"/>
            <a:r>
              <a:rPr lang="en-US" sz="2600" dirty="0" smtClean="0"/>
              <a:t>Currently XVIVO Too </a:t>
            </a:r>
            <a:r>
              <a:rPr lang="en-US" sz="2600" dirty="0"/>
              <a:t>New for NTAP</a:t>
            </a:r>
          </a:p>
          <a:p>
            <a:pPr lvl="1"/>
            <a:r>
              <a:rPr lang="en-US" sz="2600" dirty="0"/>
              <a:t>NTAP will be applied for in  Q4 2015 (for implementation in FY 2017) when hospital data emerges</a:t>
            </a:r>
          </a:p>
          <a:p>
            <a:endParaRPr lang="en-US" dirty="0"/>
          </a:p>
        </p:txBody>
      </p:sp>
      <p:sp>
        <p:nvSpPr>
          <p:cNvPr id="4" name="Slide Number Placeholder 3"/>
          <p:cNvSpPr>
            <a:spLocks noGrp="1"/>
          </p:cNvSpPr>
          <p:nvPr>
            <p:ph type="sldNum" sz="quarter" idx="12"/>
          </p:nvPr>
        </p:nvSpPr>
        <p:spPr/>
        <p:txBody>
          <a:bodyPr/>
          <a:lstStyle/>
          <a:p>
            <a:fld id="{4EE88B09-5422-4B10-95CE-8BF0A329C62B}" type="slidenum">
              <a:rPr lang="en-US" smtClean="0"/>
              <a:t>5</a:t>
            </a:fld>
            <a:endParaRPr lang="en-US" dirty="0"/>
          </a:p>
        </p:txBody>
      </p:sp>
    </p:spTree>
    <p:extLst>
      <p:ext uri="{BB962C8B-B14F-4D97-AF65-F5344CB8AC3E}">
        <p14:creationId xmlns:p14="http://schemas.microsoft.com/office/powerpoint/2010/main" val="6506108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Timing for New ICD-10-PCS Code</a:t>
            </a:r>
            <a:endParaRPr lang="en-US" sz="3600" dirty="0"/>
          </a:p>
        </p:txBody>
      </p:sp>
      <p:sp>
        <p:nvSpPr>
          <p:cNvPr id="3" name="Content Placeholder 2"/>
          <p:cNvSpPr>
            <a:spLocks noGrp="1"/>
          </p:cNvSpPr>
          <p:nvPr>
            <p:ph idx="1"/>
          </p:nvPr>
        </p:nvSpPr>
        <p:spPr>
          <a:xfrm>
            <a:off x="457200" y="1447800"/>
            <a:ext cx="7620000" cy="4800600"/>
          </a:xfrm>
        </p:spPr>
        <p:txBody>
          <a:bodyPr>
            <a:noAutofit/>
          </a:bodyPr>
          <a:lstStyle/>
          <a:p>
            <a:pPr marL="914400" lvl="1" indent="-457200"/>
            <a:r>
              <a:rPr lang="en-US" sz="2600" dirty="0" smtClean="0"/>
              <a:t>XVIVO Perfusion with STEEN Solution™ </a:t>
            </a:r>
            <a:r>
              <a:rPr lang="en-US" sz="2600" dirty="0"/>
              <a:t>is a brand new technology with FDA HDE approval  in August, 2014  </a:t>
            </a:r>
            <a:endParaRPr lang="en-US" sz="2600" dirty="0">
              <a:solidFill>
                <a:srgbClr val="FF0000"/>
              </a:solidFill>
            </a:endParaRPr>
          </a:p>
          <a:p>
            <a:pPr marL="914400" lvl="1" indent="-457200"/>
            <a:r>
              <a:rPr lang="en-US" sz="2600" dirty="0" smtClean="0"/>
              <a:t>Revolutionary </a:t>
            </a:r>
            <a:r>
              <a:rPr lang="en-US" sz="2600" dirty="0"/>
              <a:t>procedure that holds the promise of transforming unacceptable excised donor organs  which currently have to be discarded into viable donor organs </a:t>
            </a:r>
            <a:endParaRPr lang="en-US" sz="2600" dirty="0" smtClean="0"/>
          </a:p>
          <a:p>
            <a:pPr marL="457200" lvl="1" indent="0">
              <a:buNone/>
            </a:pPr>
            <a:endParaRPr lang="en-US" sz="2600" dirty="0"/>
          </a:p>
          <a:p>
            <a:pPr marL="457200" lvl="1" indent="0">
              <a:buNone/>
            </a:pPr>
            <a:r>
              <a:rPr lang="en-US" sz="2600" dirty="0" smtClean="0"/>
              <a:t>REQUEST: We </a:t>
            </a:r>
            <a:r>
              <a:rPr lang="en-US" sz="2600" dirty="0"/>
              <a:t>request consideration for the new procedure code to be available in  October 2015 or as soon thereafter as possible</a:t>
            </a:r>
          </a:p>
          <a:p>
            <a:endParaRPr lang="en-US" sz="2600" dirty="0"/>
          </a:p>
        </p:txBody>
      </p:sp>
      <p:sp>
        <p:nvSpPr>
          <p:cNvPr id="4" name="Slide Number Placeholder 3"/>
          <p:cNvSpPr>
            <a:spLocks noGrp="1"/>
          </p:cNvSpPr>
          <p:nvPr>
            <p:ph type="sldNum" sz="quarter" idx="12"/>
          </p:nvPr>
        </p:nvSpPr>
        <p:spPr/>
        <p:txBody>
          <a:bodyPr/>
          <a:lstStyle/>
          <a:p>
            <a:fld id="{4EE88B09-5422-4B10-95CE-8BF0A329C62B}" type="slidenum">
              <a:rPr lang="en-US" smtClean="0"/>
              <a:t>6</a:t>
            </a:fld>
            <a:endParaRPr lang="en-US" dirty="0"/>
          </a:p>
        </p:txBody>
      </p:sp>
    </p:spTree>
    <p:extLst>
      <p:ext uri="{BB962C8B-B14F-4D97-AF65-F5344CB8AC3E}">
        <p14:creationId xmlns:p14="http://schemas.microsoft.com/office/powerpoint/2010/main" val="16557124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7963"/>
            <a:ext cx="7772400" cy="1362075"/>
          </a:xfrm>
        </p:spPr>
        <p:txBody>
          <a:bodyPr>
            <a:normAutofit/>
          </a:bodyPr>
          <a:lstStyle/>
          <a:p>
            <a:pPr algn="ctr"/>
            <a:r>
              <a:rPr lang="en-US" sz="3600" dirty="0" smtClean="0"/>
              <a:t>Lung Transplant CHALLENGES</a:t>
            </a:r>
            <a:br>
              <a:rPr lang="en-US" sz="3600" dirty="0" smtClean="0"/>
            </a:br>
            <a:r>
              <a:rPr lang="en-US" sz="3600" dirty="0" smtClean="0"/>
              <a:t> AND Statistics</a:t>
            </a:r>
            <a:endParaRPr lang="en-US" sz="3600" dirty="0"/>
          </a:p>
        </p:txBody>
      </p:sp>
      <p:sp>
        <p:nvSpPr>
          <p:cNvPr id="3" name="Slide Number Placeholder 2"/>
          <p:cNvSpPr>
            <a:spLocks noGrp="1"/>
          </p:cNvSpPr>
          <p:nvPr>
            <p:ph type="sldNum" sz="quarter" idx="12"/>
          </p:nvPr>
        </p:nvSpPr>
        <p:spPr/>
        <p:txBody>
          <a:bodyPr/>
          <a:lstStyle/>
          <a:p>
            <a:fld id="{4EE88B09-5422-4B10-95CE-8BF0A329C62B}" type="slidenum">
              <a:rPr lang="en-US" smtClean="0"/>
              <a:t>7</a:t>
            </a:fld>
            <a:endParaRPr lang="en-US" dirty="0"/>
          </a:p>
        </p:txBody>
      </p:sp>
    </p:spTree>
    <p:extLst>
      <p:ext uri="{BB962C8B-B14F-4D97-AF65-F5344CB8AC3E}">
        <p14:creationId xmlns:p14="http://schemas.microsoft.com/office/powerpoint/2010/main" val="14316989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Lung Transplant Facts</a:t>
            </a:r>
            <a:endParaRPr lang="en-US" sz="3600" dirty="0"/>
          </a:p>
        </p:txBody>
      </p:sp>
      <p:sp>
        <p:nvSpPr>
          <p:cNvPr id="3" name="Content Placeholder 2"/>
          <p:cNvSpPr>
            <a:spLocks noGrp="1"/>
          </p:cNvSpPr>
          <p:nvPr>
            <p:ph idx="1"/>
          </p:nvPr>
        </p:nvSpPr>
        <p:spPr>
          <a:xfrm>
            <a:off x="381000" y="1295400"/>
            <a:ext cx="8077200" cy="4876800"/>
          </a:xfrm>
        </p:spPr>
        <p:txBody>
          <a:bodyPr>
            <a:noAutofit/>
          </a:bodyPr>
          <a:lstStyle/>
          <a:p>
            <a:r>
              <a:rPr lang="en-US" sz="2600" dirty="0" smtClean="0"/>
              <a:t>More than 2,200 patients waiting for lung transplants </a:t>
            </a:r>
            <a:r>
              <a:rPr lang="en-US" sz="2600" baseline="30000" dirty="0"/>
              <a:t>1</a:t>
            </a:r>
            <a:endParaRPr lang="en-US" sz="2600" dirty="0" smtClean="0"/>
          </a:p>
          <a:p>
            <a:r>
              <a:rPr lang="en-US" sz="2600" dirty="0" smtClean="0"/>
              <a:t>Candidates age 65+ are fastest growing population for lung transplants </a:t>
            </a:r>
            <a:r>
              <a:rPr lang="en-US" sz="2600" baseline="30000" dirty="0"/>
              <a:t>1</a:t>
            </a:r>
            <a:endParaRPr lang="en-US" sz="2600" dirty="0" smtClean="0"/>
          </a:p>
          <a:p>
            <a:r>
              <a:rPr lang="en-US" sz="2600" dirty="0" smtClean="0"/>
              <a:t>High waiting list mortality: 20-25%</a:t>
            </a:r>
            <a:r>
              <a:rPr lang="en-US" sz="2600" baseline="30000" dirty="0"/>
              <a:t> </a:t>
            </a:r>
            <a:r>
              <a:rPr lang="en-US" sz="2600" baseline="30000" dirty="0" smtClean="0"/>
              <a:t>2</a:t>
            </a:r>
            <a:endParaRPr lang="en-US" sz="2600" dirty="0" smtClean="0"/>
          </a:p>
          <a:p>
            <a:r>
              <a:rPr lang="en-US" sz="2600" dirty="0" smtClean="0"/>
              <a:t>Low utilization of lungs: Only 15-20% of lungs offered used</a:t>
            </a:r>
            <a:r>
              <a:rPr lang="en-US" sz="2600" baseline="30000" dirty="0" smtClean="0"/>
              <a:t>2</a:t>
            </a:r>
            <a:endParaRPr lang="en-US" sz="2600" dirty="0" smtClean="0"/>
          </a:p>
          <a:p>
            <a:r>
              <a:rPr lang="en-US" sz="2600" dirty="0" smtClean="0"/>
              <a:t>Poor organ function and/or no recipient found (80% non-recovery)</a:t>
            </a:r>
            <a:r>
              <a:rPr lang="en-US" sz="2600" baseline="30000" dirty="0"/>
              <a:t> </a:t>
            </a:r>
            <a:r>
              <a:rPr lang="en-US" sz="2600" baseline="30000" dirty="0" smtClean="0"/>
              <a:t>2</a:t>
            </a:r>
            <a:endParaRPr lang="en-US" sz="2600" dirty="0" smtClean="0"/>
          </a:p>
          <a:p>
            <a:r>
              <a:rPr lang="en-US" sz="2600" dirty="0" smtClean="0"/>
              <a:t>Donor lungs are frequently damaged</a:t>
            </a:r>
            <a:r>
              <a:rPr lang="en-US" sz="2600" baseline="30000" dirty="0" smtClean="0"/>
              <a:t>2</a:t>
            </a:r>
            <a:endParaRPr lang="en-US" sz="2600" dirty="0" smtClean="0"/>
          </a:p>
          <a:p>
            <a:pPr marL="0" indent="0">
              <a:buNone/>
            </a:pPr>
            <a:endParaRPr lang="en-US" sz="2400" baseline="30000" dirty="0"/>
          </a:p>
          <a:p>
            <a:pPr marL="457200" lvl="1" indent="0">
              <a:buNone/>
            </a:pPr>
            <a:endParaRPr lang="en-US" sz="2400" dirty="0" smtClean="0"/>
          </a:p>
        </p:txBody>
      </p:sp>
      <p:sp>
        <p:nvSpPr>
          <p:cNvPr id="5" name="Slide Number Placeholder 4"/>
          <p:cNvSpPr>
            <a:spLocks noGrp="1"/>
          </p:cNvSpPr>
          <p:nvPr>
            <p:ph type="sldNum" sz="quarter" idx="12"/>
          </p:nvPr>
        </p:nvSpPr>
        <p:spPr/>
        <p:txBody>
          <a:bodyPr/>
          <a:lstStyle/>
          <a:p>
            <a:fld id="{4EE88B09-5422-4B10-95CE-8BF0A329C62B}" type="slidenum">
              <a:rPr lang="en-US" smtClean="0"/>
              <a:t>8</a:t>
            </a:fld>
            <a:endParaRPr lang="en-US" dirty="0"/>
          </a:p>
        </p:txBody>
      </p:sp>
      <p:sp>
        <p:nvSpPr>
          <p:cNvPr id="4" name="TextBox 3"/>
          <p:cNvSpPr txBox="1"/>
          <p:nvPr/>
        </p:nvSpPr>
        <p:spPr>
          <a:xfrm>
            <a:off x="152400" y="5410200"/>
            <a:ext cx="8305800" cy="1384995"/>
          </a:xfrm>
          <a:prstGeom prst="rect">
            <a:avLst/>
          </a:prstGeom>
          <a:noFill/>
        </p:spPr>
        <p:txBody>
          <a:bodyPr wrap="square" rtlCol="0">
            <a:spAutoFit/>
          </a:bodyPr>
          <a:lstStyle/>
          <a:p>
            <a:r>
              <a:rPr lang="en-US" sz="1200" baseline="30000" dirty="0"/>
              <a:t>1 </a:t>
            </a:r>
            <a:r>
              <a:rPr lang="en-US" sz="1200" dirty="0"/>
              <a:t>2011 SRTR &amp; OPTN Annual </a:t>
            </a:r>
            <a:r>
              <a:rPr lang="en-US" sz="1200" dirty="0" smtClean="0"/>
              <a:t>Report</a:t>
            </a:r>
          </a:p>
          <a:p>
            <a:r>
              <a:rPr lang="en-US" sz="1200" dirty="0" smtClean="0"/>
              <a:t> </a:t>
            </a:r>
            <a:r>
              <a:rPr lang="en-US" sz="1200" baseline="30000" dirty="0" smtClean="0"/>
              <a:t>2</a:t>
            </a:r>
            <a:r>
              <a:rPr lang="en-US" sz="1200" dirty="0" smtClean="0"/>
              <a:t> ISHLT: The International Society for Heart &amp; Lung Transplantation. </a:t>
            </a:r>
            <a:r>
              <a:rPr lang="en-US" sz="1200" dirty="0" smtClean="0">
                <a:hlinkClick r:id="rId2"/>
              </a:rPr>
              <a:t>https://www.ishlt.org/registries/quarterlyDataReportResults.asp?organ=LU&amp;rptType=all&amp;continent=4</a:t>
            </a:r>
            <a:endParaRPr lang="en-US" sz="1200" dirty="0" smtClean="0"/>
          </a:p>
          <a:p>
            <a:r>
              <a:rPr lang="en-US" sz="1200" dirty="0" smtClean="0"/>
              <a:t>Quarterly Data Report.  Last Updated 1/9/2015.  Accessed 2/5/2015. </a:t>
            </a:r>
          </a:p>
          <a:p>
            <a:r>
              <a:rPr lang="en-US" sz="1200" baseline="30000" dirty="0" smtClean="0"/>
              <a:t>3</a:t>
            </a:r>
            <a:r>
              <a:rPr lang="en-US" sz="1200" dirty="0" smtClean="0"/>
              <a:t> OPTN: Organ Procurement and Transplantation Network. Data. </a:t>
            </a:r>
            <a:r>
              <a:rPr lang="en-US" sz="1200" dirty="0" smtClean="0">
                <a:hlinkClick r:id="rId3"/>
              </a:rPr>
              <a:t>https://optn.transplant.hrsa.gov/converge/latestdata/rptData.asp</a:t>
            </a:r>
            <a:r>
              <a:rPr lang="en-US" sz="1200" dirty="0" smtClean="0"/>
              <a:t> Last Updated 1/30/2015. Accessed 2/5/2015</a:t>
            </a:r>
          </a:p>
          <a:p>
            <a:endParaRPr lang="en-US" sz="1200" dirty="0"/>
          </a:p>
        </p:txBody>
      </p:sp>
    </p:spTree>
    <p:extLst>
      <p:ext uri="{BB962C8B-B14F-4D97-AF65-F5344CB8AC3E}">
        <p14:creationId xmlns:p14="http://schemas.microsoft.com/office/powerpoint/2010/main" val="29680660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Leading Causes of Non-recovery</a:t>
            </a:r>
            <a:endParaRPr lang="en-US" sz="3600" dirty="0"/>
          </a:p>
        </p:txBody>
      </p:sp>
      <p:sp>
        <p:nvSpPr>
          <p:cNvPr id="3" name="Slide Number Placeholder 2"/>
          <p:cNvSpPr>
            <a:spLocks noGrp="1"/>
          </p:cNvSpPr>
          <p:nvPr>
            <p:ph type="sldNum" sz="quarter" idx="12"/>
          </p:nvPr>
        </p:nvSpPr>
        <p:spPr/>
        <p:txBody>
          <a:bodyPr/>
          <a:lstStyle/>
          <a:p>
            <a:fld id="{4EE88B09-5422-4B10-95CE-8BF0A329C62B}" type="slidenum">
              <a:rPr lang="en-US" smtClean="0"/>
              <a:t>9</a:t>
            </a:fld>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865019329"/>
              </p:ext>
            </p:extLst>
          </p:nvPr>
        </p:nvGraphicFramePr>
        <p:xfrm>
          <a:off x="385763" y="1371600"/>
          <a:ext cx="7767637" cy="4580712"/>
        </p:xfrm>
        <a:graphic>
          <a:graphicData uri="http://schemas.openxmlformats.org/drawingml/2006/table">
            <a:tbl>
              <a:tblPr>
                <a:tableStyleId>{22838BEF-8BB2-4498-84A7-C5851F593DF1}</a:tableStyleId>
              </a:tblPr>
              <a:tblGrid>
                <a:gridCol w="2738437"/>
                <a:gridCol w="1005840"/>
                <a:gridCol w="1005840"/>
                <a:gridCol w="1005840"/>
                <a:gridCol w="1005840"/>
                <a:gridCol w="1005840"/>
              </a:tblGrid>
              <a:tr h="226712">
                <a:tc rowSpan="2">
                  <a:txBody>
                    <a:bodyPr/>
                    <a:lstStyle/>
                    <a:p>
                      <a:pPr algn="l" fontAlgn="ctr">
                        <a:lnSpc>
                          <a:spcPct val="95000"/>
                        </a:lnSpc>
                      </a:pPr>
                      <a:r>
                        <a:rPr lang="en-US" sz="1600" b="1" u="none" strike="noStrike" dirty="0">
                          <a:solidFill>
                            <a:schemeClr val="bg1"/>
                          </a:solidFill>
                        </a:rPr>
                        <a:t>Reason for Non-Recovery</a:t>
                      </a:r>
                      <a:br>
                        <a:rPr lang="en-US" sz="1600" b="1" u="none" strike="noStrike" dirty="0">
                          <a:solidFill>
                            <a:schemeClr val="bg1"/>
                          </a:solidFill>
                        </a:rPr>
                      </a:br>
                      <a:r>
                        <a:rPr lang="en-US" sz="1600" b="1" u="none" strike="noStrike" dirty="0" smtClean="0">
                          <a:solidFill>
                            <a:schemeClr val="bg1"/>
                          </a:solidFill>
                        </a:rPr>
                        <a:t>of </a:t>
                      </a:r>
                      <a:r>
                        <a:rPr lang="en-US" sz="1600" b="1" u="none" strike="noStrike" dirty="0">
                          <a:solidFill>
                            <a:schemeClr val="bg1"/>
                          </a:solidFill>
                        </a:rPr>
                        <a:t>Consented Lungs</a:t>
                      </a:r>
                      <a:endParaRPr lang="en-US" sz="1600" b="1" i="0" u="none" strike="noStrike" dirty="0">
                        <a:solidFill>
                          <a:schemeClr val="bg1"/>
                        </a:solidFill>
                        <a:latin typeface="Arial"/>
                      </a:endParaRPr>
                    </a:p>
                  </a:txBody>
                  <a:tcPr marL="27432" marR="27432" marT="27432" marB="27432" anchor="b">
                    <a:solidFill>
                      <a:schemeClr val="accent5"/>
                    </a:solidFill>
                  </a:tcPr>
                </a:tc>
                <a:tc gridSpan="5">
                  <a:txBody>
                    <a:bodyPr/>
                    <a:lstStyle/>
                    <a:p>
                      <a:pPr algn="ctr" fontAlgn="ctr">
                        <a:lnSpc>
                          <a:spcPct val="95000"/>
                        </a:lnSpc>
                      </a:pPr>
                      <a:r>
                        <a:rPr lang="en-US" sz="1600" b="1" u="none" strike="noStrike" dirty="0">
                          <a:solidFill>
                            <a:schemeClr val="bg1"/>
                          </a:solidFill>
                        </a:rPr>
                        <a:t>Year</a:t>
                      </a:r>
                      <a:endParaRPr lang="en-US" sz="1600" b="1" i="0" u="none" strike="noStrike" dirty="0">
                        <a:solidFill>
                          <a:schemeClr val="bg1"/>
                        </a:solidFill>
                        <a:latin typeface="Arial"/>
                      </a:endParaRPr>
                    </a:p>
                  </a:txBody>
                  <a:tcPr marL="27432" marR="27432" marT="27432" marB="27432" anchor="b">
                    <a:solidFill>
                      <a:schemeClr val="accent5"/>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77568">
                <a:tc vMerge="1">
                  <a:txBody>
                    <a:bodyPr/>
                    <a:lstStyle/>
                    <a:p>
                      <a:endParaRPr lang="en-US"/>
                    </a:p>
                  </a:txBody>
                  <a:tcPr/>
                </a:tc>
                <a:tc>
                  <a:txBody>
                    <a:bodyPr/>
                    <a:lstStyle/>
                    <a:p>
                      <a:pPr algn="ctr" fontAlgn="t">
                        <a:lnSpc>
                          <a:spcPct val="95000"/>
                        </a:lnSpc>
                      </a:pPr>
                      <a:r>
                        <a:rPr lang="en-US" sz="1600" b="1" u="none" strike="noStrike" dirty="0" smtClean="0">
                          <a:solidFill>
                            <a:schemeClr val="bg1"/>
                          </a:solidFill>
                        </a:rPr>
                        <a:t>2007</a:t>
                      </a:r>
                      <a:endParaRPr lang="en-US" sz="1600" b="1" i="0" u="none" strike="noStrike" dirty="0">
                        <a:solidFill>
                          <a:schemeClr val="bg1"/>
                        </a:solidFill>
                        <a:latin typeface="Arial"/>
                      </a:endParaRPr>
                    </a:p>
                  </a:txBody>
                  <a:tcPr marL="27432" marR="27432" marT="27432" marB="27432" anchor="b">
                    <a:solidFill>
                      <a:schemeClr val="accent5"/>
                    </a:solidFill>
                  </a:tcPr>
                </a:tc>
                <a:tc>
                  <a:txBody>
                    <a:bodyPr/>
                    <a:lstStyle/>
                    <a:p>
                      <a:pPr algn="ctr" fontAlgn="t">
                        <a:lnSpc>
                          <a:spcPct val="95000"/>
                        </a:lnSpc>
                      </a:pPr>
                      <a:r>
                        <a:rPr lang="en-US" sz="1600" b="1" u="none" strike="noStrike" dirty="0" smtClean="0">
                          <a:solidFill>
                            <a:schemeClr val="bg1"/>
                          </a:solidFill>
                        </a:rPr>
                        <a:t>2008</a:t>
                      </a:r>
                      <a:endParaRPr lang="en-US" sz="1600" b="1" i="0" u="none" strike="noStrike" dirty="0">
                        <a:solidFill>
                          <a:schemeClr val="bg1"/>
                        </a:solidFill>
                        <a:latin typeface="Arial"/>
                      </a:endParaRPr>
                    </a:p>
                  </a:txBody>
                  <a:tcPr marL="27432" marR="27432" marT="27432" marB="27432" anchor="b">
                    <a:solidFill>
                      <a:schemeClr val="accent5"/>
                    </a:solidFill>
                  </a:tcPr>
                </a:tc>
                <a:tc>
                  <a:txBody>
                    <a:bodyPr/>
                    <a:lstStyle/>
                    <a:p>
                      <a:pPr algn="ctr" fontAlgn="t">
                        <a:lnSpc>
                          <a:spcPct val="95000"/>
                        </a:lnSpc>
                      </a:pPr>
                      <a:r>
                        <a:rPr lang="en-US" sz="1600" b="1" u="none" strike="noStrike" dirty="0" smtClean="0">
                          <a:solidFill>
                            <a:schemeClr val="bg1"/>
                          </a:solidFill>
                        </a:rPr>
                        <a:t>2009</a:t>
                      </a:r>
                      <a:endParaRPr lang="en-US" sz="1600" b="1" i="0" u="none" strike="noStrike" dirty="0">
                        <a:solidFill>
                          <a:schemeClr val="bg1"/>
                        </a:solidFill>
                        <a:latin typeface="Arial"/>
                      </a:endParaRPr>
                    </a:p>
                  </a:txBody>
                  <a:tcPr marL="27432" marR="27432" marT="27432" marB="27432" anchor="b">
                    <a:solidFill>
                      <a:schemeClr val="accent5"/>
                    </a:solidFill>
                  </a:tcPr>
                </a:tc>
                <a:tc>
                  <a:txBody>
                    <a:bodyPr/>
                    <a:lstStyle/>
                    <a:p>
                      <a:pPr algn="ctr" fontAlgn="t">
                        <a:lnSpc>
                          <a:spcPct val="95000"/>
                        </a:lnSpc>
                      </a:pPr>
                      <a:r>
                        <a:rPr lang="en-US" sz="1600" b="1" u="none" strike="noStrike" dirty="0" smtClean="0">
                          <a:solidFill>
                            <a:schemeClr val="bg1"/>
                          </a:solidFill>
                        </a:rPr>
                        <a:t>2010</a:t>
                      </a:r>
                      <a:endParaRPr lang="en-US" sz="1600" b="1" i="0" u="none" strike="noStrike" dirty="0">
                        <a:solidFill>
                          <a:schemeClr val="bg1"/>
                        </a:solidFill>
                        <a:latin typeface="Arial"/>
                      </a:endParaRPr>
                    </a:p>
                  </a:txBody>
                  <a:tcPr marL="27432" marR="27432" marT="27432" marB="27432" anchor="b">
                    <a:solidFill>
                      <a:schemeClr val="accent5"/>
                    </a:solidFill>
                  </a:tcPr>
                </a:tc>
                <a:tc>
                  <a:txBody>
                    <a:bodyPr/>
                    <a:lstStyle/>
                    <a:p>
                      <a:pPr algn="ctr" fontAlgn="t">
                        <a:lnSpc>
                          <a:spcPct val="95000"/>
                        </a:lnSpc>
                      </a:pPr>
                      <a:r>
                        <a:rPr lang="en-US" sz="1600" b="1" u="none" strike="noStrike" dirty="0" smtClean="0">
                          <a:solidFill>
                            <a:schemeClr val="bg1"/>
                          </a:solidFill>
                        </a:rPr>
                        <a:t>2011</a:t>
                      </a:r>
                      <a:endParaRPr lang="en-US" sz="1600" b="1" i="0" u="none" strike="noStrike" dirty="0">
                        <a:solidFill>
                          <a:schemeClr val="bg1"/>
                        </a:solidFill>
                        <a:latin typeface="Arial"/>
                      </a:endParaRPr>
                    </a:p>
                  </a:txBody>
                  <a:tcPr marL="27432" marR="27432" marT="27432" marB="27432" anchor="b">
                    <a:solidFill>
                      <a:schemeClr val="accent5"/>
                    </a:solidFill>
                  </a:tcPr>
                </a:tc>
              </a:tr>
              <a:tr h="489579">
                <a:tc>
                  <a:txBody>
                    <a:bodyPr/>
                    <a:lstStyle/>
                    <a:p>
                      <a:pPr algn="l" fontAlgn="t">
                        <a:lnSpc>
                          <a:spcPct val="95000"/>
                        </a:lnSpc>
                      </a:pPr>
                      <a:r>
                        <a:rPr lang="en-US" sz="1600" u="none" strike="noStrike" dirty="0"/>
                        <a:t>Cardiac </a:t>
                      </a:r>
                      <a:r>
                        <a:rPr lang="en-US" sz="1600" u="none" strike="noStrike" dirty="0" smtClean="0"/>
                        <a:t>arrest</a:t>
                      </a:r>
                      <a:endParaRPr lang="en-US" sz="1600" b="1" i="0" u="none" strike="noStrike" dirty="0">
                        <a:solidFill>
                          <a:srgbClr val="000000"/>
                        </a:solidFill>
                        <a:latin typeface="Arial"/>
                      </a:endParaRPr>
                    </a:p>
                  </a:txBody>
                  <a:tcPr marL="27432" marR="27432" marT="27432" marB="27432" anchor="ctr"/>
                </a:tc>
                <a:tc>
                  <a:txBody>
                    <a:bodyPr/>
                    <a:lstStyle/>
                    <a:p>
                      <a:pPr algn="ctr" fontAlgn="t">
                        <a:lnSpc>
                          <a:spcPct val="95000"/>
                        </a:lnSpc>
                      </a:pPr>
                      <a:r>
                        <a:rPr lang="en-US" sz="1600" u="none" strike="noStrike" dirty="0" smtClean="0"/>
                        <a:t>77</a:t>
                      </a:r>
                      <a:endParaRPr lang="en-US" sz="1600" b="1" i="0" u="none" strike="noStrike" dirty="0">
                        <a:solidFill>
                          <a:schemeClr val="tx1"/>
                        </a:solidFill>
                        <a:latin typeface="Arial"/>
                      </a:endParaRPr>
                    </a:p>
                  </a:txBody>
                  <a:tcPr marL="27432" marR="27432" marT="27432" marB="27432" anchor="ctr"/>
                </a:tc>
                <a:tc>
                  <a:txBody>
                    <a:bodyPr/>
                    <a:lstStyle/>
                    <a:p>
                      <a:pPr algn="ctr" fontAlgn="t">
                        <a:lnSpc>
                          <a:spcPct val="95000"/>
                        </a:lnSpc>
                      </a:pPr>
                      <a:r>
                        <a:rPr lang="en-US" sz="1600" u="none" strike="noStrike" dirty="0" smtClean="0"/>
                        <a:t>92</a:t>
                      </a:r>
                      <a:endParaRPr lang="en-US" sz="1600" b="1" i="0" u="none" strike="noStrike" dirty="0">
                        <a:solidFill>
                          <a:schemeClr val="tx1"/>
                        </a:solidFill>
                        <a:latin typeface="Arial"/>
                      </a:endParaRPr>
                    </a:p>
                  </a:txBody>
                  <a:tcPr marL="27432" marR="27432" marT="27432" marB="27432" anchor="ctr"/>
                </a:tc>
                <a:tc>
                  <a:txBody>
                    <a:bodyPr/>
                    <a:lstStyle/>
                    <a:p>
                      <a:pPr algn="ctr" fontAlgn="t">
                        <a:lnSpc>
                          <a:spcPct val="95000"/>
                        </a:lnSpc>
                      </a:pPr>
                      <a:r>
                        <a:rPr lang="en-US" sz="1600" u="none" strike="noStrike" dirty="0" smtClean="0"/>
                        <a:t>47</a:t>
                      </a:r>
                      <a:endParaRPr lang="en-US" sz="1600" b="1" i="0" u="none" strike="noStrike" dirty="0">
                        <a:solidFill>
                          <a:schemeClr val="tx1"/>
                        </a:solidFill>
                        <a:latin typeface="Arial"/>
                      </a:endParaRPr>
                    </a:p>
                  </a:txBody>
                  <a:tcPr marL="27432" marR="27432" marT="27432" marB="27432" anchor="ctr"/>
                </a:tc>
                <a:tc>
                  <a:txBody>
                    <a:bodyPr/>
                    <a:lstStyle/>
                    <a:p>
                      <a:pPr algn="ctr" fontAlgn="t">
                        <a:lnSpc>
                          <a:spcPct val="95000"/>
                        </a:lnSpc>
                      </a:pPr>
                      <a:r>
                        <a:rPr lang="en-US" sz="1600" u="none" strike="noStrike" dirty="0" smtClean="0"/>
                        <a:t>65</a:t>
                      </a:r>
                      <a:endParaRPr lang="en-US" sz="1600" b="1" i="0" u="none" strike="noStrike" dirty="0">
                        <a:solidFill>
                          <a:schemeClr val="tx1"/>
                        </a:solidFill>
                        <a:latin typeface="Arial"/>
                      </a:endParaRPr>
                    </a:p>
                  </a:txBody>
                  <a:tcPr marL="27432" marR="27432" marT="27432" marB="27432" anchor="ctr"/>
                </a:tc>
                <a:tc>
                  <a:txBody>
                    <a:bodyPr/>
                    <a:lstStyle/>
                    <a:p>
                      <a:pPr algn="ctr" fontAlgn="t">
                        <a:lnSpc>
                          <a:spcPct val="95000"/>
                        </a:lnSpc>
                      </a:pPr>
                      <a:r>
                        <a:rPr lang="en-US" sz="1600" u="none" strike="noStrike" dirty="0" smtClean="0"/>
                        <a:t>98</a:t>
                      </a:r>
                      <a:endParaRPr lang="en-US" sz="1600" b="1" i="0" u="none" strike="noStrike" dirty="0">
                        <a:solidFill>
                          <a:schemeClr val="tx1"/>
                        </a:solidFill>
                        <a:latin typeface="Arial"/>
                      </a:endParaRPr>
                    </a:p>
                  </a:txBody>
                  <a:tcPr marL="27432" marR="27432" marT="27432" marB="27432" anchor="ctr"/>
                </a:tc>
              </a:tr>
              <a:tr h="489579">
                <a:tc>
                  <a:txBody>
                    <a:bodyPr/>
                    <a:lstStyle/>
                    <a:p>
                      <a:pPr algn="l" fontAlgn="t">
                        <a:lnSpc>
                          <a:spcPct val="95000"/>
                        </a:lnSpc>
                      </a:pPr>
                      <a:r>
                        <a:rPr lang="en-US" sz="1600" u="none" strike="noStrike" dirty="0"/>
                        <a:t>Organ </a:t>
                      </a:r>
                      <a:r>
                        <a:rPr lang="en-US" sz="1600" u="none" strike="noStrike" dirty="0" smtClean="0"/>
                        <a:t>unsatisfactory*</a:t>
                      </a:r>
                      <a:endParaRPr lang="en-US" sz="1600" b="1" i="0" u="none" strike="noStrike" dirty="0">
                        <a:solidFill>
                          <a:srgbClr val="000000"/>
                        </a:solidFill>
                        <a:latin typeface="Arial"/>
                      </a:endParaRPr>
                    </a:p>
                  </a:txBody>
                  <a:tcPr marL="27432" marR="27432" marT="27432" marB="27432" anchor="ctr"/>
                </a:tc>
                <a:tc>
                  <a:txBody>
                    <a:bodyPr/>
                    <a:lstStyle/>
                    <a:p>
                      <a:pPr algn="ctr" fontAlgn="t">
                        <a:lnSpc>
                          <a:spcPct val="95000"/>
                        </a:lnSpc>
                      </a:pPr>
                      <a:r>
                        <a:rPr lang="en-US" sz="1600" u="none" strike="noStrike" dirty="0" smtClean="0"/>
                        <a:t>594</a:t>
                      </a:r>
                      <a:endParaRPr lang="en-US" sz="1600" b="1" i="0" u="none" strike="noStrike" dirty="0">
                        <a:solidFill>
                          <a:schemeClr val="tx1"/>
                        </a:solidFill>
                        <a:latin typeface="Arial"/>
                      </a:endParaRPr>
                    </a:p>
                  </a:txBody>
                  <a:tcPr marL="27432" marR="27432" marT="27432" marB="27432" anchor="ctr"/>
                </a:tc>
                <a:tc>
                  <a:txBody>
                    <a:bodyPr/>
                    <a:lstStyle/>
                    <a:p>
                      <a:pPr algn="ctr" fontAlgn="t">
                        <a:lnSpc>
                          <a:spcPct val="95000"/>
                        </a:lnSpc>
                      </a:pPr>
                      <a:r>
                        <a:rPr lang="en-US" sz="1600" u="none" strike="noStrike" dirty="0" smtClean="0"/>
                        <a:t>618</a:t>
                      </a:r>
                      <a:endParaRPr lang="en-US" sz="1600" b="1" i="0" u="none" strike="noStrike" dirty="0">
                        <a:solidFill>
                          <a:schemeClr val="tx1"/>
                        </a:solidFill>
                        <a:latin typeface="Arial"/>
                      </a:endParaRPr>
                    </a:p>
                  </a:txBody>
                  <a:tcPr marL="27432" marR="27432" marT="27432" marB="27432" anchor="ctr"/>
                </a:tc>
                <a:tc>
                  <a:txBody>
                    <a:bodyPr/>
                    <a:lstStyle/>
                    <a:p>
                      <a:pPr algn="ctr" fontAlgn="t">
                        <a:lnSpc>
                          <a:spcPct val="95000"/>
                        </a:lnSpc>
                      </a:pPr>
                      <a:r>
                        <a:rPr lang="en-US" sz="1600" u="none" strike="noStrike" dirty="0" smtClean="0"/>
                        <a:t>734</a:t>
                      </a:r>
                      <a:endParaRPr lang="en-US" sz="1600" b="1" i="0" u="none" strike="noStrike" dirty="0">
                        <a:solidFill>
                          <a:schemeClr val="tx1"/>
                        </a:solidFill>
                        <a:latin typeface="Arial"/>
                      </a:endParaRPr>
                    </a:p>
                  </a:txBody>
                  <a:tcPr marL="27432" marR="27432" marT="27432" marB="27432" anchor="ctr"/>
                </a:tc>
                <a:tc>
                  <a:txBody>
                    <a:bodyPr/>
                    <a:lstStyle/>
                    <a:p>
                      <a:pPr algn="ctr" fontAlgn="t">
                        <a:lnSpc>
                          <a:spcPct val="95000"/>
                        </a:lnSpc>
                      </a:pPr>
                      <a:r>
                        <a:rPr lang="en-US" sz="1600" u="none" strike="noStrike" dirty="0" smtClean="0"/>
                        <a:t>744</a:t>
                      </a:r>
                      <a:endParaRPr lang="en-US" sz="1600" b="1" i="0" u="none" strike="noStrike" dirty="0">
                        <a:solidFill>
                          <a:schemeClr val="tx1"/>
                        </a:solidFill>
                        <a:latin typeface="Arial"/>
                      </a:endParaRPr>
                    </a:p>
                  </a:txBody>
                  <a:tcPr marL="27432" marR="27432" marT="27432" marB="27432" anchor="ctr"/>
                </a:tc>
                <a:tc>
                  <a:txBody>
                    <a:bodyPr/>
                    <a:lstStyle/>
                    <a:p>
                      <a:pPr algn="ctr" fontAlgn="t">
                        <a:lnSpc>
                          <a:spcPct val="95000"/>
                        </a:lnSpc>
                      </a:pPr>
                      <a:r>
                        <a:rPr lang="en-US" sz="1600" u="none" strike="noStrike" dirty="0" smtClean="0"/>
                        <a:t>819</a:t>
                      </a:r>
                      <a:endParaRPr lang="en-US" sz="1600" b="1" i="0" u="none" strike="noStrike" dirty="0">
                        <a:solidFill>
                          <a:schemeClr val="tx1"/>
                        </a:solidFill>
                        <a:latin typeface="Arial"/>
                      </a:endParaRPr>
                    </a:p>
                  </a:txBody>
                  <a:tcPr marL="27432" marR="27432" marT="27432" marB="27432" anchor="ctr"/>
                </a:tc>
              </a:tr>
              <a:tr h="489579">
                <a:tc>
                  <a:txBody>
                    <a:bodyPr/>
                    <a:lstStyle/>
                    <a:p>
                      <a:pPr algn="l" fontAlgn="t">
                        <a:lnSpc>
                          <a:spcPct val="95000"/>
                        </a:lnSpc>
                      </a:pPr>
                      <a:r>
                        <a:rPr lang="en-US" sz="1600" b="1" u="none" strike="noStrike" dirty="0"/>
                        <a:t>Poor </a:t>
                      </a:r>
                      <a:r>
                        <a:rPr lang="en-US" sz="1600" b="1" u="none" strike="noStrike" dirty="0" smtClean="0"/>
                        <a:t>organ function</a:t>
                      </a:r>
                      <a:endParaRPr lang="en-US" sz="1600" b="1" i="0" u="none" strike="noStrike" dirty="0">
                        <a:solidFill>
                          <a:srgbClr val="000000"/>
                        </a:solidFill>
                        <a:latin typeface="Arial"/>
                      </a:endParaRPr>
                    </a:p>
                  </a:txBody>
                  <a:tcPr marL="27432" marR="27432" marT="27432" marB="27432" anchor="ctr">
                    <a:solidFill>
                      <a:srgbClr val="FFCC66"/>
                    </a:solidFill>
                  </a:tcPr>
                </a:tc>
                <a:tc>
                  <a:txBody>
                    <a:bodyPr/>
                    <a:lstStyle/>
                    <a:p>
                      <a:pPr algn="ctr" fontAlgn="t">
                        <a:lnSpc>
                          <a:spcPct val="95000"/>
                        </a:lnSpc>
                      </a:pPr>
                      <a:r>
                        <a:rPr lang="en-US" sz="1600" b="1" u="none" strike="noStrike" dirty="0" smtClean="0"/>
                        <a:t>6,461</a:t>
                      </a:r>
                      <a:endParaRPr lang="en-US" sz="1600" b="1" i="0" u="none" strike="noStrike" dirty="0">
                        <a:solidFill>
                          <a:schemeClr val="tx1"/>
                        </a:solidFill>
                        <a:latin typeface="Arial"/>
                      </a:endParaRPr>
                    </a:p>
                  </a:txBody>
                  <a:tcPr marL="27432" marR="27432" marT="27432" marB="27432" anchor="ctr">
                    <a:solidFill>
                      <a:srgbClr val="FFCC66"/>
                    </a:solidFill>
                  </a:tcPr>
                </a:tc>
                <a:tc>
                  <a:txBody>
                    <a:bodyPr/>
                    <a:lstStyle/>
                    <a:p>
                      <a:pPr algn="ctr" fontAlgn="t">
                        <a:lnSpc>
                          <a:spcPct val="95000"/>
                        </a:lnSpc>
                      </a:pPr>
                      <a:r>
                        <a:rPr lang="en-US" sz="1600" b="1" u="none" strike="noStrike" dirty="0" smtClean="0"/>
                        <a:t>6,570</a:t>
                      </a:r>
                      <a:endParaRPr lang="en-US" sz="1600" b="1" i="0" u="none" strike="noStrike" dirty="0">
                        <a:solidFill>
                          <a:schemeClr val="tx1"/>
                        </a:solidFill>
                        <a:latin typeface="Arial"/>
                      </a:endParaRPr>
                    </a:p>
                  </a:txBody>
                  <a:tcPr marL="27432" marR="27432" marT="27432" marB="27432" anchor="ctr">
                    <a:solidFill>
                      <a:srgbClr val="FFCC66"/>
                    </a:solidFill>
                  </a:tcPr>
                </a:tc>
                <a:tc>
                  <a:txBody>
                    <a:bodyPr/>
                    <a:lstStyle/>
                    <a:p>
                      <a:pPr algn="ctr" fontAlgn="t">
                        <a:lnSpc>
                          <a:spcPct val="95000"/>
                        </a:lnSpc>
                      </a:pPr>
                      <a:r>
                        <a:rPr lang="en-US" sz="1600" b="1" u="none" strike="noStrike" dirty="0" smtClean="0"/>
                        <a:t>6,506</a:t>
                      </a:r>
                      <a:endParaRPr lang="en-US" sz="1600" b="1" i="0" u="none" strike="noStrike" dirty="0">
                        <a:solidFill>
                          <a:schemeClr val="tx1"/>
                        </a:solidFill>
                        <a:latin typeface="Arial"/>
                      </a:endParaRPr>
                    </a:p>
                  </a:txBody>
                  <a:tcPr marL="27432" marR="27432" marT="27432" marB="27432" anchor="ctr">
                    <a:solidFill>
                      <a:srgbClr val="FFCC66"/>
                    </a:solidFill>
                  </a:tcPr>
                </a:tc>
                <a:tc>
                  <a:txBody>
                    <a:bodyPr/>
                    <a:lstStyle/>
                    <a:p>
                      <a:pPr algn="ctr" fontAlgn="t">
                        <a:lnSpc>
                          <a:spcPct val="95000"/>
                        </a:lnSpc>
                      </a:pPr>
                      <a:r>
                        <a:rPr lang="en-US" sz="1600" b="1" u="none" strike="noStrike" dirty="0" smtClean="0"/>
                        <a:t>6,103</a:t>
                      </a:r>
                      <a:endParaRPr lang="en-US" sz="1600" b="1" i="0" u="none" strike="noStrike" dirty="0">
                        <a:solidFill>
                          <a:schemeClr val="tx1"/>
                        </a:solidFill>
                        <a:latin typeface="Arial"/>
                      </a:endParaRPr>
                    </a:p>
                  </a:txBody>
                  <a:tcPr marL="27432" marR="27432" marT="27432" marB="27432" anchor="ctr">
                    <a:solidFill>
                      <a:srgbClr val="FFCC66"/>
                    </a:solidFill>
                  </a:tcPr>
                </a:tc>
                <a:tc>
                  <a:txBody>
                    <a:bodyPr/>
                    <a:lstStyle/>
                    <a:p>
                      <a:pPr algn="ctr" fontAlgn="t">
                        <a:lnSpc>
                          <a:spcPct val="95000"/>
                        </a:lnSpc>
                      </a:pPr>
                      <a:r>
                        <a:rPr lang="en-US" sz="1600" b="1" u="none" strike="noStrike" dirty="0" smtClean="0"/>
                        <a:t>6,313</a:t>
                      </a:r>
                      <a:endParaRPr lang="en-US" sz="1600" b="1" i="0" u="none" strike="noStrike" dirty="0">
                        <a:solidFill>
                          <a:schemeClr val="tx1"/>
                        </a:solidFill>
                        <a:latin typeface="Arial"/>
                      </a:endParaRPr>
                    </a:p>
                  </a:txBody>
                  <a:tcPr marL="27432" marR="27432" marT="27432" marB="27432" anchor="ctr">
                    <a:solidFill>
                      <a:srgbClr val="FFCC66"/>
                    </a:solidFill>
                  </a:tcPr>
                </a:tc>
              </a:tr>
              <a:tr h="489579">
                <a:tc>
                  <a:txBody>
                    <a:bodyPr/>
                    <a:lstStyle/>
                    <a:p>
                      <a:pPr algn="l" fontAlgn="t">
                        <a:lnSpc>
                          <a:spcPct val="95000"/>
                        </a:lnSpc>
                      </a:pPr>
                      <a:r>
                        <a:rPr lang="en-US" sz="1600" u="none" strike="noStrike" dirty="0"/>
                        <a:t>Donor </a:t>
                      </a:r>
                      <a:r>
                        <a:rPr lang="en-US" sz="1600" u="none" strike="noStrike" dirty="0" smtClean="0"/>
                        <a:t>medical/social history</a:t>
                      </a:r>
                      <a:endParaRPr lang="en-US" sz="1600" b="1" i="0" u="none" strike="noStrike" dirty="0">
                        <a:solidFill>
                          <a:srgbClr val="000000"/>
                        </a:solidFill>
                        <a:latin typeface="Arial"/>
                      </a:endParaRPr>
                    </a:p>
                  </a:txBody>
                  <a:tcPr marL="27432" marR="27432" marT="27432" marB="27432" anchor="ctr"/>
                </a:tc>
                <a:tc>
                  <a:txBody>
                    <a:bodyPr/>
                    <a:lstStyle/>
                    <a:p>
                      <a:pPr algn="ctr" fontAlgn="t">
                        <a:lnSpc>
                          <a:spcPct val="95000"/>
                        </a:lnSpc>
                      </a:pPr>
                      <a:r>
                        <a:rPr lang="en-US" sz="1600" u="none" strike="noStrike" dirty="0" smtClean="0"/>
                        <a:t>874</a:t>
                      </a:r>
                      <a:endParaRPr lang="en-US" sz="1600" b="1" i="0" u="none" strike="noStrike" dirty="0">
                        <a:solidFill>
                          <a:schemeClr val="tx1"/>
                        </a:solidFill>
                        <a:latin typeface="Arial"/>
                      </a:endParaRPr>
                    </a:p>
                  </a:txBody>
                  <a:tcPr marL="27432" marR="27432" marT="27432" marB="27432" anchor="ctr"/>
                </a:tc>
                <a:tc>
                  <a:txBody>
                    <a:bodyPr/>
                    <a:lstStyle/>
                    <a:p>
                      <a:pPr algn="ctr" fontAlgn="t">
                        <a:lnSpc>
                          <a:spcPct val="95000"/>
                        </a:lnSpc>
                      </a:pPr>
                      <a:r>
                        <a:rPr lang="en-US" sz="1600" u="none" strike="noStrike" dirty="0" smtClean="0"/>
                        <a:t>702</a:t>
                      </a:r>
                      <a:endParaRPr lang="en-US" sz="1600" b="1" i="0" u="none" strike="noStrike" dirty="0">
                        <a:solidFill>
                          <a:schemeClr val="tx1"/>
                        </a:solidFill>
                        <a:latin typeface="Arial"/>
                      </a:endParaRPr>
                    </a:p>
                  </a:txBody>
                  <a:tcPr marL="27432" marR="27432" marT="27432" marB="27432" anchor="ctr"/>
                </a:tc>
                <a:tc>
                  <a:txBody>
                    <a:bodyPr/>
                    <a:lstStyle/>
                    <a:p>
                      <a:pPr algn="ctr" fontAlgn="t">
                        <a:lnSpc>
                          <a:spcPct val="95000"/>
                        </a:lnSpc>
                      </a:pPr>
                      <a:r>
                        <a:rPr lang="en-US" sz="1600" u="none" strike="noStrike" dirty="0" smtClean="0"/>
                        <a:t>901</a:t>
                      </a:r>
                      <a:endParaRPr lang="en-US" sz="1600" b="1" i="0" u="none" strike="noStrike" dirty="0">
                        <a:solidFill>
                          <a:schemeClr val="tx1"/>
                        </a:solidFill>
                        <a:latin typeface="Arial"/>
                      </a:endParaRPr>
                    </a:p>
                  </a:txBody>
                  <a:tcPr marL="27432" marR="27432" marT="27432" marB="27432" anchor="ctr"/>
                </a:tc>
                <a:tc>
                  <a:txBody>
                    <a:bodyPr/>
                    <a:lstStyle/>
                    <a:p>
                      <a:pPr algn="ctr" fontAlgn="t">
                        <a:lnSpc>
                          <a:spcPct val="95000"/>
                        </a:lnSpc>
                      </a:pPr>
                      <a:r>
                        <a:rPr lang="en-US" sz="1600" u="none" strike="noStrike" dirty="0" smtClean="0"/>
                        <a:t>1,015</a:t>
                      </a:r>
                      <a:endParaRPr lang="en-US" sz="1600" b="1" i="0" u="none" strike="noStrike" dirty="0">
                        <a:solidFill>
                          <a:schemeClr val="tx1"/>
                        </a:solidFill>
                        <a:latin typeface="Arial"/>
                      </a:endParaRPr>
                    </a:p>
                  </a:txBody>
                  <a:tcPr marL="27432" marR="27432" marT="27432" marB="27432" anchor="ctr"/>
                </a:tc>
                <a:tc>
                  <a:txBody>
                    <a:bodyPr/>
                    <a:lstStyle/>
                    <a:p>
                      <a:pPr algn="ctr" fontAlgn="t">
                        <a:lnSpc>
                          <a:spcPct val="95000"/>
                        </a:lnSpc>
                      </a:pPr>
                      <a:r>
                        <a:rPr lang="en-US" sz="1600" u="none" strike="noStrike" dirty="0" smtClean="0"/>
                        <a:t>865</a:t>
                      </a:r>
                      <a:endParaRPr lang="en-US" sz="1600" b="1" i="0" u="none" strike="noStrike" dirty="0">
                        <a:solidFill>
                          <a:schemeClr val="tx1"/>
                        </a:solidFill>
                        <a:latin typeface="Arial"/>
                      </a:endParaRPr>
                    </a:p>
                  </a:txBody>
                  <a:tcPr marL="27432" marR="27432" marT="27432" marB="27432" anchor="ctr"/>
                </a:tc>
              </a:tr>
              <a:tr h="489579">
                <a:tc>
                  <a:txBody>
                    <a:bodyPr/>
                    <a:lstStyle/>
                    <a:p>
                      <a:pPr algn="l" fontAlgn="t">
                        <a:lnSpc>
                          <a:spcPct val="95000"/>
                        </a:lnSpc>
                      </a:pPr>
                      <a:r>
                        <a:rPr lang="en-US" sz="1600" u="none" strike="noStrike" dirty="0"/>
                        <a:t>Biopsy </a:t>
                      </a:r>
                      <a:r>
                        <a:rPr lang="en-US" sz="1600" u="none" strike="noStrike" dirty="0" smtClean="0"/>
                        <a:t>findings</a:t>
                      </a:r>
                      <a:endParaRPr lang="en-US" sz="1600" b="1" i="0" u="none" strike="noStrike" dirty="0">
                        <a:solidFill>
                          <a:srgbClr val="000000"/>
                        </a:solidFill>
                        <a:latin typeface="Arial"/>
                      </a:endParaRPr>
                    </a:p>
                  </a:txBody>
                  <a:tcPr marL="27432" marR="27432" marT="27432" marB="27432" anchor="ctr"/>
                </a:tc>
                <a:tc>
                  <a:txBody>
                    <a:bodyPr/>
                    <a:lstStyle/>
                    <a:p>
                      <a:pPr algn="ctr" fontAlgn="t">
                        <a:lnSpc>
                          <a:spcPct val="95000"/>
                        </a:lnSpc>
                      </a:pPr>
                      <a:r>
                        <a:rPr lang="en-US" sz="1600" u="none" strike="noStrike" dirty="0" smtClean="0"/>
                        <a:t>3</a:t>
                      </a:r>
                      <a:endParaRPr lang="en-US" sz="1600" b="1" i="0" u="none" strike="noStrike" dirty="0">
                        <a:solidFill>
                          <a:schemeClr val="tx1"/>
                        </a:solidFill>
                        <a:latin typeface="Arial"/>
                      </a:endParaRPr>
                    </a:p>
                  </a:txBody>
                  <a:tcPr marL="27432" marR="27432" marT="27432" marB="27432" anchor="ctr"/>
                </a:tc>
                <a:tc>
                  <a:txBody>
                    <a:bodyPr/>
                    <a:lstStyle/>
                    <a:p>
                      <a:pPr algn="ctr" fontAlgn="t">
                        <a:lnSpc>
                          <a:spcPct val="95000"/>
                        </a:lnSpc>
                      </a:pPr>
                      <a:r>
                        <a:rPr lang="en-US" sz="1600" u="none" strike="noStrike" dirty="0" smtClean="0"/>
                        <a:t>6</a:t>
                      </a:r>
                      <a:endParaRPr lang="en-US" sz="1600" b="1" i="0" u="none" strike="noStrike" dirty="0">
                        <a:solidFill>
                          <a:schemeClr val="tx1"/>
                        </a:solidFill>
                        <a:latin typeface="Arial"/>
                      </a:endParaRPr>
                    </a:p>
                  </a:txBody>
                  <a:tcPr marL="27432" marR="27432" marT="27432" marB="27432" anchor="ctr"/>
                </a:tc>
                <a:tc>
                  <a:txBody>
                    <a:bodyPr/>
                    <a:lstStyle/>
                    <a:p>
                      <a:pPr algn="ctr" fontAlgn="t">
                        <a:lnSpc>
                          <a:spcPct val="95000"/>
                        </a:lnSpc>
                      </a:pPr>
                      <a:r>
                        <a:rPr lang="en-US" sz="1600" u="none" strike="noStrike" dirty="0" smtClean="0"/>
                        <a:t>6</a:t>
                      </a:r>
                      <a:endParaRPr lang="en-US" sz="1600" b="1" i="0" u="none" strike="noStrike" dirty="0">
                        <a:solidFill>
                          <a:schemeClr val="tx1"/>
                        </a:solidFill>
                        <a:latin typeface="Arial"/>
                      </a:endParaRPr>
                    </a:p>
                  </a:txBody>
                  <a:tcPr marL="27432" marR="27432" marT="27432" marB="27432" anchor="ctr"/>
                </a:tc>
                <a:tc>
                  <a:txBody>
                    <a:bodyPr/>
                    <a:lstStyle/>
                    <a:p>
                      <a:pPr algn="ctr" fontAlgn="t">
                        <a:lnSpc>
                          <a:spcPct val="95000"/>
                        </a:lnSpc>
                      </a:pPr>
                      <a:r>
                        <a:rPr lang="en-US" sz="1600" u="none" strike="noStrike" dirty="0" smtClean="0"/>
                        <a:t>6</a:t>
                      </a:r>
                      <a:endParaRPr lang="en-US" sz="1600" b="1" i="0" u="none" strike="noStrike" dirty="0">
                        <a:solidFill>
                          <a:schemeClr val="tx1"/>
                        </a:solidFill>
                        <a:latin typeface="Arial"/>
                      </a:endParaRPr>
                    </a:p>
                  </a:txBody>
                  <a:tcPr marL="27432" marR="27432" marT="27432" marB="27432" anchor="ctr"/>
                </a:tc>
                <a:tc>
                  <a:txBody>
                    <a:bodyPr/>
                    <a:lstStyle/>
                    <a:p>
                      <a:pPr algn="ctr" fontAlgn="t">
                        <a:lnSpc>
                          <a:spcPct val="95000"/>
                        </a:lnSpc>
                      </a:pPr>
                      <a:r>
                        <a:rPr lang="en-US" sz="1600" u="none" strike="noStrike" dirty="0" smtClean="0"/>
                        <a:t>2</a:t>
                      </a:r>
                      <a:endParaRPr lang="en-US" sz="1600" b="1" i="0" u="none" strike="noStrike" dirty="0">
                        <a:solidFill>
                          <a:schemeClr val="tx1"/>
                        </a:solidFill>
                        <a:latin typeface="Arial"/>
                      </a:endParaRPr>
                    </a:p>
                  </a:txBody>
                  <a:tcPr marL="27432" marR="27432" marT="27432" marB="27432" anchor="ctr"/>
                </a:tc>
              </a:tr>
              <a:tr h="489579">
                <a:tc>
                  <a:txBody>
                    <a:bodyPr/>
                    <a:lstStyle/>
                    <a:p>
                      <a:pPr algn="l" fontAlgn="t">
                        <a:lnSpc>
                          <a:spcPct val="95000"/>
                        </a:lnSpc>
                      </a:pPr>
                      <a:r>
                        <a:rPr lang="en-US" sz="1600" u="none" strike="noStrike" dirty="0"/>
                        <a:t>Positive </a:t>
                      </a:r>
                      <a:r>
                        <a:rPr lang="en-US" sz="1600" u="none" strike="noStrike" dirty="0" smtClean="0"/>
                        <a:t>hepatitis/HIV/HTLV-1</a:t>
                      </a:r>
                      <a:endParaRPr lang="en-US" sz="1600" b="1" i="0" u="none" strike="noStrike" dirty="0">
                        <a:solidFill>
                          <a:srgbClr val="000000"/>
                        </a:solidFill>
                        <a:latin typeface="Arial"/>
                      </a:endParaRPr>
                    </a:p>
                  </a:txBody>
                  <a:tcPr marL="27432" marR="27432" marT="27432" marB="27432" anchor="ctr"/>
                </a:tc>
                <a:tc>
                  <a:txBody>
                    <a:bodyPr/>
                    <a:lstStyle/>
                    <a:p>
                      <a:pPr algn="ctr" fontAlgn="t">
                        <a:lnSpc>
                          <a:spcPct val="95000"/>
                        </a:lnSpc>
                      </a:pPr>
                      <a:r>
                        <a:rPr lang="en-US" sz="1600" u="none" strike="noStrike" dirty="0" smtClean="0"/>
                        <a:t>436</a:t>
                      </a:r>
                      <a:endParaRPr lang="en-US" sz="1600" b="1" i="0" u="none" strike="noStrike" dirty="0">
                        <a:solidFill>
                          <a:schemeClr val="tx1"/>
                        </a:solidFill>
                        <a:latin typeface="Arial"/>
                      </a:endParaRPr>
                    </a:p>
                  </a:txBody>
                  <a:tcPr marL="27432" marR="27432" marT="27432" marB="27432" anchor="ctr"/>
                </a:tc>
                <a:tc>
                  <a:txBody>
                    <a:bodyPr/>
                    <a:lstStyle/>
                    <a:p>
                      <a:pPr algn="ctr" fontAlgn="t">
                        <a:lnSpc>
                          <a:spcPct val="95000"/>
                        </a:lnSpc>
                      </a:pPr>
                      <a:r>
                        <a:rPr lang="en-US" sz="1600" u="none" strike="noStrike" dirty="0" smtClean="0"/>
                        <a:t>340</a:t>
                      </a:r>
                      <a:endParaRPr lang="en-US" sz="1600" b="1" i="0" u="none" strike="noStrike" dirty="0">
                        <a:solidFill>
                          <a:schemeClr val="tx1"/>
                        </a:solidFill>
                        <a:latin typeface="Arial"/>
                      </a:endParaRPr>
                    </a:p>
                  </a:txBody>
                  <a:tcPr marL="27432" marR="27432" marT="27432" marB="27432" anchor="ctr"/>
                </a:tc>
                <a:tc>
                  <a:txBody>
                    <a:bodyPr/>
                    <a:lstStyle/>
                    <a:p>
                      <a:pPr algn="ctr" fontAlgn="t">
                        <a:lnSpc>
                          <a:spcPct val="95000"/>
                        </a:lnSpc>
                      </a:pPr>
                      <a:r>
                        <a:rPr lang="en-US" sz="1600" u="none" strike="noStrike" dirty="0" smtClean="0"/>
                        <a:t>344</a:t>
                      </a:r>
                      <a:endParaRPr lang="en-US" sz="1600" b="1" i="0" u="none" strike="noStrike" dirty="0">
                        <a:solidFill>
                          <a:schemeClr val="tx1"/>
                        </a:solidFill>
                        <a:latin typeface="Arial"/>
                      </a:endParaRPr>
                    </a:p>
                  </a:txBody>
                  <a:tcPr marL="27432" marR="27432" marT="27432" marB="27432" anchor="ctr"/>
                </a:tc>
                <a:tc>
                  <a:txBody>
                    <a:bodyPr/>
                    <a:lstStyle/>
                    <a:p>
                      <a:pPr algn="ctr" fontAlgn="t">
                        <a:lnSpc>
                          <a:spcPct val="95000"/>
                        </a:lnSpc>
                      </a:pPr>
                      <a:r>
                        <a:rPr lang="en-US" sz="1600" u="none" strike="noStrike" dirty="0" smtClean="0"/>
                        <a:t>294</a:t>
                      </a:r>
                      <a:endParaRPr lang="en-US" sz="1600" b="1" i="0" u="none" strike="noStrike" dirty="0">
                        <a:solidFill>
                          <a:schemeClr val="tx1"/>
                        </a:solidFill>
                        <a:latin typeface="Arial"/>
                      </a:endParaRPr>
                    </a:p>
                  </a:txBody>
                  <a:tcPr marL="27432" marR="27432" marT="27432" marB="27432" anchor="ctr"/>
                </a:tc>
                <a:tc>
                  <a:txBody>
                    <a:bodyPr/>
                    <a:lstStyle/>
                    <a:p>
                      <a:pPr algn="ctr" fontAlgn="t">
                        <a:lnSpc>
                          <a:spcPct val="95000"/>
                        </a:lnSpc>
                      </a:pPr>
                      <a:r>
                        <a:rPr lang="en-US" sz="1600" u="none" strike="noStrike" dirty="0" smtClean="0"/>
                        <a:t>246</a:t>
                      </a:r>
                      <a:endParaRPr lang="en-US" sz="1600" b="1" i="0" u="none" strike="noStrike" dirty="0">
                        <a:solidFill>
                          <a:schemeClr val="tx1"/>
                        </a:solidFill>
                        <a:latin typeface="Arial"/>
                      </a:endParaRPr>
                    </a:p>
                  </a:txBody>
                  <a:tcPr marL="27432" marR="27432" marT="27432" marB="27432" anchor="ctr"/>
                </a:tc>
              </a:tr>
              <a:tr h="489579">
                <a:tc>
                  <a:txBody>
                    <a:bodyPr/>
                    <a:lstStyle/>
                    <a:p>
                      <a:pPr algn="l" fontAlgn="t">
                        <a:lnSpc>
                          <a:spcPct val="95000"/>
                        </a:lnSpc>
                      </a:pPr>
                      <a:r>
                        <a:rPr lang="en-US" sz="1600" u="none" strike="noStrike" dirty="0"/>
                        <a:t>No </a:t>
                      </a:r>
                      <a:r>
                        <a:rPr lang="en-US" sz="1600" u="none" strike="noStrike" dirty="0" smtClean="0"/>
                        <a:t>recipient found*</a:t>
                      </a:r>
                      <a:endParaRPr lang="en-US" sz="1600" b="1" i="0" u="none" strike="noStrike" dirty="0">
                        <a:solidFill>
                          <a:srgbClr val="000000"/>
                        </a:solidFill>
                        <a:latin typeface="Arial"/>
                      </a:endParaRPr>
                    </a:p>
                  </a:txBody>
                  <a:tcPr marL="27432" marR="27432" marT="27432" marB="27432" anchor="ctr"/>
                </a:tc>
                <a:tc>
                  <a:txBody>
                    <a:bodyPr/>
                    <a:lstStyle/>
                    <a:p>
                      <a:pPr algn="ctr" fontAlgn="t">
                        <a:lnSpc>
                          <a:spcPct val="95000"/>
                        </a:lnSpc>
                      </a:pPr>
                      <a:r>
                        <a:rPr lang="en-US" sz="1600" u="none" strike="noStrike" dirty="0" smtClean="0"/>
                        <a:t>967</a:t>
                      </a:r>
                      <a:endParaRPr lang="en-US" sz="1600" b="1" i="0" u="none" strike="noStrike" dirty="0">
                        <a:solidFill>
                          <a:schemeClr val="tx1"/>
                        </a:solidFill>
                        <a:latin typeface="Arial"/>
                      </a:endParaRPr>
                    </a:p>
                  </a:txBody>
                  <a:tcPr marL="27432" marR="27432" marT="27432" marB="27432" anchor="ctr"/>
                </a:tc>
                <a:tc>
                  <a:txBody>
                    <a:bodyPr/>
                    <a:lstStyle/>
                    <a:p>
                      <a:pPr algn="ctr" fontAlgn="t">
                        <a:lnSpc>
                          <a:spcPct val="95000"/>
                        </a:lnSpc>
                      </a:pPr>
                      <a:r>
                        <a:rPr lang="en-US" sz="1600" u="none" strike="noStrike" dirty="0" smtClean="0"/>
                        <a:t>1,240</a:t>
                      </a:r>
                      <a:endParaRPr lang="en-US" sz="1600" b="1" i="0" u="none" strike="noStrike" dirty="0">
                        <a:solidFill>
                          <a:schemeClr val="tx1"/>
                        </a:solidFill>
                        <a:latin typeface="Arial"/>
                      </a:endParaRPr>
                    </a:p>
                  </a:txBody>
                  <a:tcPr marL="27432" marR="27432" marT="27432" marB="27432" anchor="ctr"/>
                </a:tc>
                <a:tc>
                  <a:txBody>
                    <a:bodyPr/>
                    <a:lstStyle/>
                    <a:p>
                      <a:pPr algn="ctr" fontAlgn="t">
                        <a:lnSpc>
                          <a:spcPct val="95000"/>
                        </a:lnSpc>
                      </a:pPr>
                      <a:r>
                        <a:rPr lang="en-US" sz="1600" u="none" strike="noStrike" dirty="0" smtClean="0"/>
                        <a:t>1,144</a:t>
                      </a:r>
                      <a:endParaRPr lang="en-US" sz="1600" b="1" i="0" u="none" strike="noStrike" dirty="0">
                        <a:solidFill>
                          <a:schemeClr val="tx1"/>
                        </a:solidFill>
                        <a:latin typeface="Arial"/>
                      </a:endParaRPr>
                    </a:p>
                  </a:txBody>
                  <a:tcPr marL="27432" marR="27432" marT="27432" marB="27432" anchor="ctr"/>
                </a:tc>
                <a:tc>
                  <a:txBody>
                    <a:bodyPr/>
                    <a:lstStyle/>
                    <a:p>
                      <a:pPr algn="ctr" fontAlgn="t">
                        <a:lnSpc>
                          <a:spcPct val="95000"/>
                        </a:lnSpc>
                      </a:pPr>
                      <a:r>
                        <a:rPr lang="en-US" sz="1600" u="none" strike="noStrike" dirty="0" smtClean="0"/>
                        <a:t>1,119</a:t>
                      </a:r>
                      <a:endParaRPr lang="en-US" sz="1600" b="1" i="0" u="none" strike="noStrike" dirty="0">
                        <a:solidFill>
                          <a:schemeClr val="tx1"/>
                        </a:solidFill>
                        <a:latin typeface="Arial"/>
                      </a:endParaRPr>
                    </a:p>
                  </a:txBody>
                  <a:tcPr marL="27432" marR="27432" marT="27432" marB="27432" anchor="ctr"/>
                </a:tc>
                <a:tc>
                  <a:txBody>
                    <a:bodyPr/>
                    <a:lstStyle/>
                    <a:p>
                      <a:pPr algn="ctr" fontAlgn="t">
                        <a:lnSpc>
                          <a:spcPct val="95000"/>
                        </a:lnSpc>
                      </a:pPr>
                      <a:r>
                        <a:rPr lang="en-US" sz="1600" u="none" strike="noStrike" dirty="0" smtClean="0"/>
                        <a:t>1,223</a:t>
                      </a:r>
                      <a:endParaRPr lang="en-US" sz="1600" b="1" i="0" u="none" strike="noStrike" dirty="0">
                        <a:solidFill>
                          <a:schemeClr val="tx1"/>
                        </a:solidFill>
                        <a:latin typeface="Arial"/>
                      </a:endParaRPr>
                    </a:p>
                  </a:txBody>
                  <a:tcPr marL="27432" marR="27432" marT="27432" marB="27432" anchor="ctr"/>
                </a:tc>
              </a:tr>
              <a:tr h="489579">
                <a:tc>
                  <a:txBody>
                    <a:bodyPr/>
                    <a:lstStyle/>
                    <a:p>
                      <a:pPr algn="l" fontAlgn="t">
                        <a:lnSpc>
                          <a:spcPct val="95000"/>
                        </a:lnSpc>
                      </a:pPr>
                      <a:r>
                        <a:rPr lang="en-US" sz="1600" u="none" strike="noStrike" dirty="0"/>
                        <a:t>Other</a:t>
                      </a:r>
                      <a:endParaRPr lang="en-US" sz="1600" b="1" i="0" u="none" strike="noStrike" dirty="0">
                        <a:solidFill>
                          <a:srgbClr val="000000"/>
                        </a:solidFill>
                        <a:latin typeface="Arial"/>
                      </a:endParaRPr>
                    </a:p>
                  </a:txBody>
                  <a:tcPr marL="27432" marR="27432" marT="27432" marB="27432" anchor="ctr"/>
                </a:tc>
                <a:tc>
                  <a:txBody>
                    <a:bodyPr/>
                    <a:lstStyle/>
                    <a:p>
                      <a:pPr algn="ctr" fontAlgn="t">
                        <a:lnSpc>
                          <a:spcPct val="95000"/>
                        </a:lnSpc>
                      </a:pPr>
                      <a:r>
                        <a:rPr lang="en-US" sz="1600" u="none" strike="noStrike" dirty="0" smtClean="0"/>
                        <a:t>1,329</a:t>
                      </a:r>
                      <a:endParaRPr lang="en-US" sz="1600" b="1" i="0" u="none" strike="noStrike" dirty="0">
                        <a:solidFill>
                          <a:schemeClr val="tx1"/>
                        </a:solidFill>
                        <a:latin typeface="Arial"/>
                      </a:endParaRPr>
                    </a:p>
                  </a:txBody>
                  <a:tcPr marL="27432" marR="27432" marT="27432" marB="27432" anchor="ctr"/>
                </a:tc>
                <a:tc>
                  <a:txBody>
                    <a:bodyPr/>
                    <a:lstStyle/>
                    <a:p>
                      <a:pPr algn="ctr" fontAlgn="t">
                        <a:lnSpc>
                          <a:spcPct val="95000"/>
                        </a:lnSpc>
                      </a:pPr>
                      <a:r>
                        <a:rPr lang="en-US" sz="1600" u="none" strike="noStrike" dirty="0" smtClean="0"/>
                        <a:t>1,269</a:t>
                      </a:r>
                      <a:endParaRPr lang="en-US" sz="1600" b="1" i="0" u="none" strike="noStrike" dirty="0">
                        <a:solidFill>
                          <a:schemeClr val="tx1"/>
                        </a:solidFill>
                        <a:latin typeface="Arial"/>
                      </a:endParaRPr>
                    </a:p>
                  </a:txBody>
                  <a:tcPr marL="27432" marR="27432" marT="27432" marB="27432" anchor="ctr"/>
                </a:tc>
                <a:tc>
                  <a:txBody>
                    <a:bodyPr/>
                    <a:lstStyle/>
                    <a:p>
                      <a:pPr algn="ctr" fontAlgn="t">
                        <a:lnSpc>
                          <a:spcPct val="95000"/>
                        </a:lnSpc>
                      </a:pPr>
                      <a:r>
                        <a:rPr lang="en-US" sz="1600" u="none" strike="noStrike" dirty="0" smtClean="0"/>
                        <a:t>1,152</a:t>
                      </a:r>
                      <a:endParaRPr lang="en-US" sz="1600" b="1" i="0" u="none" strike="noStrike" dirty="0">
                        <a:solidFill>
                          <a:schemeClr val="tx1"/>
                        </a:solidFill>
                        <a:latin typeface="Arial"/>
                      </a:endParaRPr>
                    </a:p>
                  </a:txBody>
                  <a:tcPr marL="27432" marR="27432" marT="27432" marB="27432" anchor="ctr"/>
                </a:tc>
                <a:tc>
                  <a:txBody>
                    <a:bodyPr/>
                    <a:lstStyle/>
                    <a:p>
                      <a:pPr algn="ctr" fontAlgn="t">
                        <a:lnSpc>
                          <a:spcPct val="95000"/>
                        </a:lnSpc>
                      </a:pPr>
                      <a:r>
                        <a:rPr lang="en-US" sz="1600" u="none" strike="noStrike" dirty="0" smtClean="0"/>
                        <a:t>1,103</a:t>
                      </a:r>
                      <a:endParaRPr lang="en-US" sz="1600" b="1" i="0" u="none" strike="noStrike" dirty="0">
                        <a:solidFill>
                          <a:schemeClr val="tx1"/>
                        </a:solidFill>
                        <a:latin typeface="Arial"/>
                      </a:endParaRPr>
                    </a:p>
                  </a:txBody>
                  <a:tcPr marL="27432" marR="27432" marT="27432" marB="27432" anchor="ctr"/>
                </a:tc>
                <a:tc>
                  <a:txBody>
                    <a:bodyPr/>
                    <a:lstStyle/>
                    <a:p>
                      <a:pPr algn="ctr" fontAlgn="t">
                        <a:lnSpc>
                          <a:spcPct val="95000"/>
                        </a:lnSpc>
                      </a:pPr>
                      <a:r>
                        <a:rPr lang="en-US" sz="1600" u="none" strike="noStrike" dirty="0" smtClean="0"/>
                        <a:t>1,165</a:t>
                      </a:r>
                      <a:endParaRPr lang="en-US" sz="1600" b="1" i="0" u="none" strike="noStrike" dirty="0">
                        <a:solidFill>
                          <a:schemeClr val="tx1"/>
                        </a:solidFill>
                        <a:latin typeface="Arial"/>
                      </a:endParaRPr>
                    </a:p>
                  </a:txBody>
                  <a:tcPr marL="27432" marR="27432" marT="27432" marB="27432" anchor="ctr"/>
                </a:tc>
              </a:tr>
            </a:tbl>
          </a:graphicData>
        </a:graphic>
      </p:graphicFrame>
      <p:sp>
        <p:nvSpPr>
          <p:cNvPr id="5" name="Rectangle 4"/>
          <p:cNvSpPr/>
          <p:nvPr/>
        </p:nvSpPr>
        <p:spPr>
          <a:xfrm>
            <a:off x="385763" y="6300272"/>
            <a:ext cx="1452321" cy="184666"/>
          </a:xfrm>
          <a:prstGeom prst="rect">
            <a:avLst/>
          </a:prstGeom>
        </p:spPr>
        <p:txBody>
          <a:bodyPr wrap="none" lIns="0" tIns="0" rIns="0" bIns="0" anchor="b" anchorCtr="0">
            <a:spAutoFit/>
          </a:bodyPr>
          <a:lstStyle/>
          <a:p>
            <a:r>
              <a:rPr lang="en-US" sz="1200" dirty="0" smtClean="0"/>
              <a:t>* UNOS-OPTN 2012.</a:t>
            </a:r>
            <a:endParaRPr lang="en-US" sz="1200" dirty="0"/>
          </a:p>
        </p:txBody>
      </p:sp>
    </p:spTree>
    <p:extLst>
      <p:ext uri="{BB962C8B-B14F-4D97-AF65-F5344CB8AC3E}">
        <p14:creationId xmlns:p14="http://schemas.microsoft.com/office/powerpoint/2010/main" val="39093847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3264</TotalTime>
  <Words>2048</Words>
  <Application>Microsoft Office PowerPoint</Application>
  <PresentationFormat>On-screen Show (4:3)</PresentationFormat>
  <Paragraphs>363</Paragraphs>
  <Slides>35</Slides>
  <Notes>1</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Adjacency</vt:lpstr>
      <vt:lpstr>A New ICD-10-PCS Code For Donor Organ Perfusion </vt:lpstr>
      <vt:lpstr>Donor Lung Perfusion Coalition </vt:lpstr>
      <vt:lpstr>Agenda</vt:lpstr>
      <vt:lpstr>Coding Issue</vt:lpstr>
      <vt:lpstr>New Technology Add On Payment</vt:lpstr>
      <vt:lpstr>Timing for New ICD-10-PCS Code</vt:lpstr>
      <vt:lpstr>Lung Transplant CHALLENGES  AND Statistics</vt:lpstr>
      <vt:lpstr>Lung Transplant Facts</vt:lpstr>
      <vt:lpstr>Leading Causes of Non-recovery</vt:lpstr>
      <vt:lpstr>Long Wait Time for Donor Lungs</vt:lpstr>
      <vt:lpstr>2012 Payer Mix for Lung Transplants - DRG 007</vt:lpstr>
      <vt:lpstr>Organ Perfusion: a POSSIBLE SOLUTION TO DONOR ORGAN SHORTAGE</vt:lpstr>
      <vt:lpstr>What is XVIVO Organ Perfusion?</vt:lpstr>
      <vt:lpstr>Initial Target Population for XVIVO Perfusion: Marginal Donor Lungs</vt:lpstr>
      <vt:lpstr>Marginal Donor Lungs</vt:lpstr>
      <vt:lpstr>FDA HDE Professional Labeling</vt:lpstr>
      <vt:lpstr>HELP/NOVEL</vt:lpstr>
      <vt:lpstr>Overall Safety Conclusions</vt:lpstr>
      <vt:lpstr>Probable Benefit Proven</vt:lpstr>
      <vt:lpstr>Beyond the HDE</vt:lpstr>
      <vt:lpstr>Future Applications for Organ Perfusion</vt:lpstr>
      <vt:lpstr>About The XVIVO PERFUSION SYSTEM</vt:lpstr>
      <vt:lpstr>XPS System</vt:lpstr>
      <vt:lpstr>STEEN Solution™ Major Characteristics:</vt:lpstr>
      <vt:lpstr>XPS Perfusion System with STEEN Solution™ Procedure Steps </vt:lpstr>
      <vt:lpstr>  XPS Perfusion System with STEEN Solution™ Procedure Steps (continued) </vt:lpstr>
      <vt:lpstr>EVLP Timeline</vt:lpstr>
      <vt:lpstr>Organ Perfusion Not Usually Part of Organ Procurement Process</vt:lpstr>
      <vt:lpstr>Organ Perfusion Not Part of  Backbench Workup</vt:lpstr>
      <vt:lpstr>ICD-10-PCS Code REQUEST</vt:lpstr>
      <vt:lpstr>Rationale for New ICD-10-PCS Code</vt:lpstr>
      <vt:lpstr>Rationale for New ICD-10-PCS Code (continued)</vt:lpstr>
      <vt:lpstr>Recommended ICD-10-PCS Code</vt:lpstr>
      <vt:lpstr>Conclusion</vt:lpstr>
      <vt:lpstr>Questions/Answers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New ICD-10-PCS Code For Donor Organ Perfusion</dc:title>
  <dc:creator>Carolyn Moora</dc:creator>
  <cp:lastModifiedBy>PATRICIA BROOKS</cp:lastModifiedBy>
  <cp:revision>99</cp:revision>
  <cp:lastPrinted>2015-02-16T17:09:56Z</cp:lastPrinted>
  <dcterms:created xsi:type="dcterms:W3CDTF">2015-02-02T19:48:50Z</dcterms:created>
  <dcterms:modified xsi:type="dcterms:W3CDTF">2015-02-23T12:29:50Z</dcterms:modified>
</cp:coreProperties>
</file>