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294" r:id="rId2"/>
    <p:sldId id="295" r:id="rId3"/>
    <p:sldId id="297" r:id="rId4"/>
    <p:sldId id="260" r:id="rId5"/>
    <p:sldId id="310" r:id="rId6"/>
    <p:sldId id="312" r:id="rId7"/>
    <p:sldId id="313" r:id="rId8"/>
    <p:sldId id="311" r:id="rId9"/>
    <p:sldId id="261" r:id="rId10"/>
    <p:sldId id="314" r:id="rId11"/>
    <p:sldId id="266" r:id="rId12"/>
    <p:sldId id="315" r:id="rId13"/>
    <p:sldId id="316" r:id="rId14"/>
    <p:sldId id="317" r:id="rId15"/>
    <p:sldId id="330" r:id="rId16"/>
    <p:sldId id="318" r:id="rId17"/>
    <p:sldId id="319" r:id="rId18"/>
    <p:sldId id="320" r:id="rId19"/>
    <p:sldId id="271" r:id="rId20"/>
    <p:sldId id="272" r:id="rId21"/>
    <p:sldId id="273" r:id="rId22"/>
    <p:sldId id="321" r:id="rId23"/>
    <p:sldId id="322" r:id="rId24"/>
    <p:sldId id="323" r:id="rId25"/>
    <p:sldId id="324" r:id="rId26"/>
    <p:sldId id="331" r:id="rId27"/>
    <p:sldId id="326" r:id="rId28"/>
    <p:sldId id="283" r:id="rId29"/>
    <p:sldId id="332" r:id="rId30"/>
    <p:sldId id="327" r:id="rId31"/>
    <p:sldId id="328" r:id="rId32"/>
    <p:sldId id="296" r:id="rId33"/>
    <p:sldId id="301" r:id="rId34"/>
    <p:sldId id="329" r:id="rId35"/>
    <p:sldId id="307" r:id="rId36"/>
  </p:sldIdLst>
  <p:sldSz cx="9144000" cy="6858000" type="screen4x3"/>
  <p:notesSz cx="6858000" cy="9144000"/>
  <p:defaultTextStyle>
    <a:lvl1pPr defTabSz="457200">
      <a:defRPr>
        <a:latin typeface="Times"/>
        <a:ea typeface="Times"/>
        <a:cs typeface="Times"/>
        <a:sym typeface="Times"/>
      </a:defRPr>
    </a:lvl1pPr>
    <a:lvl2pPr indent="457200" defTabSz="457200">
      <a:defRPr>
        <a:latin typeface="Times"/>
        <a:ea typeface="Times"/>
        <a:cs typeface="Times"/>
        <a:sym typeface="Times"/>
      </a:defRPr>
    </a:lvl2pPr>
    <a:lvl3pPr indent="914400" defTabSz="457200">
      <a:defRPr>
        <a:latin typeface="Times"/>
        <a:ea typeface="Times"/>
        <a:cs typeface="Times"/>
        <a:sym typeface="Times"/>
      </a:defRPr>
    </a:lvl3pPr>
    <a:lvl4pPr indent="1371600" defTabSz="457200">
      <a:defRPr>
        <a:latin typeface="Times"/>
        <a:ea typeface="Times"/>
        <a:cs typeface="Times"/>
        <a:sym typeface="Times"/>
      </a:defRPr>
    </a:lvl4pPr>
    <a:lvl5pPr indent="1828800" defTabSz="457200">
      <a:defRPr>
        <a:latin typeface="Times"/>
        <a:ea typeface="Times"/>
        <a:cs typeface="Times"/>
        <a:sym typeface="Times"/>
      </a:defRPr>
    </a:lvl5pPr>
    <a:lvl6pPr indent="2286000" defTabSz="457200">
      <a:defRPr>
        <a:latin typeface="Times"/>
        <a:ea typeface="Times"/>
        <a:cs typeface="Times"/>
        <a:sym typeface="Times"/>
      </a:defRPr>
    </a:lvl6pPr>
    <a:lvl7pPr indent="2743200" defTabSz="457200">
      <a:defRPr>
        <a:latin typeface="Times"/>
        <a:ea typeface="Times"/>
        <a:cs typeface="Times"/>
        <a:sym typeface="Times"/>
      </a:defRPr>
    </a:lvl7pPr>
    <a:lvl8pPr indent="3200400" defTabSz="457200">
      <a:defRPr>
        <a:latin typeface="Times"/>
        <a:ea typeface="Times"/>
        <a:cs typeface="Times"/>
        <a:sym typeface="Times"/>
      </a:defRPr>
    </a:lvl8pPr>
    <a:lvl9pPr indent="3657600" defTabSz="457200">
      <a:defRPr>
        <a:latin typeface="Times"/>
        <a:ea typeface="Times"/>
        <a:cs typeface="Times"/>
        <a:sym typeface="Time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yn Moora" initials="CM" lastIdx="16" clrIdx="0"/>
  <p:cmAuthor id="1" name="Shannon Matricardi"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Times"/>
          <a:ea typeface="Times"/>
          <a:cs typeface="Time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
          <a:latin typeface="Times"/>
          <a:ea typeface="Times"/>
          <a:cs typeface="Time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a:ea typeface="Times"/>
          <a:cs typeface="Time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CF821DB8-F4EB-4A41-A1BA-3FCAFE7338EE}" styleName="">
    <a:tblBg/>
    <a:wholeTbl>
      <a:tcTxStyle b="on" i="on">
        <a:font>
          <a:latin typeface="Times"/>
          <a:ea typeface="Times"/>
          <a:cs typeface="Times"/>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Times"/>
          <a:ea typeface="Times"/>
          <a:cs typeface="Time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
          <a:latin typeface="Times"/>
          <a:ea typeface="Times"/>
          <a:cs typeface="Times"/>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a:ea typeface="Times"/>
          <a:cs typeface="Times"/>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
          <a:latin typeface="Times"/>
          <a:ea typeface="Times"/>
          <a:cs typeface="Time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a:ea typeface="Times"/>
          <a:cs typeface="Time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a:ea typeface="Times"/>
          <a:cs typeface="Times"/>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Times"/>
          <a:ea typeface="Times"/>
          <a:cs typeface="Times"/>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a:ea typeface="Times"/>
          <a:cs typeface="Times"/>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a:ea typeface="Times"/>
          <a:cs typeface="Times"/>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193" autoAdjust="0"/>
    <p:restoredTop sz="94660"/>
  </p:normalViewPr>
  <p:slideViewPr>
    <p:cSldViewPr snapToGrid="0" snapToObjects="1">
      <p:cViewPr>
        <p:scale>
          <a:sx n="57" d="100"/>
          <a:sy n="57" d="100"/>
        </p:scale>
        <p:origin x="-720" y="19"/>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9" name="Shape 49"/>
          <p:cNvSpPr>
            <a:spLocks noGrp="1" noRot="1" noChangeAspect="1"/>
          </p:cNvSpPr>
          <p:nvPr>
            <p:ph type="sldImg"/>
          </p:nvPr>
        </p:nvSpPr>
        <p:spPr>
          <a:xfrm>
            <a:off x="1143000" y="685800"/>
            <a:ext cx="4572000" cy="3429000"/>
          </a:xfrm>
          <a:prstGeom prst="rect">
            <a:avLst/>
          </a:prstGeom>
        </p:spPr>
        <p:txBody>
          <a:bodyPr/>
          <a:lstStyle/>
          <a:p>
            <a:pPr lvl="0"/>
            <a:endParaRPr dirty="0"/>
          </a:p>
        </p:txBody>
      </p:sp>
      <p:sp>
        <p:nvSpPr>
          <p:cNvPr id="50" name="Shape 5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54826666"/>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81F7A296-42F6-4DEE-959F-A3667809AC66}" type="slidenum">
              <a:rPr lang="en-US" smtClean="0"/>
              <a:pPr/>
              <a:t>1</a:t>
            </a:fld>
            <a:endParaRPr lang="en-US" dirty="0"/>
          </a:p>
        </p:txBody>
      </p:sp>
    </p:spTree>
    <p:extLst>
      <p:ext uri="{BB962C8B-B14F-4D97-AF65-F5344CB8AC3E}">
        <p14:creationId xmlns:p14="http://schemas.microsoft.com/office/powerpoint/2010/main" val="326579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hape 83"/>
          <p:cNvSpPr>
            <a:spLocks noGrp="1" noRot="1" noChangeAspect="1"/>
          </p:cNvSpPr>
          <p:nvPr>
            <p:ph type="sldImg"/>
          </p:nvPr>
        </p:nvSpPr>
        <p:spPr>
          <a:prstGeom prst="rect">
            <a:avLst/>
          </a:prstGeom>
        </p:spPr>
        <p:txBody>
          <a:bodyPr/>
          <a:lstStyle/>
          <a:p>
            <a:pPr lvl="0"/>
            <a:endParaRPr dirty="0"/>
          </a:p>
        </p:txBody>
      </p:sp>
      <p:sp>
        <p:nvSpPr>
          <p:cNvPr id="84" name="Shape 84"/>
          <p:cNvSpPr>
            <a:spLocks noGrp="1"/>
          </p:cNvSpPr>
          <p:nvPr>
            <p:ph type="body" sz="quarter" idx="1"/>
          </p:nvPr>
        </p:nvSpPr>
        <p:spPr>
          <a:prstGeom prst="rect">
            <a:avLst/>
          </a:prstGeom>
        </p:spPr>
        <p:txBody>
          <a:bodyPr/>
          <a:lstStyle/>
          <a:p>
            <a:pPr lvl="0">
              <a:defRPr sz="1800"/>
            </a:pPr>
            <a:r>
              <a:rPr sz="2200" dirty="0"/>
              <a:t>Induration</a:t>
            </a:r>
          </a:p>
          <a:p>
            <a:pPr lvl="0">
              <a:defRPr sz="1800"/>
            </a:pPr>
            <a:r>
              <a:rPr sz="2200" dirty="0"/>
              <a:t>Venous Eczema</a:t>
            </a:r>
          </a:p>
          <a:p>
            <a:pPr lvl="0">
              <a:defRPr sz="1800"/>
            </a:pPr>
            <a:r>
              <a:rPr sz="2200" dirty="0"/>
              <a:t>Corona Phlebascia</a:t>
            </a:r>
          </a:p>
          <a:p>
            <a:pPr lvl="0">
              <a:defRPr sz="1800"/>
            </a:pPr>
            <a:endParaRPr sz="2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2200" dirty="0" smtClean="0"/>
              <a:t>It is projected that the number of adults in the United States with venous thromboembolism (of which DVT is the predominant form) will double from 0.95 million in 2006 to 1.82 million in 205014; therefore, improved prevention and treatment of DVT are critical in decreasing the incidence of PTS. </a:t>
            </a:r>
          </a:p>
          <a:p>
            <a:endParaRPr lang="en-US" dirty="0"/>
          </a:p>
        </p:txBody>
      </p:sp>
    </p:spTree>
    <p:extLst>
      <p:ext uri="{BB962C8B-B14F-4D97-AF65-F5344CB8AC3E}">
        <p14:creationId xmlns:p14="http://schemas.microsoft.com/office/powerpoint/2010/main" val="2630088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2200" dirty="0" smtClean="0"/>
              <a:t>Largely attributable to greater use of healthcare visits and prescription medications, but almost 50% in non-medical costs</a:t>
            </a:r>
          </a:p>
          <a:p>
            <a:endParaRPr lang="en-US" dirty="0"/>
          </a:p>
        </p:txBody>
      </p:sp>
    </p:spTree>
    <p:extLst>
      <p:ext uri="{BB962C8B-B14F-4D97-AF65-F5344CB8AC3E}">
        <p14:creationId xmlns:p14="http://schemas.microsoft.com/office/powerpoint/2010/main" val="3719159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2200" dirty="0" smtClean="0"/>
              <a:t>Systemic anticoagulation alone does not reduce the risk of PTS. Earlier and more complete thrombus clearance producing an “open vein” can relieve venous outflow obstruction, preserve valvular function, and reduce venous hypertension</a:t>
            </a:r>
          </a:p>
          <a:p>
            <a:endParaRPr lang="en-US" dirty="0"/>
          </a:p>
        </p:txBody>
      </p:sp>
    </p:spTree>
    <p:extLst>
      <p:ext uri="{BB962C8B-B14F-4D97-AF65-F5344CB8AC3E}">
        <p14:creationId xmlns:p14="http://schemas.microsoft.com/office/powerpoint/2010/main" val="1084511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2200" dirty="0" smtClean="0"/>
              <a:t>More focused therapy, personalized to the area of clot</a:t>
            </a:r>
          </a:p>
          <a:p>
            <a:endParaRPr lang="en-US" dirty="0"/>
          </a:p>
        </p:txBody>
      </p:sp>
    </p:spTree>
    <p:extLst>
      <p:ext uri="{BB962C8B-B14F-4D97-AF65-F5344CB8AC3E}">
        <p14:creationId xmlns:p14="http://schemas.microsoft.com/office/powerpoint/2010/main" val="2824952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prstGeom prst="rect">
            <a:avLst/>
          </a:prstGeom>
        </p:spPr>
        <p:txBody>
          <a:bodyPr/>
          <a:lstStyle/>
          <a:p>
            <a:pPr lvl="0"/>
            <a:endParaRPr dirty="0"/>
          </a:p>
        </p:txBody>
      </p:sp>
      <p:sp>
        <p:nvSpPr>
          <p:cNvPr id="138" name="Shape 138"/>
          <p:cNvSpPr>
            <a:spLocks noGrp="1"/>
          </p:cNvSpPr>
          <p:nvPr>
            <p:ph type="body" sz="quarter" idx="1"/>
          </p:nvPr>
        </p:nvSpPr>
        <p:spPr>
          <a:prstGeom prst="rect">
            <a:avLst/>
          </a:prstGeom>
        </p:spPr>
        <p:txBody>
          <a:bodyPr/>
          <a:lstStyle/>
          <a:p>
            <a:pPr lvl="0">
              <a:lnSpc>
                <a:spcPct val="100000"/>
              </a:lnSpc>
              <a:defRPr sz="1800"/>
            </a:pPr>
            <a:r>
              <a:rPr sz="1200" dirty="0">
                <a:latin typeface="Calibri"/>
                <a:ea typeface="Calibri"/>
                <a:cs typeface="Calibri"/>
                <a:sym typeface="Calibri"/>
              </a:rPr>
              <a:t>Semba, advisory panel 2000, 0.5mg/hr</a:t>
            </a:r>
          </a:p>
          <a:p>
            <a:pPr lvl="0">
              <a:lnSpc>
                <a:spcPct val="100000"/>
              </a:lnSpc>
              <a:defRPr sz="1800"/>
            </a:pPr>
            <a:r>
              <a:rPr sz="1200" dirty="0">
                <a:latin typeface="Calibri"/>
                <a:ea typeface="Calibri"/>
                <a:cs typeface="Calibri"/>
                <a:sym typeface="Calibri"/>
              </a:rPr>
              <a:t>rt-PA at low doses (0.5 to 1.0 mg/h), major bleeding has occurred in 3% to 4% of patients. Pooled risk of intracranial bleeding 0.2%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noRot="1" noChangeAspect="1"/>
          </p:cNvSpPr>
          <p:nvPr>
            <p:ph type="sldImg"/>
          </p:nvPr>
        </p:nvSpPr>
        <p:spPr>
          <a:prstGeom prst="rect">
            <a:avLst/>
          </a:prstGeom>
        </p:spPr>
        <p:txBody>
          <a:bodyPr/>
          <a:lstStyle/>
          <a:p>
            <a:pPr lvl="0"/>
            <a:endParaRPr dirty="0"/>
          </a:p>
        </p:txBody>
      </p:sp>
      <p:sp>
        <p:nvSpPr>
          <p:cNvPr id="150" name="Shape 150"/>
          <p:cNvSpPr>
            <a:spLocks noGrp="1"/>
          </p:cNvSpPr>
          <p:nvPr>
            <p:ph type="body" sz="quarter" idx="1"/>
          </p:nvPr>
        </p:nvSpPr>
        <p:spPr>
          <a:prstGeom prst="rect">
            <a:avLst/>
          </a:prstGeom>
        </p:spPr>
        <p:txBody>
          <a:bodyPr/>
          <a:lstStyle/>
          <a:p>
            <a:pPr lvl="0">
              <a:defRPr sz="1800"/>
            </a:pPr>
            <a:r>
              <a:rPr sz="2200" dirty="0"/>
              <a:t>Phlegmasia cerulea dolens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0" name="Shape 10"/>
          <p:cNvSpPr>
            <a:spLocks noGrp="1"/>
          </p:cNvSpPr>
          <p:nvPr>
            <p:ph type="title"/>
          </p:nvPr>
        </p:nvSpPr>
        <p:spPr>
          <a:xfrm>
            <a:off x="685800" y="2130425"/>
            <a:ext cx="7772400" cy="1755775"/>
          </a:xfrm>
          <a:prstGeom prst="rect">
            <a:avLst/>
          </a:prstGeom>
        </p:spPr>
        <p:txBody>
          <a:bodyPr/>
          <a:lstStyle/>
          <a:p>
            <a:pPr lvl="0">
              <a:defRPr sz="1800">
                <a:solidFill>
                  <a:srgbClr val="000000"/>
                </a:solidFill>
              </a:defRPr>
            </a:pPr>
            <a:r>
              <a:rPr sz="4400">
                <a:solidFill>
                  <a:srgbClr val="FFFFFF"/>
                </a:solidFill>
              </a:rPr>
              <a:t>Title Text</a:t>
            </a:r>
          </a:p>
        </p:txBody>
      </p:sp>
      <p:sp>
        <p:nvSpPr>
          <p:cNvPr id="11" name="Shape 11"/>
          <p:cNvSpPr>
            <a:spLocks noGrp="1"/>
          </p:cNvSpPr>
          <p:nvPr>
            <p:ph type="body" idx="1"/>
          </p:nvPr>
        </p:nvSpPr>
        <p:spPr>
          <a:xfrm>
            <a:off x="1371600" y="3886200"/>
            <a:ext cx="6400800" cy="2971800"/>
          </a:xfrm>
          <a:prstGeom prst="rect">
            <a:avLst/>
          </a:prstGeom>
        </p:spPr>
        <p:txBody>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pPr lvl="0">
              <a:defRPr sz="1800">
                <a:solidFill>
                  <a:srgbClr val="000000"/>
                </a:solidFill>
              </a:defRPr>
            </a:pPr>
            <a:r>
              <a:rPr sz="3200">
                <a:solidFill>
                  <a:srgbClr val="FFFF00"/>
                </a:solidFill>
              </a:rPr>
              <a:t>Body Level One</a:t>
            </a:r>
          </a:p>
          <a:p>
            <a:pPr lvl="1">
              <a:defRPr sz="1800">
                <a:solidFill>
                  <a:srgbClr val="000000"/>
                </a:solidFill>
              </a:defRPr>
            </a:pPr>
            <a:r>
              <a:rPr sz="3200">
                <a:solidFill>
                  <a:srgbClr val="FFFF00"/>
                </a:solidFill>
              </a:rPr>
              <a:t>Body Level Two</a:t>
            </a:r>
          </a:p>
          <a:p>
            <a:pPr lvl="2">
              <a:defRPr sz="1800">
                <a:solidFill>
                  <a:srgbClr val="000000"/>
                </a:solidFill>
              </a:defRPr>
            </a:pPr>
            <a:r>
              <a:rPr sz="3200">
                <a:solidFill>
                  <a:srgbClr val="FFFF00"/>
                </a:solidFill>
              </a:rPr>
              <a:t>Body Level Three</a:t>
            </a:r>
          </a:p>
          <a:p>
            <a:pPr lvl="3">
              <a:defRPr sz="1800">
                <a:solidFill>
                  <a:srgbClr val="000000"/>
                </a:solidFill>
              </a:defRPr>
            </a:pPr>
            <a:r>
              <a:rPr sz="3200">
                <a:solidFill>
                  <a:srgbClr val="FFFF00"/>
                </a:solidFill>
              </a:rPr>
              <a:t>Body Level Four</a:t>
            </a:r>
          </a:p>
          <a:p>
            <a:pPr lvl="4">
              <a:defRPr sz="1800">
                <a:solidFill>
                  <a:srgbClr val="000000"/>
                </a:solidFill>
              </a:defRPr>
            </a:pPr>
            <a:r>
              <a:rPr sz="3200">
                <a:solidFill>
                  <a:srgbClr val="FFFF00"/>
                </a:solidFill>
              </a:rPr>
              <a:t>Body Level Five</a:t>
            </a:r>
          </a:p>
        </p:txBody>
      </p:sp>
      <p:sp>
        <p:nvSpPr>
          <p:cNvPr id="4" name="Slide Number Placeholder 3"/>
          <p:cNvSpPr>
            <a:spLocks noGrp="1"/>
          </p:cNvSpPr>
          <p:nvPr>
            <p:ph type="sldNum" sz="quarter" idx="12"/>
          </p:nvPr>
        </p:nvSpPr>
        <p:spPr>
          <a:xfrm>
            <a:off x="8719449" y="30144"/>
            <a:ext cx="394397" cy="365125"/>
          </a:xfrm>
        </p:spPr>
        <p:txBody>
          <a:bodyPr/>
          <a:lstStyle/>
          <a:p>
            <a:fld id="{9E620140-CD44-4534-9633-7DFB56796B88}" type="slidenum">
              <a:rPr lang="en-US" smtClean="0"/>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3" name="Shape 13"/>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4" name="Shape 14"/>
          <p:cNvSpPr>
            <a:spLocks noGrp="1"/>
          </p:cNvSpPr>
          <p:nvPr>
            <p:ph type="body" idx="1"/>
          </p:nvPr>
        </p:nvSpPr>
        <p:spPr>
          <a:prstGeom prst="rect">
            <a:avLst/>
          </a:prstGeom>
        </p:spPr>
        <p:txBody>
          <a:bodyPr/>
          <a:lstStyle/>
          <a:p>
            <a:pPr lvl="0">
              <a:defRPr sz="1800">
                <a:solidFill>
                  <a:srgbClr val="000000"/>
                </a:solidFill>
              </a:defRPr>
            </a:pPr>
            <a:r>
              <a:rPr sz="3200">
                <a:solidFill>
                  <a:srgbClr val="FFFF00"/>
                </a:solidFill>
              </a:rPr>
              <a:t>Body Level One</a:t>
            </a:r>
          </a:p>
          <a:p>
            <a:pPr lvl="1">
              <a:defRPr sz="1800">
                <a:solidFill>
                  <a:srgbClr val="000000"/>
                </a:solidFill>
              </a:defRPr>
            </a:pPr>
            <a:r>
              <a:rPr sz="3200">
                <a:solidFill>
                  <a:srgbClr val="FFFF00"/>
                </a:solidFill>
              </a:rPr>
              <a:t>Body Level Two</a:t>
            </a:r>
          </a:p>
          <a:p>
            <a:pPr lvl="2">
              <a:defRPr sz="1800">
                <a:solidFill>
                  <a:srgbClr val="000000"/>
                </a:solidFill>
              </a:defRPr>
            </a:pPr>
            <a:r>
              <a:rPr sz="3200">
                <a:solidFill>
                  <a:srgbClr val="FFFF00"/>
                </a:solidFill>
              </a:rPr>
              <a:t>Body Level Three</a:t>
            </a:r>
          </a:p>
          <a:p>
            <a:pPr lvl="3">
              <a:defRPr sz="1800">
                <a:solidFill>
                  <a:srgbClr val="000000"/>
                </a:solidFill>
              </a:defRPr>
            </a:pPr>
            <a:r>
              <a:rPr sz="3200">
                <a:solidFill>
                  <a:srgbClr val="FFFF00"/>
                </a:solidFill>
              </a:rPr>
              <a:t>Body Level Four</a:t>
            </a:r>
          </a:p>
          <a:p>
            <a:pPr lvl="4">
              <a:defRPr sz="1800">
                <a:solidFill>
                  <a:srgbClr val="000000"/>
                </a:solidFill>
              </a:defRPr>
            </a:pPr>
            <a:r>
              <a:rPr sz="3200">
                <a:solidFill>
                  <a:srgbClr val="FFFF00"/>
                </a:solidFill>
              </a:rPr>
              <a:t>Body Level Five</a:t>
            </a:r>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9" name="Shape 19"/>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20" name="Shape 20"/>
          <p:cNvSpPr>
            <a:spLocks noGrp="1"/>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lvl="0">
              <a:defRPr sz="1800">
                <a:solidFill>
                  <a:srgbClr val="000000"/>
                </a:solidFill>
              </a:defRPr>
            </a:pPr>
            <a:r>
              <a:rPr sz="2800">
                <a:solidFill>
                  <a:srgbClr val="FFFF00"/>
                </a:solidFill>
              </a:rPr>
              <a:t>Body Level One</a:t>
            </a:r>
          </a:p>
          <a:p>
            <a:pPr lvl="1">
              <a:defRPr sz="1800">
                <a:solidFill>
                  <a:srgbClr val="000000"/>
                </a:solidFill>
              </a:defRPr>
            </a:pPr>
            <a:r>
              <a:rPr sz="2800">
                <a:solidFill>
                  <a:srgbClr val="FFFF00"/>
                </a:solidFill>
              </a:rPr>
              <a:t>Body Level Two</a:t>
            </a:r>
          </a:p>
          <a:p>
            <a:pPr lvl="2">
              <a:defRPr sz="1800">
                <a:solidFill>
                  <a:srgbClr val="000000"/>
                </a:solidFill>
              </a:defRPr>
            </a:pPr>
            <a:r>
              <a:rPr sz="2800">
                <a:solidFill>
                  <a:srgbClr val="FFFF00"/>
                </a:solidFill>
              </a:rPr>
              <a:t>Body Level Three</a:t>
            </a:r>
          </a:p>
          <a:p>
            <a:pPr lvl="3">
              <a:defRPr sz="1800">
                <a:solidFill>
                  <a:srgbClr val="000000"/>
                </a:solidFill>
              </a:defRPr>
            </a:pPr>
            <a:r>
              <a:rPr sz="2800">
                <a:solidFill>
                  <a:srgbClr val="FFFF00"/>
                </a:solidFill>
              </a:rPr>
              <a:t>Body Level Four</a:t>
            </a:r>
          </a:p>
          <a:p>
            <a:pPr lvl="4">
              <a:defRPr sz="1800">
                <a:solidFill>
                  <a:srgbClr val="000000"/>
                </a:solidFill>
              </a:defRPr>
            </a:pPr>
            <a:r>
              <a:rPr sz="2800">
                <a:solidFill>
                  <a:srgbClr val="FFFF00"/>
                </a:solidFill>
              </a:rPr>
              <a:t>Body Level Five</a:t>
            </a:r>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3"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8" name="Shape 28"/>
          <p:cNvSpPr>
            <a:spLocks noGrp="1"/>
          </p:cNvSpPr>
          <p:nvPr>
            <p:ph type="title"/>
          </p:nvPr>
        </p:nvSpPr>
        <p:spPr>
          <a:xfrm>
            <a:off x="457200" y="0"/>
            <a:ext cx="3008314" cy="1435100"/>
          </a:xfrm>
          <a:prstGeom prst="rect">
            <a:avLst/>
          </a:prstGeom>
        </p:spPr>
        <p:txBody>
          <a:bodyPr anchor="b"/>
          <a:lstStyle>
            <a:lvl1pPr algn="l">
              <a:defRPr sz="2000" b="1"/>
            </a:lvl1pPr>
          </a:lstStyle>
          <a:p>
            <a:pPr lvl="0">
              <a:defRPr sz="1800" b="0">
                <a:solidFill>
                  <a:srgbClr val="000000"/>
                </a:solidFill>
              </a:defRPr>
            </a:pPr>
            <a:r>
              <a:rPr sz="2000" b="1">
                <a:solidFill>
                  <a:srgbClr val="FFFFFF"/>
                </a:solidFill>
              </a:rPr>
              <a:t>Title Text</a:t>
            </a:r>
          </a:p>
        </p:txBody>
      </p:sp>
      <p:sp>
        <p:nvSpPr>
          <p:cNvPr id="29" name="Shape 29"/>
          <p:cNvSpPr>
            <a:spLocks noGrp="1"/>
          </p:cNvSpPr>
          <p:nvPr>
            <p:ph type="body" idx="1"/>
          </p:nvPr>
        </p:nvSpPr>
        <p:spPr>
          <a:xfrm>
            <a:off x="3575050" y="273050"/>
            <a:ext cx="5111750" cy="6584950"/>
          </a:xfrm>
          <a:prstGeom prst="rect">
            <a:avLst/>
          </a:prstGeom>
        </p:spPr>
        <p:txBody>
          <a:bodyPr/>
          <a:lstStyle/>
          <a:p>
            <a:pPr lvl="0">
              <a:defRPr sz="1800">
                <a:solidFill>
                  <a:srgbClr val="000000"/>
                </a:solidFill>
              </a:defRPr>
            </a:pPr>
            <a:r>
              <a:rPr sz="3200">
                <a:solidFill>
                  <a:srgbClr val="FFFF00"/>
                </a:solidFill>
              </a:rPr>
              <a:t>Body Level One</a:t>
            </a:r>
          </a:p>
          <a:p>
            <a:pPr lvl="1">
              <a:defRPr sz="1800">
                <a:solidFill>
                  <a:srgbClr val="000000"/>
                </a:solidFill>
              </a:defRPr>
            </a:pPr>
            <a:r>
              <a:rPr sz="3200">
                <a:solidFill>
                  <a:srgbClr val="FFFF00"/>
                </a:solidFill>
              </a:rPr>
              <a:t>Body Level Two</a:t>
            </a:r>
          </a:p>
          <a:p>
            <a:pPr lvl="2">
              <a:defRPr sz="1800">
                <a:solidFill>
                  <a:srgbClr val="000000"/>
                </a:solidFill>
              </a:defRPr>
            </a:pPr>
            <a:r>
              <a:rPr sz="3200">
                <a:solidFill>
                  <a:srgbClr val="FFFF00"/>
                </a:solidFill>
              </a:rPr>
              <a:t>Body Level Three</a:t>
            </a:r>
          </a:p>
          <a:p>
            <a:pPr lvl="3">
              <a:defRPr sz="1800">
                <a:solidFill>
                  <a:srgbClr val="000000"/>
                </a:solidFill>
              </a:defRPr>
            </a:pPr>
            <a:r>
              <a:rPr sz="3200">
                <a:solidFill>
                  <a:srgbClr val="FFFF00"/>
                </a:solidFill>
              </a:rPr>
              <a:t>Body Level Four</a:t>
            </a:r>
          </a:p>
          <a:p>
            <a:pPr lvl="4">
              <a:defRPr sz="1800">
                <a:solidFill>
                  <a:srgbClr val="000000"/>
                </a:solidFill>
              </a:defRPr>
            </a:pPr>
            <a:r>
              <a:rPr sz="3200">
                <a:solidFill>
                  <a:srgbClr val="FFFF00"/>
                </a:solidFill>
              </a:rPr>
              <a:t>Body Level Five</a:t>
            </a:r>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37" name="Shape 37"/>
          <p:cNvSpPr>
            <a:spLocks noGrp="1"/>
          </p:cNvSpPr>
          <p:nvPr>
            <p:ph type="title"/>
          </p:nvPr>
        </p:nvSpPr>
        <p:spPr>
          <a:xfrm>
            <a:off x="6629400" y="274638"/>
            <a:ext cx="2057400" cy="6583363"/>
          </a:xfrm>
          <a:prstGeom prst="rect">
            <a:avLst/>
          </a:prstGeom>
        </p:spPr>
        <p:txBody>
          <a:bodyPr/>
          <a:lstStyle/>
          <a:p>
            <a:pPr lvl="0">
              <a:defRPr sz="1800">
                <a:solidFill>
                  <a:srgbClr val="000000"/>
                </a:solidFill>
              </a:defRPr>
            </a:pPr>
            <a:r>
              <a:rPr sz="4400">
                <a:solidFill>
                  <a:srgbClr val="FFFFFF"/>
                </a:solidFill>
              </a:rPr>
              <a:t>Title Text</a:t>
            </a:r>
          </a:p>
        </p:txBody>
      </p:sp>
      <p:sp>
        <p:nvSpPr>
          <p:cNvPr id="38" name="Shape 38"/>
          <p:cNvSpPr>
            <a:spLocks noGrp="1"/>
          </p:cNvSpPr>
          <p:nvPr>
            <p:ph type="body" idx="1"/>
          </p:nvPr>
        </p:nvSpPr>
        <p:spPr>
          <a:xfrm>
            <a:off x="457200" y="274638"/>
            <a:ext cx="6019800" cy="6583363"/>
          </a:xfrm>
          <a:prstGeom prst="rect">
            <a:avLst/>
          </a:prstGeom>
        </p:spPr>
        <p:txBody>
          <a:bodyPr/>
          <a:lstStyle/>
          <a:p>
            <a:pPr lvl="0">
              <a:defRPr sz="1800">
                <a:solidFill>
                  <a:srgbClr val="000000"/>
                </a:solidFill>
              </a:defRPr>
            </a:pPr>
            <a:r>
              <a:rPr sz="3200">
                <a:solidFill>
                  <a:srgbClr val="FFFF00"/>
                </a:solidFill>
              </a:rPr>
              <a:t>Body Level One</a:t>
            </a:r>
          </a:p>
          <a:p>
            <a:pPr lvl="1">
              <a:defRPr sz="1800">
                <a:solidFill>
                  <a:srgbClr val="000000"/>
                </a:solidFill>
              </a:defRPr>
            </a:pPr>
            <a:r>
              <a:rPr sz="3200">
                <a:solidFill>
                  <a:srgbClr val="FFFF00"/>
                </a:solidFill>
              </a:rPr>
              <a:t>Body Level Two</a:t>
            </a:r>
          </a:p>
          <a:p>
            <a:pPr lvl="2">
              <a:defRPr sz="1800">
                <a:solidFill>
                  <a:srgbClr val="000000"/>
                </a:solidFill>
              </a:defRPr>
            </a:pPr>
            <a:r>
              <a:rPr sz="3200">
                <a:solidFill>
                  <a:srgbClr val="FFFF00"/>
                </a:solidFill>
              </a:rPr>
              <a:t>Body Level Three</a:t>
            </a:r>
          </a:p>
          <a:p>
            <a:pPr lvl="3">
              <a:defRPr sz="1800">
                <a:solidFill>
                  <a:srgbClr val="000000"/>
                </a:solidFill>
              </a:defRPr>
            </a:pPr>
            <a:r>
              <a:rPr sz="3200">
                <a:solidFill>
                  <a:srgbClr val="FFFF00"/>
                </a:solidFill>
              </a:rPr>
              <a:t>Body Level Four</a:t>
            </a:r>
          </a:p>
          <a:p>
            <a:pPr lvl="4">
              <a:defRPr sz="1800">
                <a:solidFill>
                  <a:srgbClr val="000000"/>
                </a:solidFill>
              </a:defRPr>
            </a:pPr>
            <a:r>
              <a:rPr sz="3200">
                <a:solidFill>
                  <a:srgbClr val="FFFF00"/>
                </a:solidFill>
              </a:rPr>
              <a:t>Body Level Five</a:t>
            </a:r>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 name="Shape 40"/>
          <p:cNvSpPr/>
          <p:nvPr/>
        </p:nvSpPr>
        <p:spPr>
          <a:xfrm>
            <a:off x="-1" y="6172200"/>
            <a:ext cx="9144002" cy="685800"/>
          </a:xfrm>
          <a:prstGeom prst="rect">
            <a:avLst/>
          </a:prstGeom>
          <a:solidFill>
            <a:srgbClr val="FDBB30"/>
          </a:solidFill>
          <a:ln w="12700">
            <a:miter lim="400000"/>
          </a:ln>
        </p:spPr>
        <p:txBody>
          <a:bodyPr lIns="0" tIns="0" rIns="0" bIns="0" anchor="ctr"/>
          <a:lstStyle/>
          <a:p>
            <a:pPr lvl="0">
              <a:defRPr>
                <a:latin typeface="Arial"/>
                <a:ea typeface="Arial"/>
                <a:cs typeface="Arial"/>
                <a:sym typeface="Arial"/>
              </a:defRPr>
            </a:pPr>
            <a:endParaRPr dirty="0"/>
          </a:p>
        </p:txBody>
      </p:sp>
      <p:pic>
        <p:nvPicPr>
          <p:cNvPr id="41" name="UCLA_HealthSystem_BW.png" descr="UCLA_HealthSystem_BW"/>
          <p:cNvPicPr/>
          <p:nvPr/>
        </p:nvPicPr>
        <p:blipFill>
          <a:blip r:embed="rId2">
            <a:extLst/>
          </a:blip>
          <a:stretch>
            <a:fillRect/>
          </a:stretch>
        </p:blipFill>
        <p:spPr>
          <a:xfrm>
            <a:off x="684212" y="6392862"/>
            <a:ext cx="1368426" cy="222251"/>
          </a:xfrm>
          <a:prstGeom prst="rect">
            <a:avLst/>
          </a:prstGeom>
          <a:ln w="12700">
            <a:miter lim="400000"/>
          </a:ln>
        </p:spPr>
      </p:pic>
      <p:sp>
        <p:nvSpPr>
          <p:cNvPr id="42" name="Shape 42"/>
          <p:cNvSpPr/>
          <p:nvPr/>
        </p:nvSpPr>
        <p:spPr>
          <a:xfrm>
            <a:off x="-1" y="0"/>
            <a:ext cx="9144002" cy="1371600"/>
          </a:xfrm>
          <a:prstGeom prst="rect">
            <a:avLst/>
          </a:prstGeom>
          <a:solidFill>
            <a:srgbClr val="536895"/>
          </a:solidFill>
          <a:ln w="12700">
            <a:miter lim="400000"/>
          </a:ln>
        </p:spPr>
        <p:txBody>
          <a:bodyPr lIns="0" tIns="0" rIns="0" bIns="0" anchor="ctr"/>
          <a:lstStyle/>
          <a:p>
            <a:pPr lvl="0">
              <a:defRPr>
                <a:latin typeface="Arial"/>
                <a:ea typeface="Arial"/>
                <a:cs typeface="Arial"/>
                <a:sym typeface="Arial"/>
              </a:defRPr>
            </a:pPr>
            <a:endParaRPr dirty="0"/>
          </a:p>
        </p:txBody>
      </p:sp>
      <p:sp>
        <p:nvSpPr>
          <p:cNvPr id="43" name="Shape 43"/>
          <p:cNvSpPr>
            <a:spLocks noGrp="1"/>
          </p:cNvSpPr>
          <p:nvPr>
            <p:ph type="sldNum" sz="quarter" idx="2"/>
          </p:nvPr>
        </p:nvSpPr>
        <p:spPr>
          <a:xfrm>
            <a:off x="7083425" y="6534639"/>
            <a:ext cx="1828800" cy="135547"/>
          </a:xfrm>
          <a:prstGeom prst="rect">
            <a:avLst/>
          </a:prstGeom>
          <a:ln w="12700">
            <a:miter lim="400000"/>
          </a:ln>
        </p:spPr>
        <p:txBody>
          <a:bodyPr lIns="0" tIns="0" rIns="0" bIns="0" anchor="ctr">
            <a:spAutoFit/>
          </a:bodyPr>
          <a:lstStyle>
            <a:lvl1pPr algn="r">
              <a:defRPr sz="1000">
                <a:latin typeface="Arial"/>
                <a:ea typeface="Arial"/>
                <a:cs typeface="Arial"/>
                <a:sym typeface="Arial"/>
              </a:defRPr>
            </a:lvl1pPr>
          </a:lstStyle>
          <a:p>
            <a:pPr lvl="0"/>
            <a:fld id="{86CB4B4D-7CA3-9044-876B-883B54F8677D}" type="slidenum">
              <a:rPr/>
              <a:pPr lvl="0"/>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5" name="Shape 45"/>
          <p:cNvSpPr/>
          <p:nvPr/>
        </p:nvSpPr>
        <p:spPr>
          <a:xfrm>
            <a:off x="-1" y="0"/>
            <a:ext cx="9144002" cy="6858000"/>
          </a:xfrm>
          <a:prstGeom prst="rect">
            <a:avLst/>
          </a:prstGeom>
          <a:solidFill>
            <a:srgbClr val="536895"/>
          </a:solidFill>
          <a:ln w="12700">
            <a:miter lim="400000"/>
          </a:ln>
        </p:spPr>
        <p:txBody>
          <a:bodyPr lIns="0" tIns="0" rIns="0" bIns="0" anchor="ctr"/>
          <a:lstStyle/>
          <a:p>
            <a:pPr lvl="0">
              <a:defRPr>
                <a:latin typeface="Arial"/>
                <a:ea typeface="Arial"/>
                <a:cs typeface="Arial"/>
                <a:sym typeface="Arial"/>
              </a:defRPr>
            </a:pPr>
            <a:endParaRPr dirty="0"/>
          </a:p>
        </p:txBody>
      </p:sp>
      <p:sp>
        <p:nvSpPr>
          <p:cNvPr id="46" name="Shape 46"/>
          <p:cNvSpPr/>
          <p:nvPr/>
        </p:nvSpPr>
        <p:spPr>
          <a:xfrm>
            <a:off x="-1" y="6172200"/>
            <a:ext cx="9144002" cy="685800"/>
          </a:xfrm>
          <a:prstGeom prst="rect">
            <a:avLst/>
          </a:prstGeom>
          <a:solidFill>
            <a:srgbClr val="FDBB30"/>
          </a:solidFill>
          <a:ln w="12700">
            <a:miter lim="400000"/>
          </a:ln>
        </p:spPr>
        <p:txBody>
          <a:bodyPr lIns="0" tIns="0" rIns="0" bIns="0" anchor="ctr"/>
          <a:lstStyle/>
          <a:p>
            <a:pPr lvl="0">
              <a:defRPr>
                <a:latin typeface="Arial"/>
                <a:ea typeface="Arial"/>
                <a:cs typeface="Arial"/>
                <a:sym typeface="Arial"/>
              </a:defRPr>
            </a:pPr>
            <a:endParaRPr dirty="0"/>
          </a:p>
        </p:txBody>
      </p:sp>
      <p:pic>
        <p:nvPicPr>
          <p:cNvPr id="47" name="UCLA_HealthSystem_BW.png" descr="UCLA_HealthSystem_BW"/>
          <p:cNvPicPr/>
          <p:nvPr/>
        </p:nvPicPr>
        <p:blipFill>
          <a:blip r:embed="rId2">
            <a:extLst/>
          </a:blip>
          <a:stretch>
            <a:fillRect/>
          </a:stretch>
        </p:blipFill>
        <p:spPr>
          <a:xfrm>
            <a:off x="684212" y="6392862"/>
            <a:ext cx="1368426" cy="222251"/>
          </a:xfrm>
          <a:prstGeom prst="rect">
            <a:avLst/>
          </a:prstGeom>
          <a:ln w="12700">
            <a:miter lim="400000"/>
          </a:ln>
        </p:spPr>
      </p:pic>
      <p:sp>
        <p:nvSpPr>
          <p:cNvPr id="48" name="Shape 48"/>
          <p:cNvSpPr>
            <a:spLocks noGrp="1"/>
          </p:cNvSpPr>
          <p:nvPr>
            <p:ph type="sldNum" sz="quarter" idx="2"/>
          </p:nvPr>
        </p:nvSpPr>
        <p:spPr>
          <a:xfrm>
            <a:off x="7083425" y="6534639"/>
            <a:ext cx="1828800" cy="135547"/>
          </a:xfrm>
          <a:prstGeom prst="rect">
            <a:avLst/>
          </a:prstGeom>
          <a:ln w="12700">
            <a:miter lim="400000"/>
          </a:ln>
        </p:spPr>
        <p:txBody>
          <a:bodyPr lIns="0" tIns="0" rIns="0" bIns="0" anchor="ctr">
            <a:spAutoFit/>
          </a:bodyPr>
          <a:lstStyle>
            <a:lvl1pPr algn="r">
              <a:defRPr sz="1000">
                <a:latin typeface="Arial"/>
                <a:ea typeface="Arial"/>
                <a:cs typeface="Arial"/>
                <a:sym typeface="Arial"/>
              </a:defRPr>
            </a:lvl1pPr>
          </a:lstStyle>
          <a:p>
            <a:pPr lvl="0"/>
            <a:fld id="{86CB4B4D-7CA3-9044-876B-883B54F8677D}" type="slidenum">
              <a:rPr/>
              <a:pPr lvl="0"/>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
              <a:schemeClr val="accent2">
                <a:lumMod val="75000"/>
              </a:schemeClr>
            </a:gs>
            <a:gs pos="50000">
              <a:schemeClr val="accent2">
                <a:lumMod val="60000"/>
                <a:lumOff val="40000"/>
              </a:schemeClr>
            </a:gs>
            <a:gs pos="97000">
              <a:schemeClr val="accent2">
                <a:lumMod val="75000"/>
              </a:schemeClr>
            </a:gs>
          </a:gsLst>
          <a:lin ang="5400000" scaled="0"/>
          <a:tileRect/>
        </a:gradFill>
        <a:effectLst/>
      </p:bgPr>
    </p:bg>
    <p:spTree>
      <p:nvGrpSpPr>
        <p:cNvPr id="1" name=""/>
        <p:cNvGrpSpPr/>
        <p:nvPr/>
      </p:nvGrpSpPr>
      <p:grpSpPr>
        <a:xfrm>
          <a:off x="0" y="0"/>
          <a:ext cx="0" cy="0"/>
          <a:chOff x="0" y="0"/>
          <a:chExt cx="0" cy="0"/>
        </a:xfrm>
      </p:grpSpPr>
      <p:sp>
        <p:nvSpPr>
          <p:cNvPr id="2" name="Shape 2"/>
          <p:cNvSpPr/>
          <p:nvPr/>
        </p:nvSpPr>
        <p:spPr>
          <a:xfrm>
            <a:off x="0" y="6172200"/>
            <a:ext cx="9144000" cy="0"/>
          </a:xfrm>
          <a:prstGeom prst="line">
            <a:avLst/>
          </a:prstGeom>
          <a:ln w="28575">
            <a:solidFill>
              <a:srgbClr val="47364A"/>
            </a:solidFill>
            <a:round/>
          </a:ln>
        </p:spPr>
        <p:txBody>
          <a:bodyPr lIns="0" tIns="0" rIns="0" bIns="0"/>
          <a:lstStyle/>
          <a:p>
            <a:pPr lvl="0">
              <a:defRPr sz="1200">
                <a:latin typeface="+mn-lt"/>
                <a:ea typeface="+mn-ea"/>
                <a:cs typeface="+mn-cs"/>
                <a:sym typeface="Helvetica"/>
              </a:defRPr>
            </a:pPr>
            <a:endParaRPr dirty="0"/>
          </a:p>
        </p:txBody>
      </p:sp>
      <p:pic>
        <p:nvPicPr>
          <p:cNvPr id="3" name="image1.jpg" descr="UCLA_HealthSystem_REVRGB.jpg"/>
          <p:cNvPicPr/>
          <p:nvPr/>
        </p:nvPicPr>
        <p:blipFill>
          <a:blip r:embed="rId10">
            <a:extLst/>
          </a:blip>
          <a:stretch>
            <a:fillRect/>
          </a:stretch>
        </p:blipFill>
        <p:spPr>
          <a:xfrm>
            <a:off x="7010400" y="6233117"/>
            <a:ext cx="1981200" cy="320083"/>
          </a:xfrm>
          <a:prstGeom prst="rect">
            <a:avLst/>
          </a:prstGeom>
          <a:ln w="12700">
            <a:miter lim="400000"/>
          </a:ln>
        </p:spPr>
      </p:pic>
      <p:pic>
        <p:nvPicPr>
          <p:cNvPr id="4" name="image2.png" descr=" Logo6.tif                                                      0014A869X-man                          C1711CC9:"/>
          <p:cNvPicPr/>
          <p:nvPr/>
        </p:nvPicPr>
        <p:blipFill>
          <a:blip r:embed="rId11">
            <a:extLst/>
          </a:blip>
          <a:stretch>
            <a:fillRect/>
          </a:stretch>
        </p:blipFill>
        <p:spPr>
          <a:xfrm>
            <a:off x="7162800" y="6601690"/>
            <a:ext cx="1828800" cy="180110"/>
          </a:xfrm>
          <a:prstGeom prst="rect">
            <a:avLst/>
          </a:prstGeom>
          <a:ln w="12700">
            <a:miter lim="400000"/>
          </a:ln>
        </p:spPr>
      </p:pic>
      <p:pic>
        <p:nvPicPr>
          <p:cNvPr id="5" name="image3.png" descr="DGSOM_4C.white.png"/>
          <p:cNvPicPr/>
          <p:nvPr/>
        </p:nvPicPr>
        <p:blipFill>
          <a:blip r:embed="rId12">
            <a:extLst/>
          </a:blip>
          <a:stretch>
            <a:fillRect/>
          </a:stretch>
        </p:blipFill>
        <p:spPr>
          <a:xfrm>
            <a:off x="609600" y="6271052"/>
            <a:ext cx="914400" cy="401038"/>
          </a:xfrm>
          <a:prstGeom prst="rect">
            <a:avLst/>
          </a:prstGeom>
          <a:ln w="12700">
            <a:miter lim="400000"/>
          </a:ln>
        </p:spPr>
      </p:pic>
      <p:pic>
        <p:nvPicPr>
          <p:cNvPr id="6" name="image4.png" descr="DGSOM_seal.png"/>
          <p:cNvPicPr/>
          <p:nvPr/>
        </p:nvPicPr>
        <p:blipFill>
          <a:blip r:embed="rId13">
            <a:extLst/>
          </a:blip>
          <a:stretch>
            <a:fillRect/>
          </a:stretch>
        </p:blipFill>
        <p:spPr>
          <a:xfrm>
            <a:off x="76200" y="6248400"/>
            <a:ext cx="457202" cy="450832"/>
          </a:xfrm>
          <a:prstGeom prst="rect">
            <a:avLst/>
          </a:prstGeom>
          <a:ln w="12700">
            <a:miter lim="400000"/>
          </a:ln>
        </p:spPr>
      </p:pic>
      <p:sp>
        <p:nvSpPr>
          <p:cNvPr id="7" name="Shape 7"/>
          <p:cNvSpPr>
            <a:spLocks noGrp="1"/>
          </p:cNvSpPr>
          <p:nvPr>
            <p:ph type="title"/>
          </p:nvPr>
        </p:nvSpPr>
        <p:spPr>
          <a:xfrm>
            <a:off x="457200" y="274638"/>
            <a:ext cx="8229600" cy="1325563"/>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lvl="0">
              <a:defRPr sz="1800">
                <a:solidFill>
                  <a:srgbClr val="000000"/>
                </a:solidFill>
              </a:defRPr>
            </a:pPr>
            <a:r>
              <a:rPr sz="4400" dirty="0">
                <a:solidFill>
                  <a:srgbClr val="FFFFFF"/>
                </a:solidFill>
              </a:rPr>
              <a:t>Title Text</a:t>
            </a:r>
          </a:p>
        </p:txBody>
      </p:sp>
      <p:sp>
        <p:nvSpPr>
          <p:cNvPr id="8" name="Shape 8"/>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solidFill>
                  <a:srgbClr val="000000"/>
                </a:solidFill>
              </a:defRPr>
            </a:pPr>
            <a:r>
              <a:rPr sz="3200" dirty="0">
                <a:solidFill>
                  <a:srgbClr val="FFFF00"/>
                </a:solidFill>
              </a:rPr>
              <a:t>Body Level One</a:t>
            </a:r>
          </a:p>
          <a:p>
            <a:pPr lvl="1">
              <a:defRPr sz="1800">
                <a:solidFill>
                  <a:srgbClr val="000000"/>
                </a:solidFill>
              </a:defRPr>
            </a:pPr>
            <a:r>
              <a:rPr sz="3200" dirty="0">
                <a:solidFill>
                  <a:srgbClr val="FFFF00"/>
                </a:solidFill>
              </a:rPr>
              <a:t>Body Level Two</a:t>
            </a:r>
          </a:p>
          <a:p>
            <a:pPr lvl="2">
              <a:defRPr sz="1800">
                <a:solidFill>
                  <a:srgbClr val="000000"/>
                </a:solidFill>
              </a:defRPr>
            </a:pPr>
            <a:r>
              <a:rPr sz="3200" dirty="0">
                <a:solidFill>
                  <a:srgbClr val="FFFF00"/>
                </a:solidFill>
              </a:rPr>
              <a:t>Body Level Three</a:t>
            </a:r>
          </a:p>
          <a:p>
            <a:pPr lvl="3">
              <a:defRPr sz="1800">
                <a:solidFill>
                  <a:srgbClr val="000000"/>
                </a:solidFill>
              </a:defRPr>
            </a:pPr>
            <a:r>
              <a:rPr sz="3200" dirty="0">
                <a:solidFill>
                  <a:srgbClr val="FFFF00"/>
                </a:solidFill>
              </a:rPr>
              <a:t>Body Level Four</a:t>
            </a:r>
          </a:p>
          <a:p>
            <a:pPr lvl="4">
              <a:defRPr sz="1800">
                <a:solidFill>
                  <a:srgbClr val="000000"/>
                </a:solidFill>
              </a:defRPr>
            </a:pPr>
            <a:r>
              <a:rPr sz="3200" dirty="0">
                <a:solidFill>
                  <a:srgbClr val="FFFF00"/>
                </a:solidFill>
              </a:rPr>
              <a:t>Body Level Five</a:t>
            </a:r>
          </a:p>
        </p:txBody>
      </p:sp>
      <p:sp>
        <p:nvSpPr>
          <p:cNvPr id="9" name="TextBox 8"/>
          <p:cNvSpPr txBox="1"/>
          <p:nvPr userDrawn="1"/>
        </p:nvSpPr>
        <p:spPr>
          <a:xfrm>
            <a:off x="296333" y="825500"/>
            <a:ext cx="92331"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Times"/>
              <a:ea typeface="Times"/>
              <a:cs typeface="Times"/>
              <a:sym typeface="Times"/>
            </a:endParaRPr>
          </a:p>
        </p:txBody>
      </p:sp>
      <p:sp>
        <p:nvSpPr>
          <p:cNvPr id="10"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 id="2147483659" r:id="rId6"/>
    <p:sldLayoutId id="2147483660" r:id="rId7"/>
    <p:sldLayoutId id="2147483661" r:id="rId8"/>
  </p:sldLayoutIdLst>
  <p:transition spd="med"/>
  <p:hf hdr="0" ftr="0" dt="0"/>
  <p:txStyles>
    <p:titleStyle>
      <a:lvl1pPr algn="ctr">
        <a:defRPr sz="4400" b="1">
          <a:solidFill>
            <a:srgbClr val="FFFFFF"/>
          </a:solidFill>
          <a:effectLst>
            <a:outerShdw blurRad="50800" dist="38100" dir="8100000" algn="tr" rotWithShape="0">
              <a:prstClr val="black">
                <a:alpha val="40000"/>
              </a:prstClr>
            </a:outerShdw>
          </a:effectLst>
          <a:latin typeface="Calibri"/>
          <a:ea typeface="Times"/>
          <a:cs typeface="Calibri"/>
          <a:sym typeface="Times"/>
        </a:defRPr>
      </a:lvl1pPr>
      <a:lvl2pPr algn="ctr">
        <a:defRPr sz="4400">
          <a:solidFill>
            <a:srgbClr val="FFFFFF"/>
          </a:solidFill>
          <a:latin typeface="Times"/>
          <a:ea typeface="Times"/>
          <a:cs typeface="Times"/>
          <a:sym typeface="Times"/>
        </a:defRPr>
      </a:lvl2pPr>
      <a:lvl3pPr algn="ctr">
        <a:defRPr sz="4400">
          <a:solidFill>
            <a:srgbClr val="FFFFFF"/>
          </a:solidFill>
          <a:latin typeface="Times"/>
          <a:ea typeface="Times"/>
          <a:cs typeface="Times"/>
          <a:sym typeface="Times"/>
        </a:defRPr>
      </a:lvl3pPr>
      <a:lvl4pPr algn="ctr">
        <a:defRPr sz="4400">
          <a:solidFill>
            <a:srgbClr val="FFFFFF"/>
          </a:solidFill>
          <a:latin typeface="Times"/>
          <a:ea typeface="Times"/>
          <a:cs typeface="Times"/>
          <a:sym typeface="Times"/>
        </a:defRPr>
      </a:lvl4pPr>
      <a:lvl5pPr algn="ctr">
        <a:defRPr sz="4400">
          <a:solidFill>
            <a:srgbClr val="FFFFFF"/>
          </a:solidFill>
          <a:latin typeface="Times"/>
          <a:ea typeface="Times"/>
          <a:cs typeface="Times"/>
          <a:sym typeface="Times"/>
        </a:defRPr>
      </a:lvl5pPr>
      <a:lvl6pPr indent="457200" algn="ctr">
        <a:defRPr sz="4400">
          <a:solidFill>
            <a:srgbClr val="FFFFFF"/>
          </a:solidFill>
          <a:latin typeface="Times"/>
          <a:ea typeface="Times"/>
          <a:cs typeface="Times"/>
          <a:sym typeface="Times"/>
        </a:defRPr>
      </a:lvl6pPr>
      <a:lvl7pPr indent="914400" algn="ctr">
        <a:defRPr sz="4400">
          <a:solidFill>
            <a:srgbClr val="FFFFFF"/>
          </a:solidFill>
          <a:latin typeface="Times"/>
          <a:ea typeface="Times"/>
          <a:cs typeface="Times"/>
          <a:sym typeface="Times"/>
        </a:defRPr>
      </a:lvl7pPr>
      <a:lvl8pPr indent="1371600" algn="ctr">
        <a:defRPr sz="4400">
          <a:solidFill>
            <a:srgbClr val="FFFFFF"/>
          </a:solidFill>
          <a:latin typeface="Times"/>
          <a:ea typeface="Times"/>
          <a:cs typeface="Times"/>
          <a:sym typeface="Times"/>
        </a:defRPr>
      </a:lvl8pPr>
      <a:lvl9pPr indent="1828800" algn="ctr">
        <a:defRPr sz="4400">
          <a:solidFill>
            <a:srgbClr val="FFFFFF"/>
          </a:solidFill>
          <a:latin typeface="Times"/>
          <a:ea typeface="Times"/>
          <a:cs typeface="Times"/>
          <a:sym typeface="Times"/>
        </a:defRPr>
      </a:lvl9pPr>
    </p:titleStyle>
    <p:bodyStyle>
      <a:lvl1pPr marL="342900" indent="-342900">
        <a:spcBef>
          <a:spcPts val="700"/>
        </a:spcBef>
        <a:buSzPct val="100000"/>
        <a:buChar char="•"/>
        <a:defRPr sz="3200">
          <a:solidFill>
            <a:srgbClr val="FFFF00"/>
          </a:solidFill>
          <a:effectLst>
            <a:outerShdw blurRad="50800" dist="38100" dir="8100000" algn="tr" rotWithShape="0">
              <a:prstClr val="black">
                <a:alpha val="40000"/>
              </a:prstClr>
            </a:outerShdw>
          </a:effectLst>
          <a:latin typeface="Calibri"/>
          <a:ea typeface="Times"/>
          <a:cs typeface="Calibri"/>
          <a:sym typeface="Times"/>
        </a:defRPr>
      </a:lvl1pPr>
      <a:lvl2pPr marL="783771" indent="-326571">
        <a:spcBef>
          <a:spcPts val="700"/>
        </a:spcBef>
        <a:buSzPct val="100000"/>
        <a:buChar char="–"/>
        <a:defRPr sz="3200">
          <a:solidFill>
            <a:srgbClr val="FFFF00"/>
          </a:solidFill>
          <a:effectLst>
            <a:outerShdw blurRad="50800" dist="38100" dir="8100000" algn="tr" rotWithShape="0">
              <a:prstClr val="black">
                <a:alpha val="40000"/>
              </a:prstClr>
            </a:outerShdw>
          </a:effectLst>
          <a:latin typeface="Calibri"/>
          <a:ea typeface="Times"/>
          <a:cs typeface="Calibri"/>
          <a:sym typeface="Times"/>
        </a:defRPr>
      </a:lvl2pPr>
      <a:lvl3pPr marL="1219200" indent="-304800">
        <a:spcBef>
          <a:spcPts val="700"/>
        </a:spcBef>
        <a:buSzPct val="100000"/>
        <a:buChar char="•"/>
        <a:defRPr sz="3200">
          <a:solidFill>
            <a:srgbClr val="FFFF00"/>
          </a:solidFill>
          <a:effectLst>
            <a:outerShdw blurRad="50800" dist="38100" dir="8100000" algn="tr" rotWithShape="0">
              <a:prstClr val="black">
                <a:alpha val="40000"/>
              </a:prstClr>
            </a:outerShdw>
          </a:effectLst>
          <a:latin typeface="Calibri"/>
          <a:ea typeface="Times"/>
          <a:cs typeface="Calibri"/>
          <a:sym typeface="Times"/>
        </a:defRPr>
      </a:lvl3pPr>
      <a:lvl4pPr marL="1737360" indent="-365760">
        <a:spcBef>
          <a:spcPts val="700"/>
        </a:spcBef>
        <a:buSzPct val="100000"/>
        <a:buChar char="–"/>
        <a:defRPr sz="3200">
          <a:solidFill>
            <a:srgbClr val="FFFF00"/>
          </a:solidFill>
          <a:effectLst>
            <a:outerShdw blurRad="50800" dist="38100" dir="8100000" algn="tr" rotWithShape="0">
              <a:prstClr val="black">
                <a:alpha val="40000"/>
              </a:prstClr>
            </a:outerShdw>
          </a:effectLst>
          <a:latin typeface="Calibri"/>
          <a:ea typeface="Times"/>
          <a:cs typeface="Calibri"/>
          <a:sym typeface="Times"/>
        </a:defRPr>
      </a:lvl4pPr>
      <a:lvl5pPr marL="2194560" indent="-365760">
        <a:spcBef>
          <a:spcPts val="700"/>
        </a:spcBef>
        <a:buSzPct val="100000"/>
        <a:buChar char="»"/>
        <a:defRPr sz="3200">
          <a:solidFill>
            <a:srgbClr val="FFFF00"/>
          </a:solidFill>
          <a:effectLst>
            <a:outerShdw blurRad="50800" dist="38100" dir="8100000" algn="tr" rotWithShape="0">
              <a:prstClr val="black">
                <a:alpha val="40000"/>
              </a:prstClr>
            </a:outerShdw>
          </a:effectLst>
          <a:latin typeface="Calibri"/>
          <a:ea typeface="Times"/>
          <a:cs typeface="Calibri"/>
          <a:sym typeface="Times"/>
        </a:defRPr>
      </a:lvl5pPr>
      <a:lvl6pPr marL="2651760" indent="-365760">
        <a:spcBef>
          <a:spcPts val="700"/>
        </a:spcBef>
        <a:buSzPct val="100000"/>
        <a:buChar char="»"/>
        <a:defRPr sz="3200">
          <a:solidFill>
            <a:srgbClr val="FFFF00"/>
          </a:solidFill>
          <a:latin typeface="Times"/>
          <a:ea typeface="Times"/>
          <a:cs typeface="Times"/>
          <a:sym typeface="Times"/>
        </a:defRPr>
      </a:lvl6pPr>
      <a:lvl7pPr marL="3108960" indent="-365760">
        <a:spcBef>
          <a:spcPts val="700"/>
        </a:spcBef>
        <a:buSzPct val="100000"/>
        <a:buChar char="»"/>
        <a:defRPr sz="3200">
          <a:solidFill>
            <a:srgbClr val="FFFF00"/>
          </a:solidFill>
          <a:latin typeface="Times"/>
          <a:ea typeface="Times"/>
          <a:cs typeface="Times"/>
          <a:sym typeface="Times"/>
        </a:defRPr>
      </a:lvl7pPr>
      <a:lvl8pPr marL="3566159" indent="-365759">
        <a:spcBef>
          <a:spcPts val="700"/>
        </a:spcBef>
        <a:buSzPct val="100000"/>
        <a:buChar char="»"/>
        <a:defRPr sz="3200">
          <a:solidFill>
            <a:srgbClr val="FFFF00"/>
          </a:solidFill>
          <a:latin typeface="Times"/>
          <a:ea typeface="Times"/>
          <a:cs typeface="Times"/>
          <a:sym typeface="Times"/>
        </a:defRPr>
      </a:lvl8pPr>
      <a:lvl9pPr marL="4023359" indent="-365759">
        <a:spcBef>
          <a:spcPts val="700"/>
        </a:spcBef>
        <a:buSzPct val="100000"/>
        <a:buChar char="»"/>
        <a:defRPr sz="3200">
          <a:solidFill>
            <a:srgbClr val="FFFF00"/>
          </a:solidFill>
          <a:latin typeface="Times"/>
          <a:ea typeface="Times"/>
          <a:cs typeface="Times"/>
          <a:sym typeface="Times"/>
        </a:defRPr>
      </a:lvl9pPr>
    </p:bodyStyle>
    <p:otherStyle>
      <a:lvl1pPr algn="r" defTabSz="457200">
        <a:defRPr sz="1200">
          <a:solidFill>
            <a:schemeClr val="tx1"/>
          </a:solidFill>
          <a:latin typeface="+mn-lt"/>
          <a:ea typeface="+mn-ea"/>
          <a:cs typeface="+mn-cs"/>
          <a:sym typeface="Times"/>
        </a:defRPr>
      </a:lvl1pPr>
      <a:lvl2pPr indent="457200" algn="r" defTabSz="457200">
        <a:defRPr sz="1200">
          <a:solidFill>
            <a:schemeClr val="tx1"/>
          </a:solidFill>
          <a:latin typeface="+mn-lt"/>
          <a:ea typeface="+mn-ea"/>
          <a:cs typeface="+mn-cs"/>
          <a:sym typeface="Times"/>
        </a:defRPr>
      </a:lvl2pPr>
      <a:lvl3pPr indent="914400" algn="r" defTabSz="457200">
        <a:defRPr sz="1200">
          <a:solidFill>
            <a:schemeClr val="tx1"/>
          </a:solidFill>
          <a:latin typeface="+mn-lt"/>
          <a:ea typeface="+mn-ea"/>
          <a:cs typeface="+mn-cs"/>
          <a:sym typeface="Times"/>
        </a:defRPr>
      </a:lvl3pPr>
      <a:lvl4pPr indent="1371600" algn="r" defTabSz="457200">
        <a:defRPr sz="1200">
          <a:solidFill>
            <a:schemeClr val="tx1"/>
          </a:solidFill>
          <a:latin typeface="+mn-lt"/>
          <a:ea typeface="+mn-ea"/>
          <a:cs typeface="+mn-cs"/>
          <a:sym typeface="Times"/>
        </a:defRPr>
      </a:lvl4pPr>
      <a:lvl5pPr indent="1828800" algn="r" defTabSz="457200">
        <a:defRPr sz="1200">
          <a:solidFill>
            <a:schemeClr val="tx1"/>
          </a:solidFill>
          <a:latin typeface="+mn-lt"/>
          <a:ea typeface="+mn-ea"/>
          <a:cs typeface="+mn-cs"/>
          <a:sym typeface="Times"/>
        </a:defRPr>
      </a:lvl5pPr>
      <a:lvl6pPr indent="2286000" algn="r" defTabSz="457200">
        <a:defRPr sz="1200">
          <a:solidFill>
            <a:schemeClr val="tx1"/>
          </a:solidFill>
          <a:latin typeface="+mn-lt"/>
          <a:ea typeface="+mn-ea"/>
          <a:cs typeface="+mn-cs"/>
          <a:sym typeface="Times"/>
        </a:defRPr>
      </a:lvl6pPr>
      <a:lvl7pPr indent="2743200" algn="r" defTabSz="457200">
        <a:defRPr sz="1200">
          <a:solidFill>
            <a:schemeClr val="tx1"/>
          </a:solidFill>
          <a:latin typeface="+mn-lt"/>
          <a:ea typeface="+mn-ea"/>
          <a:cs typeface="+mn-cs"/>
          <a:sym typeface="Times"/>
        </a:defRPr>
      </a:lvl7pPr>
      <a:lvl8pPr indent="3200400" algn="r" defTabSz="457200">
        <a:defRPr sz="1200">
          <a:solidFill>
            <a:schemeClr val="tx1"/>
          </a:solidFill>
          <a:latin typeface="+mn-lt"/>
          <a:ea typeface="+mn-ea"/>
          <a:cs typeface="+mn-cs"/>
          <a:sym typeface="Times"/>
        </a:defRPr>
      </a:lvl8pPr>
      <a:lvl9pPr indent="3657600" algn="r" defTabSz="457200">
        <a:defRPr sz="1200">
          <a:solidFill>
            <a:schemeClr val="tx1"/>
          </a:solidFill>
          <a:latin typeface="+mn-lt"/>
          <a:ea typeface="+mn-ea"/>
          <a:cs typeface="+mn-cs"/>
          <a:sym typeface="Time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5835" y="609601"/>
            <a:ext cx="8619565" cy="2057399"/>
          </a:xfrm>
        </p:spPr>
        <p:txBody>
          <a:bodyPr>
            <a:normAutofit/>
          </a:bodyPr>
          <a:lstStyle/>
          <a:p>
            <a:r>
              <a:rPr lang="en-US" sz="4000" b="1" dirty="0" smtClean="0">
                <a:effectLst>
                  <a:outerShdw blurRad="50800" dist="38100" dir="8100000" algn="tr" rotWithShape="0">
                    <a:prstClr val="black">
                      <a:alpha val="40000"/>
                    </a:prstClr>
                  </a:outerShdw>
                </a:effectLst>
              </a:rPr>
              <a:t>A New ICD-10-PCS Code</a:t>
            </a:r>
            <a:br>
              <a:rPr lang="en-US" sz="4000" b="1" dirty="0" smtClean="0">
                <a:effectLst>
                  <a:outerShdw blurRad="50800" dist="38100" dir="8100000" algn="tr" rotWithShape="0">
                    <a:prstClr val="black">
                      <a:alpha val="40000"/>
                    </a:prstClr>
                  </a:outerShdw>
                </a:effectLst>
              </a:rPr>
            </a:br>
            <a:r>
              <a:rPr lang="en-US" sz="4000" b="1" dirty="0" smtClean="0">
                <a:effectLst>
                  <a:outerShdw blurRad="50800" dist="38100" dir="8100000" algn="tr" rotWithShape="0">
                    <a:prstClr val="black">
                      <a:alpha val="40000"/>
                    </a:prstClr>
                  </a:outerShdw>
                </a:effectLst>
              </a:rPr>
              <a:t>For Extracorporeal Removal of Thrombi and Emboli from Venous System</a:t>
            </a:r>
            <a:endParaRPr lang="en-US" b="1" dirty="0">
              <a:effectLst>
                <a:outerShdw blurRad="50800" dist="38100" dir="8100000" algn="tr" rotWithShape="0">
                  <a:prstClr val="black">
                    <a:alpha val="40000"/>
                  </a:prstClr>
                </a:outerShdw>
              </a:effectLst>
            </a:endParaRPr>
          </a:p>
        </p:txBody>
      </p:sp>
      <p:sp>
        <p:nvSpPr>
          <p:cNvPr id="3" name="Subtitle 2"/>
          <p:cNvSpPr>
            <a:spLocks noGrp="1"/>
          </p:cNvSpPr>
          <p:nvPr>
            <p:ph type="subTitle" idx="1"/>
          </p:nvPr>
        </p:nvSpPr>
        <p:spPr>
          <a:xfrm>
            <a:off x="927847" y="2667000"/>
            <a:ext cx="7530353" cy="3581400"/>
          </a:xfrm>
        </p:spPr>
        <p:txBody>
          <a:bodyPr>
            <a:normAutofit fontScale="92500" lnSpcReduction="20000"/>
          </a:bodyPr>
          <a:lstStyle/>
          <a:p>
            <a:r>
              <a:rPr lang="en-US" b="1" dirty="0" smtClean="0">
                <a:effectLst>
                  <a:outerShdw blurRad="50800" dist="38100" dir="8100000" algn="tr" rotWithShape="0">
                    <a:prstClr val="black">
                      <a:alpha val="40000"/>
                    </a:prstClr>
                  </a:outerShdw>
                </a:effectLst>
              </a:rPr>
              <a:t>Presented by:  </a:t>
            </a:r>
            <a:r>
              <a:rPr lang="en-US" dirty="0" smtClean="0">
                <a:effectLst>
                  <a:outerShdw blurRad="50800" dist="38100" dir="8100000" algn="tr" rotWithShape="0">
                    <a:prstClr val="black">
                      <a:alpha val="40000"/>
                    </a:prstClr>
                  </a:outerShdw>
                </a:effectLst>
              </a:rPr>
              <a:t>John Moriarty, MD</a:t>
            </a:r>
          </a:p>
          <a:p>
            <a:r>
              <a:rPr lang="en-US" dirty="0" smtClean="0">
                <a:effectLst>
                  <a:outerShdw blurRad="50800" dist="38100" dir="8100000" algn="tr" rotWithShape="0">
                    <a:prstClr val="black">
                      <a:alpha val="40000"/>
                    </a:prstClr>
                  </a:outerShdw>
                </a:effectLst>
              </a:rPr>
              <a:t>Vascular &amp; Interventional Radiology</a:t>
            </a:r>
          </a:p>
          <a:p>
            <a:r>
              <a:rPr lang="en-US" dirty="0" smtClean="0">
                <a:effectLst>
                  <a:outerShdw blurRad="50800" dist="38100" dir="8100000" algn="tr" rotWithShape="0">
                    <a:prstClr val="black">
                      <a:alpha val="40000"/>
                    </a:prstClr>
                  </a:outerShdw>
                </a:effectLst>
              </a:rPr>
              <a:t>UCLA Medical Center</a:t>
            </a:r>
          </a:p>
          <a:p>
            <a:r>
              <a:rPr lang="en-US" b="1" dirty="0" smtClean="0">
                <a:effectLst>
                  <a:outerShdw blurRad="50800" dist="38100" dir="8100000" algn="tr" rotWithShape="0">
                    <a:prstClr val="black">
                      <a:alpha val="40000"/>
                    </a:prstClr>
                  </a:outerShdw>
                </a:effectLst>
              </a:rPr>
              <a:t>Presented to: </a:t>
            </a:r>
            <a:r>
              <a:rPr lang="en-US" dirty="0" smtClean="0">
                <a:effectLst>
                  <a:outerShdw blurRad="50800" dist="38100" dir="8100000" algn="tr" rotWithShape="0">
                    <a:prstClr val="black">
                      <a:alpha val="40000"/>
                    </a:prstClr>
                  </a:outerShdw>
                </a:effectLst>
              </a:rPr>
              <a:t>ICD-10-CM/PCS Coordination and Maintenance Committee Meeting</a:t>
            </a:r>
          </a:p>
          <a:p>
            <a:r>
              <a:rPr lang="en-US" dirty="0" smtClean="0">
                <a:effectLst>
                  <a:outerShdw blurRad="50800" dist="38100" dir="8100000" algn="tr" rotWithShape="0">
                    <a:prstClr val="black">
                      <a:alpha val="40000"/>
                    </a:prstClr>
                  </a:outerShdw>
                </a:effectLst>
              </a:rPr>
              <a:t>Centers for Medicare &amp; Medicaid Services</a:t>
            </a:r>
          </a:p>
          <a:p>
            <a:endParaRPr lang="en-US" sz="2800" dirty="0" smtClean="0">
              <a:effectLst>
                <a:outerShdw blurRad="50800" dist="38100" dir="8100000" algn="tr" rotWithShape="0">
                  <a:prstClr val="black">
                    <a:alpha val="40000"/>
                  </a:prstClr>
                </a:outerShdw>
              </a:effectLst>
            </a:endParaRPr>
          </a:p>
          <a:p>
            <a:r>
              <a:rPr lang="en-US" b="1" dirty="0" smtClean="0">
                <a:effectLst>
                  <a:outerShdw blurRad="50800" dist="38100" dir="8100000" algn="tr" rotWithShape="0">
                    <a:prstClr val="black">
                      <a:alpha val="40000"/>
                    </a:prstClr>
                  </a:outerShdw>
                </a:effectLst>
              </a:rPr>
              <a:t>March 18, 2015</a:t>
            </a:r>
          </a:p>
          <a:p>
            <a:endParaRPr lang="en-US" dirty="0"/>
          </a:p>
        </p:txBody>
      </p:sp>
      <p:sp>
        <p:nvSpPr>
          <p:cNvPr id="4" name="Slide Number Placeholder 3"/>
          <p:cNvSpPr>
            <a:spLocks noGrp="1"/>
          </p:cNvSpPr>
          <p:nvPr>
            <p:ph type="sldNum" sz="quarter" idx="4294967295"/>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a:t>
            </a:fld>
            <a:endParaRPr lang="en-US" dirty="0"/>
          </a:p>
        </p:txBody>
      </p:sp>
    </p:spTree>
    <p:extLst>
      <p:ext uri="{BB962C8B-B14F-4D97-AF65-F5344CB8AC3E}">
        <p14:creationId xmlns:p14="http://schemas.microsoft.com/office/powerpoint/2010/main" val="1059566909"/>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Extremely Common</a:t>
            </a:r>
            <a:endParaRPr lang="en-US" dirty="0"/>
          </a:p>
        </p:txBody>
      </p:sp>
      <p:sp>
        <p:nvSpPr>
          <p:cNvPr id="3" name="Text Placeholder 2"/>
          <p:cNvSpPr>
            <a:spLocks noGrp="1"/>
          </p:cNvSpPr>
          <p:nvPr>
            <p:ph type="body" idx="1"/>
          </p:nvPr>
        </p:nvSpPr>
        <p:spPr>
          <a:xfrm>
            <a:off x="457200" y="1495613"/>
            <a:ext cx="8229600" cy="5257800"/>
          </a:xfrm>
        </p:spPr>
        <p:txBody>
          <a:bodyPr/>
          <a:lstStyle/>
          <a:p>
            <a:r>
              <a:rPr lang="en-US" dirty="0" smtClean="0"/>
              <a:t>20 – 50% of patients with DVT develop PTS despite optimal anticoagulation</a:t>
            </a:r>
          </a:p>
          <a:p>
            <a:pPr lvl="1"/>
            <a:r>
              <a:rPr lang="en-US" dirty="0" smtClean="0"/>
              <a:t>In most cases, within 12 months</a:t>
            </a:r>
          </a:p>
          <a:p>
            <a:pPr lvl="1"/>
            <a:r>
              <a:rPr lang="en-US" dirty="0" smtClean="0"/>
              <a:t>Cumulative incidence 10 – 20 years post</a:t>
            </a:r>
          </a:p>
          <a:p>
            <a:r>
              <a:rPr lang="en-US" dirty="0" smtClean="0"/>
              <a:t>5 – 10% develop severe PTS…ulcers</a:t>
            </a:r>
          </a:p>
          <a:p>
            <a:endParaRPr lang="en-US" sz="1800" dirty="0" smtClean="0"/>
          </a:p>
          <a:p>
            <a:r>
              <a:rPr lang="en-US" b="1" dirty="0" smtClean="0">
                <a:effectLst>
                  <a:outerShdw blurRad="50800" dist="38100" dir="8100000" algn="tr" rotWithShape="0">
                    <a:prstClr val="black">
                      <a:alpha val="40000"/>
                    </a:prstClr>
                  </a:outerShdw>
                </a:effectLst>
              </a:rPr>
              <a:t>Probability of developing venous ulcer over 10 years following DVT = 5%</a:t>
            </a:r>
          </a:p>
          <a:p>
            <a:endParaRPr lang="en-US" dirty="0"/>
          </a:p>
        </p:txBody>
      </p:sp>
      <p:sp>
        <p:nvSpPr>
          <p:cNvPr id="4" name="Shape 88"/>
          <p:cNvSpPr/>
          <p:nvPr/>
        </p:nvSpPr>
        <p:spPr>
          <a:xfrm>
            <a:off x="7291498" y="5333437"/>
            <a:ext cx="1821971" cy="8309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lvl="0" algn="r"/>
            <a:r>
              <a:rPr sz="1200" dirty="0">
                <a:solidFill>
                  <a:srgbClr val="FF6600"/>
                </a:solidFill>
              </a:rPr>
              <a:t>Kahn, Circ, 2014 </a:t>
            </a:r>
          </a:p>
          <a:p>
            <a:pPr lvl="0" algn="r"/>
            <a:r>
              <a:rPr sz="1200" dirty="0">
                <a:solidFill>
                  <a:srgbClr val="FF6600"/>
                </a:solidFill>
              </a:rPr>
              <a:t>Zidane, Arch Int Med, 2000</a:t>
            </a:r>
          </a:p>
          <a:p>
            <a:pPr lvl="0" algn="r"/>
            <a:r>
              <a:rPr sz="1200" dirty="0">
                <a:solidFill>
                  <a:srgbClr val="FF6600"/>
                </a:solidFill>
              </a:rPr>
              <a:t>Kahn, Ant Int Med, 2008</a:t>
            </a:r>
          </a:p>
          <a:p>
            <a:pPr lvl="0" algn="r"/>
            <a:r>
              <a:rPr sz="1200" dirty="0">
                <a:solidFill>
                  <a:srgbClr val="FF6600"/>
                </a:solidFill>
              </a:rPr>
              <a:t>Hencke, J Vac Surg, 2011</a:t>
            </a:r>
          </a:p>
        </p:txBody>
      </p:sp>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10</a:t>
            </a:fld>
            <a:endParaRPr lang="en-US" dirty="0"/>
          </a:p>
        </p:txBody>
      </p:sp>
    </p:spTree>
    <p:extLst>
      <p:ext uri="{BB962C8B-B14F-4D97-AF65-F5344CB8AC3E}">
        <p14:creationId xmlns:p14="http://schemas.microsoft.com/office/powerpoint/2010/main" val="132110110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hape 109"/>
          <p:cNvSpPr>
            <a:spLocks noGrp="1"/>
          </p:cNvSpPr>
          <p:nvPr>
            <p:ph type="title"/>
          </p:nvPr>
        </p:nvSpPr>
        <p:spPr>
          <a:prstGeom prst="rect">
            <a:avLst/>
          </a:prstGeom>
        </p:spPr>
        <p:txBody>
          <a:bodyPr/>
          <a:lstStyle/>
          <a:p>
            <a:pPr lvl="0">
              <a:defRPr sz="1800">
                <a:solidFill>
                  <a:srgbClr val="000000"/>
                </a:solidFill>
              </a:defRPr>
            </a:pPr>
            <a:r>
              <a:rPr sz="4400" dirty="0">
                <a:solidFill>
                  <a:srgbClr val="FFFFFF"/>
                </a:solidFill>
              </a:rPr>
              <a:t>Causes of PTS</a:t>
            </a:r>
          </a:p>
        </p:txBody>
      </p:sp>
      <p:pic>
        <p:nvPicPr>
          <p:cNvPr id="111" name="F2.large.jpg"/>
          <p:cNvPicPr/>
          <p:nvPr/>
        </p:nvPicPr>
        <p:blipFill>
          <a:blip r:embed="rId2">
            <a:extLst/>
          </a:blip>
          <a:stretch>
            <a:fillRect/>
          </a:stretch>
        </p:blipFill>
        <p:spPr>
          <a:xfrm>
            <a:off x="1388608" y="1102447"/>
            <a:ext cx="6654196" cy="5005434"/>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112" name="Shape 112"/>
          <p:cNvSpPr/>
          <p:nvPr/>
        </p:nvSpPr>
        <p:spPr>
          <a:xfrm>
            <a:off x="5414809" y="6468225"/>
            <a:ext cx="1099660" cy="18466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r">
              <a:defRPr sz="1200">
                <a:solidFill>
                  <a:srgbClr val="FF6600"/>
                </a:solidFill>
              </a:defRPr>
            </a:lvl1pPr>
          </a:lstStyle>
          <a:p>
            <a:pPr lvl="0">
              <a:defRPr sz="1800">
                <a:solidFill>
                  <a:srgbClr val="000000"/>
                </a:solidFill>
              </a:defRPr>
            </a:pPr>
            <a:r>
              <a:rPr sz="1200" dirty="0">
                <a:solidFill>
                  <a:srgbClr val="FF6600"/>
                </a:solidFill>
              </a:rPr>
              <a:t>Kahn, Circ, 2014 </a:t>
            </a:r>
          </a:p>
        </p:txBody>
      </p:sp>
      <p:sp>
        <p:nvSpPr>
          <p:cNvPr id="113" name="Shape 113"/>
          <p:cNvSpPr/>
          <p:nvPr/>
        </p:nvSpPr>
        <p:spPr>
          <a:xfrm flipV="1">
            <a:off x="437264" y="2285488"/>
            <a:ext cx="1274954" cy="419640"/>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11</a:t>
            </a:fld>
            <a:endParaRPr lang="en-US" dirty="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Extreme Societal Cost</a:t>
            </a:r>
            <a:endParaRPr lang="en-US" dirty="0"/>
          </a:p>
        </p:txBody>
      </p:sp>
      <p:sp>
        <p:nvSpPr>
          <p:cNvPr id="3" name="Text Placeholder 2"/>
          <p:cNvSpPr>
            <a:spLocks noGrp="1"/>
          </p:cNvSpPr>
          <p:nvPr>
            <p:ph type="body" idx="1"/>
          </p:nvPr>
        </p:nvSpPr>
        <p:spPr>
          <a:xfrm>
            <a:off x="457200" y="1435849"/>
            <a:ext cx="8229600" cy="5003800"/>
          </a:xfrm>
        </p:spPr>
        <p:txBody>
          <a:bodyPr>
            <a:normAutofit fontScale="92500" lnSpcReduction="10000"/>
          </a:bodyPr>
          <a:lstStyle/>
          <a:p>
            <a:r>
              <a:rPr lang="en-US" dirty="0" smtClean="0"/>
              <a:t>2 million workdays lost per year in US as a result of leg ulcers</a:t>
            </a:r>
          </a:p>
          <a:p>
            <a:r>
              <a:rPr lang="en-US" dirty="0" smtClean="0"/>
              <a:t>QOL impairment = COPD, HF</a:t>
            </a:r>
          </a:p>
          <a:p>
            <a:r>
              <a:rPr lang="en-US" dirty="0" smtClean="0"/>
              <a:t>2 year initial total per-patient cost of PTS was Canadian $4527</a:t>
            </a:r>
          </a:p>
          <a:p>
            <a:pPr lvl="1"/>
            <a:r>
              <a:rPr lang="en-US" dirty="0" smtClean="0"/>
              <a:t>X2 if DVT without PTS</a:t>
            </a:r>
          </a:p>
          <a:p>
            <a:r>
              <a:rPr lang="en-US" dirty="0" smtClean="0"/>
              <a:t>Estimate mean adjusted annualized cost of developing PTS…</a:t>
            </a:r>
            <a:r>
              <a:rPr lang="en-US" b="1" dirty="0" smtClean="0">
                <a:effectLst>
                  <a:glow rad="101600">
                    <a:srgbClr val="FF0000">
                      <a:alpha val="75000"/>
                    </a:srgbClr>
                  </a:glow>
                  <a:outerShdw blurRad="50800" dist="38100" dir="8100000" algn="tr" rotWithShape="0">
                    <a:prstClr val="black">
                      <a:alpha val="40000"/>
                    </a:prstClr>
                  </a:outerShdw>
                </a:effectLst>
              </a:rPr>
              <a:t>$11,667</a:t>
            </a:r>
          </a:p>
          <a:p>
            <a:pPr lvl="1"/>
            <a:r>
              <a:rPr lang="en-US" dirty="0" smtClean="0"/>
              <a:t>AF $6697</a:t>
            </a:r>
          </a:p>
          <a:p>
            <a:pPr lvl="1"/>
            <a:r>
              <a:rPr lang="en-US" dirty="0" smtClean="0"/>
              <a:t>MI $9716</a:t>
            </a:r>
          </a:p>
        </p:txBody>
      </p:sp>
      <p:sp>
        <p:nvSpPr>
          <p:cNvPr id="4" name="Shape 105"/>
          <p:cNvSpPr/>
          <p:nvPr/>
        </p:nvSpPr>
        <p:spPr>
          <a:xfrm>
            <a:off x="7447119" y="5626307"/>
            <a:ext cx="164132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lvl="0" algn="r"/>
            <a:r>
              <a:rPr sz="1200" dirty="0">
                <a:solidFill>
                  <a:srgbClr val="FF6600"/>
                </a:solidFill>
              </a:rPr>
              <a:t>Bergen, NEJM, 2006</a:t>
            </a:r>
          </a:p>
          <a:p>
            <a:pPr lvl="0" algn="r"/>
            <a:r>
              <a:rPr sz="1200" dirty="0">
                <a:solidFill>
                  <a:srgbClr val="FF6600"/>
                </a:solidFill>
              </a:rPr>
              <a:t>Guanella, JTH, </a:t>
            </a:r>
            <a:r>
              <a:rPr sz="1200" dirty="0" smtClean="0">
                <a:solidFill>
                  <a:srgbClr val="FF6600"/>
                </a:solidFill>
              </a:rPr>
              <a:t>2011</a:t>
            </a:r>
            <a:endParaRPr sz="1200" dirty="0">
              <a:solidFill>
                <a:srgbClr val="FF6600"/>
              </a:solidFill>
            </a:endParaRPr>
          </a:p>
          <a:p>
            <a:pPr lvl="0" algn="r"/>
            <a:r>
              <a:rPr sz="1200" dirty="0">
                <a:solidFill>
                  <a:srgbClr val="FF6600"/>
                </a:solidFill>
              </a:rPr>
              <a:t>McDougal, AMJHT, 2006 </a:t>
            </a:r>
          </a:p>
        </p:txBody>
      </p:sp>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12</a:t>
            </a:fld>
            <a:endParaRPr lang="en-US" dirty="0"/>
          </a:p>
        </p:txBody>
      </p:sp>
    </p:spTree>
    <p:extLst>
      <p:ext uri="{BB962C8B-B14F-4D97-AF65-F5344CB8AC3E}">
        <p14:creationId xmlns:p14="http://schemas.microsoft.com/office/powerpoint/2010/main" val="168404086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Treatments for VTE</a:t>
            </a:r>
            <a:endParaRPr lang="en-US" dirty="0"/>
          </a:p>
        </p:txBody>
      </p:sp>
      <p:sp>
        <p:nvSpPr>
          <p:cNvPr id="3" name="Text Placeholder 2"/>
          <p:cNvSpPr>
            <a:spLocks noGrp="1"/>
          </p:cNvSpPr>
          <p:nvPr>
            <p:ph type="body" idx="1"/>
          </p:nvPr>
        </p:nvSpPr>
        <p:spPr/>
        <p:txBody>
          <a:bodyPr>
            <a:normAutofit/>
          </a:bodyPr>
          <a:lstStyle/>
          <a:p>
            <a:r>
              <a:rPr lang="en-US" sz="3600" dirty="0" smtClean="0"/>
              <a:t>Systemic anticoagulation</a:t>
            </a:r>
          </a:p>
          <a:p>
            <a:r>
              <a:rPr lang="en-US" sz="3600" dirty="0" smtClean="0"/>
              <a:t>Surgical thrombectomy/embolectomy</a:t>
            </a:r>
          </a:p>
          <a:p>
            <a:r>
              <a:rPr lang="en-US" sz="3600" dirty="0" smtClean="0"/>
              <a:t>Systemic thrombolysis</a:t>
            </a:r>
          </a:p>
          <a:p>
            <a:r>
              <a:rPr lang="en-US" sz="3600" dirty="0" smtClean="0"/>
              <a:t>Catheter-directed thrombolysis (CDT)</a:t>
            </a:r>
            <a:endParaRPr lang="en-US" sz="3600"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13</a:t>
            </a:fld>
            <a:endParaRPr lang="en-US" dirty="0"/>
          </a:p>
        </p:txBody>
      </p:sp>
    </p:spTree>
    <p:extLst>
      <p:ext uri="{BB962C8B-B14F-4D97-AF65-F5344CB8AC3E}">
        <p14:creationId xmlns:p14="http://schemas.microsoft.com/office/powerpoint/2010/main" val="355374392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Anticoagulation</a:t>
            </a:r>
            <a:endParaRPr lang="en-US" dirty="0"/>
          </a:p>
        </p:txBody>
      </p:sp>
      <p:sp>
        <p:nvSpPr>
          <p:cNvPr id="3" name="Text Placeholder 2"/>
          <p:cNvSpPr>
            <a:spLocks noGrp="1"/>
          </p:cNvSpPr>
          <p:nvPr>
            <p:ph type="body" idx="1"/>
          </p:nvPr>
        </p:nvSpPr>
        <p:spPr>
          <a:xfrm>
            <a:off x="457200" y="1373719"/>
            <a:ext cx="8229600" cy="4782022"/>
          </a:xfrm>
        </p:spPr>
        <p:txBody>
          <a:bodyPr>
            <a:normAutofit fontScale="77500" lnSpcReduction="20000"/>
          </a:bodyPr>
          <a:lstStyle/>
          <a:p>
            <a:r>
              <a:rPr lang="en-US" dirty="0" smtClean="0"/>
              <a:t>Glucosaminoglycans (GAGs)</a:t>
            </a:r>
          </a:p>
          <a:p>
            <a:pPr lvl="1"/>
            <a:r>
              <a:rPr lang="en-US" dirty="0" smtClean="0"/>
              <a:t>Heparin/heparin sulfate</a:t>
            </a:r>
          </a:p>
          <a:p>
            <a:r>
              <a:rPr lang="en-US" dirty="0" smtClean="0"/>
              <a:t>Vitamin K Agonists (VKAs)</a:t>
            </a:r>
          </a:p>
          <a:p>
            <a:pPr lvl="1"/>
            <a:r>
              <a:rPr lang="en-US" dirty="0" smtClean="0"/>
              <a:t>Coumadin/warfarin</a:t>
            </a:r>
          </a:p>
          <a:p>
            <a:r>
              <a:rPr lang="en-US" dirty="0" smtClean="0"/>
              <a:t>Low Molecular Weight Heparin (LMWH)</a:t>
            </a:r>
          </a:p>
          <a:p>
            <a:pPr lvl="1"/>
            <a:r>
              <a:rPr lang="en-US" dirty="0" smtClean="0"/>
              <a:t>enoxaparin (Lovenox)</a:t>
            </a:r>
          </a:p>
          <a:p>
            <a:r>
              <a:rPr lang="en-US" dirty="0" smtClean="0"/>
              <a:t>New Oral Anticoagulants (NOACs) approved for:</a:t>
            </a:r>
          </a:p>
          <a:p>
            <a:pPr lvl="1"/>
            <a:r>
              <a:rPr lang="en-US" dirty="0" smtClean="0"/>
              <a:t>Reduction of recurrent DVT</a:t>
            </a:r>
          </a:p>
          <a:p>
            <a:pPr lvl="1"/>
            <a:r>
              <a:rPr lang="en-US" dirty="0" smtClean="0"/>
              <a:t>Prevention of PE</a:t>
            </a:r>
          </a:p>
          <a:p>
            <a:pPr lvl="2"/>
            <a:r>
              <a:rPr lang="en-US" dirty="0" smtClean="0"/>
              <a:t>dabigatran (Pradaxa)</a:t>
            </a:r>
          </a:p>
          <a:p>
            <a:pPr lvl="2"/>
            <a:r>
              <a:rPr lang="en-US" dirty="0" smtClean="0"/>
              <a:t>rivaroxaban (Xarelto)</a:t>
            </a:r>
          </a:p>
          <a:p>
            <a:pPr lvl="2"/>
            <a:r>
              <a:rPr lang="en-US" dirty="0" smtClean="0"/>
              <a:t>apixaban (Eliquis)</a:t>
            </a:r>
            <a:endParaRPr lang="en-US" dirty="0"/>
          </a:p>
        </p:txBody>
      </p:sp>
      <p:sp>
        <p:nvSpPr>
          <p:cNvPr id="4" name="Shape 95"/>
          <p:cNvSpPr/>
          <p:nvPr/>
        </p:nvSpPr>
        <p:spPr>
          <a:xfrm>
            <a:off x="7097303" y="5589168"/>
            <a:ext cx="2010166"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lvl="0" algn="r"/>
            <a:r>
              <a:rPr sz="1200" dirty="0">
                <a:solidFill>
                  <a:srgbClr val="FF6600"/>
                </a:solidFill>
              </a:rPr>
              <a:t>Prandoni, Ann Intern Med, 2009</a:t>
            </a:r>
          </a:p>
          <a:p>
            <a:pPr lvl="0" algn="r"/>
            <a:r>
              <a:rPr sz="1200" dirty="0">
                <a:solidFill>
                  <a:srgbClr val="FF6600"/>
                </a:solidFill>
              </a:rPr>
              <a:t>Shulman, NEJM, 1997</a:t>
            </a:r>
          </a:p>
          <a:p>
            <a:pPr lvl="0" algn="r"/>
            <a:r>
              <a:rPr sz="1200" dirty="0">
                <a:solidFill>
                  <a:srgbClr val="FF6600"/>
                </a:solidFill>
              </a:rPr>
              <a:t>Schulman, NEJM, 2009</a:t>
            </a:r>
          </a:p>
        </p:txBody>
      </p:sp>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14</a:t>
            </a:fld>
            <a:endParaRPr lang="en-US" dirty="0"/>
          </a:p>
        </p:txBody>
      </p:sp>
    </p:spTree>
    <p:extLst>
      <p:ext uri="{BB962C8B-B14F-4D97-AF65-F5344CB8AC3E}">
        <p14:creationId xmlns:p14="http://schemas.microsoft.com/office/powerpoint/2010/main" val="345738601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052" y="274638"/>
            <a:ext cx="8775036" cy="1325563"/>
          </a:xfrm>
        </p:spPr>
        <p:txBody>
          <a:bodyPr/>
          <a:lstStyle/>
          <a:p>
            <a:r>
              <a:rPr lang="en-US" dirty="0" smtClean="0"/>
              <a:t>New Oral Anticoagulants (NOACs)</a:t>
            </a:r>
            <a:endParaRPr lang="en-US" dirty="0"/>
          </a:p>
        </p:txBody>
      </p:sp>
      <p:sp>
        <p:nvSpPr>
          <p:cNvPr id="3" name="Text Placeholder 2"/>
          <p:cNvSpPr>
            <a:spLocks noGrp="1"/>
          </p:cNvSpPr>
          <p:nvPr>
            <p:ph type="body" idx="1"/>
          </p:nvPr>
        </p:nvSpPr>
        <p:spPr>
          <a:xfrm>
            <a:off x="457200" y="1473768"/>
            <a:ext cx="8229600" cy="4679744"/>
          </a:xfrm>
        </p:spPr>
        <p:txBody>
          <a:bodyPr>
            <a:normAutofit fontScale="70000" lnSpcReduction="20000"/>
          </a:bodyPr>
          <a:lstStyle/>
          <a:p>
            <a:r>
              <a:rPr lang="en-US" b="1" dirty="0" smtClean="0">
                <a:effectLst>
                  <a:outerShdw blurRad="50800" dist="38100" dir="8100000" algn="tr" rotWithShape="0">
                    <a:prstClr val="black">
                      <a:alpha val="40000"/>
                    </a:prstClr>
                  </a:outerShdw>
                </a:effectLst>
              </a:rPr>
              <a:t>DVT Prophylaxis</a:t>
            </a:r>
          </a:p>
          <a:p>
            <a:pPr lvl="1"/>
            <a:r>
              <a:rPr lang="en-US" dirty="0" smtClean="0">
                <a:effectLst>
                  <a:outerShdw blurRad="50800" dist="38100" dir="8100000" algn="tr" rotWithShape="0">
                    <a:prstClr val="black">
                      <a:alpha val="40000"/>
                    </a:prstClr>
                  </a:outerShdw>
                </a:effectLst>
              </a:rPr>
              <a:t>2008: RECORD 1,2,3 (rivaroxaban: knee, hip, hip) </a:t>
            </a:r>
            <a:r>
              <a:rPr lang="en-US" dirty="0" smtClean="0">
                <a:effectLst>
                  <a:outerShdw blurRad="50800" dist="38100" dir="8100000" algn="tr" rotWithShape="0">
                    <a:prstClr val="black">
                      <a:alpha val="40000"/>
                    </a:prstClr>
                  </a:outerShdw>
                </a:effectLst>
                <a:sym typeface="Wingdings"/>
              </a:rPr>
              <a:t> superior, fewer bleeds (knees)</a:t>
            </a:r>
          </a:p>
          <a:p>
            <a:pPr lvl="1"/>
            <a:r>
              <a:rPr lang="en-US" dirty="0" smtClean="0">
                <a:effectLst>
                  <a:outerShdw blurRad="50800" dist="38100" dir="8100000" algn="tr" rotWithShape="0">
                    <a:prstClr val="black">
                      <a:alpha val="40000"/>
                    </a:prstClr>
                  </a:outerShdw>
                </a:effectLst>
                <a:sym typeface="Wingdings"/>
              </a:rPr>
              <a:t>2008-10: ADVANCE 1,2,3 (apixaban: knee, knee, hip)  superior with EU dosing, inferior with US dosing</a:t>
            </a:r>
          </a:p>
          <a:p>
            <a:r>
              <a:rPr lang="en-US" b="1" dirty="0" smtClean="0">
                <a:effectLst>
                  <a:outerShdw blurRad="50800" dist="38100" dir="8100000" algn="tr" rotWithShape="0">
                    <a:prstClr val="black">
                      <a:alpha val="40000"/>
                    </a:prstClr>
                  </a:outerShdw>
                </a:effectLst>
                <a:sym typeface="Wingdings"/>
              </a:rPr>
              <a:t>VTE (DVT/PE)</a:t>
            </a:r>
          </a:p>
          <a:p>
            <a:pPr lvl="1"/>
            <a:r>
              <a:rPr lang="en-US" dirty="0" smtClean="0">
                <a:effectLst>
                  <a:outerShdw blurRad="50800" dist="38100" dir="8100000" algn="tr" rotWithShape="0">
                    <a:prstClr val="black">
                      <a:alpha val="40000"/>
                    </a:prstClr>
                  </a:outerShdw>
                </a:effectLst>
                <a:sym typeface="Wingdings"/>
              </a:rPr>
              <a:t>2010 EINSTEIN (rivaroxaban)  noninferior</a:t>
            </a:r>
          </a:p>
          <a:p>
            <a:pPr lvl="1"/>
            <a:r>
              <a:rPr lang="en-US" dirty="0" smtClean="0">
                <a:effectLst>
                  <a:outerShdw blurRad="50800" dist="38100" dir="8100000" algn="tr" rotWithShape="0">
                    <a:prstClr val="black">
                      <a:alpha val="40000"/>
                    </a:prstClr>
                  </a:outerShdw>
                </a:effectLst>
                <a:sym typeface="Wingdings"/>
              </a:rPr>
              <a:t>2012: EINSTEIN-PE (rivaroxaban)  noninferior, fewer bleeds in PE trial</a:t>
            </a:r>
          </a:p>
          <a:p>
            <a:pPr lvl="1"/>
            <a:r>
              <a:rPr lang="en-US" dirty="0" smtClean="0">
                <a:effectLst>
                  <a:outerShdw blurRad="50800" dist="38100" dir="8100000" algn="tr" rotWithShape="0">
                    <a:prstClr val="black">
                      <a:alpha val="40000"/>
                    </a:prstClr>
                  </a:outerShdw>
                </a:effectLst>
                <a:sym typeface="Wingdings"/>
              </a:rPr>
              <a:t>2013: EINSTEIN-EXTEND (rivaroxaban)  superior, more bleeds than placebo</a:t>
            </a:r>
          </a:p>
          <a:p>
            <a:pPr lvl="1"/>
            <a:r>
              <a:rPr lang="en-US" dirty="0" smtClean="0">
                <a:effectLst>
                  <a:outerShdw blurRad="50800" dist="38100" dir="8100000" algn="tr" rotWithShape="0">
                    <a:prstClr val="black">
                      <a:alpha val="40000"/>
                    </a:prstClr>
                  </a:outerShdw>
                </a:effectLst>
                <a:sym typeface="Wingdings"/>
              </a:rPr>
              <a:t>AMPLIFY (apixaban)  noninferior, fewer bleeds</a:t>
            </a:r>
          </a:p>
          <a:p>
            <a:pPr lvl="1"/>
            <a:r>
              <a:rPr lang="en-US" dirty="0" smtClean="0">
                <a:effectLst>
                  <a:outerShdw blurRad="50800" dist="38100" dir="8100000" algn="tr" rotWithShape="0">
                    <a:prstClr val="black">
                      <a:alpha val="40000"/>
                    </a:prstClr>
                  </a:outerShdw>
                </a:effectLst>
                <a:sym typeface="Wingdings"/>
              </a:rPr>
              <a:t>AMPLIF-EXT (apixaban)  superior, 2.5 mg dose equal placebo bleeds</a:t>
            </a:r>
            <a:endParaRPr lang="en-US" dirty="0">
              <a:effectLst>
                <a:outerShdw blurRad="50800" dist="38100" dir="8100000" algn="tr" rotWithShape="0">
                  <a:prstClr val="black">
                    <a:alpha val="40000"/>
                  </a:prstClr>
                </a:outerShdw>
              </a:effectLst>
            </a:endParaRPr>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15</a:t>
            </a:fld>
            <a:endParaRPr lang="en-US" dirty="0"/>
          </a:p>
        </p:txBody>
      </p:sp>
    </p:spTree>
    <p:extLst>
      <p:ext uri="{BB962C8B-B14F-4D97-AF65-F5344CB8AC3E}">
        <p14:creationId xmlns:p14="http://schemas.microsoft.com/office/powerpoint/2010/main" val="375721262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Vein Hypothesis</a:t>
            </a:r>
            <a:endParaRPr lang="en-US" dirty="0"/>
          </a:p>
        </p:txBody>
      </p:sp>
      <p:sp>
        <p:nvSpPr>
          <p:cNvPr id="3" name="Text Placeholder 2"/>
          <p:cNvSpPr>
            <a:spLocks noGrp="1"/>
          </p:cNvSpPr>
          <p:nvPr>
            <p:ph type="body" idx="1"/>
          </p:nvPr>
        </p:nvSpPr>
        <p:spPr>
          <a:xfrm>
            <a:off x="457200" y="1226675"/>
            <a:ext cx="8229600" cy="5257800"/>
          </a:xfrm>
        </p:spPr>
        <p:txBody>
          <a:bodyPr>
            <a:normAutofit/>
          </a:bodyPr>
          <a:lstStyle/>
          <a:p>
            <a:r>
              <a:rPr lang="en-US" dirty="0" smtClean="0"/>
              <a:t>Rapid thrombus elimination and restoration of unobstructed deep venous flow may prevent valvular damage, reflux, venous obstruction and PTS.</a:t>
            </a:r>
          </a:p>
          <a:p>
            <a:pPr lvl="1"/>
            <a:r>
              <a:rPr lang="en-US" sz="1600" dirty="0" smtClean="0"/>
              <a:t>Meissner (1993): venous segments that developed valvular reflux had longer (2.3 to 7.3 times) endogenous clot clearance than segments that did not (</a:t>
            </a:r>
            <a:r>
              <a:rPr lang="en-US" sz="1600" i="1" dirty="0" smtClean="0"/>
              <a:t>P</a:t>
            </a:r>
            <a:r>
              <a:rPr lang="en-US" sz="1600" dirty="0" smtClean="0"/>
              <a:t>&lt;0.04)</a:t>
            </a:r>
          </a:p>
          <a:p>
            <a:pPr lvl="1"/>
            <a:r>
              <a:rPr lang="en-US" sz="1600" dirty="0" smtClean="0"/>
              <a:t>Prandoni (2005): PTS developed more frequently in proximal DVT patients who had residual venous thrombus or popliteal valvular reflux at 6-mo follow-up (n=180, 47% vs. 23%, </a:t>
            </a:r>
            <a:r>
              <a:rPr lang="en-US" sz="1600" i="1" dirty="0" smtClean="0"/>
              <a:t>P</a:t>
            </a:r>
            <a:r>
              <a:rPr lang="en-US" sz="1600" dirty="0" smtClean="0"/>
              <a:t>&lt;0.01)</a:t>
            </a:r>
          </a:p>
          <a:p>
            <a:pPr lvl="1"/>
            <a:r>
              <a:rPr lang="en-US" sz="1600" dirty="0" smtClean="0"/>
              <a:t>Hull (20056): metaanalysis of 11 randomized DVT treatment trials and found a strong correlation between the amount of residual trhombus after a course of anticoagulant therapy and the subsequent incidence of recurrent VTE</a:t>
            </a:r>
            <a:endParaRPr lang="en-US" sz="1600"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16</a:t>
            </a:fld>
            <a:endParaRPr lang="en-US" dirty="0"/>
          </a:p>
        </p:txBody>
      </p:sp>
    </p:spTree>
    <p:extLst>
      <p:ext uri="{BB962C8B-B14F-4D97-AF65-F5344CB8AC3E}">
        <p14:creationId xmlns:p14="http://schemas.microsoft.com/office/powerpoint/2010/main" val="94877302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Systemic Thrombolysis</a:t>
            </a:r>
            <a:endParaRPr lang="en-US" dirty="0"/>
          </a:p>
        </p:txBody>
      </p:sp>
      <p:sp>
        <p:nvSpPr>
          <p:cNvPr id="3" name="Text Placeholder 2"/>
          <p:cNvSpPr>
            <a:spLocks noGrp="1"/>
          </p:cNvSpPr>
          <p:nvPr>
            <p:ph type="body" idx="1"/>
          </p:nvPr>
        </p:nvSpPr>
        <p:spPr/>
        <p:txBody>
          <a:bodyPr>
            <a:normAutofit/>
          </a:bodyPr>
          <a:lstStyle/>
          <a:p>
            <a:pPr marL="0" indent="0">
              <a:buNone/>
            </a:pPr>
            <a:r>
              <a:rPr lang="en-US" sz="3600" dirty="0" smtClean="0"/>
              <a:t>Significant (18%) or complete clot lysis (45%) can be achieved by giving systemic lysis, but with an unacceptably high risk of bleeding complications (14%)</a:t>
            </a:r>
            <a:endParaRPr lang="en-US" sz="3600" dirty="0"/>
          </a:p>
        </p:txBody>
      </p:sp>
      <p:sp>
        <p:nvSpPr>
          <p:cNvPr id="4" name="Shape 125"/>
          <p:cNvSpPr/>
          <p:nvPr/>
        </p:nvSpPr>
        <p:spPr>
          <a:xfrm>
            <a:off x="7281973" y="5522019"/>
            <a:ext cx="1840506" cy="6463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lvl="0" algn="r"/>
            <a:r>
              <a:rPr sz="1200" dirty="0">
                <a:solidFill>
                  <a:srgbClr val="FF6600"/>
                </a:solidFill>
              </a:rPr>
              <a:t>Goldhaber, Am J med, 1984</a:t>
            </a:r>
          </a:p>
          <a:p>
            <a:pPr lvl="0" algn="r"/>
            <a:r>
              <a:rPr sz="1200" dirty="0">
                <a:solidFill>
                  <a:srgbClr val="FF6600"/>
                </a:solidFill>
              </a:rPr>
              <a:t>Elliot, BJS, 1979,</a:t>
            </a:r>
          </a:p>
          <a:p>
            <a:pPr lvl="0" algn="r"/>
            <a:r>
              <a:rPr sz="1200" dirty="0">
                <a:solidFill>
                  <a:srgbClr val="FF6600"/>
                </a:solidFill>
              </a:rPr>
              <a:t>Turpie, Chest, 1990</a:t>
            </a:r>
          </a:p>
        </p:txBody>
      </p:sp>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17</a:t>
            </a:fld>
            <a:endParaRPr lang="en-US" dirty="0"/>
          </a:p>
        </p:txBody>
      </p:sp>
    </p:spTree>
    <p:extLst>
      <p:ext uri="{BB962C8B-B14F-4D97-AF65-F5344CB8AC3E}">
        <p14:creationId xmlns:p14="http://schemas.microsoft.com/office/powerpoint/2010/main" val="303634340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325563"/>
          </a:xfrm>
        </p:spPr>
        <p:txBody>
          <a:bodyPr/>
          <a:lstStyle/>
          <a:p>
            <a:r>
              <a:rPr lang="en-US" sz="4000" dirty="0" smtClean="0"/>
              <a:t>Catheter-Directed Thrombolysis (CDT)</a:t>
            </a:r>
            <a:endParaRPr lang="en-US" sz="4000" dirty="0"/>
          </a:p>
        </p:txBody>
      </p:sp>
      <p:sp>
        <p:nvSpPr>
          <p:cNvPr id="3" name="Text Placeholder 2"/>
          <p:cNvSpPr>
            <a:spLocks noGrp="1"/>
          </p:cNvSpPr>
          <p:nvPr>
            <p:ph type="body" idx="1"/>
          </p:nvPr>
        </p:nvSpPr>
        <p:spPr/>
        <p:txBody>
          <a:bodyPr/>
          <a:lstStyle/>
          <a:p>
            <a:r>
              <a:rPr lang="en-US" dirty="0" smtClean="0"/>
              <a:t>CDT allows higher intrathrombus drug concentration, enhancing drug concentration and reducing total dose</a:t>
            </a:r>
          </a:p>
          <a:p>
            <a:r>
              <a:rPr lang="en-US" dirty="0" smtClean="0"/>
              <a:t>“CDT has been consistently successful in the removal of thrombus in acute iliofemoral DVT, with approximately 90% of patients experiencing significant thrombolysis.”</a:t>
            </a:r>
            <a:endParaRPr lang="en-US" dirty="0"/>
          </a:p>
        </p:txBody>
      </p:sp>
      <p:sp>
        <p:nvSpPr>
          <p:cNvPr id="5" name="Shape 131"/>
          <p:cNvSpPr/>
          <p:nvPr/>
        </p:nvSpPr>
        <p:spPr>
          <a:xfrm>
            <a:off x="7621253" y="5958300"/>
            <a:ext cx="1495902" cy="18466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r">
              <a:defRPr>
                <a:solidFill>
                  <a:srgbClr val="FF6600"/>
                </a:solidFill>
              </a:defRPr>
            </a:lvl1pPr>
          </a:lstStyle>
          <a:p>
            <a:pPr lvl="0">
              <a:defRPr>
                <a:solidFill>
                  <a:srgbClr val="000000"/>
                </a:solidFill>
              </a:defRPr>
            </a:pPr>
            <a:r>
              <a:rPr sz="1200" dirty="0">
                <a:solidFill>
                  <a:srgbClr val="FF6600"/>
                </a:solidFill>
              </a:rPr>
              <a:t>Vedantham, JVIR, 2006</a:t>
            </a:r>
          </a:p>
        </p:txBody>
      </p:sp>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18</a:t>
            </a:fld>
            <a:endParaRPr lang="en-US" dirty="0"/>
          </a:p>
        </p:txBody>
      </p:sp>
    </p:spTree>
    <p:extLst>
      <p:ext uri="{BB962C8B-B14F-4D97-AF65-F5344CB8AC3E}">
        <p14:creationId xmlns:p14="http://schemas.microsoft.com/office/powerpoint/2010/main" val="185769034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body" idx="1"/>
          </p:nvPr>
        </p:nvSpPr>
        <p:spPr>
          <a:xfrm>
            <a:off x="835173" y="3454722"/>
            <a:ext cx="6587977" cy="2107719"/>
          </a:xfrm>
          <a:prstGeom prst="rect">
            <a:avLst/>
          </a:prstGeom>
        </p:spPr>
        <p:txBody>
          <a:bodyPr>
            <a:normAutofit/>
          </a:bodyPr>
          <a:lstStyle/>
          <a:p>
            <a:pPr marL="293914" lvl="0" indent="-293914">
              <a:lnSpc>
                <a:spcPct val="90000"/>
              </a:lnSpc>
              <a:spcBef>
                <a:spcPts val="500"/>
              </a:spcBef>
              <a:defRPr sz="1800">
                <a:solidFill>
                  <a:srgbClr val="000000"/>
                </a:solidFill>
              </a:defRPr>
            </a:pPr>
            <a:r>
              <a:rPr sz="3200" dirty="0">
                <a:solidFill>
                  <a:srgbClr val="FFFF00"/>
                </a:solidFill>
              </a:rPr>
              <a:t>Urokinase – N/A</a:t>
            </a:r>
          </a:p>
          <a:p>
            <a:pPr marL="293914" lvl="0" indent="-293914">
              <a:lnSpc>
                <a:spcPct val="90000"/>
              </a:lnSpc>
              <a:spcBef>
                <a:spcPts val="500"/>
              </a:spcBef>
              <a:defRPr sz="1800">
                <a:solidFill>
                  <a:srgbClr val="000000"/>
                </a:solidFill>
              </a:defRPr>
            </a:pPr>
            <a:r>
              <a:rPr sz="3200" dirty="0">
                <a:solidFill>
                  <a:srgbClr val="FFFF00"/>
                </a:solidFill>
              </a:rPr>
              <a:t>tPA (</a:t>
            </a:r>
            <a:r>
              <a:rPr sz="3200" dirty="0" smtClean="0">
                <a:solidFill>
                  <a:srgbClr val="FFFF00"/>
                </a:solidFill>
              </a:rPr>
              <a:t>alteplase</a:t>
            </a:r>
            <a:r>
              <a:rPr sz="3200" dirty="0">
                <a:solidFill>
                  <a:srgbClr val="FFFF00"/>
                </a:solidFill>
              </a:rPr>
              <a:t>)</a:t>
            </a:r>
          </a:p>
          <a:p>
            <a:pPr marL="293914" lvl="0" indent="-293914">
              <a:lnSpc>
                <a:spcPct val="90000"/>
              </a:lnSpc>
              <a:spcBef>
                <a:spcPts val="500"/>
              </a:spcBef>
              <a:defRPr sz="1800">
                <a:solidFill>
                  <a:srgbClr val="000000"/>
                </a:solidFill>
              </a:defRPr>
            </a:pPr>
            <a:r>
              <a:rPr sz="3200" dirty="0">
                <a:solidFill>
                  <a:srgbClr val="FFFF00"/>
                </a:solidFill>
              </a:rPr>
              <a:t>rtPA (</a:t>
            </a:r>
            <a:r>
              <a:rPr sz="3200" dirty="0" smtClean="0">
                <a:solidFill>
                  <a:srgbClr val="FFFF00"/>
                </a:solidFill>
              </a:rPr>
              <a:t>reteplase</a:t>
            </a:r>
            <a:r>
              <a:rPr sz="3200" dirty="0">
                <a:solidFill>
                  <a:srgbClr val="FFFF00"/>
                </a:solidFill>
              </a:rPr>
              <a:t>)</a:t>
            </a:r>
          </a:p>
          <a:p>
            <a:pPr marL="719137" lvl="1" indent="-261937">
              <a:lnSpc>
                <a:spcPct val="90000"/>
              </a:lnSpc>
              <a:spcBef>
                <a:spcPts val="500"/>
              </a:spcBef>
              <a:defRPr sz="1800">
                <a:solidFill>
                  <a:srgbClr val="000000"/>
                </a:solidFill>
              </a:defRPr>
            </a:pPr>
            <a:r>
              <a:rPr sz="3200" dirty="0">
                <a:solidFill>
                  <a:srgbClr val="FFFF00"/>
                </a:solidFill>
              </a:rPr>
              <a:t>0.5mg/hr</a:t>
            </a:r>
          </a:p>
        </p:txBody>
      </p:sp>
      <p:sp>
        <p:nvSpPr>
          <p:cNvPr id="135" name="Shape 135"/>
          <p:cNvSpPr/>
          <p:nvPr/>
        </p:nvSpPr>
        <p:spPr>
          <a:xfrm>
            <a:off x="4716593" y="5562441"/>
            <a:ext cx="4390068" cy="64633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r>
              <a:rPr sz="1200" dirty="0">
                <a:solidFill>
                  <a:srgbClr val="FF6600"/>
                </a:solidFill>
              </a:rPr>
              <a:t>Semba, JVIR, 2000</a:t>
            </a:r>
          </a:p>
          <a:p>
            <a:pPr lvl="0" algn="r"/>
            <a:r>
              <a:rPr sz="1200" dirty="0">
                <a:solidFill>
                  <a:srgbClr val="FF6600"/>
                </a:solidFill>
              </a:rPr>
              <a:t>Sugimoto, Jvasc Surg, 2003</a:t>
            </a:r>
          </a:p>
          <a:p>
            <a:pPr lvl="0" algn="r"/>
            <a:r>
              <a:rPr sz="1200" dirty="0">
                <a:solidFill>
                  <a:srgbClr val="FF6600"/>
                </a:solidFill>
              </a:rPr>
              <a:t>Bladwin, vasc Endo Surg, 2004</a:t>
            </a:r>
          </a:p>
        </p:txBody>
      </p:sp>
      <p:pic>
        <p:nvPicPr>
          <p:cNvPr id="136" name="Screen Shot 2015-01-24 at 7.01.04 PM.png"/>
          <p:cNvPicPr/>
          <p:nvPr/>
        </p:nvPicPr>
        <p:blipFill>
          <a:blip r:embed="rId3">
            <a:extLst/>
          </a:blip>
          <a:stretch>
            <a:fillRect/>
          </a:stretch>
        </p:blipFill>
        <p:spPr>
          <a:xfrm>
            <a:off x="1720850" y="1756730"/>
            <a:ext cx="5702300" cy="1358901"/>
          </a:xfrm>
          <a:prstGeom prst="rect">
            <a:avLst/>
          </a:prstGeom>
          <a:ln w="57150" cmpd="sng">
            <a:solidFill>
              <a:srgbClr val="FFFF00"/>
            </a:solidFill>
            <a:miter lim="400000"/>
          </a:ln>
          <a:effectLst>
            <a:glow rad="63500">
              <a:schemeClr val="accent6">
                <a:satMod val="175000"/>
                <a:alpha val="40000"/>
              </a:schemeClr>
            </a:glow>
          </a:effectLst>
        </p:spPr>
      </p:pic>
      <p:sp>
        <p:nvSpPr>
          <p:cNvPr id="7" name="Title 1"/>
          <p:cNvSpPr>
            <a:spLocks noGrp="1"/>
          </p:cNvSpPr>
          <p:nvPr>
            <p:ph type="title"/>
          </p:nvPr>
        </p:nvSpPr>
        <p:spPr>
          <a:xfrm>
            <a:off x="0" y="274638"/>
            <a:ext cx="9144000" cy="1325563"/>
          </a:xfrm>
        </p:spPr>
        <p:txBody>
          <a:bodyPr/>
          <a:lstStyle/>
          <a:p>
            <a:r>
              <a:rPr lang="en-US" sz="4000" dirty="0" smtClean="0"/>
              <a:t>Catheter-Directed Thrombolysis (CDT)</a:t>
            </a:r>
            <a:endParaRPr lang="en-US" sz="4000" dirty="0"/>
          </a:p>
        </p:txBody>
      </p:sp>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19</a:t>
            </a:fld>
            <a:endParaRPr lang="en-US"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50800" dist="38100" dir="8100000" algn="tr" rotWithShape="0">
                    <a:prstClr val="black">
                      <a:alpha val="40000"/>
                    </a:prstClr>
                  </a:outerShdw>
                </a:effectLst>
              </a:rPr>
              <a:t>Agenda</a:t>
            </a:r>
            <a:endParaRPr lang="en-US" dirty="0">
              <a:effectLst>
                <a:outerShdw blurRad="50800" dist="38100" dir="8100000" algn="tr" rotWithShape="0">
                  <a:prstClr val="black">
                    <a:alpha val="40000"/>
                  </a:prstClr>
                </a:outerShdw>
              </a:effectLst>
            </a:endParaRPr>
          </a:p>
        </p:txBody>
      </p:sp>
      <p:sp>
        <p:nvSpPr>
          <p:cNvPr id="3" name="Text Placeholder 2"/>
          <p:cNvSpPr>
            <a:spLocks noGrp="1"/>
          </p:cNvSpPr>
          <p:nvPr>
            <p:ph type="body" idx="1"/>
          </p:nvPr>
        </p:nvSpPr>
        <p:spPr>
          <a:xfrm>
            <a:off x="457200" y="1600201"/>
            <a:ext cx="8229600" cy="4589878"/>
          </a:xfrm>
        </p:spPr>
        <p:txBody>
          <a:bodyPr>
            <a:normAutofit lnSpcReduction="10000"/>
          </a:bodyPr>
          <a:lstStyle/>
          <a:p>
            <a:r>
              <a:rPr lang="en-US" sz="3000" dirty="0" smtClean="0"/>
              <a:t>Coding Issue: Currently no ICD-9 or ICD-10 code to describe this unique intervention</a:t>
            </a:r>
          </a:p>
          <a:p>
            <a:r>
              <a:rPr lang="en-US" sz="3000" dirty="0" smtClean="0"/>
              <a:t>About Deep Vein Thrombosis</a:t>
            </a:r>
          </a:p>
          <a:p>
            <a:r>
              <a:rPr lang="en-US" sz="3000" dirty="0" smtClean="0"/>
              <a:t>Traditional Treatments</a:t>
            </a:r>
          </a:p>
          <a:p>
            <a:r>
              <a:rPr lang="en-US" sz="3000" dirty="0" smtClean="0"/>
              <a:t>Extracorporeal Removal of Thrombi &amp; Emboli</a:t>
            </a:r>
          </a:p>
          <a:p>
            <a:r>
              <a:rPr lang="en-US" sz="3000" dirty="0" smtClean="0"/>
              <a:t>Rational for ICD-10-PCS</a:t>
            </a:r>
          </a:p>
          <a:p>
            <a:r>
              <a:rPr lang="en-US" sz="3000" dirty="0" smtClean="0"/>
              <a:t>ICD-10-PCS Code Options</a:t>
            </a:r>
          </a:p>
          <a:p>
            <a:r>
              <a:rPr lang="en-US" sz="3000" dirty="0" smtClean="0"/>
              <a:t>New Technology Add on Payment</a:t>
            </a:r>
          </a:p>
          <a:p>
            <a:r>
              <a:rPr lang="en-US" sz="3000" dirty="0" smtClean="0"/>
              <a:t>Questions and Answers</a:t>
            </a:r>
          </a:p>
          <a:p>
            <a:endParaRPr lang="en-US"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a:t>
            </a:fld>
            <a:endParaRPr lang="en-US" dirty="0"/>
          </a:p>
        </p:txBody>
      </p:sp>
    </p:spTree>
    <p:extLst>
      <p:ext uri="{BB962C8B-B14F-4D97-AF65-F5344CB8AC3E}">
        <p14:creationId xmlns:p14="http://schemas.microsoft.com/office/powerpoint/2010/main" val="2558839053"/>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p:nvPr/>
        </p:nvSpPr>
        <p:spPr>
          <a:xfrm>
            <a:off x="6140249" y="137213"/>
            <a:ext cx="1362866" cy="76944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5000">
                <a:solidFill>
                  <a:srgbClr val="A7232B"/>
                </a:solidFill>
              </a:defRPr>
            </a:lvl1pPr>
          </a:lstStyle>
          <a:p>
            <a:pPr lvl="0" algn="ctr">
              <a:defRPr sz="1800">
                <a:solidFill>
                  <a:srgbClr val="000000"/>
                </a:solidFill>
              </a:defRPr>
            </a:pPr>
            <a:r>
              <a:rPr lang="en-US" sz="5000" dirty="0" smtClean="0">
                <a:solidFill>
                  <a:srgbClr val="FFFF00"/>
                </a:solidFill>
                <a:effectLst>
                  <a:outerShdw blurRad="50800" dist="38100" dir="8100000" algn="tr" rotWithShape="0">
                    <a:prstClr val="black">
                      <a:alpha val="40000"/>
                    </a:prstClr>
                  </a:outerShdw>
                </a:effectLst>
                <a:latin typeface="Calibri"/>
                <a:cs typeface="Calibri"/>
              </a:rPr>
              <a:t>POST</a:t>
            </a:r>
            <a:endParaRPr sz="5000" dirty="0">
              <a:solidFill>
                <a:srgbClr val="FFFF00"/>
              </a:solidFill>
              <a:effectLst>
                <a:outerShdw blurRad="50800" dist="38100" dir="8100000" algn="tr" rotWithShape="0">
                  <a:prstClr val="black">
                    <a:alpha val="40000"/>
                  </a:prstClr>
                </a:outerShdw>
              </a:effectLst>
              <a:latin typeface="Calibri"/>
              <a:cs typeface="Calibri"/>
            </a:endParaRPr>
          </a:p>
        </p:txBody>
      </p:sp>
      <p:sp>
        <p:nvSpPr>
          <p:cNvPr id="7" name="Shape 144"/>
          <p:cNvSpPr/>
          <p:nvPr/>
        </p:nvSpPr>
        <p:spPr>
          <a:xfrm>
            <a:off x="1844775" y="137213"/>
            <a:ext cx="992484" cy="76944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5000">
                <a:solidFill>
                  <a:srgbClr val="A7232B"/>
                </a:solidFill>
              </a:defRPr>
            </a:lvl1pPr>
          </a:lstStyle>
          <a:p>
            <a:pPr lvl="0" algn="ctr">
              <a:defRPr sz="1800">
                <a:solidFill>
                  <a:srgbClr val="000000"/>
                </a:solidFill>
              </a:defRPr>
            </a:pPr>
            <a:r>
              <a:rPr lang="en-US" sz="5000" dirty="0" smtClean="0">
                <a:solidFill>
                  <a:srgbClr val="FFFF00"/>
                </a:solidFill>
                <a:effectLst>
                  <a:outerShdw blurRad="50800" dist="38100" dir="8100000" algn="tr" rotWithShape="0">
                    <a:prstClr val="black">
                      <a:alpha val="40000"/>
                    </a:prstClr>
                  </a:outerShdw>
                </a:effectLst>
                <a:latin typeface="Calibri"/>
                <a:cs typeface="Calibri"/>
              </a:rPr>
              <a:t>PRE</a:t>
            </a:r>
            <a:endParaRPr sz="5000" dirty="0">
              <a:solidFill>
                <a:srgbClr val="FFFF00"/>
              </a:solidFill>
              <a:effectLst>
                <a:outerShdw blurRad="50800" dist="38100" dir="8100000" algn="tr" rotWithShape="0">
                  <a:prstClr val="black">
                    <a:alpha val="40000"/>
                  </a:prstClr>
                </a:outerShdw>
              </a:effectLst>
              <a:latin typeface="Calibri"/>
              <a:cs typeface="Calibri"/>
            </a:endParaRPr>
          </a:p>
        </p:txBody>
      </p:sp>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20</a:t>
            </a:fld>
            <a:endParaRPr lang="en-US" dirty="0"/>
          </a:p>
        </p:txBody>
      </p:sp>
      <p:pic>
        <p:nvPicPr>
          <p:cNvPr id="8" name="Picture 7"/>
          <p:cNvPicPr/>
          <p:nvPr/>
        </p:nvPicPr>
        <p:blipFill rotWithShape="1">
          <a:blip r:embed="rId2">
            <a:extLst>
              <a:ext uri="{28A0092B-C50C-407E-A947-70E740481C1C}">
                <a14:useLocalDpi xmlns:a14="http://schemas.microsoft.com/office/drawing/2010/main" val="0"/>
              </a:ext>
            </a:extLst>
          </a:blip>
          <a:srcRect l="33170" t="30315" r="17861" b="17194"/>
          <a:stretch/>
        </p:blipFill>
        <p:spPr bwMode="auto">
          <a:xfrm>
            <a:off x="957943" y="1299990"/>
            <a:ext cx="7260640" cy="4197296"/>
          </a:xfrm>
          <a:prstGeom prst="rect">
            <a:avLst/>
          </a:prstGeom>
          <a:noFill/>
          <a:ln>
            <a:noFill/>
          </a:ln>
          <a:extLst>
            <a:ext uri="{53640926-AAD7-44D8-BBD7-CCE9431645EC}">
              <a14:shadowObscured xmlns:a14="http://schemas.microsoft.com/office/drawing/2010/main"/>
            </a:ext>
          </a:extLst>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title"/>
          </p:nvPr>
        </p:nvSpPr>
        <p:spPr>
          <a:prstGeom prst="rect">
            <a:avLst/>
          </a:prstGeom>
        </p:spPr>
        <p:txBody>
          <a:bodyPr/>
          <a:lstStyle/>
          <a:p>
            <a:pPr lvl="0">
              <a:defRPr sz="1800">
                <a:solidFill>
                  <a:srgbClr val="000000"/>
                </a:solidFill>
              </a:defRPr>
            </a:pPr>
            <a:r>
              <a:rPr sz="4400" dirty="0">
                <a:solidFill>
                  <a:srgbClr val="FFFFFF"/>
                </a:solidFill>
              </a:rPr>
              <a:t>What else apart from </a:t>
            </a:r>
            <a:r>
              <a:rPr lang="en-US" sz="4400" dirty="0" smtClean="0">
                <a:solidFill>
                  <a:srgbClr val="FFFFFF"/>
                </a:solidFill>
              </a:rPr>
              <a:t>l</a:t>
            </a:r>
            <a:r>
              <a:rPr sz="4400" dirty="0" smtClean="0">
                <a:solidFill>
                  <a:srgbClr val="FFFFFF"/>
                </a:solidFill>
              </a:rPr>
              <a:t>ysis</a:t>
            </a:r>
            <a:r>
              <a:rPr sz="4400" dirty="0">
                <a:solidFill>
                  <a:srgbClr val="FFFFFF"/>
                </a:solidFill>
              </a:rPr>
              <a:t>?</a:t>
            </a:r>
          </a:p>
        </p:txBody>
      </p:sp>
      <p:sp>
        <p:nvSpPr>
          <p:cNvPr id="147" name="Shape 147"/>
          <p:cNvSpPr>
            <a:spLocks noGrp="1"/>
          </p:cNvSpPr>
          <p:nvPr>
            <p:ph type="body" idx="1"/>
          </p:nvPr>
        </p:nvSpPr>
        <p:spPr>
          <a:prstGeom prst="rect">
            <a:avLst/>
          </a:prstGeom>
        </p:spPr>
        <p:txBody>
          <a:bodyPr/>
          <a:lstStyle/>
          <a:p>
            <a:pPr lvl="0">
              <a:defRPr sz="1800">
                <a:solidFill>
                  <a:srgbClr val="000000"/>
                </a:solidFill>
              </a:defRPr>
            </a:pPr>
            <a:r>
              <a:rPr sz="3200" dirty="0">
                <a:solidFill>
                  <a:srgbClr val="FFFF00"/>
                </a:solidFill>
              </a:rPr>
              <a:t>Lysis doesn’t work</a:t>
            </a:r>
          </a:p>
          <a:p>
            <a:pPr lvl="0">
              <a:defRPr sz="1800">
                <a:solidFill>
                  <a:srgbClr val="000000"/>
                </a:solidFill>
              </a:defRPr>
            </a:pPr>
            <a:r>
              <a:rPr sz="3200" dirty="0">
                <a:solidFill>
                  <a:srgbClr val="FFFF00"/>
                </a:solidFill>
              </a:rPr>
              <a:t>Lysis </a:t>
            </a:r>
            <a:r>
              <a:rPr lang="en-US" sz="3200" dirty="0" smtClean="0">
                <a:solidFill>
                  <a:srgbClr val="FFFF00"/>
                </a:solidFill>
              </a:rPr>
              <a:t>c</a:t>
            </a:r>
            <a:r>
              <a:rPr sz="3200" dirty="0" smtClean="0">
                <a:solidFill>
                  <a:srgbClr val="FFFF00"/>
                </a:solidFill>
              </a:rPr>
              <a:t>ontraindicated</a:t>
            </a:r>
            <a:endParaRPr sz="3200" dirty="0">
              <a:solidFill>
                <a:srgbClr val="FFFF00"/>
              </a:solidFill>
            </a:endParaRPr>
          </a:p>
          <a:p>
            <a:pPr lvl="0">
              <a:defRPr sz="1800">
                <a:solidFill>
                  <a:srgbClr val="000000"/>
                </a:solidFill>
              </a:defRPr>
            </a:pPr>
            <a:r>
              <a:rPr sz="3200" dirty="0">
                <a:solidFill>
                  <a:srgbClr val="FFFF00"/>
                </a:solidFill>
              </a:rPr>
              <a:t>Acute limb threat</a:t>
            </a:r>
          </a:p>
          <a:p>
            <a:pPr lvl="0">
              <a:defRPr sz="1800">
                <a:solidFill>
                  <a:srgbClr val="000000"/>
                </a:solidFill>
              </a:defRPr>
            </a:pPr>
            <a:endParaRPr sz="3200" dirty="0">
              <a:solidFill>
                <a:srgbClr val="FFFF00"/>
              </a:solidFill>
            </a:endParaRPr>
          </a:p>
          <a:p>
            <a:pPr lvl="0">
              <a:buNone/>
              <a:defRPr sz="1800">
                <a:solidFill>
                  <a:srgbClr val="000000"/>
                </a:solidFill>
              </a:defRPr>
            </a:pPr>
            <a:r>
              <a:rPr sz="3200" dirty="0">
                <a:solidFill>
                  <a:srgbClr val="FFFF00"/>
                </a:solidFill>
              </a:rPr>
              <a:t>? Faster, Cheaper</a:t>
            </a:r>
          </a:p>
        </p:txBody>
      </p:sp>
      <p:pic>
        <p:nvPicPr>
          <p:cNvPr id="148" name="image35.jpg" descr="Image046"/>
          <p:cNvPicPr/>
          <p:nvPr/>
        </p:nvPicPr>
        <p:blipFill>
          <a:blip r:embed="rId3">
            <a:extLst/>
          </a:blip>
          <a:stretch>
            <a:fillRect/>
          </a:stretch>
        </p:blipFill>
        <p:spPr>
          <a:xfrm>
            <a:off x="4623107" y="1791368"/>
            <a:ext cx="4333741" cy="3115813"/>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21</a:t>
            </a:fld>
            <a:endParaRPr lang="en-US"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2000"/>
                                  </p:stCondLst>
                                  <p:iterate>
                                    <p:tmAbs val="0"/>
                                  </p:iterate>
                                  <p:childTnLst>
                                    <p:set>
                                      <p:cBhvr>
                                        <p:cTn id="6" fill="hold"/>
                                        <p:tgtEl>
                                          <p:spTgt spid="148"/>
                                        </p:tgtEl>
                                        <p:attrNameLst>
                                          <p:attrName>style.visibility</p:attrName>
                                        </p:attrNameLst>
                                      </p:cBhvr>
                                      <p:to>
                                        <p:strVal val="visible"/>
                                      </p:to>
                                    </p:set>
                                    <p:animEffect transition="in" filter="fade">
                                      <p:cBhvr>
                                        <p:cTn id="7"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1"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492" y="274638"/>
            <a:ext cx="8797918" cy="1325563"/>
          </a:xfrm>
        </p:spPr>
        <p:txBody>
          <a:bodyPr/>
          <a:lstStyle/>
          <a:p>
            <a:r>
              <a:rPr lang="en-US" sz="4000" dirty="0" smtClean="0"/>
              <a:t>Extracorporeal Removal of Thrombi and Emboli: the AngioVac Procedure</a:t>
            </a:r>
            <a:endParaRPr lang="en-US" sz="4000" dirty="0"/>
          </a:p>
        </p:txBody>
      </p:sp>
      <p:sp>
        <p:nvSpPr>
          <p:cNvPr id="3" name="Text Placeholder 2"/>
          <p:cNvSpPr>
            <a:spLocks noGrp="1"/>
          </p:cNvSpPr>
          <p:nvPr>
            <p:ph type="body" idx="1"/>
          </p:nvPr>
        </p:nvSpPr>
        <p:spPr>
          <a:xfrm>
            <a:off x="457200" y="1794714"/>
            <a:ext cx="8229600" cy="4566994"/>
          </a:xfrm>
        </p:spPr>
        <p:txBody>
          <a:bodyPr>
            <a:normAutofit/>
          </a:bodyPr>
          <a:lstStyle/>
          <a:p>
            <a:r>
              <a:rPr lang="en-US" sz="2800" dirty="0" smtClean="0"/>
              <a:t>Typically performed in inpatient  hospital setting</a:t>
            </a:r>
          </a:p>
          <a:p>
            <a:r>
              <a:rPr lang="en-US" sz="2800" dirty="0" smtClean="0"/>
              <a:t>General anesthesia</a:t>
            </a:r>
          </a:p>
          <a:p>
            <a:r>
              <a:rPr lang="en-US" sz="2800" dirty="0" smtClean="0"/>
              <a:t>Percutaneous procedure with real-time fluoroscopy</a:t>
            </a:r>
          </a:p>
          <a:p>
            <a:r>
              <a:rPr lang="en-US" sz="2800" dirty="0" smtClean="0"/>
              <a:t>Multidisciplinary team:</a:t>
            </a:r>
          </a:p>
          <a:p>
            <a:pPr lvl="1"/>
            <a:r>
              <a:rPr lang="en-US" sz="2800" dirty="0" smtClean="0"/>
              <a:t>Interventionalist</a:t>
            </a:r>
          </a:p>
          <a:p>
            <a:pPr lvl="1"/>
            <a:r>
              <a:rPr lang="en-US" sz="2800" dirty="0" smtClean="0"/>
              <a:t>Surgeon</a:t>
            </a:r>
          </a:p>
          <a:p>
            <a:pPr lvl="1"/>
            <a:r>
              <a:rPr lang="en-US" sz="2800" dirty="0" smtClean="0"/>
              <a:t>Anesthesiologist</a:t>
            </a:r>
          </a:p>
          <a:p>
            <a:pPr lvl="1"/>
            <a:r>
              <a:rPr lang="en-US" sz="2800" dirty="0" smtClean="0"/>
              <a:t>Perfusionist</a:t>
            </a:r>
            <a:endParaRPr lang="en-US" sz="2800"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22</a:t>
            </a:fld>
            <a:endParaRPr lang="en-US" dirty="0"/>
          </a:p>
        </p:txBody>
      </p:sp>
    </p:spTree>
    <p:extLst>
      <p:ext uri="{BB962C8B-B14F-4D97-AF65-F5344CB8AC3E}">
        <p14:creationId xmlns:p14="http://schemas.microsoft.com/office/powerpoint/2010/main" val="1415223323"/>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AngioVac</a:t>
            </a:r>
            <a:endParaRPr lang="en-US" dirty="0"/>
          </a:p>
        </p:txBody>
      </p:sp>
      <p:pic>
        <p:nvPicPr>
          <p:cNvPr id="4" name="image40.png" descr="Screen Shot 2014-08-11 at 12.45.01 PM.png"/>
          <p:cNvPicPr/>
          <p:nvPr/>
        </p:nvPicPr>
        <p:blipFill rotWithShape="1">
          <a:blip r:embed="rId2">
            <a:extLst/>
          </a:blip>
          <a:srcRect l="1432" t="1806" r="1480" b="2127"/>
          <a:stretch/>
        </p:blipFill>
        <p:spPr>
          <a:xfrm>
            <a:off x="1614572" y="1506760"/>
            <a:ext cx="5914856" cy="4347929"/>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23</a:t>
            </a:fld>
            <a:endParaRPr lang="en-US" dirty="0"/>
          </a:p>
        </p:txBody>
      </p:sp>
    </p:spTree>
    <p:extLst>
      <p:ext uri="{BB962C8B-B14F-4D97-AF65-F5344CB8AC3E}">
        <p14:creationId xmlns:p14="http://schemas.microsoft.com/office/powerpoint/2010/main" val="3607115706"/>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29" y="274638"/>
            <a:ext cx="8832241" cy="1325563"/>
          </a:xfrm>
        </p:spPr>
        <p:txBody>
          <a:bodyPr/>
          <a:lstStyle/>
          <a:p>
            <a:r>
              <a:rPr lang="en-US" sz="3900" dirty="0" smtClean="0"/>
              <a:t>Standard AngioVac Cannula and Set Up</a:t>
            </a:r>
            <a:endParaRPr lang="en-US" sz="3900" dirty="0"/>
          </a:p>
        </p:txBody>
      </p:sp>
      <p:sp>
        <p:nvSpPr>
          <p:cNvPr id="3" name="Text Placeholder 2"/>
          <p:cNvSpPr>
            <a:spLocks noGrp="1"/>
          </p:cNvSpPr>
          <p:nvPr>
            <p:ph type="body" idx="1"/>
          </p:nvPr>
        </p:nvSpPr>
        <p:spPr>
          <a:xfrm>
            <a:off x="148729" y="5390745"/>
            <a:ext cx="8832241" cy="1240018"/>
          </a:xfrm>
        </p:spPr>
        <p:txBody>
          <a:bodyPr>
            <a:normAutofit/>
          </a:bodyPr>
          <a:lstStyle/>
          <a:p>
            <a:pPr marL="0" indent="0">
              <a:buNone/>
            </a:pPr>
            <a:r>
              <a:rPr lang="en-US" sz="2000" dirty="0" smtClean="0"/>
              <a:t>Access points are any combination of internal jugular (IJ) or common femoral vein (CFV). The above illustrates AngioVac (right IJ), reinfusion cannula (right CFV).</a:t>
            </a:r>
            <a:endParaRPr lang="en-US" sz="2000" dirty="0"/>
          </a:p>
        </p:txBody>
      </p:sp>
      <p:pic>
        <p:nvPicPr>
          <p:cNvPr id="4" name="Picture 3" descr="Screen Shot 2015-02-17 at 3.07.14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950" y="1209970"/>
            <a:ext cx="5645755" cy="4169333"/>
          </a:xfrm>
          <a:prstGeom prst="rect">
            <a:avLst/>
          </a:prstGeom>
          <a:ln w="57150" cmpd="sng">
            <a:solidFill>
              <a:srgbClr val="FFFF00"/>
            </a:solidFill>
          </a:ln>
          <a:effectLst>
            <a:outerShdw blurRad="50800" dist="38100" dir="8100000" algn="tr" rotWithShape="0">
              <a:prstClr val="black">
                <a:alpha val="40000"/>
              </a:prstClr>
            </a:outerShdw>
          </a:effectLst>
        </p:spPr>
      </p:pic>
      <p:sp>
        <p:nvSpPr>
          <p:cNvPr id="5" name="Shape 113"/>
          <p:cNvSpPr/>
          <p:nvPr/>
        </p:nvSpPr>
        <p:spPr>
          <a:xfrm flipH="1">
            <a:off x="5745761" y="1810021"/>
            <a:ext cx="1736474" cy="0"/>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6" name="Shape 113"/>
          <p:cNvSpPr/>
          <p:nvPr/>
        </p:nvSpPr>
        <p:spPr>
          <a:xfrm flipH="1">
            <a:off x="5646465" y="4330898"/>
            <a:ext cx="1835770" cy="0"/>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7" name="TextBox 6"/>
          <p:cNvSpPr txBox="1"/>
          <p:nvPr/>
        </p:nvSpPr>
        <p:spPr>
          <a:xfrm>
            <a:off x="7645265" y="1600201"/>
            <a:ext cx="1498735"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FFFF00"/>
                </a:solidFill>
                <a:effectLst>
                  <a:outerShdw blurRad="50800" dist="38100" dir="8100000" algn="tr" rotWithShape="0">
                    <a:prstClr val="black">
                      <a:alpha val="40000"/>
                    </a:prstClr>
                  </a:outerShdw>
                </a:effectLst>
                <a:uFillTx/>
                <a:latin typeface="Calibri"/>
                <a:ea typeface="Times"/>
                <a:cs typeface="Calibri"/>
                <a:sym typeface="Times"/>
              </a:rPr>
              <a:t>Right IJ</a:t>
            </a:r>
            <a:endParaRPr kumimoji="0" lang="en-US" sz="1800" b="0" i="0" u="none" strike="noStrike" cap="none" spc="0" normalizeH="0" baseline="0" dirty="0">
              <a:ln>
                <a:noFill/>
              </a:ln>
              <a:solidFill>
                <a:srgbClr val="FFFF00"/>
              </a:solidFill>
              <a:effectLst>
                <a:outerShdw blurRad="50800" dist="38100" dir="8100000" algn="tr" rotWithShape="0">
                  <a:prstClr val="black">
                    <a:alpha val="40000"/>
                  </a:prstClr>
                </a:outerShdw>
              </a:effectLst>
              <a:uFillTx/>
              <a:latin typeface="Calibri"/>
              <a:ea typeface="Times"/>
              <a:cs typeface="Calibri"/>
              <a:sym typeface="Times"/>
            </a:endParaRPr>
          </a:p>
        </p:txBody>
      </p:sp>
      <p:sp>
        <p:nvSpPr>
          <p:cNvPr id="8" name="TextBox 7"/>
          <p:cNvSpPr txBox="1"/>
          <p:nvPr/>
        </p:nvSpPr>
        <p:spPr>
          <a:xfrm>
            <a:off x="7645265" y="4146233"/>
            <a:ext cx="1498735"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FFFF00"/>
                </a:solidFill>
                <a:effectLst>
                  <a:outerShdw blurRad="50800" dist="38100" dir="8100000" algn="tr" rotWithShape="0">
                    <a:prstClr val="black">
                      <a:alpha val="40000"/>
                    </a:prstClr>
                  </a:outerShdw>
                </a:effectLst>
                <a:uFillTx/>
                <a:latin typeface="Calibri"/>
                <a:ea typeface="Times"/>
                <a:cs typeface="Calibri"/>
                <a:sym typeface="Times"/>
              </a:rPr>
              <a:t>Right CFV</a:t>
            </a:r>
            <a:endParaRPr kumimoji="0" lang="en-US" sz="1800" b="0" i="0" u="none" strike="noStrike" cap="none" spc="0" normalizeH="0" baseline="0" dirty="0">
              <a:ln>
                <a:noFill/>
              </a:ln>
              <a:solidFill>
                <a:srgbClr val="FFFF00"/>
              </a:solidFill>
              <a:effectLst>
                <a:outerShdw blurRad="50800" dist="38100" dir="8100000" algn="tr" rotWithShape="0">
                  <a:prstClr val="black">
                    <a:alpha val="40000"/>
                  </a:prstClr>
                </a:outerShdw>
              </a:effectLst>
              <a:uFillTx/>
              <a:latin typeface="Calibri"/>
              <a:ea typeface="Times"/>
              <a:cs typeface="Calibri"/>
              <a:sym typeface="Times"/>
            </a:endParaRPr>
          </a:p>
        </p:txBody>
      </p:sp>
      <p:sp>
        <p:nvSpPr>
          <p:cNvPr id="9"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24</a:t>
            </a:fld>
            <a:endParaRPr lang="en-US" dirty="0"/>
          </a:p>
        </p:txBody>
      </p:sp>
    </p:spTree>
    <p:extLst>
      <p:ext uri="{BB962C8B-B14F-4D97-AF65-F5344CB8AC3E}">
        <p14:creationId xmlns:p14="http://schemas.microsoft.com/office/powerpoint/2010/main" val="343454310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19090" cy="1325563"/>
          </a:xfrm>
        </p:spPr>
        <p:txBody>
          <a:bodyPr/>
          <a:lstStyle/>
          <a:p>
            <a:r>
              <a:rPr lang="en-US" dirty="0" smtClean="0"/>
              <a:t>RA Thrombus</a:t>
            </a:r>
            <a:endParaRPr lang="en-US" dirty="0"/>
          </a:p>
        </p:txBody>
      </p:sp>
      <p:sp>
        <p:nvSpPr>
          <p:cNvPr id="3" name="Text Placeholder 2"/>
          <p:cNvSpPr>
            <a:spLocks noGrp="1"/>
          </p:cNvSpPr>
          <p:nvPr>
            <p:ph type="body" idx="1"/>
          </p:nvPr>
        </p:nvSpPr>
        <p:spPr>
          <a:xfrm>
            <a:off x="457200" y="1600200"/>
            <a:ext cx="4038600" cy="4555552"/>
          </a:xfrm>
        </p:spPr>
        <p:txBody>
          <a:bodyPr>
            <a:normAutofit/>
          </a:bodyPr>
          <a:lstStyle/>
          <a:p>
            <a:pPr marL="0" indent="0">
              <a:buNone/>
            </a:pPr>
            <a:r>
              <a:rPr lang="en-US" sz="2000" dirty="0"/>
              <a:t>R</a:t>
            </a:r>
            <a:r>
              <a:rPr lang="en-US" sz="2000" dirty="0" smtClean="0"/>
              <a:t>ight Atrial (RA) </a:t>
            </a:r>
            <a:r>
              <a:rPr lang="en-US" sz="2000" dirty="0"/>
              <a:t>thrombus </a:t>
            </a:r>
            <a:r>
              <a:rPr lang="en-US" sz="2000" dirty="0" smtClean="0"/>
              <a:t>as </a:t>
            </a:r>
            <a:r>
              <a:rPr lang="en-US" sz="2000" dirty="0"/>
              <a:t>indicated by the </a:t>
            </a:r>
            <a:r>
              <a:rPr lang="en-US" sz="2000" dirty="0" smtClean="0"/>
              <a:t>arrow</a:t>
            </a:r>
            <a:endParaRPr lang="en-US" sz="2000" dirty="0"/>
          </a:p>
        </p:txBody>
      </p:sp>
      <p:sp>
        <p:nvSpPr>
          <p:cNvPr id="4" name="Text Placeholder 2"/>
          <p:cNvSpPr txBox="1">
            <a:spLocks/>
          </p:cNvSpPr>
          <p:nvPr/>
        </p:nvSpPr>
        <p:spPr>
          <a:xfrm>
            <a:off x="4888431" y="1600201"/>
            <a:ext cx="4038600" cy="4555551"/>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marL="342900" indent="-3429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1pPr>
            <a:lvl2pPr marL="790575" indent="-333375">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2pPr>
            <a:lvl3pPr marL="1234439" indent="-320039">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3pPr>
            <a:lvl4pPr marL="17272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4pPr>
            <a:lvl5pPr marL="21844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5pPr>
            <a:lvl6pPr marL="2651760" indent="-365760">
              <a:spcBef>
                <a:spcPts val="700"/>
              </a:spcBef>
              <a:buSzPct val="100000"/>
              <a:buChar char="»"/>
              <a:defRPr sz="3200">
                <a:solidFill>
                  <a:srgbClr val="FFFF00"/>
                </a:solidFill>
                <a:latin typeface="Times"/>
                <a:ea typeface="Times"/>
                <a:cs typeface="Times"/>
                <a:sym typeface="Times"/>
              </a:defRPr>
            </a:lvl6pPr>
            <a:lvl7pPr marL="3108960" indent="-365760">
              <a:spcBef>
                <a:spcPts val="700"/>
              </a:spcBef>
              <a:buSzPct val="100000"/>
              <a:buChar char="»"/>
              <a:defRPr sz="3200">
                <a:solidFill>
                  <a:srgbClr val="FFFF00"/>
                </a:solidFill>
                <a:latin typeface="Times"/>
                <a:ea typeface="Times"/>
                <a:cs typeface="Times"/>
                <a:sym typeface="Times"/>
              </a:defRPr>
            </a:lvl7pPr>
            <a:lvl8pPr marL="3566159" indent="-365759">
              <a:spcBef>
                <a:spcPts val="700"/>
              </a:spcBef>
              <a:buSzPct val="100000"/>
              <a:buChar char="»"/>
              <a:defRPr sz="3200">
                <a:solidFill>
                  <a:srgbClr val="FFFF00"/>
                </a:solidFill>
                <a:latin typeface="Times"/>
                <a:ea typeface="Times"/>
                <a:cs typeface="Times"/>
                <a:sym typeface="Times"/>
              </a:defRPr>
            </a:lvl8pPr>
            <a:lvl9pPr marL="4023359" indent="-365759">
              <a:spcBef>
                <a:spcPts val="700"/>
              </a:spcBef>
              <a:buSzPct val="100000"/>
              <a:buChar char="»"/>
              <a:defRPr sz="3200">
                <a:solidFill>
                  <a:srgbClr val="FFFF00"/>
                </a:solidFill>
                <a:latin typeface="Times"/>
                <a:ea typeface="Times"/>
                <a:cs typeface="Times"/>
                <a:sym typeface="Times"/>
              </a:defRPr>
            </a:lvl9pPr>
          </a:lstStyle>
          <a:p>
            <a:endParaRPr lang="en-US" dirty="0"/>
          </a:p>
        </p:txBody>
      </p:sp>
      <p:sp>
        <p:nvSpPr>
          <p:cNvPr id="5" name="Title 1"/>
          <p:cNvSpPr txBox="1">
            <a:spLocks/>
          </p:cNvSpPr>
          <p:nvPr/>
        </p:nvSpPr>
        <p:spPr>
          <a:xfrm>
            <a:off x="4728690" y="278325"/>
            <a:ext cx="4119090" cy="1325563"/>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lvl1pPr algn="ctr">
              <a:defRPr sz="4400" b="1">
                <a:solidFill>
                  <a:srgbClr val="FFFFFF"/>
                </a:solidFill>
                <a:effectLst>
                  <a:outerShdw blurRad="50800" dist="38100" dir="8100000" algn="tr" rotWithShape="0">
                    <a:prstClr val="black">
                      <a:alpha val="40000"/>
                    </a:prstClr>
                  </a:outerShdw>
                </a:effectLst>
                <a:latin typeface="Times"/>
                <a:ea typeface="Times"/>
                <a:cs typeface="Times"/>
                <a:sym typeface="Times"/>
              </a:defRPr>
            </a:lvl1pPr>
            <a:lvl2pPr algn="ctr">
              <a:defRPr sz="4400">
                <a:solidFill>
                  <a:srgbClr val="FFFFFF"/>
                </a:solidFill>
                <a:latin typeface="Times"/>
                <a:ea typeface="Times"/>
                <a:cs typeface="Times"/>
                <a:sym typeface="Times"/>
              </a:defRPr>
            </a:lvl2pPr>
            <a:lvl3pPr algn="ctr">
              <a:defRPr sz="4400">
                <a:solidFill>
                  <a:srgbClr val="FFFFFF"/>
                </a:solidFill>
                <a:latin typeface="Times"/>
                <a:ea typeface="Times"/>
                <a:cs typeface="Times"/>
                <a:sym typeface="Times"/>
              </a:defRPr>
            </a:lvl3pPr>
            <a:lvl4pPr algn="ctr">
              <a:defRPr sz="4400">
                <a:solidFill>
                  <a:srgbClr val="FFFFFF"/>
                </a:solidFill>
                <a:latin typeface="Times"/>
                <a:ea typeface="Times"/>
                <a:cs typeface="Times"/>
                <a:sym typeface="Times"/>
              </a:defRPr>
            </a:lvl4pPr>
            <a:lvl5pPr algn="ctr">
              <a:defRPr sz="4400">
                <a:solidFill>
                  <a:srgbClr val="FFFFFF"/>
                </a:solidFill>
                <a:latin typeface="Times"/>
                <a:ea typeface="Times"/>
                <a:cs typeface="Times"/>
                <a:sym typeface="Times"/>
              </a:defRPr>
            </a:lvl5pPr>
            <a:lvl6pPr indent="457200" algn="ctr">
              <a:defRPr sz="4400">
                <a:solidFill>
                  <a:srgbClr val="FFFFFF"/>
                </a:solidFill>
                <a:latin typeface="Times"/>
                <a:ea typeface="Times"/>
                <a:cs typeface="Times"/>
                <a:sym typeface="Times"/>
              </a:defRPr>
            </a:lvl6pPr>
            <a:lvl7pPr indent="914400" algn="ctr">
              <a:defRPr sz="4400">
                <a:solidFill>
                  <a:srgbClr val="FFFFFF"/>
                </a:solidFill>
                <a:latin typeface="Times"/>
                <a:ea typeface="Times"/>
                <a:cs typeface="Times"/>
                <a:sym typeface="Times"/>
              </a:defRPr>
            </a:lvl7pPr>
            <a:lvl8pPr indent="1371600" algn="ctr">
              <a:defRPr sz="4400">
                <a:solidFill>
                  <a:srgbClr val="FFFFFF"/>
                </a:solidFill>
                <a:latin typeface="Times"/>
                <a:ea typeface="Times"/>
                <a:cs typeface="Times"/>
                <a:sym typeface="Times"/>
              </a:defRPr>
            </a:lvl8pPr>
            <a:lvl9pPr indent="1828800" algn="ctr">
              <a:defRPr sz="4400">
                <a:solidFill>
                  <a:srgbClr val="FFFFFF"/>
                </a:solidFill>
                <a:latin typeface="Times"/>
                <a:ea typeface="Times"/>
                <a:cs typeface="Times"/>
                <a:sym typeface="Times"/>
              </a:defRPr>
            </a:lvl9pPr>
          </a:lstStyle>
          <a:p>
            <a:r>
              <a:rPr lang="en-US" dirty="0" smtClean="0">
                <a:latin typeface="Calibri"/>
                <a:cs typeface="Calibri"/>
              </a:rPr>
              <a:t>IVC Thrombus</a:t>
            </a:r>
            <a:endParaRPr lang="en-US" dirty="0">
              <a:latin typeface="Calibri"/>
              <a:cs typeface="Calibri"/>
            </a:endParaRPr>
          </a:p>
        </p:txBody>
      </p:sp>
      <p:pic>
        <p:nvPicPr>
          <p:cNvPr id="6" name="pasted-image.pdf"/>
          <p:cNvPicPr/>
          <p:nvPr/>
        </p:nvPicPr>
        <p:blipFill rotWithShape="1">
          <a:blip r:embed="rId2">
            <a:extLst/>
          </a:blip>
          <a:srcRect l="19235" r="2729"/>
          <a:stretch/>
        </p:blipFill>
        <p:spPr>
          <a:xfrm>
            <a:off x="868761" y="2568654"/>
            <a:ext cx="3308153" cy="3587098"/>
          </a:xfrm>
          <a:prstGeom prst="rect">
            <a:avLst/>
          </a:prstGeom>
          <a:ln w="57150" cmpd="sng">
            <a:solidFill>
              <a:srgbClr val="FFFF00"/>
            </a:solidFill>
            <a:miter lim="400000"/>
          </a:ln>
          <a:effectLst>
            <a:outerShdw blurRad="50800" dist="38100" dir="8100000" algn="tr" rotWithShape="0">
              <a:prstClr val="black">
                <a:alpha val="40000"/>
              </a:prstClr>
            </a:outerShdw>
          </a:effectLst>
        </p:spPr>
      </p:pic>
      <p:pic>
        <p:nvPicPr>
          <p:cNvPr id="7" name="pasted-image.pdf"/>
          <p:cNvPicPr/>
          <p:nvPr/>
        </p:nvPicPr>
        <p:blipFill rotWithShape="1">
          <a:blip r:embed="rId3">
            <a:extLst/>
          </a:blip>
          <a:srcRect l="30882" r="31202"/>
          <a:stretch/>
        </p:blipFill>
        <p:spPr>
          <a:xfrm>
            <a:off x="5514915" y="2562282"/>
            <a:ext cx="2751578" cy="3587098"/>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8" name="Text Placeholder 2"/>
          <p:cNvSpPr txBox="1">
            <a:spLocks/>
          </p:cNvSpPr>
          <p:nvPr/>
        </p:nvSpPr>
        <p:spPr>
          <a:xfrm>
            <a:off x="4809180" y="1593828"/>
            <a:ext cx="4038600" cy="4555552"/>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marL="342900" indent="-3429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1pPr>
            <a:lvl2pPr marL="790575" indent="-333375">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2pPr>
            <a:lvl3pPr marL="1234439" indent="-320039">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3pPr>
            <a:lvl4pPr marL="17272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4pPr>
            <a:lvl5pPr marL="21844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5pPr>
            <a:lvl6pPr marL="2651760" indent="-365760">
              <a:spcBef>
                <a:spcPts val="700"/>
              </a:spcBef>
              <a:buSzPct val="100000"/>
              <a:buChar char="»"/>
              <a:defRPr sz="3200">
                <a:solidFill>
                  <a:srgbClr val="FFFF00"/>
                </a:solidFill>
                <a:latin typeface="Times"/>
                <a:ea typeface="Times"/>
                <a:cs typeface="Times"/>
                <a:sym typeface="Times"/>
              </a:defRPr>
            </a:lvl6pPr>
            <a:lvl7pPr marL="3108960" indent="-365760">
              <a:spcBef>
                <a:spcPts val="700"/>
              </a:spcBef>
              <a:buSzPct val="100000"/>
              <a:buChar char="»"/>
              <a:defRPr sz="3200">
                <a:solidFill>
                  <a:srgbClr val="FFFF00"/>
                </a:solidFill>
                <a:latin typeface="Times"/>
                <a:ea typeface="Times"/>
                <a:cs typeface="Times"/>
                <a:sym typeface="Times"/>
              </a:defRPr>
            </a:lvl7pPr>
            <a:lvl8pPr marL="3566159" indent="-365759">
              <a:spcBef>
                <a:spcPts val="700"/>
              </a:spcBef>
              <a:buSzPct val="100000"/>
              <a:buChar char="»"/>
              <a:defRPr sz="3200">
                <a:solidFill>
                  <a:srgbClr val="FFFF00"/>
                </a:solidFill>
                <a:latin typeface="Times"/>
                <a:ea typeface="Times"/>
                <a:cs typeface="Times"/>
                <a:sym typeface="Times"/>
              </a:defRPr>
            </a:lvl8pPr>
            <a:lvl9pPr marL="4023359" indent="-365759">
              <a:spcBef>
                <a:spcPts val="700"/>
              </a:spcBef>
              <a:buSzPct val="100000"/>
              <a:buChar char="»"/>
              <a:defRPr sz="3200">
                <a:solidFill>
                  <a:srgbClr val="FFFF00"/>
                </a:solidFill>
                <a:latin typeface="Times"/>
                <a:ea typeface="Times"/>
                <a:cs typeface="Times"/>
                <a:sym typeface="Times"/>
              </a:defRPr>
            </a:lvl9pPr>
          </a:lstStyle>
          <a:p>
            <a:pPr marL="0" indent="0">
              <a:buNone/>
            </a:pPr>
            <a:r>
              <a:rPr lang="en-US" sz="2000" dirty="0" smtClean="0">
                <a:latin typeface="Calibri"/>
                <a:cs typeface="Calibri"/>
              </a:rPr>
              <a:t>Extensive </a:t>
            </a:r>
            <a:r>
              <a:rPr lang="en-US" sz="2000" dirty="0">
                <a:latin typeface="Calibri"/>
                <a:cs typeface="Calibri"/>
              </a:rPr>
              <a:t>thrombus </a:t>
            </a:r>
            <a:r>
              <a:rPr lang="en-US" sz="2000" dirty="0" smtClean="0">
                <a:latin typeface="Calibri"/>
                <a:cs typeface="Calibri"/>
              </a:rPr>
              <a:t>in </a:t>
            </a:r>
            <a:r>
              <a:rPr lang="en-US" sz="2000" dirty="0">
                <a:latin typeface="Calibri"/>
                <a:cs typeface="Calibri"/>
              </a:rPr>
              <a:t>the IVC both above and below the IVC </a:t>
            </a:r>
            <a:r>
              <a:rPr lang="en-US" sz="2000" dirty="0" smtClean="0">
                <a:latin typeface="Calibri"/>
                <a:cs typeface="Calibri"/>
              </a:rPr>
              <a:t>filter</a:t>
            </a:r>
            <a:endParaRPr lang="en-US" sz="2000" dirty="0">
              <a:latin typeface="Calibri"/>
              <a:cs typeface="Calibri"/>
            </a:endParaRPr>
          </a:p>
        </p:txBody>
      </p:sp>
      <p:sp>
        <p:nvSpPr>
          <p:cNvPr id="9" name="Shape 113"/>
          <p:cNvSpPr/>
          <p:nvPr/>
        </p:nvSpPr>
        <p:spPr>
          <a:xfrm>
            <a:off x="1281361" y="2357035"/>
            <a:ext cx="688961" cy="1352345"/>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10" name="Shape 113"/>
          <p:cNvSpPr/>
          <p:nvPr/>
        </p:nvSpPr>
        <p:spPr>
          <a:xfrm>
            <a:off x="5701150" y="2313465"/>
            <a:ext cx="688961" cy="1352345"/>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11" name="Shape 113"/>
          <p:cNvSpPr/>
          <p:nvPr/>
        </p:nvSpPr>
        <p:spPr>
          <a:xfrm flipH="1">
            <a:off x="6727380" y="4671755"/>
            <a:ext cx="810063" cy="0"/>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12" name="TextBox 11"/>
          <p:cNvSpPr txBox="1"/>
          <p:nvPr/>
        </p:nvSpPr>
        <p:spPr>
          <a:xfrm>
            <a:off x="7662148" y="4441322"/>
            <a:ext cx="1119511"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rgbClr val="FFFF00"/>
                </a:solidFill>
                <a:effectLst>
                  <a:glow rad="101600">
                    <a:srgbClr val="FF6600">
                      <a:alpha val="75000"/>
                    </a:srgbClr>
                  </a:glow>
                  <a:outerShdw blurRad="50800" dist="38100" dir="8100000" algn="tr" rotWithShape="0">
                    <a:prstClr val="black">
                      <a:alpha val="40000"/>
                    </a:prstClr>
                  </a:outerShdw>
                </a:effectLst>
                <a:uFillTx/>
                <a:latin typeface="Calibri"/>
                <a:ea typeface="Times"/>
                <a:cs typeface="Calibri"/>
                <a:sym typeface="Times"/>
              </a:rPr>
              <a:t>IVC Filter</a:t>
            </a:r>
            <a:endParaRPr kumimoji="0" lang="en-US" sz="1800" b="1" i="0" u="none" strike="noStrike" cap="none" spc="0" normalizeH="0" baseline="0" dirty="0">
              <a:ln>
                <a:noFill/>
              </a:ln>
              <a:solidFill>
                <a:srgbClr val="FFFF00"/>
              </a:solidFill>
              <a:effectLst>
                <a:glow rad="101600">
                  <a:srgbClr val="FF6600">
                    <a:alpha val="75000"/>
                  </a:srgbClr>
                </a:glow>
                <a:outerShdw blurRad="50800" dist="38100" dir="8100000" algn="tr" rotWithShape="0">
                  <a:prstClr val="black">
                    <a:alpha val="40000"/>
                  </a:prstClr>
                </a:outerShdw>
              </a:effectLst>
              <a:uFillTx/>
              <a:latin typeface="Calibri"/>
              <a:ea typeface="Times"/>
              <a:cs typeface="Calibri"/>
              <a:sym typeface="Times"/>
            </a:endParaRPr>
          </a:p>
        </p:txBody>
      </p:sp>
      <p:sp>
        <p:nvSpPr>
          <p:cNvPr id="13"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25</a:t>
            </a:fld>
            <a:endParaRPr lang="en-US" dirty="0"/>
          </a:p>
        </p:txBody>
      </p:sp>
    </p:spTree>
    <p:extLst>
      <p:ext uri="{BB962C8B-B14F-4D97-AF65-F5344CB8AC3E}">
        <p14:creationId xmlns:p14="http://schemas.microsoft.com/office/powerpoint/2010/main" val="3615063330"/>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577" y="274638"/>
            <a:ext cx="8573203" cy="1325563"/>
          </a:xfrm>
        </p:spPr>
        <p:txBody>
          <a:bodyPr/>
          <a:lstStyle/>
          <a:p>
            <a:r>
              <a:rPr lang="en-US" sz="3800" dirty="0" smtClean="0"/>
              <a:t>RA Thrombus Removed with AngioVac</a:t>
            </a:r>
            <a:endParaRPr lang="en-US" sz="3800" dirty="0"/>
          </a:p>
        </p:txBody>
      </p:sp>
      <p:sp>
        <p:nvSpPr>
          <p:cNvPr id="3" name="Text Placeholder 2"/>
          <p:cNvSpPr>
            <a:spLocks noGrp="1"/>
          </p:cNvSpPr>
          <p:nvPr>
            <p:ph type="body" idx="1"/>
          </p:nvPr>
        </p:nvSpPr>
        <p:spPr>
          <a:xfrm>
            <a:off x="457200" y="1224285"/>
            <a:ext cx="4038600" cy="4931467"/>
          </a:xfrm>
        </p:spPr>
        <p:txBody>
          <a:bodyPr>
            <a:normAutofit/>
          </a:bodyPr>
          <a:lstStyle/>
          <a:p>
            <a:pPr marL="0" indent="0" algn="ctr">
              <a:buNone/>
            </a:pPr>
            <a:r>
              <a:rPr lang="en-US" sz="2400" b="1" dirty="0" smtClean="0"/>
              <a:t>PRE AngioVac</a:t>
            </a:r>
          </a:p>
          <a:p>
            <a:pPr marL="0" indent="0">
              <a:buNone/>
            </a:pPr>
            <a:r>
              <a:rPr lang="en-US" sz="2000" dirty="0" smtClean="0"/>
              <a:t>Right Atrial (RA) </a:t>
            </a:r>
            <a:r>
              <a:rPr lang="en-US" sz="2000" dirty="0"/>
              <a:t>thrombus </a:t>
            </a:r>
            <a:r>
              <a:rPr lang="en-US" sz="2000" dirty="0" smtClean="0"/>
              <a:t>as </a:t>
            </a:r>
            <a:r>
              <a:rPr lang="en-US" sz="2000" dirty="0"/>
              <a:t>indicated by the </a:t>
            </a:r>
            <a:r>
              <a:rPr lang="en-US" sz="2000" dirty="0" smtClean="0"/>
              <a:t>arrow</a:t>
            </a:r>
            <a:endParaRPr lang="en-US" sz="2000" dirty="0"/>
          </a:p>
        </p:txBody>
      </p:sp>
      <p:sp>
        <p:nvSpPr>
          <p:cNvPr id="4" name="Text Placeholder 2"/>
          <p:cNvSpPr txBox="1">
            <a:spLocks/>
          </p:cNvSpPr>
          <p:nvPr/>
        </p:nvSpPr>
        <p:spPr>
          <a:xfrm>
            <a:off x="4888431" y="1600201"/>
            <a:ext cx="4038600" cy="4555551"/>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marL="342900" indent="-3429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1pPr>
            <a:lvl2pPr marL="790575" indent="-333375">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2pPr>
            <a:lvl3pPr marL="1234439" indent="-320039">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3pPr>
            <a:lvl4pPr marL="17272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4pPr>
            <a:lvl5pPr marL="21844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5pPr>
            <a:lvl6pPr marL="2651760" indent="-365760">
              <a:spcBef>
                <a:spcPts val="700"/>
              </a:spcBef>
              <a:buSzPct val="100000"/>
              <a:buChar char="»"/>
              <a:defRPr sz="3200">
                <a:solidFill>
                  <a:srgbClr val="FFFF00"/>
                </a:solidFill>
                <a:latin typeface="Times"/>
                <a:ea typeface="Times"/>
                <a:cs typeface="Times"/>
                <a:sym typeface="Times"/>
              </a:defRPr>
            </a:lvl6pPr>
            <a:lvl7pPr marL="3108960" indent="-365760">
              <a:spcBef>
                <a:spcPts val="700"/>
              </a:spcBef>
              <a:buSzPct val="100000"/>
              <a:buChar char="»"/>
              <a:defRPr sz="3200">
                <a:solidFill>
                  <a:srgbClr val="FFFF00"/>
                </a:solidFill>
                <a:latin typeface="Times"/>
                <a:ea typeface="Times"/>
                <a:cs typeface="Times"/>
                <a:sym typeface="Times"/>
              </a:defRPr>
            </a:lvl7pPr>
            <a:lvl8pPr marL="3566159" indent="-365759">
              <a:spcBef>
                <a:spcPts val="700"/>
              </a:spcBef>
              <a:buSzPct val="100000"/>
              <a:buChar char="»"/>
              <a:defRPr sz="3200">
                <a:solidFill>
                  <a:srgbClr val="FFFF00"/>
                </a:solidFill>
                <a:latin typeface="Times"/>
                <a:ea typeface="Times"/>
                <a:cs typeface="Times"/>
                <a:sym typeface="Times"/>
              </a:defRPr>
            </a:lvl8pPr>
            <a:lvl9pPr marL="4023359" indent="-365759">
              <a:spcBef>
                <a:spcPts val="700"/>
              </a:spcBef>
              <a:buSzPct val="100000"/>
              <a:buChar char="»"/>
              <a:defRPr sz="3200">
                <a:solidFill>
                  <a:srgbClr val="FFFF00"/>
                </a:solidFill>
                <a:latin typeface="Times"/>
                <a:ea typeface="Times"/>
                <a:cs typeface="Times"/>
                <a:sym typeface="Times"/>
              </a:defRPr>
            </a:lvl9pPr>
          </a:lstStyle>
          <a:p>
            <a:endParaRPr lang="en-US" dirty="0"/>
          </a:p>
        </p:txBody>
      </p:sp>
      <p:sp>
        <p:nvSpPr>
          <p:cNvPr id="8" name="Text Placeholder 2"/>
          <p:cNvSpPr txBox="1">
            <a:spLocks/>
          </p:cNvSpPr>
          <p:nvPr/>
        </p:nvSpPr>
        <p:spPr>
          <a:xfrm>
            <a:off x="4809180" y="1224285"/>
            <a:ext cx="4038600" cy="4925095"/>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marL="342900" indent="-3429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1pPr>
            <a:lvl2pPr marL="790575" indent="-333375">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2pPr>
            <a:lvl3pPr marL="1234439" indent="-320039">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3pPr>
            <a:lvl4pPr marL="17272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4pPr>
            <a:lvl5pPr marL="2184400" indent="-355600">
              <a:spcBef>
                <a:spcPts val="600"/>
              </a:spcBef>
              <a:buSzPct val="100000"/>
              <a:buChar char="»"/>
              <a:defRPr sz="2800">
                <a:solidFill>
                  <a:srgbClr val="FFFF00"/>
                </a:solidFill>
                <a:effectLst>
                  <a:outerShdw blurRad="50800" dist="38100" dir="8100000" algn="tr" rotWithShape="0">
                    <a:prstClr val="black">
                      <a:alpha val="40000"/>
                    </a:prstClr>
                  </a:outerShdw>
                </a:effectLst>
                <a:latin typeface="Times"/>
                <a:ea typeface="Times"/>
                <a:cs typeface="Times"/>
                <a:sym typeface="Times"/>
              </a:defRPr>
            </a:lvl5pPr>
            <a:lvl6pPr marL="2651760" indent="-365760">
              <a:spcBef>
                <a:spcPts val="700"/>
              </a:spcBef>
              <a:buSzPct val="100000"/>
              <a:buChar char="»"/>
              <a:defRPr sz="3200">
                <a:solidFill>
                  <a:srgbClr val="FFFF00"/>
                </a:solidFill>
                <a:latin typeface="Times"/>
                <a:ea typeface="Times"/>
                <a:cs typeface="Times"/>
                <a:sym typeface="Times"/>
              </a:defRPr>
            </a:lvl6pPr>
            <a:lvl7pPr marL="3108960" indent="-365760">
              <a:spcBef>
                <a:spcPts val="700"/>
              </a:spcBef>
              <a:buSzPct val="100000"/>
              <a:buChar char="»"/>
              <a:defRPr sz="3200">
                <a:solidFill>
                  <a:srgbClr val="FFFF00"/>
                </a:solidFill>
                <a:latin typeface="Times"/>
                <a:ea typeface="Times"/>
                <a:cs typeface="Times"/>
                <a:sym typeface="Times"/>
              </a:defRPr>
            </a:lvl7pPr>
            <a:lvl8pPr marL="3566159" indent="-365759">
              <a:spcBef>
                <a:spcPts val="700"/>
              </a:spcBef>
              <a:buSzPct val="100000"/>
              <a:buChar char="»"/>
              <a:defRPr sz="3200">
                <a:solidFill>
                  <a:srgbClr val="FFFF00"/>
                </a:solidFill>
                <a:latin typeface="Times"/>
                <a:ea typeface="Times"/>
                <a:cs typeface="Times"/>
                <a:sym typeface="Times"/>
              </a:defRPr>
            </a:lvl8pPr>
            <a:lvl9pPr marL="4023359" indent="-365759">
              <a:spcBef>
                <a:spcPts val="700"/>
              </a:spcBef>
              <a:buSzPct val="100000"/>
              <a:buChar char="»"/>
              <a:defRPr sz="3200">
                <a:solidFill>
                  <a:srgbClr val="FFFF00"/>
                </a:solidFill>
                <a:latin typeface="Times"/>
                <a:ea typeface="Times"/>
                <a:cs typeface="Times"/>
                <a:sym typeface="Times"/>
              </a:defRPr>
            </a:lvl9pPr>
          </a:lstStyle>
          <a:p>
            <a:pPr marL="0" indent="0" algn="ctr">
              <a:buNone/>
            </a:pPr>
            <a:r>
              <a:rPr lang="en-US" sz="2400" b="1" dirty="0" smtClean="0">
                <a:latin typeface="Calibri"/>
                <a:cs typeface="Calibri"/>
              </a:rPr>
              <a:t>POST AngioVac</a:t>
            </a:r>
          </a:p>
          <a:p>
            <a:pPr marL="0" indent="0">
              <a:buNone/>
            </a:pPr>
            <a:r>
              <a:rPr lang="en-US" sz="2000" dirty="0" smtClean="0">
                <a:latin typeface="Calibri"/>
                <a:cs typeface="Calibri"/>
              </a:rPr>
              <a:t>Thrombus removed with AngioVac</a:t>
            </a:r>
            <a:endParaRPr lang="en-US" sz="2000" dirty="0">
              <a:latin typeface="Calibri"/>
              <a:cs typeface="Calibri"/>
            </a:endParaRPr>
          </a:p>
        </p:txBody>
      </p:sp>
      <p:pic>
        <p:nvPicPr>
          <p:cNvPr id="13" name="image43.png"/>
          <p:cNvPicPr/>
          <p:nvPr/>
        </p:nvPicPr>
        <p:blipFill>
          <a:blip r:embed="rId2">
            <a:extLst/>
          </a:blip>
          <a:stretch>
            <a:fillRect/>
          </a:stretch>
        </p:blipFill>
        <p:spPr>
          <a:xfrm>
            <a:off x="151604" y="2834623"/>
            <a:ext cx="4344196" cy="2942505"/>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9" name="Shape 113"/>
          <p:cNvSpPr/>
          <p:nvPr/>
        </p:nvSpPr>
        <p:spPr>
          <a:xfrm>
            <a:off x="743639" y="2405001"/>
            <a:ext cx="1098313" cy="1542461"/>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pic>
        <p:nvPicPr>
          <p:cNvPr id="14" name="image42.png"/>
          <p:cNvPicPr/>
          <p:nvPr/>
        </p:nvPicPr>
        <p:blipFill>
          <a:blip r:embed="rId3">
            <a:extLst/>
          </a:blip>
          <a:stretch>
            <a:fillRect/>
          </a:stretch>
        </p:blipFill>
        <p:spPr>
          <a:xfrm>
            <a:off x="4778705" y="2834623"/>
            <a:ext cx="4258343" cy="2942505"/>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16" name="Shape 113"/>
          <p:cNvSpPr/>
          <p:nvPr/>
        </p:nvSpPr>
        <p:spPr>
          <a:xfrm>
            <a:off x="5106219" y="2214144"/>
            <a:ext cx="1098313" cy="1542461"/>
          </a:xfrm>
          <a:prstGeom prst="line">
            <a:avLst/>
          </a:prstGeom>
          <a:ln w="101600">
            <a:solidFill>
              <a:srgbClr val="FF3F5F"/>
            </a:solidFill>
            <a:round/>
            <a:tailEnd type="triangle"/>
          </a:ln>
          <a:effectLst>
            <a:glow rad="101600">
              <a:srgbClr val="FFFF00">
                <a:alpha val="75000"/>
              </a:srgbClr>
            </a:glow>
          </a:effectLst>
        </p:spPr>
        <p:txBody>
          <a:bodyPr lIns="0" tIns="0" rIns="0" bIns="0"/>
          <a:lstStyle/>
          <a:p>
            <a:pPr lvl="0">
              <a:defRPr sz="1200">
                <a:latin typeface="+mn-lt"/>
                <a:ea typeface="+mn-ea"/>
                <a:cs typeface="+mn-cs"/>
                <a:sym typeface="Helvetica"/>
              </a:defRPr>
            </a:pPr>
            <a:endParaRPr dirty="0"/>
          </a:p>
        </p:txBody>
      </p:sp>
      <p:sp>
        <p:nvSpPr>
          <p:cNvPr id="10"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26</a:t>
            </a:fld>
            <a:endParaRPr lang="en-US" dirty="0"/>
          </a:p>
        </p:txBody>
      </p:sp>
    </p:spTree>
    <p:extLst>
      <p:ext uri="{BB962C8B-B14F-4D97-AF65-F5344CB8AC3E}">
        <p14:creationId xmlns:p14="http://schemas.microsoft.com/office/powerpoint/2010/main" val="31883825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iterate>
                                    <p:tmAbs val="0"/>
                                  </p:iterate>
                                  <p:childTnLst>
                                    <p:set>
                                      <p:cBhvr>
                                        <p:cTn id="6" fill="hold"/>
                                        <p:tgtEl>
                                          <p:spTgt spid="14"/>
                                        </p:tgtEl>
                                        <p:attrNameLst>
                                          <p:attrName>style.visibility</p:attrName>
                                        </p:attrNameLst>
                                      </p:cBhvr>
                                      <p:to>
                                        <p:strVal val="visible"/>
                                      </p:to>
                                    </p:set>
                                    <p:animEffect transition="in" filter="blinds(vertical)">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Material Removed with AngioVac</a:t>
            </a:r>
            <a:endParaRPr lang="en-US" sz="4000" dirty="0"/>
          </a:p>
        </p:txBody>
      </p:sp>
      <p:sp>
        <p:nvSpPr>
          <p:cNvPr id="3" name="Text Placeholder 2"/>
          <p:cNvSpPr>
            <a:spLocks noGrp="1"/>
          </p:cNvSpPr>
          <p:nvPr>
            <p:ph type="body" idx="1"/>
          </p:nvPr>
        </p:nvSpPr>
        <p:spPr>
          <a:xfrm>
            <a:off x="457200" y="1600200"/>
            <a:ext cx="4377602" cy="4560944"/>
          </a:xfrm>
        </p:spPr>
        <p:txBody>
          <a:bodyPr>
            <a:normAutofit lnSpcReduction="10000"/>
          </a:bodyPr>
          <a:lstStyle/>
          <a:p>
            <a:pPr marL="0" indent="0">
              <a:buNone/>
            </a:pPr>
            <a:r>
              <a:rPr lang="en-US" dirty="0" smtClean="0"/>
              <a:t>Note the presence of both dark (fresh) thrombus…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the lighter, more chronic material</a:t>
            </a:r>
            <a:endParaRPr lang="en-US" dirty="0"/>
          </a:p>
        </p:txBody>
      </p:sp>
      <p:pic>
        <p:nvPicPr>
          <p:cNvPr id="4" name="image44.jpg" descr="IMG_6563.jpg"/>
          <p:cNvPicPr/>
          <p:nvPr/>
        </p:nvPicPr>
        <p:blipFill>
          <a:blip r:embed="rId2">
            <a:extLst/>
          </a:blip>
          <a:stretch>
            <a:fillRect/>
          </a:stretch>
        </p:blipFill>
        <p:spPr>
          <a:xfrm>
            <a:off x="4834802" y="1452444"/>
            <a:ext cx="3851998" cy="4708700"/>
          </a:xfrm>
          <a:prstGeom prst="rect">
            <a:avLst/>
          </a:prstGeom>
          <a:ln w="57150" cmpd="sng">
            <a:solidFill>
              <a:srgbClr val="FFFF00"/>
            </a:solidFill>
            <a:miter lim="400000"/>
          </a:ln>
          <a:effectLst>
            <a:outerShdw blurRad="50800" dist="38100" dir="8100000" algn="tr" rotWithShape="0">
              <a:prstClr val="black">
                <a:alpha val="40000"/>
              </a:prstClr>
            </a:outerShdw>
          </a:effectLst>
        </p:spPr>
      </p:pic>
      <p:cxnSp>
        <p:nvCxnSpPr>
          <p:cNvPr id="6" name="Straight Arrow Connector 5"/>
          <p:cNvCxnSpPr/>
          <p:nvPr/>
        </p:nvCxnSpPr>
        <p:spPr>
          <a:xfrm>
            <a:off x="2482637" y="2654525"/>
            <a:ext cx="4175865" cy="1636194"/>
          </a:xfrm>
          <a:prstGeom prst="straightConnector1">
            <a:avLst/>
          </a:prstGeom>
          <a:noFill/>
          <a:ln w="25400" cap="flat">
            <a:solidFill>
              <a:srgbClr val="FFFF00"/>
            </a:solidFill>
            <a:prstDash val="solid"/>
            <a:bevel/>
            <a:tailEnd type="arrow"/>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7" name="Straight Arrow Connector 6"/>
          <p:cNvCxnSpPr/>
          <p:nvPr/>
        </p:nvCxnSpPr>
        <p:spPr>
          <a:xfrm flipV="1">
            <a:off x="4541968" y="4290719"/>
            <a:ext cx="2745774" cy="1075542"/>
          </a:xfrm>
          <a:prstGeom prst="straightConnector1">
            <a:avLst/>
          </a:prstGeom>
          <a:noFill/>
          <a:ln w="25400" cap="flat">
            <a:solidFill>
              <a:srgbClr val="FFFF00"/>
            </a:solidFill>
            <a:prstDash val="solid"/>
            <a:bevel/>
            <a:tailEnd type="arrow"/>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8"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27</a:t>
            </a:fld>
            <a:endParaRPr lang="en-US" dirty="0"/>
          </a:p>
        </p:txBody>
      </p:sp>
    </p:spTree>
    <p:extLst>
      <p:ext uri="{BB962C8B-B14F-4D97-AF65-F5344CB8AC3E}">
        <p14:creationId xmlns:p14="http://schemas.microsoft.com/office/powerpoint/2010/main" val="2200732424"/>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p:cNvSpPr>
          <p:nvPr>
            <p:ph type="title"/>
          </p:nvPr>
        </p:nvSpPr>
        <p:spPr>
          <a:xfrm>
            <a:off x="457200" y="183932"/>
            <a:ext cx="8229600" cy="1325563"/>
          </a:xfrm>
          <a:prstGeom prst="rect">
            <a:avLst/>
          </a:prstGeom>
        </p:spPr>
        <p:txBody>
          <a:bodyPr/>
          <a:lstStyle/>
          <a:p>
            <a:pPr lvl="0">
              <a:defRPr sz="1800">
                <a:solidFill>
                  <a:srgbClr val="000000"/>
                </a:solidFill>
              </a:defRPr>
            </a:pPr>
            <a:r>
              <a:rPr sz="4400" dirty="0">
                <a:solidFill>
                  <a:srgbClr val="FFFFFF"/>
                </a:solidFill>
              </a:rPr>
              <a:t>Evidence</a:t>
            </a:r>
          </a:p>
        </p:txBody>
      </p:sp>
      <p:pic>
        <p:nvPicPr>
          <p:cNvPr id="196" name="pasted-image.pdf"/>
          <p:cNvPicPr/>
          <p:nvPr/>
        </p:nvPicPr>
        <p:blipFill>
          <a:blip r:embed="rId2">
            <a:extLst/>
          </a:blip>
          <a:stretch>
            <a:fillRect/>
          </a:stretch>
        </p:blipFill>
        <p:spPr>
          <a:xfrm>
            <a:off x="976130" y="924873"/>
            <a:ext cx="7191740" cy="2629817"/>
          </a:xfrm>
          <a:prstGeom prst="rect">
            <a:avLst/>
          </a:prstGeom>
          <a:ln w="12700">
            <a:miter lim="400000"/>
          </a:ln>
        </p:spPr>
      </p:pic>
      <p:pic>
        <p:nvPicPr>
          <p:cNvPr id="197" name="pasted-image.pdf"/>
          <p:cNvPicPr/>
          <p:nvPr/>
        </p:nvPicPr>
        <p:blipFill>
          <a:blip r:embed="rId3">
            <a:extLst/>
          </a:blip>
          <a:stretch>
            <a:fillRect/>
          </a:stretch>
        </p:blipFill>
        <p:spPr>
          <a:xfrm>
            <a:off x="1778000" y="3606522"/>
            <a:ext cx="5588000" cy="2476501"/>
          </a:xfrm>
          <a:prstGeom prst="rect">
            <a:avLst/>
          </a:prstGeom>
          <a:ln w="12700">
            <a:miter lim="400000"/>
          </a:ln>
        </p:spPr>
      </p:pic>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28</a:t>
            </a:fld>
            <a:endParaRPr lang="en-US"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 name="pasted-image.pdf"/>
          <p:cNvPicPr/>
          <p:nvPr/>
        </p:nvPicPr>
        <p:blipFill>
          <a:blip r:embed="rId2">
            <a:extLst/>
          </a:blip>
          <a:stretch>
            <a:fillRect/>
          </a:stretch>
        </p:blipFill>
        <p:spPr>
          <a:xfrm>
            <a:off x="634972" y="544235"/>
            <a:ext cx="8003628" cy="1957654"/>
          </a:xfrm>
          <a:prstGeom prst="rect">
            <a:avLst/>
          </a:prstGeom>
          <a:ln w="12700">
            <a:miter lim="400000"/>
          </a:ln>
        </p:spPr>
      </p:pic>
      <p:pic>
        <p:nvPicPr>
          <p:cNvPr id="202" name="pasted-image.pdf"/>
          <p:cNvPicPr/>
          <p:nvPr/>
        </p:nvPicPr>
        <p:blipFill>
          <a:blip r:embed="rId3">
            <a:extLst/>
          </a:blip>
          <a:stretch>
            <a:fillRect/>
          </a:stretch>
        </p:blipFill>
        <p:spPr>
          <a:xfrm>
            <a:off x="634972" y="2526778"/>
            <a:ext cx="8003628" cy="2152534"/>
          </a:xfrm>
          <a:prstGeom prst="rect">
            <a:avLst/>
          </a:prstGeom>
          <a:ln w="12700">
            <a:miter lim="400000"/>
          </a:ln>
        </p:spPr>
      </p:pic>
      <p:pic>
        <p:nvPicPr>
          <p:cNvPr id="203" name="pasted-image.pdf"/>
          <p:cNvPicPr/>
          <p:nvPr/>
        </p:nvPicPr>
        <p:blipFill>
          <a:blip r:embed="rId4">
            <a:extLst/>
          </a:blip>
          <a:stretch>
            <a:fillRect/>
          </a:stretch>
        </p:blipFill>
        <p:spPr>
          <a:xfrm>
            <a:off x="634972" y="4684654"/>
            <a:ext cx="8003628" cy="611214"/>
          </a:xfrm>
          <a:prstGeom prst="rect">
            <a:avLst/>
          </a:prstGeom>
          <a:ln w="12700">
            <a:miter lim="400000"/>
          </a:ln>
        </p:spPr>
      </p:pic>
      <p:pic>
        <p:nvPicPr>
          <p:cNvPr id="204" name="pasted-image.pdf"/>
          <p:cNvPicPr/>
          <p:nvPr/>
        </p:nvPicPr>
        <p:blipFill>
          <a:blip r:embed="rId5">
            <a:extLst/>
          </a:blip>
          <a:stretch>
            <a:fillRect/>
          </a:stretch>
        </p:blipFill>
        <p:spPr>
          <a:xfrm>
            <a:off x="634972" y="5303098"/>
            <a:ext cx="8003628" cy="558065"/>
          </a:xfrm>
          <a:prstGeom prst="rect">
            <a:avLst/>
          </a:prstGeom>
          <a:ln w="12700">
            <a:miter lim="400000"/>
          </a:ln>
        </p:spPr>
      </p:pic>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29</a:t>
            </a:fld>
            <a:endParaRPr lang="en-US" dirty="0"/>
          </a:p>
        </p:txBody>
      </p:sp>
    </p:spTree>
    <p:extLst>
      <p:ext uri="{BB962C8B-B14F-4D97-AF65-F5344CB8AC3E}">
        <p14:creationId xmlns:p14="http://schemas.microsoft.com/office/powerpoint/2010/main" val="3692213106"/>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iterate>
                                    <p:tmAbs val="0"/>
                                  </p:iterate>
                                  <p:childTnLst>
                                    <p:set>
                                      <p:cBhvr>
                                        <p:cTn id="6" fill="hold"/>
                                        <p:tgtEl>
                                          <p:spTgt spid="201"/>
                                        </p:tgtEl>
                                        <p:attrNameLst>
                                          <p:attrName>style.visibility</p:attrName>
                                        </p:attrNameLst>
                                      </p:cBhvr>
                                      <p:to>
                                        <p:strVal val="visible"/>
                                      </p:to>
                                    </p:set>
                                    <p:animEffect transition="in" filter="blinds(vertical)">
                                      <p:cBhvr>
                                        <p:cTn id="7" dur="1000"/>
                                        <p:tgtEl>
                                          <p:spTgt spid="20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0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ntr" presetSubtype="5" fill="hold" grpId="0" nodeType="clickEffect">
                                  <p:stCondLst>
                                    <p:cond delay="0"/>
                                  </p:stCondLst>
                                  <p:iterate>
                                    <p:tmAbs val="0"/>
                                  </p:iterate>
                                  <p:childTnLst>
                                    <p:set>
                                      <p:cBhvr>
                                        <p:cTn id="15" fill="hold"/>
                                        <p:tgtEl>
                                          <p:spTgt spid="203"/>
                                        </p:tgtEl>
                                        <p:attrNameLst>
                                          <p:attrName>style.visibility</p:attrName>
                                        </p:attrNameLst>
                                      </p:cBhvr>
                                      <p:to>
                                        <p:strVal val="visible"/>
                                      </p:to>
                                    </p:set>
                                    <p:animEffect transition="in" filter="blinds(vertical)">
                                      <p:cBhvr>
                                        <p:cTn id="16" dur="1000"/>
                                        <p:tgtEl>
                                          <p:spTgt spid="203"/>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5" fill="hold" grpId="0" nodeType="clickEffect">
                                  <p:stCondLst>
                                    <p:cond delay="0"/>
                                  </p:stCondLst>
                                  <p:iterate>
                                    <p:tmAbs val="0"/>
                                  </p:iterate>
                                  <p:childTnLst>
                                    <p:set>
                                      <p:cBhvr>
                                        <p:cTn id="20" fill="hold"/>
                                        <p:tgtEl>
                                          <p:spTgt spid="204"/>
                                        </p:tgtEl>
                                        <p:attrNameLst>
                                          <p:attrName>style.visibility</p:attrName>
                                        </p:attrNameLst>
                                      </p:cBhvr>
                                      <p:to>
                                        <p:strVal val="visible"/>
                                      </p:to>
                                    </p:set>
                                    <p:animEffect transition="in" filter="blinds(vertical)">
                                      <p:cBhvr>
                                        <p:cTn id="21" dur="10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animBg="1" advAuto="0"/>
      <p:bldP spid="202" grpId="0" animBg="1" advAuto="0"/>
      <p:bldP spid="203" grpId="0" animBg="1" advAuto="0"/>
      <p:bldP spid="204"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50800" dist="38100" dir="8100000" algn="tr" rotWithShape="0">
                    <a:prstClr val="black">
                      <a:alpha val="40000"/>
                    </a:prstClr>
                  </a:outerShdw>
                </a:effectLst>
              </a:rPr>
              <a:t>Venous Blood Clots</a:t>
            </a:r>
            <a:endParaRPr lang="en-US" b="1" dirty="0">
              <a:effectLst>
                <a:outerShdw blurRad="50800" dist="38100" dir="8100000" algn="tr" rotWithShape="0">
                  <a:prstClr val="black">
                    <a:alpha val="40000"/>
                  </a:prstClr>
                </a:outerShdw>
              </a:effectLst>
            </a:endParaRPr>
          </a:p>
        </p:txBody>
      </p:sp>
      <p:sp>
        <p:nvSpPr>
          <p:cNvPr id="3" name="Text Placeholder 2"/>
          <p:cNvSpPr>
            <a:spLocks noGrp="1"/>
          </p:cNvSpPr>
          <p:nvPr>
            <p:ph type="body" idx="1"/>
          </p:nvPr>
        </p:nvSpPr>
        <p:spPr/>
        <p:txBody>
          <a:bodyPr/>
          <a:lstStyle/>
          <a:p>
            <a:r>
              <a:rPr lang="en-US" dirty="0" smtClean="0"/>
              <a:t>Blood clots (thrombus) that form within a vein</a:t>
            </a:r>
          </a:p>
          <a:p>
            <a:pPr lvl="1"/>
            <a:r>
              <a:rPr lang="en-US" dirty="0" smtClean="0"/>
              <a:t>DVT: Deep Vein Thrombosis</a:t>
            </a:r>
          </a:p>
          <a:p>
            <a:pPr lvl="1"/>
            <a:r>
              <a:rPr lang="en-US" dirty="0" smtClean="0"/>
              <a:t>PTS: Post Thrombotic Syndrome</a:t>
            </a:r>
          </a:p>
          <a:p>
            <a:pPr lvl="1"/>
            <a:r>
              <a:rPr lang="en-US" dirty="0" smtClean="0"/>
              <a:t>VTE: Venous Thromboembolism</a:t>
            </a:r>
            <a:endParaRPr lang="en-US"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a:t>
            </a:fld>
            <a:endParaRPr lang="en-US" dirty="0"/>
          </a:p>
        </p:txBody>
      </p:sp>
    </p:spTree>
    <p:extLst>
      <p:ext uri="{BB962C8B-B14F-4D97-AF65-F5344CB8AC3E}">
        <p14:creationId xmlns:p14="http://schemas.microsoft.com/office/powerpoint/2010/main" val="1907126685"/>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Selection Criteria</a:t>
            </a:r>
            <a:endParaRPr lang="en-US" dirty="0"/>
          </a:p>
        </p:txBody>
      </p:sp>
      <p:sp>
        <p:nvSpPr>
          <p:cNvPr id="3" name="Text Placeholder 2"/>
          <p:cNvSpPr>
            <a:spLocks noGrp="1"/>
          </p:cNvSpPr>
          <p:nvPr>
            <p:ph type="body" idx="1"/>
          </p:nvPr>
        </p:nvSpPr>
        <p:spPr>
          <a:xfrm>
            <a:off x="457200" y="1600200"/>
            <a:ext cx="8229600" cy="4566994"/>
          </a:xfrm>
        </p:spPr>
        <p:txBody>
          <a:bodyPr>
            <a:normAutofit fontScale="92500" lnSpcReduction="20000"/>
          </a:bodyPr>
          <a:lstStyle/>
          <a:p>
            <a:r>
              <a:rPr lang="en-US" dirty="0" smtClean="0"/>
              <a:t>When extracorporeal removal of thrombus should be considered:</a:t>
            </a:r>
          </a:p>
          <a:p>
            <a:pPr lvl="1"/>
            <a:r>
              <a:rPr lang="en-US" dirty="0" smtClean="0"/>
              <a:t>Large thrombus burden not amenable to standard therapy – i.e. thrombolysis or rheolytic therapy (AngioJet)</a:t>
            </a:r>
          </a:p>
          <a:p>
            <a:pPr lvl="1"/>
            <a:r>
              <a:rPr lang="en-US" dirty="0" smtClean="0"/>
              <a:t>Patient is contraindicated for thrombolytic therapy – i.e. recent surgery, history of stroke (CVA)</a:t>
            </a:r>
          </a:p>
          <a:p>
            <a:pPr lvl="1"/>
            <a:r>
              <a:rPr lang="en-US" dirty="0" smtClean="0"/>
              <a:t>Patient is a high-risk or non-surgical candidate – decision made by the treating or consulting physician</a:t>
            </a:r>
            <a:endParaRPr lang="en-US"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30</a:t>
            </a:fld>
            <a:endParaRPr lang="en-US" dirty="0"/>
          </a:p>
        </p:txBody>
      </p:sp>
    </p:spTree>
    <p:extLst>
      <p:ext uri="{BB962C8B-B14F-4D97-AF65-F5344CB8AC3E}">
        <p14:creationId xmlns:p14="http://schemas.microsoft.com/office/powerpoint/2010/main" val="2305708564"/>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FDA Status</a:t>
            </a:r>
            <a:endParaRPr lang="en-US" dirty="0"/>
          </a:p>
        </p:txBody>
      </p:sp>
      <p:sp>
        <p:nvSpPr>
          <p:cNvPr id="3" name="Text Placeholder 2"/>
          <p:cNvSpPr>
            <a:spLocks noGrp="1"/>
          </p:cNvSpPr>
          <p:nvPr>
            <p:ph type="body" idx="1"/>
          </p:nvPr>
        </p:nvSpPr>
        <p:spPr>
          <a:xfrm>
            <a:off x="457200" y="1600200"/>
            <a:ext cx="8229600" cy="4532668"/>
          </a:xfrm>
        </p:spPr>
        <p:txBody>
          <a:bodyPr>
            <a:noAutofit/>
          </a:bodyPr>
          <a:lstStyle/>
          <a:p>
            <a:r>
              <a:rPr lang="en-US" sz="2800" dirty="0" smtClean="0"/>
              <a:t>Original clearance March, 2009 (K091304, K092486).</a:t>
            </a:r>
          </a:p>
          <a:p>
            <a:r>
              <a:rPr lang="en-US" sz="2800" dirty="0"/>
              <a:t>Subsequent clearance March 2014 (K133445</a:t>
            </a:r>
            <a:r>
              <a:rPr lang="en-US" sz="2800" dirty="0" smtClean="0"/>
              <a:t>).</a:t>
            </a:r>
          </a:p>
          <a:p>
            <a:r>
              <a:rPr lang="en-US" sz="2800" dirty="0" smtClean="0"/>
              <a:t>Intended for use as a venous drainage cannula during extracorporeal bypass for up to 6 hours and for removal of fresh, soft thrombi or emboli during extracorporeal bypass for up to 6 hours.</a:t>
            </a:r>
          </a:p>
          <a:p>
            <a:r>
              <a:rPr lang="en-US" sz="2800" dirty="0" smtClean="0"/>
              <a:t>It is for the cannula’s expanded indication for removal of fresh, soft thrombi or emboli during extracorporeal bypass for up to 6 hours that the request for ICD-10-PCS code is made.</a:t>
            </a:r>
            <a:endParaRPr lang="en-US" sz="2800"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31</a:t>
            </a:fld>
            <a:endParaRPr lang="en-US" dirty="0"/>
          </a:p>
        </p:txBody>
      </p:sp>
    </p:spTree>
    <p:extLst>
      <p:ext uri="{BB962C8B-B14F-4D97-AF65-F5344CB8AC3E}">
        <p14:creationId xmlns:p14="http://schemas.microsoft.com/office/powerpoint/2010/main" val="2005817267"/>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289" y="274638"/>
            <a:ext cx="8912325" cy="1325563"/>
          </a:xfrm>
        </p:spPr>
        <p:txBody>
          <a:bodyPr/>
          <a:lstStyle/>
          <a:p>
            <a:r>
              <a:rPr lang="en-US" sz="4200" dirty="0" smtClean="0"/>
              <a:t>Rationale for New ICD-10-PCS Code</a:t>
            </a:r>
            <a:endParaRPr lang="en-US" sz="4200" dirty="0"/>
          </a:p>
        </p:txBody>
      </p:sp>
      <p:sp>
        <p:nvSpPr>
          <p:cNvPr id="3" name="Text Placeholder 2"/>
          <p:cNvSpPr>
            <a:spLocks noGrp="1"/>
          </p:cNvSpPr>
          <p:nvPr>
            <p:ph type="body" idx="1"/>
          </p:nvPr>
        </p:nvSpPr>
        <p:spPr/>
        <p:txBody>
          <a:bodyPr/>
          <a:lstStyle/>
          <a:p>
            <a:r>
              <a:rPr lang="en-US" dirty="0" smtClean="0"/>
              <a:t>Procedure code needed to describe extracorporeal bypass with removal of thrombi and emboli from venous system</a:t>
            </a:r>
          </a:p>
          <a:p>
            <a:pPr lvl="1"/>
            <a:r>
              <a:rPr lang="en-US" dirty="0" smtClean="0"/>
              <a:t>When used with prophylactic filtering during bypass surgery </a:t>
            </a:r>
          </a:p>
          <a:p>
            <a:pPr lvl="1"/>
            <a:r>
              <a:rPr lang="en-US" dirty="0" smtClean="0"/>
              <a:t>When used as stand alone, destination procedure</a:t>
            </a:r>
          </a:p>
          <a:p>
            <a:pPr marL="0" indent="0">
              <a:buNone/>
            </a:pPr>
            <a:endParaRPr lang="en-US" dirty="0" smtClean="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32</a:t>
            </a:fld>
            <a:endParaRPr lang="en-US" dirty="0"/>
          </a:p>
        </p:txBody>
      </p:sp>
    </p:spTree>
    <p:extLst>
      <p:ext uri="{BB962C8B-B14F-4D97-AF65-F5344CB8AC3E}">
        <p14:creationId xmlns:p14="http://schemas.microsoft.com/office/powerpoint/2010/main" val="2932273175"/>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ICD-10-PCS Code Options </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1485932398"/>
              </p:ext>
            </p:extLst>
          </p:nvPr>
        </p:nvGraphicFramePr>
        <p:xfrm>
          <a:off x="247406" y="1170722"/>
          <a:ext cx="8649189" cy="4880709"/>
        </p:xfrm>
        <a:graphic>
          <a:graphicData uri="http://schemas.openxmlformats.org/drawingml/2006/table">
            <a:tbl>
              <a:tblPr firstRow="1" bandRow="1">
                <a:tableStyleId>{5940675A-B579-460E-94D1-54222C63F5DA}</a:tableStyleId>
              </a:tblPr>
              <a:tblGrid>
                <a:gridCol w="3825508"/>
                <a:gridCol w="4823681"/>
              </a:tblGrid>
              <a:tr h="380413">
                <a:tc>
                  <a:txBody>
                    <a:bodyPr/>
                    <a:lstStyle/>
                    <a:p>
                      <a:pPr algn="l"/>
                      <a:r>
                        <a:rPr lang="en-US" sz="2000" b="1" dirty="0" smtClean="0">
                          <a:solidFill>
                            <a:srgbClr val="000000"/>
                          </a:solidFill>
                          <a:effectLst/>
                          <a:latin typeface="Calibri"/>
                          <a:cs typeface="Calibri"/>
                        </a:rPr>
                        <a:t>Description</a:t>
                      </a:r>
                      <a:endParaRPr lang="en-US" sz="2000" b="1" dirty="0">
                        <a:solidFill>
                          <a:srgbClr val="000000"/>
                        </a:solidFill>
                        <a:effectLst/>
                        <a:latin typeface="Calibri"/>
                        <a:cs typeface="Calibri"/>
                      </a:endParaRPr>
                    </a:p>
                  </a:txBody>
                  <a:tcPr>
                    <a:solidFill>
                      <a:srgbClr val="FFFF00">
                        <a:alpha val="75000"/>
                      </a:srgbClr>
                    </a:solidFill>
                  </a:tcPr>
                </a:tc>
                <a:tc>
                  <a:txBody>
                    <a:bodyPr/>
                    <a:lstStyle/>
                    <a:p>
                      <a:pPr algn="l"/>
                      <a:r>
                        <a:rPr lang="en-US" sz="2000" b="1" dirty="0" smtClean="0">
                          <a:solidFill>
                            <a:srgbClr val="000000"/>
                          </a:solidFill>
                          <a:effectLst/>
                          <a:latin typeface="Calibri"/>
                          <a:cs typeface="Calibri"/>
                        </a:rPr>
                        <a:t>Comment</a:t>
                      </a:r>
                      <a:endParaRPr lang="en-US" sz="2000" b="1" dirty="0">
                        <a:solidFill>
                          <a:srgbClr val="000000"/>
                        </a:solidFill>
                        <a:effectLst/>
                        <a:latin typeface="Calibri"/>
                        <a:cs typeface="Calibri"/>
                      </a:endParaRPr>
                    </a:p>
                  </a:txBody>
                  <a:tcPr>
                    <a:solidFill>
                      <a:srgbClr val="FFFF00">
                        <a:alpha val="75000"/>
                      </a:srgbClr>
                    </a:solidFill>
                  </a:tcPr>
                </a:tc>
              </a:tr>
              <a:tr h="691483">
                <a:tc>
                  <a:txBody>
                    <a:bodyPr/>
                    <a:lstStyle/>
                    <a:p>
                      <a:pPr algn="l"/>
                      <a:r>
                        <a:rPr lang="en-US" sz="1400" dirty="0" smtClean="0">
                          <a:solidFill>
                            <a:schemeClr val="tx1"/>
                          </a:solidFill>
                        </a:rPr>
                        <a:t>Do not create new codes</a:t>
                      </a:r>
                      <a:r>
                        <a:rPr lang="en-US" sz="1400" baseline="0" dirty="0" smtClean="0">
                          <a:solidFill>
                            <a:schemeClr val="tx1"/>
                          </a:solidFill>
                        </a:rPr>
                        <a:t> for removal of thrombi and emboli that use cardiopulmonary bypass</a:t>
                      </a:r>
                      <a:endParaRPr lang="en-US" sz="1400" dirty="0">
                        <a:solidFill>
                          <a:schemeClr val="tx1"/>
                        </a:solidFill>
                      </a:endParaRPr>
                    </a:p>
                  </a:txBody>
                  <a:tcPr>
                    <a:solidFill>
                      <a:schemeClr val="bg2">
                        <a:lumMod val="20000"/>
                        <a:lumOff val="80000"/>
                      </a:schemeClr>
                    </a:solidFill>
                  </a:tcPr>
                </a:tc>
                <a:tc>
                  <a:txBody>
                    <a:bodyPr/>
                    <a:lstStyle/>
                    <a:p>
                      <a:pPr algn="l"/>
                      <a:r>
                        <a:rPr lang="en-US" sz="1400" dirty="0" smtClean="0">
                          <a:solidFill>
                            <a:schemeClr val="tx1"/>
                          </a:solidFill>
                        </a:rPr>
                        <a:t>This option does</a:t>
                      </a:r>
                      <a:r>
                        <a:rPr lang="en-US" sz="1400" baseline="0" dirty="0" smtClean="0">
                          <a:solidFill>
                            <a:schemeClr val="tx1"/>
                          </a:solidFill>
                        </a:rPr>
                        <a:t> nothing to improve the fact that there are no ICD 9 or ICD 10 codes to describe this procedure</a:t>
                      </a:r>
                      <a:endParaRPr lang="en-US" sz="1400" dirty="0">
                        <a:solidFill>
                          <a:schemeClr val="tx1"/>
                        </a:solidFill>
                      </a:endParaRPr>
                    </a:p>
                  </a:txBody>
                  <a:tcPr>
                    <a:solidFill>
                      <a:schemeClr val="bg2">
                        <a:lumMod val="20000"/>
                        <a:lumOff val="80000"/>
                      </a:schemeClr>
                    </a:solidFill>
                  </a:tcPr>
                </a:tc>
              </a:tr>
              <a:tr h="1516113">
                <a:tc>
                  <a:txBody>
                    <a:bodyPr/>
                    <a:lstStyle/>
                    <a:p>
                      <a:pPr algn="l"/>
                      <a:r>
                        <a:rPr lang="en-US" sz="1400" dirty="0" smtClean="0">
                          <a:solidFill>
                            <a:schemeClr val="tx1"/>
                          </a:solidFill>
                        </a:rPr>
                        <a:t>Create new codes to capture the prophylactic filtering</a:t>
                      </a:r>
                      <a:r>
                        <a:rPr lang="en-US" sz="1400" baseline="0" dirty="0" smtClean="0">
                          <a:solidFill>
                            <a:schemeClr val="tx1"/>
                          </a:solidFill>
                        </a:rPr>
                        <a:t> during cardiopulmonary bypass in section 5A1 and removal of thrombus in the Medical Surgical tables 02C,05C and 06C</a:t>
                      </a:r>
                      <a:endParaRPr lang="en-US" sz="1400" dirty="0">
                        <a:solidFill>
                          <a:schemeClr val="tx1"/>
                        </a:solidFill>
                      </a:endParaRPr>
                    </a:p>
                  </a:txBody>
                  <a:tcPr>
                    <a:solidFill>
                      <a:schemeClr val="bg2">
                        <a:lumMod val="20000"/>
                        <a:lumOff val="80000"/>
                      </a:schemeClr>
                    </a:solidFill>
                  </a:tcPr>
                </a:tc>
                <a:tc>
                  <a:txBody>
                    <a:bodyPr/>
                    <a:lstStyle/>
                    <a:p>
                      <a:pPr algn="l"/>
                      <a:r>
                        <a:rPr lang="en-US" sz="1400" dirty="0" smtClean="0">
                          <a:solidFill>
                            <a:schemeClr val="tx1"/>
                          </a:solidFill>
                        </a:rPr>
                        <a:t>If the procedure to remove the thrombus can be coded independent of  the prophylactic</a:t>
                      </a:r>
                      <a:r>
                        <a:rPr lang="en-US" sz="1400" baseline="0" dirty="0" smtClean="0">
                          <a:solidFill>
                            <a:schemeClr val="tx1"/>
                          </a:solidFill>
                        </a:rPr>
                        <a:t> </a:t>
                      </a:r>
                      <a:r>
                        <a:rPr lang="en-US" sz="1400" dirty="0" smtClean="0">
                          <a:solidFill>
                            <a:schemeClr val="tx1"/>
                          </a:solidFill>
                        </a:rPr>
                        <a:t>filtering</a:t>
                      </a:r>
                      <a:r>
                        <a:rPr lang="en-US" sz="1400" baseline="0" dirty="0" smtClean="0">
                          <a:solidFill>
                            <a:schemeClr val="tx1"/>
                          </a:solidFill>
                        </a:rPr>
                        <a:t>  this option is acceptable.</a:t>
                      </a:r>
                    </a:p>
                    <a:p>
                      <a:pPr algn="l"/>
                      <a:endParaRPr lang="en-US" sz="1400" baseline="0" dirty="0" smtClean="0">
                        <a:solidFill>
                          <a:schemeClr val="tx1"/>
                        </a:solidFill>
                      </a:endParaRPr>
                    </a:p>
                    <a:p>
                      <a:pPr algn="l"/>
                      <a:r>
                        <a:rPr lang="en-US" sz="1400" baseline="0" dirty="0" smtClean="0">
                          <a:solidFill>
                            <a:schemeClr val="tx1"/>
                          </a:solidFill>
                        </a:rPr>
                        <a:t>If not, this option does not provide a means of  identifying the destination stand alone removal of thrombus.</a:t>
                      </a:r>
                      <a:endParaRPr lang="en-US" sz="1400" dirty="0">
                        <a:solidFill>
                          <a:schemeClr val="tx1"/>
                        </a:solidFill>
                      </a:endParaRPr>
                    </a:p>
                  </a:txBody>
                  <a:tcPr>
                    <a:solidFill>
                      <a:schemeClr val="bg2">
                        <a:lumMod val="20000"/>
                        <a:lumOff val="80000"/>
                      </a:schemeClr>
                    </a:solidFill>
                  </a:tcPr>
                </a:tc>
              </a:tr>
              <a:tr h="939922">
                <a:tc>
                  <a:txBody>
                    <a:bodyPr/>
                    <a:lstStyle/>
                    <a:p>
                      <a:pPr algn="l"/>
                      <a:r>
                        <a:rPr lang="en-US" sz="1400" dirty="0" smtClean="0">
                          <a:solidFill>
                            <a:schemeClr val="tx1"/>
                          </a:solidFill>
                        </a:rPr>
                        <a:t>Create new codes in section X New Technology to identify removal of thrombus using the extracorporeal suction technique</a:t>
                      </a:r>
                      <a:endParaRPr lang="en-US" sz="1400" dirty="0">
                        <a:solidFill>
                          <a:schemeClr val="tx1"/>
                        </a:solidFill>
                      </a:endParaRPr>
                    </a:p>
                  </a:txBody>
                  <a:tcPr>
                    <a:solidFill>
                      <a:schemeClr val="bg2">
                        <a:lumMod val="20000"/>
                        <a:lumOff val="80000"/>
                      </a:schemeClr>
                    </a:solidFill>
                  </a:tcPr>
                </a:tc>
                <a:tc>
                  <a:txBody>
                    <a:bodyPr/>
                    <a:lstStyle/>
                    <a:p>
                      <a:pPr algn="l"/>
                      <a:r>
                        <a:rPr lang="en-US" sz="1400" dirty="0" smtClean="0">
                          <a:solidFill>
                            <a:schemeClr val="tx1"/>
                          </a:solidFill>
                        </a:rPr>
                        <a:t>We</a:t>
                      </a:r>
                      <a:r>
                        <a:rPr lang="en-US" sz="1400" baseline="0" dirty="0" smtClean="0">
                          <a:solidFill>
                            <a:schemeClr val="tx1"/>
                          </a:solidFill>
                        </a:rPr>
                        <a:t> tentatively support this option  but require more detail on this  New Technology code section</a:t>
                      </a:r>
                      <a:endParaRPr lang="en-US" sz="1400" dirty="0">
                        <a:solidFill>
                          <a:schemeClr val="tx1"/>
                        </a:solidFill>
                      </a:endParaRPr>
                    </a:p>
                  </a:txBody>
                  <a:tcPr>
                    <a:solidFill>
                      <a:schemeClr val="bg2">
                        <a:lumMod val="20000"/>
                        <a:lumOff val="80000"/>
                      </a:schemeClr>
                    </a:solidFill>
                  </a:tcPr>
                </a:tc>
              </a:tr>
              <a:tr h="1296914">
                <a:tc>
                  <a:txBody>
                    <a:bodyPr/>
                    <a:lstStyle/>
                    <a:p>
                      <a:pPr algn="l"/>
                      <a:r>
                        <a:rPr lang="en-US" sz="1400" dirty="0" smtClean="0">
                          <a:solidFill>
                            <a:schemeClr val="tx1"/>
                          </a:solidFill>
                        </a:rPr>
                        <a:t>Create new codes in</a:t>
                      </a:r>
                      <a:r>
                        <a:rPr lang="en-US" sz="1400" baseline="0" dirty="0" smtClean="0">
                          <a:solidFill>
                            <a:schemeClr val="tx1"/>
                          </a:solidFill>
                        </a:rPr>
                        <a:t> section X New Technology to identify  prophylactic filtering using the extracorporeal suction technique, during  surgery that uses cardiopulmonary bypass</a:t>
                      </a:r>
                      <a:endParaRPr lang="en-US" sz="1400" dirty="0">
                        <a:solidFill>
                          <a:schemeClr val="tx1"/>
                        </a:solidFill>
                      </a:endParaRPr>
                    </a:p>
                  </a:txBody>
                  <a:tcPr>
                    <a:solidFill>
                      <a:schemeClr val="bg2">
                        <a:lumMod val="20000"/>
                        <a:lumOff val="80000"/>
                      </a:schemeClr>
                    </a:solidFill>
                  </a:tcPr>
                </a:tc>
                <a:tc>
                  <a:txBody>
                    <a:bodyPr/>
                    <a:lstStyle/>
                    <a:p>
                      <a:pPr algn="l"/>
                      <a:r>
                        <a:rPr lang="en-US" sz="1400" dirty="0" smtClean="0">
                          <a:solidFill>
                            <a:schemeClr val="tx1"/>
                          </a:solidFill>
                        </a:rPr>
                        <a:t>We do</a:t>
                      </a:r>
                      <a:r>
                        <a:rPr lang="en-US" sz="1400" baseline="0" dirty="0" smtClean="0">
                          <a:solidFill>
                            <a:schemeClr val="tx1"/>
                          </a:solidFill>
                        </a:rPr>
                        <a:t> not support this option because it does not provide a means to code the procedure when performed as a destination therapy</a:t>
                      </a:r>
                      <a:endParaRPr lang="en-US" sz="1400" dirty="0">
                        <a:solidFill>
                          <a:schemeClr val="tx1"/>
                        </a:solidFill>
                      </a:endParaRPr>
                    </a:p>
                  </a:txBody>
                  <a:tcPr>
                    <a:solidFill>
                      <a:schemeClr val="bg2">
                        <a:lumMod val="20000"/>
                        <a:lumOff val="80000"/>
                      </a:schemeClr>
                    </a:solidFill>
                  </a:tcPr>
                </a:tc>
              </a:tr>
            </a:tbl>
          </a:graphicData>
        </a:graphic>
      </p:graphicFrame>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33</a:t>
            </a:fld>
            <a:endParaRPr lang="en-US" dirty="0"/>
          </a:p>
        </p:txBody>
      </p:sp>
    </p:spTree>
    <p:extLst>
      <p:ext uri="{BB962C8B-B14F-4D97-AF65-F5344CB8AC3E}">
        <p14:creationId xmlns:p14="http://schemas.microsoft.com/office/powerpoint/2010/main" val="975693813"/>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idx="1"/>
          </p:nvPr>
        </p:nvSpPr>
        <p:spPr>
          <a:xfrm>
            <a:off x="457200" y="1600200"/>
            <a:ext cx="8229600" cy="4544110"/>
          </a:xfrm>
        </p:spPr>
        <p:txBody>
          <a:bodyPr>
            <a:normAutofit fontScale="85000" lnSpcReduction="10000"/>
          </a:bodyPr>
          <a:lstStyle/>
          <a:p>
            <a:r>
              <a:rPr lang="en-US" dirty="0" smtClean="0"/>
              <a:t>This is a novel approach to treat a serious condition</a:t>
            </a:r>
          </a:p>
          <a:p>
            <a:r>
              <a:rPr lang="en-US" dirty="0" smtClean="0"/>
              <a:t>Not currently coded, not currently forecast for coding under ICD-10-PCS</a:t>
            </a:r>
          </a:p>
          <a:p>
            <a:r>
              <a:rPr lang="en-US" dirty="0" smtClean="0"/>
              <a:t>Hospitals need code for identification of procedure:</a:t>
            </a:r>
          </a:p>
          <a:p>
            <a:pPr lvl="1"/>
            <a:r>
              <a:rPr lang="en-US" dirty="0" smtClean="0"/>
              <a:t>Data Capture</a:t>
            </a:r>
          </a:p>
          <a:p>
            <a:pPr lvl="1"/>
            <a:r>
              <a:rPr lang="en-US" dirty="0" smtClean="0"/>
              <a:t>Economic Analysis</a:t>
            </a:r>
          </a:p>
          <a:p>
            <a:pPr lvl="1"/>
            <a:r>
              <a:rPr lang="en-US" dirty="0" smtClean="0"/>
              <a:t>Outcomes</a:t>
            </a:r>
          </a:p>
          <a:p>
            <a:pPr lvl="1"/>
            <a:r>
              <a:rPr lang="en-US" dirty="0" smtClean="0"/>
              <a:t>Application for NTAP will be made</a:t>
            </a:r>
          </a:p>
          <a:p>
            <a:pPr lvl="1"/>
            <a:r>
              <a:rPr lang="en-US" dirty="0" smtClean="0"/>
              <a:t>We request consideration of new code(s) for 2017 or as soon as code freeze is lifted</a:t>
            </a:r>
            <a:endParaRPr lang="en-US"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34</a:t>
            </a:fld>
            <a:endParaRPr lang="en-US" dirty="0"/>
          </a:p>
        </p:txBody>
      </p:sp>
    </p:spTree>
    <p:extLst>
      <p:ext uri="{BB962C8B-B14F-4D97-AF65-F5344CB8AC3E}">
        <p14:creationId xmlns:p14="http://schemas.microsoft.com/office/powerpoint/2010/main" val="1648855621"/>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49880"/>
            <a:ext cx="8229600" cy="2621280"/>
          </a:xfrm>
        </p:spPr>
        <p:txBody>
          <a:bodyPr/>
          <a:lstStyle/>
          <a:p>
            <a:r>
              <a:rPr lang="en-US" dirty="0" smtClean="0"/>
              <a:t>Questions/Answers/Discussion</a:t>
            </a:r>
            <a:endParaRPr lang="en-US" dirty="0"/>
          </a:p>
        </p:txBody>
      </p:sp>
      <p:sp>
        <p:nvSpPr>
          <p:cNvPr id="3"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35</a:t>
            </a:fld>
            <a:endParaRPr lang="en-US" dirty="0"/>
          </a:p>
        </p:txBody>
      </p:sp>
    </p:spTree>
    <p:extLst>
      <p:ext uri="{BB962C8B-B14F-4D97-AF65-F5344CB8AC3E}">
        <p14:creationId xmlns:p14="http://schemas.microsoft.com/office/powerpoint/2010/main" val="2698613400"/>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72"/>
          <p:cNvSpPr>
            <a:spLocks noGrp="1"/>
          </p:cNvSpPr>
          <p:nvPr>
            <p:ph type="title"/>
          </p:nvPr>
        </p:nvSpPr>
        <p:spPr>
          <a:prstGeom prst="rect">
            <a:avLst/>
          </a:prstGeom>
        </p:spPr>
        <p:txBody>
          <a:bodyPr/>
          <a:lstStyle/>
          <a:p>
            <a:pPr lvl="0">
              <a:defRPr sz="1800">
                <a:solidFill>
                  <a:srgbClr val="000000"/>
                </a:solidFill>
              </a:defRPr>
            </a:pPr>
            <a:r>
              <a:rPr lang="en-US" sz="4400" dirty="0" smtClean="0">
                <a:solidFill>
                  <a:srgbClr val="FFFFFF"/>
                </a:solidFill>
              </a:rPr>
              <a:t>Deep Vein Thrombosis (DVT)</a:t>
            </a:r>
            <a:endParaRPr sz="4400" dirty="0">
              <a:solidFill>
                <a:srgbClr val="FFFFFF"/>
              </a:solidFill>
            </a:endParaRPr>
          </a:p>
        </p:txBody>
      </p:sp>
      <p:sp>
        <p:nvSpPr>
          <p:cNvPr id="4" name="Text Placeholder 3"/>
          <p:cNvSpPr>
            <a:spLocks noGrp="1"/>
          </p:cNvSpPr>
          <p:nvPr>
            <p:ph type="body" idx="1"/>
          </p:nvPr>
        </p:nvSpPr>
        <p:spPr>
          <a:xfrm>
            <a:off x="4233243" y="3391412"/>
            <a:ext cx="5549209" cy="2737303"/>
          </a:xfrm>
        </p:spPr>
        <p:txBody>
          <a:bodyPr>
            <a:normAutofit fontScale="55000" lnSpcReduction="20000"/>
          </a:bodyPr>
          <a:lstStyle/>
          <a:p>
            <a:pPr marL="0" indent="0" algn="l">
              <a:buNone/>
            </a:pPr>
            <a:r>
              <a:rPr lang="en-US" dirty="0" smtClean="0">
                <a:solidFill>
                  <a:schemeClr val="bg1"/>
                </a:solidFill>
              </a:rPr>
              <a:t>DVTs occur in large venous structures</a:t>
            </a:r>
            <a:r>
              <a:rPr lang="en-US" dirty="0">
                <a:solidFill>
                  <a:schemeClr val="bg1"/>
                </a:solidFill>
              </a:rPr>
              <a:t>:</a:t>
            </a:r>
            <a:r>
              <a:rPr lang="en-US" dirty="0" smtClean="0">
                <a:solidFill>
                  <a:schemeClr val="bg1"/>
                </a:solidFill>
              </a:rPr>
              <a:t> </a:t>
            </a:r>
          </a:p>
          <a:p>
            <a:pPr marL="0" indent="0" algn="l">
              <a:buNone/>
            </a:pPr>
            <a:r>
              <a:rPr lang="en-US" dirty="0" smtClean="0">
                <a:solidFill>
                  <a:schemeClr val="bg1"/>
                </a:solidFill>
              </a:rPr>
              <a:t>•Superior Vena Cava (SVC)</a:t>
            </a:r>
            <a:endParaRPr lang="en-US" dirty="0">
              <a:solidFill>
                <a:schemeClr val="bg1"/>
              </a:solidFill>
            </a:endParaRPr>
          </a:p>
          <a:p>
            <a:pPr marL="0" indent="0" algn="l">
              <a:buNone/>
            </a:pPr>
            <a:r>
              <a:rPr lang="en-US" dirty="0" smtClean="0">
                <a:solidFill>
                  <a:schemeClr val="bg1"/>
                </a:solidFill>
              </a:rPr>
              <a:t>•Inferior Vena Cava (IVC)</a:t>
            </a:r>
          </a:p>
          <a:p>
            <a:pPr marL="0" indent="0" algn="l">
              <a:buNone/>
            </a:pPr>
            <a:r>
              <a:rPr lang="en-US" dirty="0" smtClean="0">
                <a:solidFill>
                  <a:schemeClr val="bg1"/>
                </a:solidFill>
              </a:rPr>
              <a:t>• Right Atrium (RA) </a:t>
            </a:r>
          </a:p>
          <a:p>
            <a:pPr marL="0" indent="0" algn="l">
              <a:buNone/>
            </a:pPr>
            <a:r>
              <a:rPr lang="en-US" dirty="0" smtClean="0">
                <a:solidFill>
                  <a:schemeClr val="bg1"/>
                </a:solidFill>
              </a:rPr>
              <a:t>• Iliofemoral venous system</a:t>
            </a:r>
          </a:p>
          <a:p>
            <a:pPr marL="0" indent="0" algn="l">
              <a:buNone/>
            </a:pPr>
            <a:endParaRPr lang="en-US" sz="1900" dirty="0" smtClean="0">
              <a:solidFill>
                <a:schemeClr val="bg1"/>
              </a:solidFill>
            </a:endParaRPr>
          </a:p>
          <a:p>
            <a:pPr marL="0" indent="0" algn="l">
              <a:buNone/>
            </a:pPr>
            <a:r>
              <a:rPr lang="en-US" dirty="0" smtClean="0">
                <a:solidFill>
                  <a:schemeClr val="bg1"/>
                </a:solidFill>
              </a:rPr>
              <a:t>DVTs occur as a result of:</a:t>
            </a:r>
          </a:p>
          <a:p>
            <a:pPr marL="0" indent="0" algn="l">
              <a:buNone/>
            </a:pPr>
            <a:r>
              <a:rPr lang="en-US" dirty="0" smtClean="0">
                <a:solidFill>
                  <a:schemeClr val="bg1"/>
                </a:solidFill>
              </a:rPr>
              <a:t>• Venous stasis (low or no blood flow)</a:t>
            </a:r>
          </a:p>
          <a:p>
            <a:pPr marL="0" indent="0" algn="l">
              <a:buNone/>
            </a:pPr>
            <a:r>
              <a:rPr lang="en-US" dirty="0" smtClean="0">
                <a:solidFill>
                  <a:schemeClr val="bg1"/>
                </a:solidFill>
              </a:rPr>
              <a:t>• Vascular injury </a:t>
            </a:r>
          </a:p>
          <a:p>
            <a:pPr marL="0" indent="0" algn="l">
              <a:buNone/>
            </a:pPr>
            <a:r>
              <a:rPr lang="en-US" dirty="0" smtClean="0">
                <a:solidFill>
                  <a:schemeClr val="bg1"/>
                </a:solidFill>
              </a:rPr>
              <a:t>• Hypercoagulable state (cancer, protein C or S deficiency)</a:t>
            </a:r>
            <a:endParaRPr lang="en-US" dirty="0">
              <a:solidFill>
                <a:schemeClr val="bg1"/>
              </a:solidFill>
            </a:endParaRPr>
          </a:p>
        </p:txBody>
      </p:sp>
      <p:pic>
        <p:nvPicPr>
          <p:cNvPr id="74" name="Deep_Venous_System.jpg"/>
          <p:cNvPicPr/>
          <p:nvPr/>
        </p:nvPicPr>
        <p:blipFill>
          <a:blip r:embed="rId2">
            <a:extLst/>
          </a:blip>
          <a:stretch>
            <a:fillRect/>
          </a:stretch>
        </p:blipFill>
        <p:spPr>
          <a:xfrm>
            <a:off x="1010017" y="1209843"/>
            <a:ext cx="2653512" cy="4715032"/>
          </a:xfrm>
          <a:prstGeom prst="rect">
            <a:avLst/>
          </a:prstGeom>
          <a:ln w="57150" cmpd="sng">
            <a:solidFill>
              <a:srgbClr val="FFFF00"/>
            </a:solidFill>
            <a:miter lim="400000"/>
          </a:ln>
          <a:effectLst>
            <a:outerShdw blurRad="50800" dist="38100" dir="8100000" algn="tr" rotWithShape="0">
              <a:prstClr val="black">
                <a:alpha val="40000"/>
              </a:prstClr>
            </a:outerShdw>
          </a:effectLst>
        </p:spPr>
      </p:pic>
      <p:pic>
        <p:nvPicPr>
          <p:cNvPr id="75" name="image15.jpg" descr="Clot.jpg"/>
          <p:cNvPicPr/>
          <p:nvPr/>
        </p:nvPicPr>
        <p:blipFill rotWithShape="1">
          <a:blip r:embed="rId3">
            <a:extLst/>
          </a:blip>
          <a:srcRect t="9588"/>
          <a:stretch/>
        </p:blipFill>
        <p:spPr>
          <a:xfrm>
            <a:off x="4351018" y="1209843"/>
            <a:ext cx="3657600" cy="1976151"/>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4</a:t>
            </a:fld>
            <a:endParaRPr lang="en-US" dirty="0"/>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VTE Statistics</a:t>
            </a:r>
            <a:endParaRPr lang="en-US" dirty="0"/>
          </a:p>
        </p:txBody>
      </p:sp>
      <p:sp>
        <p:nvSpPr>
          <p:cNvPr id="5" name="Text Placeholder 4"/>
          <p:cNvSpPr>
            <a:spLocks noGrp="1"/>
          </p:cNvSpPr>
          <p:nvPr>
            <p:ph type="body" idx="1"/>
          </p:nvPr>
        </p:nvSpPr>
        <p:spPr/>
        <p:txBody>
          <a:bodyPr/>
          <a:lstStyle/>
          <a:p>
            <a:r>
              <a:rPr lang="en-US" dirty="0" smtClean="0"/>
              <a:t>1 to 3 per 1000 in general population per year</a:t>
            </a:r>
          </a:p>
          <a:p>
            <a:r>
              <a:rPr lang="en-US" dirty="0" smtClean="0"/>
              <a:t>900,000-1,000,000 events in US per year</a:t>
            </a:r>
          </a:p>
          <a:p>
            <a:r>
              <a:rPr lang="en-US" dirty="0" smtClean="0"/>
              <a:t>Third most common cause of cardiovascular mortality</a:t>
            </a:r>
          </a:p>
          <a:p>
            <a:r>
              <a:rPr lang="en-US" dirty="0" smtClean="0"/>
              <a:t>20% mortality at 1 year</a:t>
            </a:r>
          </a:p>
          <a:p>
            <a:r>
              <a:rPr lang="en-US" dirty="0" smtClean="0"/>
              <a:t>In-hospital VTE fatality is 12%, rising to 21% in elderly population</a:t>
            </a:r>
            <a:endParaRPr lang="en-US" dirty="0"/>
          </a:p>
        </p:txBody>
      </p:sp>
      <p:sp>
        <p:nvSpPr>
          <p:cNvPr id="6"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5</a:t>
            </a:fld>
            <a:endParaRPr lang="en-US" dirty="0"/>
          </a:p>
        </p:txBody>
      </p:sp>
    </p:spTree>
    <p:extLst>
      <p:ext uri="{BB962C8B-B14F-4D97-AF65-F5344CB8AC3E}">
        <p14:creationId xmlns:p14="http://schemas.microsoft.com/office/powerpoint/2010/main" val="3131682514"/>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VTE Incidence</a:t>
            </a:r>
            <a:endParaRPr lang="en-US" dirty="0"/>
          </a:p>
        </p:txBody>
      </p:sp>
      <p:pic>
        <p:nvPicPr>
          <p:cNvPr id="4" name="pasted-image.pdf"/>
          <p:cNvPicPr/>
          <p:nvPr/>
        </p:nvPicPr>
        <p:blipFill rotWithShape="1">
          <a:blip r:embed="rId2">
            <a:extLst/>
          </a:blip>
          <a:srcRect t="16217"/>
          <a:stretch/>
        </p:blipFill>
        <p:spPr>
          <a:xfrm>
            <a:off x="969340" y="1160342"/>
            <a:ext cx="7205321" cy="4686727"/>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6</a:t>
            </a:fld>
            <a:endParaRPr lang="en-US" dirty="0"/>
          </a:p>
        </p:txBody>
      </p:sp>
    </p:spTree>
    <p:extLst>
      <p:ext uri="{BB962C8B-B14F-4D97-AF65-F5344CB8AC3E}">
        <p14:creationId xmlns:p14="http://schemas.microsoft.com/office/powerpoint/2010/main" val="239493460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VTE Mortality</a:t>
            </a:r>
            <a:endParaRPr lang="en-US" dirty="0"/>
          </a:p>
        </p:txBody>
      </p:sp>
      <p:pic>
        <p:nvPicPr>
          <p:cNvPr id="4" name="pasted-image.pdf"/>
          <p:cNvPicPr/>
          <p:nvPr/>
        </p:nvPicPr>
        <p:blipFill rotWithShape="1">
          <a:blip r:embed="rId2">
            <a:extLst/>
          </a:blip>
          <a:srcRect t="15910"/>
          <a:stretch/>
        </p:blipFill>
        <p:spPr>
          <a:xfrm>
            <a:off x="969264" y="1150823"/>
            <a:ext cx="7205472" cy="4705765"/>
          </a:xfrm>
          <a:prstGeom prst="rect">
            <a:avLst/>
          </a:prstGeom>
          <a:ln w="57150" cmpd="sng">
            <a:solidFill>
              <a:srgbClr val="FFFF00"/>
            </a:solidFill>
            <a:miter lim="400000"/>
          </a:ln>
          <a:effectLst>
            <a:outerShdw blurRad="50800" dist="38100" dir="8100000" algn="tr" rotWithShape="0">
              <a:prstClr val="black">
                <a:alpha val="40000"/>
              </a:prstClr>
            </a:outerShdw>
          </a:effectLst>
        </p:spPr>
      </p:pic>
      <p:sp>
        <p:nvSpPr>
          <p:cNvPr id="5"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7</a:t>
            </a:fld>
            <a:endParaRPr lang="en-US" dirty="0"/>
          </a:p>
        </p:txBody>
      </p:sp>
    </p:spTree>
    <p:extLst>
      <p:ext uri="{BB962C8B-B14F-4D97-AF65-F5344CB8AC3E}">
        <p14:creationId xmlns:p14="http://schemas.microsoft.com/office/powerpoint/2010/main" val="316958733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VTE in 2015</a:t>
            </a:r>
            <a:endParaRPr lang="en-US" dirty="0"/>
          </a:p>
        </p:txBody>
      </p:sp>
      <p:sp>
        <p:nvSpPr>
          <p:cNvPr id="3" name="Text Placeholder 2"/>
          <p:cNvSpPr>
            <a:spLocks noGrp="1"/>
          </p:cNvSpPr>
          <p:nvPr>
            <p:ph type="body" idx="1"/>
          </p:nvPr>
        </p:nvSpPr>
        <p:spPr>
          <a:xfrm>
            <a:off x="457200" y="1600200"/>
            <a:ext cx="8229600" cy="4570506"/>
          </a:xfrm>
        </p:spPr>
        <p:txBody>
          <a:bodyPr>
            <a:normAutofit fontScale="92500" lnSpcReduction="10000"/>
          </a:bodyPr>
          <a:lstStyle/>
          <a:p>
            <a:r>
              <a:rPr lang="en-US" dirty="0" smtClean="0"/>
              <a:t>DVT is very common</a:t>
            </a:r>
          </a:p>
          <a:p>
            <a:r>
              <a:rPr lang="en-US" dirty="0" smtClean="0"/>
              <a:t>Post Thrombotic Syndrome (PTS) is the most common complication of DVT</a:t>
            </a:r>
          </a:p>
          <a:p>
            <a:r>
              <a:rPr lang="en-US" dirty="0" smtClean="0"/>
              <a:t>PTS causes large scale:</a:t>
            </a:r>
          </a:p>
          <a:p>
            <a:pPr lvl="1"/>
            <a:r>
              <a:rPr lang="en-US" dirty="0" smtClean="0"/>
              <a:t>Morbidity</a:t>
            </a:r>
          </a:p>
          <a:p>
            <a:pPr lvl="1"/>
            <a:r>
              <a:rPr lang="en-US" dirty="0" smtClean="0"/>
              <a:t>Societal cost</a:t>
            </a:r>
          </a:p>
          <a:p>
            <a:pPr lvl="1"/>
            <a:r>
              <a:rPr lang="en-US" dirty="0" smtClean="0"/>
              <a:t>Reduction in patient QOL</a:t>
            </a:r>
          </a:p>
          <a:p>
            <a:r>
              <a:rPr lang="en-US" dirty="0" smtClean="0"/>
              <a:t>PTS is inadequately prevented and treated by current regimes</a:t>
            </a:r>
          </a:p>
          <a:p>
            <a:pPr lvl="1"/>
            <a:endParaRPr lang="en-US" dirty="0"/>
          </a:p>
        </p:txBody>
      </p:sp>
      <p:sp>
        <p:nvSpPr>
          <p:cNvPr id="4"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8</a:t>
            </a:fld>
            <a:endParaRPr lang="en-US" dirty="0"/>
          </a:p>
        </p:txBody>
      </p:sp>
    </p:spTree>
    <p:extLst>
      <p:ext uri="{BB962C8B-B14F-4D97-AF65-F5344CB8AC3E}">
        <p14:creationId xmlns:p14="http://schemas.microsoft.com/office/powerpoint/2010/main" val="100848156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a:xfrm>
            <a:off x="0" y="274638"/>
            <a:ext cx="9144000" cy="1325563"/>
          </a:xfrm>
          <a:prstGeom prst="rect">
            <a:avLst/>
          </a:prstGeom>
        </p:spPr>
        <p:txBody>
          <a:bodyPr/>
          <a:lstStyle/>
          <a:p>
            <a:pPr lvl="0">
              <a:defRPr sz="1800">
                <a:solidFill>
                  <a:srgbClr val="000000"/>
                </a:solidFill>
              </a:defRPr>
            </a:pPr>
            <a:r>
              <a:rPr sz="4400" dirty="0" smtClean="0">
                <a:solidFill>
                  <a:srgbClr val="FFFFFF"/>
                </a:solidFill>
              </a:rPr>
              <a:t>P</a:t>
            </a:r>
            <a:r>
              <a:rPr lang="en-US" sz="4400" dirty="0" smtClean="0">
                <a:solidFill>
                  <a:srgbClr val="FFFFFF"/>
                </a:solidFill>
              </a:rPr>
              <a:t>ost </a:t>
            </a:r>
            <a:r>
              <a:rPr sz="4400" dirty="0" smtClean="0">
                <a:solidFill>
                  <a:srgbClr val="FFFFFF"/>
                </a:solidFill>
              </a:rPr>
              <a:t>T</a:t>
            </a:r>
            <a:r>
              <a:rPr lang="en-US" sz="4400" dirty="0" smtClean="0">
                <a:solidFill>
                  <a:srgbClr val="FFFFFF"/>
                </a:solidFill>
              </a:rPr>
              <a:t>hrombotic </a:t>
            </a:r>
            <a:r>
              <a:rPr sz="4400" dirty="0" smtClean="0">
                <a:solidFill>
                  <a:srgbClr val="FFFFFF"/>
                </a:solidFill>
              </a:rPr>
              <a:t>S</a:t>
            </a:r>
            <a:r>
              <a:rPr lang="en-US" sz="4400" dirty="0" smtClean="0">
                <a:solidFill>
                  <a:srgbClr val="FFFFFF"/>
                </a:solidFill>
              </a:rPr>
              <a:t>yndrome (PTS)</a:t>
            </a:r>
            <a:endParaRPr sz="4400" dirty="0">
              <a:solidFill>
                <a:srgbClr val="FFFFFF"/>
              </a:solidFill>
            </a:endParaRPr>
          </a:p>
        </p:txBody>
      </p:sp>
      <p:sp>
        <p:nvSpPr>
          <p:cNvPr id="78" name="Shape 78"/>
          <p:cNvSpPr>
            <a:spLocks noGrp="1"/>
          </p:cNvSpPr>
          <p:nvPr>
            <p:ph type="body" idx="1"/>
          </p:nvPr>
        </p:nvSpPr>
        <p:spPr>
          <a:xfrm>
            <a:off x="205732" y="1446106"/>
            <a:ext cx="2937616" cy="5257800"/>
          </a:xfrm>
          <a:prstGeom prst="rect">
            <a:avLst/>
          </a:prstGeom>
        </p:spPr>
        <p:txBody>
          <a:bodyPr>
            <a:normAutofit/>
          </a:bodyPr>
          <a:lstStyle/>
          <a:p>
            <a:pPr lvl="0">
              <a:defRPr sz="1800">
                <a:solidFill>
                  <a:srgbClr val="000000"/>
                </a:solidFill>
              </a:defRPr>
            </a:pPr>
            <a:r>
              <a:rPr sz="2800" dirty="0">
                <a:solidFill>
                  <a:srgbClr val="FFFF00"/>
                </a:solidFill>
              </a:rPr>
              <a:t>Leg swelling</a:t>
            </a:r>
          </a:p>
          <a:p>
            <a:pPr lvl="0">
              <a:defRPr sz="1800">
                <a:solidFill>
                  <a:srgbClr val="000000"/>
                </a:solidFill>
              </a:defRPr>
            </a:pPr>
            <a:r>
              <a:rPr sz="2800" dirty="0">
                <a:solidFill>
                  <a:srgbClr val="FFFF00"/>
                </a:solidFill>
              </a:rPr>
              <a:t>Limb pain </a:t>
            </a:r>
          </a:p>
          <a:p>
            <a:pPr lvl="0">
              <a:defRPr sz="1800">
                <a:solidFill>
                  <a:srgbClr val="000000"/>
                </a:solidFill>
              </a:defRPr>
            </a:pPr>
            <a:r>
              <a:rPr sz="2800" dirty="0">
                <a:solidFill>
                  <a:srgbClr val="FFFF00"/>
                </a:solidFill>
              </a:rPr>
              <a:t>Edema</a:t>
            </a:r>
          </a:p>
          <a:p>
            <a:pPr lvl="0">
              <a:defRPr sz="1800">
                <a:solidFill>
                  <a:srgbClr val="000000"/>
                </a:solidFill>
              </a:defRPr>
            </a:pPr>
            <a:r>
              <a:rPr sz="2800" dirty="0">
                <a:solidFill>
                  <a:srgbClr val="FFFF00"/>
                </a:solidFill>
              </a:rPr>
              <a:t>Skin Changes</a:t>
            </a:r>
          </a:p>
          <a:p>
            <a:pPr lvl="0">
              <a:defRPr sz="1800">
                <a:solidFill>
                  <a:srgbClr val="000000"/>
                </a:solidFill>
              </a:defRPr>
            </a:pPr>
            <a:r>
              <a:rPr sz="2800" dirty="0">
                <a:solidFill>
                  <a:srgbClr val="FFFF00"/>
                </a:solidFill>
              </a:rPr>
              <a:t>Leg Ulceration</a:t>
            </a:r>
          </a:p>
        </p:txBody>
      </p:sp>
      <p:grpSp>
        <p:nvGrpSpPr>
          <p:cNvPr id="2" name="Group 1"/>
          <p:cNvGrpSpPr/>
          <p:nvPr/>
        </p:nvGrpSpPr>
        <p:grpSpPr>
          <a:xfrm>
            <a:off x="2924340" y="1446106"/>
            <a:ext cx="6026993" cy="4584886"/>
            <a:chOff x="2924340" y="1446106"/>
            <a:chExt cx="6026993" cy="4584886"/>
          </a:xfrm>
        </p:grpSpPr>
        <p:pic>
          <p:nvPicPr>
            <p:cNvPr id="82" name="Induration.png"/>
            <p:cNvPicPr/>
            <p:nvPr/>
          </p:nvPicPr>
          <p:blipFill>
            <a:blip r:embed="rId3">
              <a:extLst/>
            </a:blip>
            <a:stretch>
              <a:fillRect/>
            </a:stretch>
          </p:blipFill>
          <p:spPr>
            <a:xfrm>
              <a:off x="6111397" y="1446106"/>
              <a:ext cx="2839936" cy="4584886"/>
            </a:xfrm>
            <a:prstGeom prst="rect">
              <a:avLst/>
            </a:prstGeom>
            <a:ln w="57150" cmpd="sng">
              <a:solidFill>
                <a:srgbClr val="FFFF00"/>
              </a:solidFill>
              <a:miter lim="400000"/>
            </a:ln>
          </p:spPr>
        </p:pic>
        <p:pic>
          <p:nvPicPr>
            <p:cNvPr id="5" name="Venous Eczema.png"/>
            <p:cNvPicPr/>
            <p:nvPr/>
          </p:nvPicPr>
          <p:blipFill>
            <a:blip r:embed="rId4">
              <a:extLst/>
            </a:blip>
            <a:stretch>
              <a:fillRect/>
            </a:stretch>
          </p:blipFill>
          <p:spPr>
            <a:xfrm>
              <a:off x="2924340" y="1446106"/>
              <a:ext cx="3108960" cy="4584886"/>
            </a:xfrm>
            <a:prstGeom prst="rect">
              <a:avLst/>
            </a:prstGeom>
            <a:ln w="57150" cmpd="sng">
              <a:solidFill>
                <a:srgbClr val="FFFF00"/>
              </a:solidFill>
              <a:miter lim="400000"/>
            </a:ln>
          </p:spPr>
        </p:pic>
      </p:grpSp>
      <p:sp>
        <p:nvSpPr>
          <p:cNvPr id="7" name="Slide Number Placeholder 3"/>
          <p:cNvSpPr>
            <a:spLocks noGrp="1"/>
          </p:cNvSpPr>
          <p:nvPr>
            <p:ph type="sldNum" sz="quarter" idx="4"/>
          </p:nvPr>
        </p:nvSpPr>
        <p:spPr>
          <a:xfrm flipH="1">
            <a:off x="8686800" y="92075"/>
            <a:ext cx="457200" cy="365125"/>
          </a:xfrm>
          <a:prstGeom prst="rect">
            <a:avLst/>
          </a:prstGeom>
        </p:spPr>
        <p:txBody>
          <a:bodyPr/>
          <a:lstStyle>
            <a:lvl1pPr>
              <a:defRPr sz="1400">
                <a:solidFill>
                  <a:schemeClr val="bg1"/>
                </a:solidFill>
              </a:defRPr>
            </a:lvl1pPr>
          </a:lstStyle>
          <a:p>
            <a:fld id="{9E620140-CD44-4534-9633-7DFB56796B88}" type="slidenum">
              <a:rPr lang="en-US" smtClean="0"/>
              <a:pPr/>
              <a:t>9</a:t>
            </a:fld>
            <a:endParaRPr lang="en-US" dirty="0"/>
          </a:p>
        </p:txBody>
      </p:sp>
    </p:spTree>
  </p:cSld>
  <p:clrMapOvr>
    <a:masterClrMapping/>
  </p:clrMapOvr>
  <p:transition spd="med"/>
  <p:timing>
    <p:tnLst>
      <p:par>
        <p:cTn id="1" dur="indefinite" restart="never" fill="hold"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a:ea typeface="Times"/>
            <a:cs typeface="Time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a:ea typeface="Times"/>
            <a:cs typeface="Time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a:ea typeface="Times"/>
            <a:cs typeface="Time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a:ea typeface="Times"/>
            <a:cs typeface="Time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3559</TotalTime>
  <Words>1700</Words>
  <Application>Microsoft Office PowerPoint</Application>
  <PresentationFormat>On-screen Show (4:3)</PresentationFormat>
  <Paragraphs>255</Paragraphs>
  <Slides>35</Slides>
  <Notes>8</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Default</vt:lpstr>
      <vt:lpstr>A New ICD-10-PCS Code For Extracorporeal Removal of Thrombi and Emboli from Venous System</vt:lpstr>
      <vt:lpstr>Agenda</vt:lpstr>
      <vt:lpstr>Venous Blood Clots</vt:lpstr>
      <vt:lpstr>Deep Vein Thrombosis (DVT)</vt:lpstr>
      <vt:lpstr>VTE Statistics</vt:lpstr>
      <vt:lpstr>VTE Incidence</vt:lpstr>
      <vt:lpstr>VTE Mortality</vt:lpstr>
      <vt:lpstr>VTE in 2015</vt:lpstr>
      <vt:lpstr>Post Thrombotic Syndrome (PTS)</vt:lpstr>
      <vt:lpstr>Extremely Common</vt:lpstr>
      <vt:lpstr>Causes of PTS</vt:lpstr>
      <vt:lpstr>Extreme Societal Cost</vt:lpstr>
      <vt:lpstr>Current Treatments for VTE</vt:lpstr>
      <vt:lpstr>Anticoagulation</vt:lpstr>
      <vt:lpstr>New Oral Anticoagulants (NOACs)</vt:lpstr>
      <vt:lpstr>Open Vein Hypothesis</vt:lpstr>
      <vt:lpstr>Systemic Thrombolysis</vt:lpstr>
      <vt:lpstr>Catheter-Directed Thrombolysis (CDT)</vt:lpstr>
      <vt:lpstr>Catheter-Directed Thrombolysis (CDT)</vt:lpstr>
      <vt:lpstr>PowerPoint Presentation</vt:lpstr>
      <vt:lpstr>What else apart from lysis?</vt:lpstr>
      <vt:lpstr>Extracorporeal Removal of Thrombi and Emboli: the AngioVac Procedure</vt:lpstr>
      <vt:lpstr>AngioVac</vt:lpstr>
      <vt:lpstr>Standard AngioVac Cannula and Set Up</vt:lpstr>
      <vt:lpstr>RA Thrombus</vt:lpstr>
      <vt:lpstr>RA Thrombus Removed with AngioVac</vt:lpstr>
      <vt:lpstr>Material Removed with AngioVac</vt:lpstr>
      <vt:lpstr>Evidence</vt:lpstr>
      <vt:lpstr>PowerPoint Presentation</vt:lpstr>
      <vt:lpstr>Patient Selection Criteria</vt:lpstr>
      <vt:lpstr>FDA Status</vt:lpstr>
      <vt:lpstr>Rationale for New ICD-10-PCS Code</vt:lpstr>
      <vt:lpstr>ICD-10-PCS Code Options </vt:lpstr>
      <vt:lpstr>Conclusion</vt:lpstr>
      <vt:lpstr>Questions/Answers/Discussion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Venous ThromboEmbolism</dc:title>
  <dc:creator>Carolyn</dc:creator>
  <cp:lastModifiedBy>PATRICIA BROOKS</cp:lastModifiedBy>
  <cp:revision>83</cp:revision>
  <dcterms:created xsi:type="dcterms:W3CDTF">2015-02-17T20:11:28Z</dcterms:created>
  <dcterms:modified xsi:type="dcterms:W3CDTF">2015-02-23T12:47:54Z</dcterms:modified>
</cp:coreProperties>
</file>