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325" r:id="rId2"/>
    <p:sldId id="414" r:id="rId3"/>
    <p:sldId id="452" r:id="rId4"/>
    <p:sldId id="459" r:id="rId5"/>
    <p:sldId id="455" r:id="rId6"/>
    <p:sldId id="461" r:id="rId7"/>
    <p:sldId id="439" r:id="rId8"/>
    <p:sldId id="411" r:id="rId9"/>
    <p:sldId id="431" r:id="rId10"/>
    <p:sldId id="457" r:id="rId11"/>
    <p:sldId id="460" r:id="rId12"/>
    <p:sldId id="417" r:id="rId13"/>
    <p:sldId id="428" r:id="rId14"/>
    <p:sldId id="465" r:id="rId15"/>
    <p:sldId id="434" r:id="rId16"/>
    <p:sldId id="418" r:id="rId17"/>
    <p:sldId id="429" r:id="rId18"/>
    <p:sldId id="419" r:id="rId19"/>
    <p:sldId id="435" r:id="rId20"/>
    <p:sldId id="441" r:id="rId21"/>
    <p:sldId id="458" r:id="rId22"/>
    <p:sldId id="440" r:id="rId23"/>
    <p:sldId id="447" r:id="rId24"/>
    <p:sldId id="436" r:id="rId25"/>
    <p:sldId id="437" r:id="rId26"/>
    <p:sldId id="442" r:id="rId27"/>
    <p:sldId id="448" r:id="rId28"/>
    <p:sldId id="443" r:id="rId29"/>
    <p:sldId id="444" r:id="rId30"/>
    <p:sldId id="445" r:id="rId31"/>
    <p:sldId id="446" r:id="rId32"/>
    <p:sldId id="449" r:id="rId33"/>
    <p:sldId id="456" r:id="rId34"/>
    <p:sldId id="450" r:id="rId35"/>
  </p:sldIdLst>
  <p:sldSz cx="9144000" cy="6858000" type="screen4x3"/>
  <p:notesSz cx="6985000" cy="92837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521415D9-36F7-43E2-AB2F-B90AF26B5E84}">
      <p14:sectionLst xmlns:p14="http://schemas.microsoft.com/office/powerpoint/2010/main">
        <p14:section name="Default Section" id="{548645C5-A3CD-4929-865A-69B813969599}">
          <p14:sldIdLst>
            <p14:sldId id="325"/>
            <p14:sldId id="414"/>
            <p14:sldId id="452"/>
            <p14:sldId id="459"/>
            <p14:sldId id="455"/>
            <p14:sldId id="461"/>
            <p14:sldId id="439"/>
            <p14:sldId id="411"/>
            <p14:sldId id="431"/>
            <p14:sldId id="457"/>
            <p14:sldId id="460"/>
            <p14:sldId id="417"/>
            <p14:sldId id="428"/>
            <p14:sldId id="465"/>
            <p14:sldId id="434"/>
            <p14:sldId id="418"/>
            <p14:sldId id="429"/>
            <p14:sldId id="419"/>
            <p14:sldId id="435"/>
            <p14:sldId id="441"/>
            <p14:sldId id="458"/>
            <p14:sldId id="440"/>
            <p14:sldId id="447"/>
            <p14:sldId id="436"/>
            <p14:sldId id="437"/>
            <p14:sldId id="442"/>
            <p14:sldId id="448"/>
            <p14:sldId id="443"/>
            <p14:sldId id="444"/>
            <p14:sldId id="445"/>
            <p14:sldId id="446"/>
            <p14:sldId id="449"/>
            <p14:sldId id="456"/>
            <p14:sldId id="450"/>
          </p14:sldIdLst>
        </p14:section>
        <p14:section name="Untitled Section" id="{ABBCA8FE-4793-47DB-A6AA-39B8AD6A8E8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30A0"/>
    <a:srgbClr val="E58E1A"/>
    <a:srgbClr val="E7C100"/>
    <a:srgbClr val="005DAA"/>
    <a:srgbClr val="ADE0EE"/>
    <a:srgbClr val="6D6E71"/>
    <a:srgbClr val="C1CD23"/>
    <a:srgbClr val="E1F4FD"/>
    <a:srgbClr val="006666"/>
    <a:srgbClr val="6D6E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72" autoAdjust="0"/>
    <p:restoredTop sz="94049" autoAdjust="0"/>
  </p:normalViewPr>
  <p:slideViewPr>
    <p:cSldViewPr>
      <p:cViewPr>
        <p:scale>
          <a:sx n="58" d="100"/>
          <a:sy n="58" d="100"/>
        </p:scale>
        <p:origin x="-1075" y="-19"/>
      </p:cViewPr>
      <p:guideLst>
        <p:guide orient="horz" pos="2160"/>
        <p:guide pos="2880"/>
      </p:guideLst>
    </p:cSldViewPr>
  </p:slideViewPr>
  <p:notesTextViewPr>
    <p:cViewPr>
      <p:scale>
        <a:sx n="1" d="1"/>
        <a:sy n="1" d="1"/>
      </p:scale>
      <p:origin x="0" y="0"/>
    </p:cViewPr>
  </p:notesTextViewPr>
  <p:sorterViewPr>
    <p:cViewPr>
      <p:scale>
        <a:sx n="100" d="100"/>
        <a:sy n="100" d="100"/>
      </p:scale>
      <p:origin x="0" y="5621"/>
    </p:cViewPr>
  </p:sorterViewPr>
  <p:notesViewPr>
    <p:cSldViewPr>
      <p:cViewPr varScale="1">
        <p:scale>
          <a:sx n="85" d="100"/>
          <a:sy n="85" d="100"/>
        </p:scale>
        <p:origin x="-3744" y="-84"/>
      </p:cViewPr>
      <p:guideLst>
        <p:guide orient="horz" pos="2924"/>
        <p:guide pos="220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5138"/>
          </a:xfrm>
          <a:prstGeom prst="rect">
            <a:avLst/>
          </a:prstGeom>
        </p:spPr>
        <p:txBody>
          <a:bodyPr vert="horz" lIns="91221" tIns="45610" rIns="91221" bIns="45610" rtlCol="0"/>
          <a:lstStyle>
            <a:lvl1pPr algn="l">
              <a:defRPr sz="1200">
                <a:cs typeface="Arial" charset="0"/>
              </a:defRPr>
            </a:lvl1pPr>
          </a:lstStyle>
          <a:p>
            <a:pPr>
              <a:defRPr/>
            </a:pPr>
            <a:endParaRPr lang="en-US" dirty="0"/>
          </a:p>
        </p:txBody>
      </p:sp>
      <p:sp>
        <p:nvSpPr>
          <p:cNvPr id="3" name="Date Placeholder 2"/>
          <p:cNvSpPr>
            <a:spLocks noGrp="1"/>
          </p:cNvSpPr>
          <p:nvPr>
            <p:ph type="dt" sz="quarter" idx="1"/>
          </p:nvPr>
        </p:nvSpPr>
        <p:spPr>
          <a:xfrm>
            <a:off x="3956050" y="0"/>
            <a:ext cx="3027363" cy="465138"/>
          </a:xfrm>
          <a:prstGeom prst="rect">
            <a:avLst/>
          </a:prstGeom>
        </p:spPr>
        <p:txBody>
          <a:bodyPr vert="horz" lIns="91221" tIns="45610" rIns="91221" bIns="45610" rtlCol="0"/>
          <a:lstStyle>
            <a:lvl1pPr algn="r">
              <a:defRPr sz="1200">
                <a:cs typeface="Arial" charset="0"/>
              </a:defRPr>
            </a:lvl1pPr>
          </a:lstStyle>
          <a:p>
            <a:pPr>
              <a:defRPr/>
            </a:pPr>
            <a:fld id="{FA9CC986-4A92-4EB0-A332-0518111E81D8}" type="datetimeFigureOut">
              <a:rPr lang="en-US"/>
              <a:pPr>
                <a:defRPr/>
              </a:pPr>
              <a:t>02/23/2015</a:t>
            </a:fld>
            <a:endParaRPr lang="en-US" dirty="0"/>
          </a:p>
        </p:txBody>
      </p:sp>
      <p:sp>
        <p:nvSpPr>
          <p:cNvPr id="4" name="Footer Placeholder 3"/>
          <p:cNvSpPr>
            <a:spLocks noGrp="1"/>
          </p:cNvSpPr>
          <p:nvPr>
            <p:ph type="ftr" sz="quarter" idx="2"/>
          </p:nvPr>
        </p:nvSpPr>
        <p:spPr>
          <a:xfrm>
            <a:off x="0" y="8816975"/>
            <a:ext cx="3027363" cy="465138"/>
          </a:xfrm>
          <a:prstGeom prst="rect">
            <a:avLst/>
          </a:prstGeom>
        </p:spPr>
        <p:txBody>
          <a:bodyPr vert="horz" lIns="91221" tIns="45610" rIns="91221" bIns="45610" rtlCol="0" anchor="b"/>
          <a:lstStyle>
            <a:lvl1pPr algn="l">
              <a:defRPr sz="1200">
                <a:cs typeface="Arial" charset="0"/>
              </a:defRPr>
            </a:lvl1pPr>
          </a:lstStyle>
          <a:p>
            <a:pPr>
              <a:defRPr/>
            </a:pPr>
            <a:endParaRPr lang="en-US" dirty="0"/>
          </a:p>
        </p:txBody>
      </p:sp>
      <p:sp>
        <p:nvSpPr>
          <p:cNvPr id="5" name="Slide Number Placeholder 4"/>
          <p:cNvSpPr>
            <a:spLocks noGrp="1"/>
          </p:cNvSpPr>
          <p:nvPr>
            <p:ph type="sldNum" sz="quarter" idx="3"/>
          </p:nvPr>
        </p:nvSpPr>
        <p:spPr>
          <a:xfrm>
            <a:off x="3956050" y="8816975"/>
            <a:ext cx="3027363" cy="465138"/>
          </a:xfrm>
          <a:prstGeom prst="rect">
            <a:avLst/>
          </a:prstGeom>
        </p:spPr>
        <p:txBody>
          <a:bodyPr vert="horz" lIns="91221" tIns="45610" rIns="91221" bIns="45610" rtlCol="0" anchor="b"/>
          <a:lstStyle>
            <a:lvl1pPr algn="r">
              <a:defRPr sz="1200">
                <a:cs typeface="Arial" charset="0"/>
              </a:defRPr>
            </a:lvl1pPr>
          </a:lstStyle>
          <a:p>
            <a:pPr>
              <a:defRPr/>
            </a:pPr>
            <a:fld id="{F58FC964-947B-428B-BDE4-66E34C0A6AC4}" type="slidenum">
              <a:rPr lang="en-US"/>
              <a:pPr>
                <a:defRPr/>
              </a:pPr>
              <a:t>‹#›</a:t>
            </a:fld>
            <a:endParaRPr lang="en-US" dirty="0"/>
          </a:p>
        </p:txBody>
      </p:sp>
    </p:spTree>
    <p:extLst>
      <p:ext uri="{BB962C8B-B14F-4D97-AF65-F5344CB8AC3E}">
        <p14:creationId xmlns:p14="http://schemas.microsoft.com/office/powerpoint/2010/main" val="3792822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5138"/>
          </a:xfrm>
          <a:prstGeom prst="rect">
            <a:avLst/>
          </a:prstGeom>
        </p:spPr>
        <p:txBody>
          <a:bodyPr vert="horz" lIns="92953" tIns="46477" rIns="92953" bIns="46477"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956050" y="0"/>
            <a:ext cx="3027363" cy="465138"/>
          </a:xfrm>
          <a:prstGeom prst="rect">
            <a:avLst/>
          </a:prstGeom>
        </p:spPr>
        <p:txBody>
          <a:bodyPr vert="horz" lIns="92953" tIns="46477" rIns="92953" bIns="46477" rtlCol="0"/>
          <a:lstStyle>
            <a:lvl1pPr algn="r" fontAlgn="auto">
              <a:spcBef>
                <a:spcPts val="0"/>
              </a:spcBef>
              <a:spcAft>
                <a:spcPts val="0"/>
              </a:spcAft>
              <a:defRPr sz="1200">
                <a:latin typeface="+mn-lt"/>
                <a:cs typeface="+mn-cs"/>
              </a:defRPr>
            </a:lvl1pPr>
          </a:lstStyle>
          <a:p>
            <a:pPr>
              <a:defRPr/>
            </a:pPr>
            <a:fld id="{1FC67566-7FA7-4A49-9F2B-6970C09EB5E1}" type="datetimeFigureOut">
              <a:rPr lang="en-US"/>
              <a:pPr>
                <a:defRPr/>
              </a:pPr>
              <a:t>02/23/2015</a:t>
            </a:fld>
            <a:endParaRPr lang="en-US" dirty="0"/>
          </a:p>
        </p:txBody>
      </p:sp>
      <p:sp>
        <p:nvSpPr>
          <p:cNvPr id="4" name="Slide Image Placeholder 3"/>
          <p:cNvSpPr>
            <a:spLocks noGrp="1" noRot="1" noChangeAspect="1"/>
          </p:cNvSpPr>
          <p:nvPr>
            <p:ph type="sldImg" idx="2"/>
          </p:nvPr>
        </p:nvSpPr>
        <p:spPr>
          <a:xfrm>
            <a:off x="1171575" y="695325"/>
            <a:ext cx="4641850" cy="3481388"/>
          </a:xfrm>
          <a:prstGeom prst="rect">
            <a:avLst/>
          </a:prstGeom>
          <a:noFill/>
          <a:ln w="12700">
            <a:solidFill>
              <a:prstClr val="black"/>
            </a:solidFill>
          </a:ln>
        </p:spPr>
        <p:txBody>
          <a:bodyPr vert="horz" lIns="92953" tIns="46477" rIns="92953" bIns="46477" rtlCol="0" anchor="ctr"/>
          <a:lstStyle/>
          <a:p>
            <a:pPr lvl="0"/>
            <a:endParaRPr lang="en-US" noProof="0" dirty="0"/>
          </a:p>
        </p:txBody>
      </p:sp>
      <p:sp>
        <p:nvSpPr>
          <p:cNvPr id="5" name="Notes Placeholder 4"/>
          <p:cNvSpPr>
            <a:spLocks noGrp="1"/>
          </p:cNvSpPr>
          <p:nvPr>
            <p:ph type="body" sz="quarter" idx="3"/>
          </p:nvPr>
        </p:nvSpPr>
        <p:spPr>
          <a:xfrm>
            <a:off x="698500" y="4410075"/>
            <a:ext cx="5588000" cy="4178300"/>
          </a:xfrm>
          <a:prstGeom prst="rect">
            <a:avLst/>
          </a:prstGeom>
        </p:spPr>
        <p:txBody>
          <a:bodyPr vert="horz" lIns="92953" tIns="46477" rIns="92953" bIns="46477"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16975"/>
            <a:ext cx="3027363" cy="465138"/>
          </a:xfrm>
          <a:prstGeom prst="rect">
            <a:avLst/>
          </a:prstGeom>
        </p:spPr>
        <p:txBody>
          <a:bodyPr vert="horz" lIns="92953" tIns="46477" rIns="92953" bIns="46477"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956050" y="8816975"/>
            <a:ext cx="3027363" cy="465138"/>
          </a:xfrm>
          <a:prstGeom prst="rect">
            <a:avLst/>
          </a:prstGeom>
        </p:spPr>
        <p:txBody>
          <a:bodyPr vert="horz" lIns="92953" tIns="46477" rIns="92953" bIns="46477" rtlCol="0" anchor="b"/>
          <a:lstStyle>
            <a:lvl1pPr algn="r" fontAlgn="auto">
              <a:spcBef>
                <a:spcPts val="0"/>
              </a:spcBef>
              <a:spcAft>
                <a:spcPts val="0"/>
              </a:spcAft>
              <a:defRPr sz="1200">
                <a:latin typeface="+mn-lt"/>
                <a:cs typeface="+mn-cs"/>
              </a:defRPr>
            </a:lvl1pPr>
          </a:lstStyle>
          <a:p>
            <a:pPr>
              <a:defRPr/>
            </a:pPr>
            <a:fld id="{6E1ED90F-7A25-4E6B-8E21-AD25AC54495F}" type="slidenum">
              <a:rPr lang="en-US"/>
              <a:pPr>
                <a:defRPr/>
              </a:pPr>
              <a:t>‹#›</a:t>
            </a:fld>
            <a:endParaRPr lang="en-US" dirty="0"/>
          </a:p>
        </p:txBody>
      </p:sp>
    </p:spTree>
    <p:extLst>
      <p:ext uri="{BB962C8B-B14F-4D97-AF65-F5344CB8AC3E}">
        <p14:creationId xmlns:p14="http://schemas.microsoft.com/office/powerpoint/2010/main" val="38042066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E1ED90F-7A25-4E6B-8E21-AD25AC54495F}" type="slidenum">
              <a:rPr lang="en-US" smtClean="0"/>
              <a:pPr>
                <a:defRPr/>
              </a:pPr>
              <a:t>34</a:t>
            </a:fld>
            <a:endParaRPr lang="en-US" dirty="0"/>
          </a:p>
        </p:txBody>
      </p:sp>
    </p:spTree>
    <p:extLst>
      <p:ext uri="{BB962C8B-B14F-4D97-AF65-F5344CB8AC3E}">
        <p14:creationId xmlns:p14="http://schemas.microsoft.com/office/powerpoint/2010/main" val="2795182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3"/>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553200" y="6318250"/>
            <a:ext cx="205740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a:spLocks noChangeArrowheads="1"/>
          </p:cNvSpPr>
          <p:nvPr userDrawn="1"/>
        </p:nvSpPr>
        <p:spPr bwMode="auto">
          <a:xfrm>
            <a:off x="152400" y="6489700"/>
            <a:ext cx="52578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marL="0" marR="0" indent="0" algn="l" defTabSz="914400" rtl="0" eaLnBrk="1" fontAlgn="base" latinLnBrk="0" hangingPunct="1">
              <a:lnSpc>
                <a:spcPct val="100000"/>
              </a:lnSpc>
              <a:spcBef>
                <a:spcPct val="0"/>
              </a:spcBef>
              <a:spcAft>
                <a:spcPct val="0"/>
              </a:spcAft>
              <a:buClrTx/>
              <a:buSzTx/>
              <a:buFontTx/>
              <a:buNone/>
              <a:tabLst>
                <a:tab pos="914400" algn="l"/>
              </a:tabLst>
              <a:defRPr/>
            </a:pPr>
            <a:fld id="{82B2AB6E-14FD-4230-A97C-718BAFE356BD}" type="slidenum">
              <a:rPr lang="en-US" sz="1200" smtClean="0">
                <a:solidFill>
                  <a:srgbClr val="6D6E71"/>
                </a:solidFill>
              </a:rPr>
              <a:pPr marL="0" marR="0" indent="0" algn="l" defTabSz="914400" rtl="0" eaLnBrk="1" fontAlgn="base" latinLnBrk="0" hangingPunct="1">
                <a:lnSpc>
                  <a:spcPct val="100000"/>
                </a:lnSpc>
                <a:spcBef>
                  <a:spcPct val="0"/>
                </a:spcBef>
                <a:spcAft>
                  <a:spcPct val="0"/>
                </a:spcAft>
                <a:buClrTx/>
                <a:buSzTx/>
                <a:buFontTx/>
                <a:buNone/>
                <a:tabLst>
                  <a:tab pos="914400" algn="l"/>
                </a:tabLst>
                <a:defRPr/>
              </a:pPr>
              <a:t>‹#›</a:t>
            </a:fld>
            <a:r>
              <a:rPr lang="en-US" sz="1200" dirty="0" smtClean="0">
                <a:solidFill>
                  <a:srgbClr val="6D6E71"/>
                </a:solidFill>
              </a:rPr>
              <a:t> 	</a:t>
            </a:r>
            <a:r>
              <a:rPr lang="en-US" sz="900" dirty="0" smtClean="0">
                <a:solidFill>
                  <a:srgbClr val="6D6E71"/>
                </a:solidFill>
              </a:rPr>
              <a:t>Confidential – For Internal Use Only            </a:t>
            </a:r>
          </a:p>
        </p:txBody>
      </p:sp>
      <p:sp>
        <p:nvSpPr>
          <p:cNvPr id="5" name="Rectangle 4"/>
          <p:cNvSpPr/>
          <p:nvPr userDrawn="1"/>
        </p:nvSpPr>
        <p:spPr>
          <a:xfrm>
            <a:off x="76200" y="76200"/>
            <a:ext cx="8991600" cy="7620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Rectangle 2"/>
          <p:cNvSpPr>
            <a:spLocks noGrp="1" noChangeArrowheads="1"/>
          </p:cNvSpPr>
          <p:nvPr>
            <p:ph type="ctrTitle" idx="4294967295"/>
          </p:nvPr>
        </p:nvSpPr>
        <p:spPr>
          <a:xfrm>
            <a:off x="381000" y="26988"/>
            <a:ext cx="8458200" cy="887412"/>
          </a:xfrm>
        </p:spPr>
        <p:txBody>
          <a:bodyPr/>
          <a:lstStyle>
            <a:lvl1pPr algn="l">
              <a:defRPr sz="3600" b="1">
                <a:solidFill>
                  <a:schemeClr val="bg1"/>
                </a:solidFill>
                <a:latin typeface="+mj-lt"/>
              </a:defRPr>
            </a:lvl1pPr>
          </a:lstStyle>
          <a:p>
            <a:endParaRPr lang="en-US" dirty="0"/>
          </a:p>
        </p:txBody>
      </p:sp>
    </p:spTree>
    <p:extLst>
      <p:ext uri="{BB962C8B-B14F-4D97-AF65-F5344CB8AC3E}">
        <p14:creationId xmlns:p14="http://schemas.microsoft.com/office/powerpoint/2010/main" val="8786255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0" name="Picture 6" descr="http://upload.wikimedia.org/wikipedia/commons/thumb/d/df/University_of_Louisville_Logo.png/165px-University_of_Louisville_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00008" y="6127607"/>
            <a:ext cx="1571625" cy="6667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www.kentuckyonehealth.org/images/2013/University_Louisville_Hospital.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222858"/>
            <a:ext cx="2933700" cy="4762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userDrawn="1"/>
        </p:nvSpPr>
        <p:spPr>
          <a:xfrm>
            <a:off x="76200" y="76200"/>
            <a:ext cx="8991600" cy="7620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Rectangle 2"/>
          <p:cNvSpPr>
            <a:spLocks noGrp="1" noChangeArrowheads="1"/>
          </p:cNvSpPr>
          <p:nvPr>
            <p:ph type="ctrTitle" idx="4294967295"/>
          </p:nvPr>
        </p:nvSpPr>
        <p:spPr>
          <a:xfrm>
            <a:off x="381000" y="26988"/>
            <a:ext cx="8458200" cy="887412"/>
          </a:xfrm>
        </p:spPr>
        <p:txBody>
          <a:bodyPr/>
          <a:lstStyle>
            <a:lvl1pPr algn="l">
              <a:defRPr sz="3600" b="1">
                <a:solidFill>
                  <a:schemeClr val="bg1"/>
                </a:solidFill>
                <a:latin typeface="+mj-lt"/>
              </a:defRPr>
            </a:lvl1pPr>
          </a:lstStyle>
          <a:p>
            <a:endParaRPr lang="en-US" dirty="0"/>
          </a:p>
        </p:txBody>
      </p:sp>
      <p:sp>
        <p:nvSpPr>
          <p:cNvPr id="7" name="Text Placeholder 6"/>
          <p:cNvSpPr>
            <a:spLocks noGrp="1"/>
          </p:cNvSpPr>
          <p:nvPr>
            <p:ph type="body" sz="quarter" idx="10"/>
          </p:nvPr>
        </p:nvSpPr>
        <p:spPr>
          <a:xfrm>
            <a:off x="762000" y="1371600"/>
            <a:ext cx="7620000" cy="3962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1" name="Straight Connector 10"/>
          <p:cNvCxnSpPr/>
          <p:nvPr userDrawn="1"/>
        </p:nvCxnSpPr>
        <p:spPr>
          <a:xfrm>
            <a:off x="76200" y="838200"/>
            <a:ext cx="8991600" cy="0"/>
          </a:xfrm>
          <a:prstGeom prst="line">
            <a:avLst/>
          </a:prstGeom>
          <a:ln w="76200">
            <a:solidFill>
              <a:srgbClr val="E58E1A"/>
            </a:solidFill>
          </a:ln>
        </p:spPr>
        <p:style>
          <a:lnRef idx="1">
            <a:schemeClr val="accent1"/>
          </a:lnRef>
          <a:fillRef idx="0">
            <a:schemeClr val="accent1"/>
          </a:fillRef>
          <a:effectRef idx="0">
            <a:schemeClr val="accent1"/>
          </a:effectRef>
          <a:fontRef idx="minor">
            <a:schemeClr val="tx1"/>
          </a:fontRef>
        </p:style>
      </p:cxnSp>
      <p:sp>
        <p:nvSpPr>
          <p:cNvPr id="13" name="TextBox 12"/>
          <p:cNvSpPr txBox="1">
            <a:spLocks noChangeArrowheads="1"/>
          </p:cNvSpPr>
          <p:nvPr userDrawn="1"/>
        </p:nvSpPr>
        <p:spPr bwMode="auto">
          <a:xfrm>
            <a:off x="8616880" y="180201"/>
            <a:ext cx="381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marL="0" marR="0" indent="0" algn="l" defTabSz="914400" rtl="0" eaLnBrk="1" fontAlgn="base" latinLnBrk="0" hangingPunct="1">
              <a:lnSpc>
                <a:spcPct val="100000"/>
              </a:lnSpc>
              <a:spcBef>
                <a:spcPct val="0"/>
              </a:spcBef>
              <a:spcAft>
                <a:spcPct val="0"/>
              </a:spcAft>
              <a:buClrTx/>
              <a:buSzTx/>
              <a:buFontTx/>
              <a:buNone/>
              <a:tabLst>
                <a:tab pos="914400" algn="l"/>
              </a:tabLst>
              <a:defRPr/>
            </a:pPr>
            <a:fld id="{82B2AB6E-14FD-4230-A97C-718BAFE356BD}" type="slidenum">
              <a:rPr lang="en-US" sz="1200" smtClean="0">
                <a:solidFill>
                  <a:schemeClr val="bg1"/>
                </a:solidFill>
              </a:rPr>
              <a:pPr marL="0" marR="0" indent="0" algn="l" defTabSz="914400" rtl="0" eaLnBrk="1" fontAlgn="base" latinLnBrk="0" hangingPunct="1">
                <a:lnSpc>
                  <a:spcPct val="100000"/>
                </a:lnSpc>
                <a:spcBef>
                  <a:spcPct val="0"/>
                </a:spcBef>
                <a:spcAft>
                  <a:spcPct val="0"/>
                </a:spcAft>
                <a:buClrTx/>
                <a:buSzTx/>
                <a:buFontTx/>
                <a:buNone/>
                <a:tabLst>
                  <a:tab pos="914400" algn="l"/>
                </a:tabLst>
                <a:defRPr/>
              </a:pPr>
              <a:t>‹#›</a:t>
            </a:fld>
            <a:r>
              <a:rPr lang="en-US" sz="1200" dirty="0" smtClean="0">
                <a:solidFill>
                  <a:srgbClr val="6D6E71"/>
                </a:solidFill>
              </a:rPr>
              <a:t> </a:t>
            </a:r>
            <a:endParaRPr lang="en-US" sz="900" dirty="0" smtClean="0">
              <a:solidFill>
                <a:srgbClr val="6D6E71"/>
              </a:solidFill>
            </a:endParaRPr>
          </a:p>
        </p:txBody>
      </p:sp>
    </p:spTree>
    <p:extLst>
      <p:ext uri="{BB962C8B-B14F-4D97-AF65-F5344CB8AC3E}">
        <p14:creationId xmlns:p14="http://schemas.microsoft.com/office/powerpoint/2010/main" val="14836094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9795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41003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62000" y="122238"/>
            <a:ext cx="7924800"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5259" r:id="rId1"/>
    <p:sldLayoutId id="2147485260" r:id="rId2"/>
    <p:sldLayoutId id="2147485261" r:id="rId3"/>
    <p:sldLayoutId id="2147485258" r:id="rId4"/>
  </p:sldLayoutIdLst>
  <p:timing>
    <p:tnLst>
      <p:par>
        <p:cTn id="1" dur="indefinite" restart="never" nodeType="tmRoot"/>
      </p:par>
    </p:tnLst>
  </p:timing>
  <p:hf hdr="0" ftr="0" dt="0"/>
  <p:txStyles>
    <p:titleStyle>
      <a:lvl1pPr algn="l" rtl="0" eaLnBrk="0" fontAlgn="base" hangingPunct="0">
        <a:spcBef>
          <a:spcPct val="0"/>
        </a:spcBef>
        <a:spcAft>
          <a:spcPct val="0"/>
        </a:spcAft>
        <a:defRPr sz="4400" b="1" kern="1200">
          <a:solidFill>
            <a:srgbClr val="7030A0"/>
          </a:solidFill>
          <a:latin typeface="+mn-lt"/>
          <a:ea typeface="+mj-ea"/>
          <a:cs typeface="Arial" pitchFamily="34" charset="0"/>
        </a:defRPr>
      </a:lvl1pPr>
      <a:lvl2pPr algn="l" rtl="0" eaLnBrk="0" fontAlgn="base" hangingPunct="0">
        <a:spcBef>
          <a:spcPct val="0"/>
        </a:spcBef>
        <a:spcAft>
          <a:spcPct val="0"/>
        </a:spcAft>
        <a:defRPr sz="4400" b="1">
          <a:solidFill>
            <a:srgbClr val="005DAA"/>
          </a:solidFill>
          <a:latin typeface="Calibri" pitchFamily="34" charset="0"/>
          <a:cs typeface="Arial" charset="0"/>
        </a:defRPr>
      </a:lvl2pPr>
      <a:lvl3pPr algn="l" rtl="0" eaLnBrk="0" fontAlgn="base" hangingPunct="0">
        <a:spcBef>
          <a:spcPct val="0"/>
        </a:spcBef>
        <a:spcAft>
          <a:spcPct val="0"/>
        </a:spcAft>
        <a:defRPr sz="4400" b="1">
          <a:solidFill>
            <a:srgbClr val="005DAA"/>
          </a:solidFill>
          <a:latin typeface="Calibri" pitchFamily="34" charset="0"/>
          <a:cs typeface="Arial" charset="0"/>
        </a:defRPr>
      </a:lvl3pPr>
      <a:lvl4pPr algn="l" rtl="0" eaLnBrk="0" fontAlgn="base" hangingPunct="0">
        <a:spcBef>
          <a:spcPct val="0"/>
        </a:spcBef>
        <a:spcAft>
          <a:spcPct val="0"/>
        </a:spcAft>
        <a:defRPr sz="4400" b="1">
          <a:solidFill>
            <a:srgbClr val="005DAA"/>
          </a:solidFill>
          <a:latin typeface="Calibri" pitchFamily="34" charset="0"/>
          <a:cs typeface="Arial" charset="0"/>
        </a:defRPr>
      </a:lvl4pPr>
      <a:lvl5pPr algn="l" rtl="0" eaLnBrk="0" fontAlgn="base" hangingPunct="0">
        <a:spcBef>
          <a:spcPct val="0"/>
        </a:spcBef>
        <a:spcAft>
          <a:spcPct val="0"/>
        </a:spcAft>
        <a:defRPr sz="4400" b="1">
          <a:solidFill>
            <a:srgbClr val="005DAA"/>
          </a:solidFill>
          <a:latin typeface="Calibri" pitchFamily="34"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7F7F7F"/>
          </a:solidFill>
          <a:latin typeface="+mj-lt"/>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7F7F7F"/>
          </a:solidFill>
          <a:latin typeface="+mj-lt"/>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7F7F7F"/>
          </a:solidFill>
          <a:latin typeface="+mj-lt"/>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7F7F7F"/>
          </a:solidFill>
          <a:latin typeface="+mj-lt"/>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7F7F7F"/>
          </a:solidFill>
          <a:latin typeface="+mj-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76200" y="841375"/>
            <a:ext cx="8993188" cy="2511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smtClean="0"/>
          </a:p>
          <a:p>
            <a:pPr algn="ctr">
              <a:defRPr/>
            </a:pPr>
            <a:endParaRPr lang="en-US" dirty="0"/>
          </a:p>
        </p:txBody>
      </p:sp>
      <p:sp>
        <p:nvSpPr>
          <p:cNvPr id="10" name="Rectangle 9"/>
          <p:cNvSpPr/>
          <p:nvPr/>
        </p:nvSpPr>
        <p:spPr>
          <a:xfrm>
            <a:off x="65314" y="4953000"/>
            <a:ext cx="9144000" cy="841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i="1" dirty="0">
              <a:solidFill>
                <a:schemeClr val="tx1"/>
              </a:solidFill>
            </a:endParaRPr>
          </a:p>
        </p:txBody>
      </p:sp>
      <p:sp>
        <p:nvSpPr>
          <p:cNvPr id="6" name="Title 5"/>
          <p:cNvSpPr>
            <a:spLocks noGrp="1"/>
          </p:cNvSpPr>
          <p:nvPr>
            <p:ph type="ctrTitle" idx="4294967295"/>
          </p:nvPr>
        </p:nvSpPr>
        <p:spPr>
          <a:xfrm>
            <a:off x="381000" y="685800"/>
            <a:ext cx="8458200" cy="5486400"/>
          </a:xfrm>
        </p:spPr>
        <p:txBody>
          <a:bodyPr/>
          <a:lstStyle/>
          <a:p>
            <a:pPr algn="ctr"/>
            <a:r>
              <a:rPr lang="en-US" sz="4400" i="1" dirty="0" smtClean="0">
                <a:solidFill>
                  <a:schemeClr val="tx1"/>
                </a:solidFill>
              </a:rPr>
              <a:t/>
            </a:r>
            <a:br>
              <a:rPr lang="en-US" sz="4400" i="1" dirty="0" smtClean="0">
                <a:solidFill>
                  <a:schemeClr val="tx1"/>
                </a:solidFill>
              </a:rPr>
            </a:br>
            <a:r>
              <a:rPr lang="en-US" i="1" dirty="0">
                <a:solidFill>
                  <a:schemeClr val="tx1"/>
                </a:solidFill>
              </a:rPr>
              <a:t/>
            </a:r>
            <a:br>
              <a:rPr lang="en-US" i="1" dirty="0">
                <a:solidFill>
                  <a:schemeClr val="tx1"/>
                </a:solidFill>
              </a:rPr>
            </a:br>
            <a:r>
              <a:rPr lang="en-US" i="1" dirty="0" smtClean="0">
                <a:solidFill>
                  <a:schemeClr val="tx1"/>
                </a:solidFill>
              </a:rPr>
              <a:t/>
            </a:r>
            <a:br>
              <a:rPr lang="en-US" i="1" dirty="0" smtClean="0">
                <a:solidFill>
                  <a:schemeClr val="tx1"/>
                </a:solidFill>
              </a:rPr>
            </a:br>
            <a:r>
              <a:rPr lang="en-US" sz="4400" i="1" dirty="0" smtClean="0">
                <a:solidFill>
                  <a:schemeClr val="tx1"/>
                </a:solidFill>
              </a:rPr>
              <a:t>ICD-10 </a:t>
            </a:r>
            <a:r>
              <a:rPr lang="en-US" sz="4400" i="1" dirty="0">
                <a:solidFill>
                  <a:schemeClr val="tx1"/>
                </a:solidFill>
              </a:rPr>
              <a:t>Coordination and Maintenance Committee </a:t>
            </a:r>
            <a:r>
              <a:rPr lang="en-US" sz="4400" i="1" dirty="0" smtClean="0">
                <a:solidFill>
                  <a:schemeClr val="tx1"/>
                </a:solidFill>
              </a:rPr>
              <a:t>Meeting</a:t>
            </a:r>
            <a:br>
              <a:rPr lang="en-US" sz="4400" i="1" dirty="0" smtClean="0">
                <a:solidFill>
                  <a:schemeClr val="tx1"/>
                </a:solidFill>
              </a:rPr>
            </a:br>
            <a:r>
              <a:rPr lang="en-US" sz="4400" i="1" dirty="0" smtClean="0">
                <a:solidFill>
                  <a:schemeClr val="tx1"/>
                </a:solidFill>
              </a:rPr>
              <a:t/>
            </a:r>
            <a:br>
              <a:rPr lang="en-US" sz="4400" i="1" dirty="0" smtClean="0">
                <a:solidFill>
                  <a:schemeClr val="tx1"/>
                </a:solidFill>
              </a:rPr>
            </a:br>
            <a:r>
              <a:rPr lang="en-US" i="1" dirty="0" smtClean="0">
                <a:solidFill>
                  <a:schemeClr val="tx1"/>
                </a:solidFill>
              </a:rPr>
              <a:t>Irreversible Electroporation</a:t>
            </a:r>
            <a:br>
              <a:rPr lang="en-US" i="1" dirty="0" smtClean="0">
                <a:solidFill>
                  <a:schemeClr val="tx1"/>
                </a:solidFill>
              </a:rPr>
            </a:br>
            <a:r>
              <a:rPr lang="en-US" i="1" dirty="0" smtClean="0">
                <a:solidFill>
                  <a:schemeClr val="tx1"/>
                </a:solidFill>
              </a:rPr>
              <a:t>A Treatment for Pancreatic and Liver Tumors</a:t>
            </a:r>
            <a:br>
              <a:rPr lang="en-US" i="1" dirty="0" smtClean="0">
                <a:solidFill>
                  <a:schemeClr val="tx1"/>
                </a:solidFill>
              </a:rPr>
            </a:br>
            <a:r>
              <a:rPr lang="en-US" sz="2800" i="1" dirty="0" smtClean="0">
                <a:solidFill>
                  <a:schemeClr val="tx1"/>
                </a:solidFill>
              </a:rPr>
              <a:t>March 18, 2015</a:t>
            </a:r>
            <a:br>
              <a:rPr lang="en-US" sz="2800" i="1" dirty="0" smtClean="0">
                <a:solidFill>
                  <a:schemeClr val="tx1"/>
                </a:solidFill>
              </a:rPr>
            </a:br>
            <a:r>
              <a:rPr lang="en-US" sz="2800" i="1" dirty="0" smtClean="0">
                <a:solidFill>
                  <a:schemeClr val="tx1"/>
                </a:solidFill>
              </a:rPr>
              <a:t>Presented by: </a:t>
            </a:r>
            <a:r>
              <a:rPr lang="en-US" sz="2800" dirty="0" smtClean="0"/>
              <a:t>Robert </a:t>
            </a:r>
            <a:r>
              <a:rPr lang="en-US" sz="2800" dirty="0"/>
              <a:t>C.G. Martin, II, MD, PhD, FACS</a:t>
            </a:r>
            <a:br>
              <a:rPr lang="en-US" sz="2800" dirty="0"/>
            </a:br>
            <a:r>
              <a:rPr lang="en-US" sz="2800" i="1" dirty="0" smtClean="0">
                <a:solidFill>
                  <a:schemeClr val="tx1"/>
                </a:solidFill>
              </a:rPr>
              <a:t/>
            </a:r>
            <a:br>
              <a:rPr lang="en-US" sz="2800" i="1" dirty="0" smtClean="0">
                <a:solidFill>
                  <a:schemeClr val="tx1"/>
                </a:solidFill>
              </a:rPr>
            </a:br>
            <a:r>
              <a:rPr lang="en-US" sz="4000" i="1" dirty="0">
                <a:solidFill>
                  <a:schemeClr val="tx1"/>
                </a:solidFill>
              </a:rPr>
              <a:t/>
            </a:r>
            <a:br>
              <a:rPr lang="en-US" sz="4000" i="1" dirty="0">
                <a:solidFill>
                  <a:schemeClr val="tx1"/>
                </a:solidFill>
              </a:rPr>
            </a:br>
            <a:endParaRPr lang="en-US" sz="4000" i="1"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04800" y="108590"/>
            <a:ext cx="8382000" cy="715962"/>
          </a:xfrm>
        </p:spPr>
        <p:txBody>
          <a:bodyPr/>
          <a:lstStyle/>
          <a:p>
            <a:r>
              <a:rPr lang="en-US" dirty="0" smtClean="0">
                <a:solidFill>
                  <a:schemeClr val="bg1"/>
                </a:solidFill>
              </a:rPr>
              <a:t>Liver Cancer</a:t>
            </a:r>
            <a:endParaRPr lang="en-US" dirty="0">
              <a:solidFill>
                <a:schemeClr val="bg1"/>
              </a:solidFill>
            </a:endParaRPr>
          </a:p>
        </p:txBody>
      </p:sp>
      <p:sp>
        <p:nvSpPr>
          <p:cNvPr id="3" name="Text Placeholder 2"/>
          <p:cNvSpPr>
            <a:spLocks noGrp="1"/>
          </p:cNvSpPr>
          <p:nvPr>
            <p:ph type="body" sz="quarter" idx="10"/>
          </p:nvPr>
        </p:nvSpPr>
        <p:spPr>
          <a:xfrm>
            <a:off x="304800" y="990600"/>
            <a:ext cx="8077200" cy="5334000"/>
          </a:xfrm>
        </p:spPr>
        <p:txBody>
          <a:bodyPr/>
          <a:lstStyle/>
          <a:p>
            <a:r>
              <a:rPr lang="en-US" sz="2200" dirty="0" smtClean="0">
                <a:solidFill>
                  <a:schemeClr val="tx1"/>
                </a:solidFill>
                <a:latin typeface="+mn-lt"/>
              </a:rPr>
              <a:t>Thermal </a:t>
            </a:r>
            <a:r>
              <a:rPr lang="en-US" sz="2200" dirty="0">
                <a:solidFill>
                  <a:schemeClr val="tx1"/>
                </a:solidFill>
                <a:latin typeface="+mn-lt"/>
              </a:rPr>
              <a:t>ablative </a:t>
            </a:r>
            <a:r>
              <a:rPr lang="en-US" sz="2200" dirty="0" smtClean="0">
                <a:solidFill>
                  <a:schemeClr val="tx1"/>
                </a:solidFill>
                <a:latin typeface="+mn-lt"/>
              </a:rPr>
              <a:t>technologies limitations: </a:t>
            </a:r>
            <a:r>
              <a:rPr lang="en-US" sz="2400" u="sng" dirty="0" smtClean="0">
                <a:solidFill>
                  <a:schemeClr val="tx1"/>
                </a:solidFill>
                <a:latin typeface="+mn-lt"/>
              </a:rPr>
              <a:t>size &amp; location</a:t>
            </a:r>
            <a:r>
              <a:rPr lang="en-US" sz="2200" dirty="0" smtClean="0">
                <a:solidFill>
                  <a:schemeClr val="tx1"/>
                </a:solidFill>
                <a:latin typeface="+mn-lt"/>
              </a:rPr>
              <a:t> limited </a:t>
            </a:r>
            <a:r>
              <a:rPr lang="en-US" sz="2200" dirty="0">
                <a:solidFill>
                  <a:schemeClr val="tx1"/>
                </a:solidFill>
                <a:latin typeface="+mn-lt"/>
              </a:rPr>
              <a:t>the use and effectiveness of these modalities</a:t>
            </a:r>
          </a:p>
          <a:p>
            <a:pPr lvl="1"/>
            <a:r>
              <a:rPr lang="en-US" sz="2200" dirty="0">
                <a:solidFill>
                  <a:schemeClr val="tx1"/>
                </a:solidFill>
                <a:latin typeface="+mn-lt"/>
              </a:rPr>
              <a:t>RFA studies have demonstrated that the rate of complete tumor necrosis falls below 50% when there are vessels larger than 3mm abutting the tumor, a consequence of the heat sink </a:t>
            </a:r>
            <a:r>
              <a:rPr lang="en-US" sz="2200" dirty="0" smtClean="0">
                <a:solidFill>
                  <a:schemeClr val="tx1"/>
                </a:solidFill>
                <a:latin typeface="+mn-lt"/>
              </a:rPr>
              <a:t>effect.</a:t>
            </a:r>
            <a:endParaRPr lang="en-US" sz="2200" dirty="0">
              <a:solidFill>
                <a:schemeClr val="tx1"/>
              </a:solidFill>
              <a:latin typeface="+mn-lt"/>
            </a:endParaRPr>
          </a:p>
          <a:p>
            <a:pPr lvl="1"/>
            <a:r>
              <a:rPr lang="en-US" sz="2200" dirty="0">
                <a:solidFill>
                  <a:schemeClr val="tx1"/>
                </a:solidFill>
                <a:latin typeface="+mn-lt"/>
              </a:rPr>
              <a:t>Lesions in a sub capsular location or in close proximity to the gallbladder demonstrate similar difficulty in achieving complete ablation. </a:t>
            </a:r>
          </a:p>
          <a:p>
            <a:pPr lvl="1"/>
            <a:r>
              <a:rPr lang="en-US" sz="2200" dirty="0">
                <a:solidFill>
                  <a:schemeClr val="tx1"/>
                </a:solidFill>
                <a:latin typeface="+mn-lt"/>
              </a:rPr>
              <a:t>Similar limitations around safety have also been demonstrated with the other thermal modalities in relation to lesions in proximity to vital structures (i.e., major bile ducts, portal vein, and hepatic veins</a:t>
            </a:r>
            <a:r>
              <a:rPr lang="en-US" sz="2200" dirty="0" smtClean="0">
                <a:solidFill>
                  <a:schemeClr val="tx1"/>
                </a:solidFill>
                <a:latin typeface="+mn-lt"/>
              </a:rPr>
              <a:t>).</a:t>
            </a:r>
            <a:endParaRPr lang="en-US" sz="2200" dirty="0">
              <a:solidFill>
                <a:schemeClr val="tx1"/>
              </a:solidFill>
              <a:latin typeface="+mn-lt"/>
            </a:endParaRPr>
          </a:p>
        </p:txBody>
      </p:sp>
    </p:spTree>
    <p:extLst>
      <p:ext uri="{BB962C8B-B14F-4D97-AF65-F5344CB8AC3E}">
        <p14:creationId xmlns:p14="http://schemas.microsoft.com/office/powerpoint/2010/main" val="12099211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685800" y="2209800"/>
            <a:ext cx="7620000" cy="1676400"/>
          </a:xfrm>
        </p:spPr>
        <p:txBody>
          <a:bodyPr/>
          <a:lstStyle/>
          <a:p>
            <a:pPr algn="ctr"/>
            <a:endParaRPr lang="en-US" dirty="0" smtClean="0">
              <a:solidFill>
                <a:schemeClr val="tx1"/>
              </a:solidFill>
            </a:endParaRPr>
          </a:p>
          <a:p>
            <a:pPr marL="0" indent="0" algn="ctr">
              <a:buNone/>
            </a:pPr>
            <a:r>
              <a:rPr lang="en-US" sz="3600" b="1" dirty="0">
                <a:solidFill>
                  <a:schemeClr val="tx1"/>
                </a:solidFill>
              </a:rPr>
              <a:t>Irreversible Electroporation (IRE)</a:t>
            </a:r>
            <a:r>
              <a:rPr lang="en-US" sz="3600" b="1" dirty="0" smtClean="0">
                <a:solidFill>
                  <a:schemeClr val="tx1"/>
                </a:solidFill>
              </a:rPr>
              <a:t> </a:t>
            </a:r>
            <a:r>
              <a:rPr lang="en-US" sz="3600" b="1" dirty="0">
                <a:solidFill>
                  <a:schemeClr val="tx1"/>
                </a:solidFill>
              </a:rPr>
              <a:t>as a treatment for pancreatic and liver cancers</a:t>
            </a:r>
          </a:p>
          <a:p>
            <a:pPr algn="ctr"/>
            <a:endParaRPr lang="en-US" dirty="0">
              <a:solidFill>
                <a:schemeClr val="tx1"/>
              </a:solidFill>
            </a:endParaRPr>
          </a:p>
          <a:p>
            <a:pPr algn="ctr"/>
            <a:endParaRPr lang="en-US" dirty="0">
              <a:solidFill>
                <a:schemeClr val="tx1"/>
              </a:solidFill>
            </a:endParaRPr>
          </a:p>
          <a:p>
            <a:pPr algn="ctr"/>
            <a:endParaRPr lang="en-US" dirty="0" smtClean="0">
              <a:solidFill>
                <a:schemeClr val="tx1"/>
              </a:solidFill>
            </a:endParaRPr>
          </a:p>
        </p:txBody>
      </p:sp>
    </p:spTree>
    <p:extLst>
      <p:ext uri="{BB962C8B-B14F-4D97-AF65-F5344CB8AC3E}">
        <p14:creationId xmlns:p14="http://schemas.microsoft.com/office/powerpoint/2010/main" val="4769926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054875"/>
            <a:ext cx="9144000" cy="7990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8615" y="5257800"/>
            <a:ext cx="5681082" cy="15981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idx="4294967295"/>
          </p:nvPr>
        </p:nvSpPr>
        <p:spPr>
          <a:xfrm>
            <a:off x="381000" y="26988"/>
            <a:ext cx="8153400" cy="887412"/>
          </a:xfrm>
        </p:spPr>
        <p:txBody>
          <a:bodyPr/>
          <a:lstStyle/>
          <a:p>
            <a:r>
              <a:rPr lang="en-US" dirty="0" smtClean="0">
                <a:solidFill>
                  <a:schemeClr val="bg1"/>
                </a:solidFill>
              </a:rPr>
              <a:t>Irreversible Electroporation (IRE)</a:t>
            </a:r>
            <a:endParaRPr lang="en-US" dirty="0">
              <a:solidFill>
                <a:schemeClr val="bg1"/>
              </a:solidFill>
            </a:endParaRPr>
          </a:p>
        </p:txBody>
      </p:sp>
      <p:sp>
        <p:nvSpPr>
          <p:cNvPr id="3" name="Text Placeholder 2"/>
          <p:cNvSpPr>
            <a:spLocks noGrp="1"/>
          </p:cNvSpPr>
          <p:nvPr>
            <p:ph type="body" sz="quarter" idx="10"/>
          </p:nvPr>
        </p:nvSpPr>
        <p:spPr>
          <a:xfrm>
            <a:off x="381000" y="1806980"/>
            <a:ext cx="5181600" cy="3429000"/>
          </a:xfrm>
        </p:spPr>
        <p:txBody>
          <a:bodyPr/>
          <a:lstStyle/>
          <a:p>
            <a:pPr eaLnBrk="1" hangingPunct="1">
              <a:lnSpc>
                <a:spcPct val="114000"/>
              </a:lnSpc>
              <a:buFont typeface="Arial" pitchFamily="34" charset="0"/>
              <a:buChar char="•"/>
              <a:defRPr/>
            </a:pPr>
            <a:r>
              <a:rPr lang="en-US" sz="2000" dirty="0" smtClean="0">
                <a:solidFill>
                  <a:schemeClr val="tx1"/>
                </a:solidFill>
                <a:latin typeface="+mn-lt"/>
              </a:rPr>
              <a:t>Series of short, low energy direct current electrical pulses</a:t>
            </a:r>
          </a:p>
          <a:p>
            <a:pPr eaLnBrk="1" hangingPunct="1">
              <a:lnSpc>
                <a:spcPct val="114000"/>
              </a:lnSpc>
              <a:buFont typeface="Arial" pitchFamily="34" charset="0"/>
              <a:buChar char="•"/>
              <a:defRPr/>
            </a:pPr>
            <a:r>
              <a:rPr lang="en-US" sz="2000" dirty="0" smtClean="0">
                <a:solidFill>
                  <a:schemeClr val="tx1"/>
                </a:solidFill>
                <a:latin typeface="+mn-lt"/>
              </a:rPr>
              <a:t>Does not rely on heat to ablate tissue</a:t>
            </a:r>
          </a:p>
          <a:p>
            <a:pPr eaLnBrk="1" hangingPunct="1">
              <a:lnSpc>
                <a:spcPct val="114000"/>
              </a:lnSpc>
              <a:buFont typeface="Arial" pitchFamily="34" charset="0"/>
              <a:buChar char="•"/>
              <a:defRPr/>
            </a:pPr>
            <a:r>
              <a:rPr lang="en-US" sz="2000" dirty="0" smtClean="0">
                <a:solidFill>
                  <a:schemeClr val="tx1"/>
                </a:solidFill>
                <a:latin typeface="+mn-lt"/>
              </a:rPr>
              <a:t>Creates defects – permanent pores in cell membranes</a:t>
            </a:r>
          </a:p>
          <a:p>
            <a:pPr eaLnBrk="1" hangingPunct="1">
              <a:lnSpc>
                <a:spcPct val="114000"/>
              </a:lnSpc>
              <a:buFont typeface="Arial" pitchFamily="34" charset="0"/>
              <a:buChar char="•"/>
              <a:defRPr/>
            </a:pPr>
            <a:r>
              <a:rPr lang="en-US" sz="2000" dirty="0" smtClean="0">
                <a:solidFill>
                  <a:schemeClr val="tx1"/>
                </a:solidFill>
                <a:latin typeface="+mn-lt"/>
              </a:rPr>
              <a:t>Cell death occurs by apoptosis</a:t>
            </a:r>
          </a:p>
          <a:p>
            <a:pPr eaLnBrk="1" hangingPunct="1">
              <a:lnSpc>
                <a:spcPct val="114000"/>
              </a:lnSpc>
              <a:buFont typeface="Arial" pitchFamily="34" charset="0"/>
              <a:buChar char="•"/>
              <a:defRPr/>
            </a:pPr>
            <a:r>
              <a:rPr lang="en-US" sz="2000" dirty="0" smtClean="0">
                <a:solidFill>
                  <a:schemeClr val="tx1"/>
                </a:solidFill>
                <a:latin typeface="+mn-lt"/>
              </a:rPr>
              <a:t>This immune mediated cell death allows cellular clearance of debris and creates minimal tissue distortion</a:t>
            </a:r>
          </a:p>
        </p:txBody>
      </p:sp>
      <p:pic>
        <p:nvPicPr>
          <p:cNvPr id="6" name="Picture 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0451"/>
          <a:stretch/>
        </p:blipFill>
        <p:spPr bwMode="auto">
          <a:xfrm>
            <a:off x="5355770" y="2362200"/>
            <a:ext cx="3739730"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064863" y="2016352"/>
            <a:ext cx="2321545" cy="369332"/>
          </a:xfrm>
          <a:prstGeom prst="rect">
            <a:avLst/>
          </a:prstGeom>
          <a:noFill/>
        </p:spPr>
        <p:txBody>
          <a:bodyPr wrap="square" rtlCol="0">
            <a:spAutoFit/>
          </a:bodyPr>
          <a:lstStyle/>
          <a:p>
            <a:pPr algn="ctr"/>
            <a:r>
              <a:rPr lang="en-US" b="1" dirty="0" smtClean="0">
                <a:latin typeface="+mj-lt"/>
              </a:rPr>
              <a:t>3000 V @ d = 2.0 cm</a:t>
            </a:r>
            <a:endParaRPr lang="en-US" b="1" dirty="0">
              <a:latin typeface="+mj-lt"/>
            </a:endParaRPr>
          </a:p>
        </p:txBody>
      </p:sp>
      <p:sp>
        <p:nvSpPr>
          <p:cNvPr id="9" name="Text Placeholder 2"/>
          <p:cNvSpPr txBox="1">
            <a:spLocks/>
          </p:cNvSpPr>
          <p:nvPr/>
        </p:nvSpPr>
        <p:spPr bwMode="auto">
          <a:xfrm>
            <a:off x="402140" y="914400"/>
            <a:ext cx="8208459" cy="892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rgbClr val="7F7F7F"/>
                </a:solidFill>
                <a:latin typeface="+mj-lt"/>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7F7F7F"/>
                </a:solidFill>
                <a:latin typeface="+mj-lt"/>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7F7F7F"/>
                </a:solidFill>
                <a:latin typeface="+mj-lt"/>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7F7F7F"/>
                </a:solidFill>
                <a:latin typeface="+mj-lt"/>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7F7F7F"/>
                </a:solidFill>
                <a:latin typeface="+mj-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hangingPunct="1">
              <a:lnSpc>
                <a:spcPct val="114000"/>
              </a:lnSpc>
              <a:buFont typeface="Arial" charset="0"/>
              <a:buNone/>
              <a:defRPr/>
            </a:pPr>
            <a:r>
              <a:rPr lang="en-US" sz="2400" b="1" dirty="0" smtClean="0">
                <a:solidFill>
                  <a:srgbClr val="7030A0"/>
                </a:solidFill>
                <a:latin typeface="+mn-lt"/>
              </a:rPr>
              <a:t>A new treatment modality for locally advanced pancreatic &amp; hepatic tumors</a:t>
            </a:r>
          </a:p>
        </p:txBody>
      </p:sp>
    </p:spTree>
    <p:extLst>
      <p:ext uri="{BB962C8B-B14F-4D97-AF65-F5344CB8AC3E}">
        <p14:creationId xmlns:p14="http://schemas.microsoft.com/office/powerpoint/2010/main" val="31336859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81000" y="26988"/>
            <a:ext cx="8153400" cy="887412"/>
          </a:xfrm>
        </p:spPr>
        <p:txBody>
          <a:bodyPr/>
          <a:lstStyle/>
          <a:p>
            <a:r>
              <a:rPr lang="en-US" dirty="0" smtClean="0">
                <a:solidFill>
                  <a:schemeClr val="bg1"/>
                </a:solidFill>
              </a:rPr>
              <a:t>Irreversible Electroporation (IRE)</a:t>
            </a:r>
            <a:endParaRPr lang="en-US" dirty="0">
              <a:solidFill>
                <a:schemeClr val="bg1"/>
              </a:solidFill>
            </a:endParaRPr>
          </a:p>
        </p:txBody>
      </p:sp>
      <p:sp>
        <p:nvSpPr>
          <p:cNvPr id="3" name="Text Placeholder 2"/>
          <p:cNvSpPr>
            <a:spLocks noGrp="1"/>
          </p:cNvSpPr>
          <p:nvPr>
            <p:ph type="body" sz="quarter" idx="10"/>
          </p:nvPr>
        </p:nvSpPr>
        <p:spPr>
          <a:xfrm>
            <a:off x="381000" y="1066800"/>
            <a:ext cx="8305800" cy="4979190"/>
          </a:xfrm>
        </p:spPr>
        <p:txBody>
          <a:bodyPr/>
          <a:lstStyle/>
          <a:p>
            <a:pPr marL="0" indent="0" eaLnBrk="1" hangingPunct="1">
              <a:lnSpc>
                <a:spcPct val="114000"/>
              </a:lnSpc>
              <a:buNone/>
              <a:defRPr/>
            </a:pPr>
            <a:r>
              <a:rPr lang="en-US" sz="2400" b="1" dirty="0" smtClean="0">
                <a:solidFill>
                  <a:srgbClr val="7030A0"/>
                </a:solidFill>
                <a:latin typeface="+mn-lt"/>
              </a:rPr>
              <a:t>Cell Exposure to Electric Field – Nano Sized Pore Formation</a:t>
            </a:r>
            <a:endParaRPr lang="en-US" sz="2400" b="1" dirty="0">
              <a:solidFill>
                <a:srgbClr val="7030A0"/>
              </a:solidFill>
              <a:latin typeface="+mn-lt"/>
            </a:endParaRPr>
          </a:p>
          <a:p>
            <a:pPr eaLnBrk="1" hangingPunct="1">
              <a:lnSpc>
                <a:spcPct val="114000"/>
              </a:lnSpc>
              <a:buFont typeface="Arial" pitchFamily="34" charset="0"/>
              <a:buChar char="•"/>
              <a:defRPr/>
            </a:pPr>
            <a:r>
              <a:rPr lang="en-US" sz="2000" dirty="0" smtClean="0">
                <a:solidFill>
                  <a:schemeClr val="tx1"/>
                </a:solidFill>
                <a:latin typeface="+mn-lt"/>
              </a:rPr>
              <a:t>Exposure to an electric field may result either in permeabilization of cell membrane or its destruction</a:t>
            </a:r>
          </a:p>
          <a:p>
            <a:pPr eaLnBrk="1" hangingPunct="1">
              <a:lnSpc>
                <a:spcPct val="114000"/>
              </a:lnSpc>
              <a:buFont typeface="Arial" pitchFamily="34" charset="0"/>
              <a:buChar char="•"/>
              <a:defRPr/>
            </a:pPr>
            <a:r>
              <a:rPr lang="en-US" sz="2000" dirty="0" smtClean="0">
                <a:solidFill>
                  <a:schemeClr val="tx1"/>
                </a:solidFill>
                <a:latin typeface="+mn-lt"/>
              </a:rPr>
              <a:t>Temporary permeabilization can be described as Reversible Electroporation</a:t>
            </a:r>
          </a:p>
          <a:p>
            <a:pPr eaLnBrk="1" hangingPunct="1">
              <a:lnSpc>
                <a:spcPct val="114000"/>
              </a:lnSpc>
              <a:buFont typeface="Arial" pitchFamily="34" charset="0"/>
              <a:buChar char="•"/>
              <a:defRPr/>
            </a:pPr>
            <a:r>
              <a:rPr lang="en-US" sz="2000" dirty="0" smtClean="0">
                <a:solidFill>
                  <a:schemeClr val="tx1"/>
                </a:solidFill>
                <a:latin typeface="+mn-lt"/>
              </a:rPr>
              <a:t>Permanent permeabilization can be described as </a:t>
            </a:r>
            <a:r>
              <a:rPr lang="en-US" sz="2000" b="1" u="sng" dirty="0" smtClean="0">
                <a:solidFill>
                  <a:schemeClr val="tx1"/>
                </a:solidFill>
                <a:latin typeface="+mn-lt"/>
              </a:rPr>
              <a:t>Irreversible Electroporation</a:t>
            </a:r>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5373" r="50000"/>
          <a:stretch/>
        </p:blipFill>
        <p:spPr bwMode="auto">
          <a:xfrm>
            <a:off x="2517935" y="3786116"/>
            <a:ext cx="1991359" cy="17002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0000" t="54468"/>
          <a:stretch/>
        </p:blipFill>
        <p:spPr bwMode="auto">
          <a:xfrm>
            <a:off x="6695440" y="3751613"/>
            <a:ext cx="1991360" cy="1734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134" r="50000" b="50000"/>
          <a:stretch/>
        </p:blipFill>
        <p:spPr bwMode="auto">
          <a:xfrm>
            <a:off x="523241" y="3777018"/>
            <a:ext cx="1991359" cy="1709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539750" y="3459513"/>
            <a:ext cx="3975894" cy="304800"/>
          </a:xfrm>
          <a:prstGeom prst="rect">
            <a:avLst/>
          </a:prstGeom>
          <a:solidFill>
            <a:srgbClr val="E58E1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Normal Liver</a:t>
            </a:r>
            <a:endParaRPr lang="en-US" b="1" dirty="0"/>
          </a:p>
        </p:txBody>
      </p:sp>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0000" t="4701" b="50000"/>
          <a:stretch/>
        </p:blipFill>
        <p:spPr bwMode="auto">
          <a:xfrm>
            <a:off x="4715955" y="3760519"/>
            <a:ext cx="1991360" cy="17258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4710906" y="3480932"/>
            <a:ext cx="3975894" cy="304800"/>
          </a:xfrm>
          <a:prstGeom prst="rect">
            <a:avLst/>
          </a:prstGeom>
          <a:solidFill>
            <a:srgbClr val="7030A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IRE with Nanopores</a:t>
            </a:r>
            <a:endParaRPr lang="en-US" b="1" dirty="0"/>
          </a:p>
        </p:txBody>
      </p:sp>
    </p:spTree>
    <p:extLst>
      <p:ext uri="{BB962C8B-B14F-4D97-AF65-F5344CB8AC3E}">
        <p14:creationId xmlns:p14="http://schemas.microsoft.com/office/powerpoint/2010/main" val="35059307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81000" y="26988"/>
            <a:ext cx="8153400" cy="887412"/>
          </a:xfrm>
        </p:spPr>
        <p:txBody>
          <a:bodyPr/>
          <a:lstStyle/>
          <a:p>
            <a:r>
              <a:rPr lang="en-US" dirty="0" smtClean="0">
                <a:solidFill>
                  <a:schemeClr val="bg1"/>
                </a:solidFill>
              </a:rPr>
              <a:t>Irreversible Electroporation (IRE)</a:t>
            </a:r>
            <a:endParaRPr lang="en-US" dirty="0">
              <a:solidFill>
                <a:schemeClr val="bg1"/>
              </a:solidFill>
            </a:endParaRPr>
          </a:p>
        </p:txBody>
      </p:sp>
      <p:sp>
        <p:nvSpPr>
          <p:cNvPr id="3" name="Text Placeholder 2"/>
          <p:cNvSpPr>
            <a:spLocks noGrp="1"/>
          </p:cNvSpPr>
          <p:nvPr>
            <p:ph type="body" sz="quarter" idx="10"/>
          </p:nvPr>
        </p:nvSpPr>
        <p:spPr>
          <a:xfrm>
            <a:off x="381000" y="1066800"/>
            <a:ext cx="8305800" cy="4979190"/>
          </a:xfrm>
        </p:spPr>
        <p:txBody>
          <a:bodyPr/>
          <a:lstStyle/>
          <a:p>
            <a:pPr marL="0" indent="0" eaLnBrk="1" hangingPunct="1">
              <a:lnSpc>
                <a:spcPct val="114000"/>
              </a:lnSpc>
              <a:buNone/>
              <a:defRPr/>
            </a:pPr>
            <a:r>
              <a:rPr lang="en-US" sz="2800" b="1" dirty="0" smtClean="0">
                <a:solidFill>
                  <a:srgbClr val="7030A0"/>
                </a:solidFill>
                <a:latin typeface="+mn-lt"/>
              </a:rPr>
              <a:t>Established Dose Response Curve</a:t>
            </a:r>
            <a:endParaRPr lang="en-US" sz="2800" b="1" dirty="0">
              <a:solidFill>
                <a:srgbClr val="7030A0"/>
              </a:solidFill>
              <a:latin typeface="+mn-l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50" y="1981200"/>
            <a:ext cx="7056437" cy="4048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17"/>
          <p:cNvPicPr>
            <a:picLocks noChangeAspect="1" noChangeArrowheads="1"/>
          </p:cNvPicPr>
          <p:nvPr/>
        </p:nvPicPr>
        <p:blipFill rotWithShape="1">
          <a:blip r:embed="rId3">
            <a:extLst>
              <a:ext uri="{28A0092B-C50C-407E-A947-70E740481C1C}">
                <a14:useLocalDpi xmlns:a14="http://schemas.microsoft.com/office/drawing/2010/main" val="0"/>
              </a:ext>
            </a:extLst>
          </a:blip>
          <a:srcRect l="6771"/>
          <a:stretch/>
        </p:blipFill>
        <p:spPr bwMode="auto">
          <a:xfrm>
            <a:off x="5857875" y="1981200"/>
            <a:ext cx="1645920" cy="101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16"/>
          <p:cNvPicPr>
            <a:picLocks noChangeAspect="1" noChangeArrowheads="1"/>
          </p:cNvPicPr>
          <p:nvPr/>
        </p:nvPicPr>
        <p:blipFill rotWithShape="1">
          <a:blip r:embed="rId4">
            <a:extLst>
              <a:ext uri="{28A0092B-C50C-407E-A947-70E740481C1C}">
                <a14:useLocalDpi xmlns:a14="http://schemas.microsoft.com/office/drawing/2010/main" val="0"/>
              </a:ext>
            </a:extLst>
          </a:blip>
          <a:srcRect l="16146" t="-675" b="12725"/>
          <a:stretch/>
        </p:blipFill>
        <p:spPr bwMode="auto">
          <a:xfrm>
            <a:off x="7380287" y="3124200"/>
            <a:ext cx="1554480" cy="1134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40398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81000" y="26988"/>
            <a:ext cx="8153400" cy="887412"/>
          </a:xfrm>
        </p:spPr>
        <p:txBody>
          <a:bodyPr/>
          <a:lstStyle/>
          <a:p>
            <a:r>
              <a:rPr lang="en-US" dirty="0" smtClean="0">
                <a:solidFill>
                  <a:schemeClr val="bg1"/>
                </a:solidFill>
              </a:rPr>
              <a:t>Irreversible Electroporation (IRE)</a:t>
            </a:r>
            <a:endParaRPr lang="en-US" dirty="0">
              <a:solidFill>
                <a:schemeClr val="bg1"/>
              </a:solidFill>
            </a:endParaRPr>
          </a:p>
        </p:txBody>
      </p:sp>
      <p:sp>
        <p:nvSpPr>
          <p:cNvPr id="3" name="Text Placeholder 2"/>
          <p:cNvSpPr>
            <a:spLocks noGrp="1"/>
          </p:cNvSpPr>
          <p:nvPr>
            <p:ph type="body" sz="quarter" idx="10"/>
          </p:nvPr>
        </p:nvSpPr>
        <p:spPr>
          <a:xfrm>
            <a:off x="381000" y="1066800"/>
            <a:ext cx="7620000" cy="4979190"/>
          </a:xfrm>
        </p:spPr>
        <p:txBody>
          <a:bodyPr/>
          <a:lstStyle/>
          <a:p>
            <a:pPr marL="0" indent="0" eaLnBrk="1" hangingPunct="1">
              <a:lnSpc>
                <a:spcPct val="114000"/>
              </a:lnSpc>
              <a:buNone/>
              <a:defRPr/>
            </a:pPr>
            <a:r>
              <a:rPr lang="en-US" sz="2800" b="1" dirty="0" smtClean="0">
                <a:solidFill>
                  <a:srgbClr val="7030A0"/>
                </a:solidFill>
              </a:rPr>
              <a:t>Comparison of Biological Effects between Thermal Ablation and Irreversible Electroporation (IRE)</a:t>
            </a:r>
            <a:endParaRPr lang="en-US" sz="2800" b="1" dirty="0">
              <a:solidFill>
                <a:srgbClr val="7030A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3368245483"/>
              </p:ext>
            </p:extLst>
          </p:nvPr>
        </p:nvGraphicFramePr>
        <p:xfrm>
          <a:off x="381000" y="2133600"/>
          <a:ext cx="8458200" cy="3078480"/>
        </p:xfrm>
        <a:graphic>
          <a:graphicData uri="http://schemas.openxmlformats.org/drawingml/2006/table">
            <a:tbl>
              <a:tblPr firstRow="1">
                <a:tableStyleId>{93296810-A885-4BE3-A3E7-6D5BEEA58F35}</a:tableStyleId>
              </a:tblPr>
              <a:tblGrid>
                <a:gridCol w="2362200"/>
                <a:gridCol w="3276600"/>
                <a:gridCol w="2819400"/>
              </a:tblGrid>
              <a:tr h="370840">
                <a:tc>
                  <a:txBody>
                    <a:bodyPr/>
                    <a:lstStyle/>
                    <a:p>
                      <a:pPr algn="ctr"/>
                      <a:r>
                        <a:rPr lang="en-US" sz="2000" dirty="0" smtClean="0">
                          <a:latin typeface="+mn-lt"/>
                        </a:rPr>
                        <a:t>Effect</a:t>
                      </a:r>
                      <a:endParaRPr lang="en-US" sz="2000" dirty="0">
                        <a:latin typeface="+mn-lt"/>
                      </a:endParaRPr>
                    </a:p>
                  </a:txBody>
                  <a:tcPr/>
                </a:tc>
                <a:tc>
                  <a:txBody>
                    <a:bodyPr/>
                    <a:lstStyle/>
                    <a:p>
                      <a:pPr algn="ctr"/>
                      <a:r>
                        <a:rPr lang="en-US" sz="2000" dirty="0" smtClean="0">
                          <a:latin typeface="+mn-lt"/>
                        </a:rPr>
                        <a:t>Thermal Ablation</a:t>
                      </a:r>
                    </a:p>
                    <a:p>
                      <a:pPr algn="ctr"/>
                      <a:r>
                        <a:rPr lang="en-US" sz="2000" dirty="0" smtClean="0">
                          <a:latin typeface="+mn-lt"/>
                        </a:rPr>
                        <a:t>(RFA/Cryo/Microwave)</a:t>
                      </a:r>
                      <a:endParaRPr lang="en-US" sz="2000" dirty="0">
                        <a:latin typeface="+mn-lt"/>
                      </a:endParaRPr>
                    </a:p>
                  </a:txBody>
                  <a:tcPr/>
                </a:tc>
                <a:tc>
                  <a:txBody>
                    <a:bodyPr/>
                    <a:lstStyle/>
                    <a:p>
                      <a:pPr algn="ctr"/>
                      <a:r>
                        <a:rPr lang="en-US" sz="2000" dirty="0" smtClean="0">
                          <a:latin typeface="+mn-lt"/>
                        </a:rPr>
                        <a:t>Irreversible Electroporation</a:t>
                      </a:r>
                      <a:endParaRPr lang="en-US" sz="2000" dirty="0">
                        <a:latin typeface="+mn-lt"/>
                      </a:endParaRPr>
                    </a:p>
                  </a:txBody>
                  <a:tcPr/>
                </a:tc>
              </a:tr>
              <a:tr h="370840">
                <a:tc>
                  <a:txBody>
                    <a:bodyPr/>
                    <a:lstStyle/>
                    <a:p>
                      <a:r>
                        <a:rPr lang="en-US" sz="2000" dirty="0" smtClean="0">
                          <a:latin typeface="+mn-lt"/>
                        </a:rPr>
                        <a:t>Act of damage</a:t>
                      </a:r>
                      <a:endParaRPr lang="en-US" sz="2000" dirty="0">
                        <a:latin typeface="+mn-lt"/>
                      </a:endParaRPr>
                    </a:p>
                  </a:txBody>
                  <a:tcPr/>
                </a:tc>
                <a:tc>
                  <a:txBody>
                    <a:bodyPr/>
                    <a:lstStyle/>
                    <a:p>
                      <a:pPr algn="l"/>
                      <a:r>
                        <a:rPr lang="en-US" sz="2000" dirty="0" smtClean="0">
                          <a:latin typeface="+mn-lt"/>
                        </a:rPr>
                        <a:t>Entire cell</a:t>
                      </a:r>
                      <a:endParaRPr lang="en-US" sz="2000" dirty="0">
                        <a:latin typeface="+mn-lt"/>
                      </a:endParaRPr>
                    </a:p>
                  </a:txBody>
                  <a:tcPr/>
                </a:tc>
                <a:tc>
                  <a:txBody>
                    <a:bodyPr/>
                    <a:lstStyle/>
                    <a:p>
                      <a:pPr algn="l"/>
                      <a:r>
                        <a:rPr lang="en-US" sz="2000" dirty="0" smtClean="0">
                          <a:latin typeface="+mn-lt"/>
                        </a:rPr>
                        <a:t>Only cell membrane</a:t>
                      </a:r>
                      <a:endParaRPr lang="en-US" sz="2000" dirty="0">
                        <a:latin typeface="+mn-lt"/>
                      </a:endParaRPr>
                    </a:p>
                  </a:txBody>
                  <a:tcPr/>
                </a:tc>
              </a:tr>
              <a:tr h="370840">
                <a:tc>
                  <a:txBody>
                    <a:bodyPr/>
                    <a:lstStyle/>
                    <a:p>
                      <a:r>
                        <a:rPr lang="en-US" sz="2000" dirty="0" smtClean="0">
                          <a:latin typeface="+mn-lt"/>
                        </a:rPr>
                        <a:t>Protein</a:t>
                      </a:r>
                      <a:r>
                        <a:rPr lang="en-US" sz="2000" baseline="0" dirty="0" smtClean="0">
                          <a:latin typeface="+mn-lt"/>
                        </a:rPr>
                        <a:t> denaturation</a:t>
                      </a:r>
                      <a:endParaRPr lang="en-US" sz="2000" dirty="0">
                        <a:latin typeface="+mn-lt"/>
                      </a:endParaRPr>
                    </a:p>
                  </a:txBody>
                  <a:tcPr/>
                </a:tc>
                <a:tc>
                  <a:txBody>
                    <a:bodyPr/>
                    <a:lstStyle/>
                    <a:p>
                      <a:pPr algn="l"/>
                      <a:r>
                        <a:rPr lang="en-US" sz="2000" dirty="0" smtClean="0">
                          <a:latin typeface="+mn-lt"/>
                        </a:rPr>
                        <a:t>Typical</a:t>
                      </a:r>
                      <a:endParaRPr lang="en-US" sz="2000" dirty="0">
                        <a:latin typeface="+mn-lt"/>
                      </a:endParaRPr>
                    </a:p>
                  </a:txBody>
                  <a:tcPr/>
                </a:tc>
                <a:tc>
                  <a:txBody>
                    <a:bodyPr/>
                    <a:lstStyle/>
                    <a:p>
                      <a:pPr algn="l"/>
                      <a:r>
                        <a:rPr lang="en-US" sz="2000" dirty="0" smtClean="0">
                          <a:latin typeface="+mn-lt"/>
                        </a:rPr>
                        <a:t>Not present</a:t>
                      </a:r>
                      <a:endParaRPr lang="en-US" sz="2000" dirty="0">
                        <a:latin typeface="+mn-lt"/>
                      </a:endParaRPr>
                    </a:p>
                  </a:txBody>
                  <a:tcPr/>
                </a:tc>
              </a:tr>
              <a:tr h="370840">
                <a:tc>
                  <a:txBody>
                    <a:bodyPr/>
                    <a:lstStyle/>
                    <a:p>
                      <a:r>
                        <a:rPr lang="en-US" sz="2000" dirty="0" smtClean="0">
                          <a:latin typeface="+mn-lt"/>
                        </a:rPr>
                        <a:t>Blood flow</a:t>
                      </a:r>
                      <a:endParaRPr lang="en-US" sz="2000" dirty="0">
                        <a:latin typeface="+mn-lt"/>
                      </a:endParaRPr>
                    </a:p>
                  </a:txBody>
                  <a:tcPr/>
                </a:tc>
                <a:tc>
                  <a:txBody>
                    <a:bodyPr/>
                    <a:lstStyle/>
                    <a:p>
                      <a:pPr algn="l"/>
                      <a:r>
                        <a:rPr lang="en-US" sz="2000" dirty="0" smtClean="0">
                          <a:latin typeface="+mn-lt"/>
                        </a:rPr>
                        <a:t>Affects efficacy of ablation</a:t>
                      </a:r>
                      <a:endParaRPr lang="en-US" sz="2000" dirty="0">
                        <a:latin typeface="+mn-lt"/>
                      </a:endParaRPr>
                    </a:p>
                  </a:txBody>
                  <a:tcPr/>
                </a:tc>
                <a:tc>
                  <a:txBody>
                    <a:bodyPr/>
                    <a:lstStyle/>
                    <a:p>
                      <a:pPr algn="l"/>
                      <a:r>
                        <a:rPr lang="en-US" sz="2000" dirty="0" smtClean="0">
                          <a:latin typeface="+mn-lt"/>
                        </a:rPr>
                        <a:t>No effect</a:t>
                      </a:r>
                      <a:endParaRPr lang="en-US" sz="2000" dirty="0">
                        <a:latin typeface="+mn-lt"/>
                      </a:endParaRPr>
                    </a:p>
                  </a:txBody>
                  <a:tcPr/>
                </a:tc>
              </a:tr>
              <a:tr h="370840">
                <a:tc>
                  <a:txBody>
                    <a:bodyPr/>
                    <a:lstStyle/>
                    <a:p>
                      <a:r>
                        <a:rPr lang="en-US" sz="2000" dirty="0" smtClean="0">
                          <a:latin typeface="+mn-lt"/>
                        </a:rPr>
                        <a:t>Connective tissue</a:t>
                      </a:r>
                      <a:endParaRPr lang="en-US" sz="2000" dirty="0">
                        <a:latin typeface="+mn-lt"/>
                      </a:endParaRPr>
                    </a:p>
                  </a:txBody>
                  <a:tcPr/>
                </a:tc>
                <a:tc>
                  <a:txBody>
                    <a:bodyPr/>
                    <a:lstStyle/>
                    <a:p>
                      <a:pPr algn="l"/>
                      <a:r>
                        <a:rPr lang="en-US" sz="2000" dirty="0" smtClean="0">
                          <a:latin typeface="+mn-lt"/>
                        </a:rPr>
                        <a:t>Damaged</a:t>
                      </a:r>
                      <a:endParaRPr lang="en-US" sz="2000" dirty="0">
                        <a:latin typeface="+mn-lt"/>
                      </a:endParaRPr>
                    </a:p>
                  </a:txBody>
                  <a:tcPr/>
                </a:tc>
                <a:tc>
                  <a:txBody>
                    <a:bodyPr/>
                    <a:lstStyle/>
                    <a:p>
                      <a:pPr algn="l"/>
                      <a:r>
                        <a:rPr lang="en-US" sz="2000" dirty="0" smtClean="0">
                          <a:latin typeface="+mn-lt"/>
                        </a:rPr>
                        <a:t>Spared</a:t>
                      </a:r>
                      <a:endParaRPr lang="en-US" sz="2000" dirty="0">
                        <a:latin typeface="+mn-lt"/>
                      </a:endParaRPr>
                    </a:p>
                  </a:txBody>
                  <a:tcPr/>
                </a:tc>
              </a:tr>
              <a:tr h="370840">
                <a:tc>
                  <a:txBody>
                    <a:bodyPr/>
                    <a:lstStyle/>
                    <a:p>
                      <a:r>
                        <a:rPr lang="en-US" sz="2000" dirty="0" smtClean="0">
                          <a:latin typeface="+mn-lt"/>
                        </a:rPr>
                        <a:t>Region of damage</a:t>
                      </a:r>
                      <a:endParaRPr lang="en-US" sz="2000" dirty="0">
                        <a:latin typeface="+mn-lt"/>
                      </a:endParaRPr>
                    </a:p>
                  </a:txBody>
                  <a:tcPr/>
                </a:tc>
                <a:tc>
                  <a:txBody>
                    <a:bodyPr/>
                    <a:lstStyle/>
                    <a:p>
                      <a:pPr algn="l"/>
                      <a:r>
                        <a:rPr lang="en-US" sz="2000" dirty="0" smtClean="0">
                          <a:latin typeface="+mn-lt"/>
                        </a:rPr>
                        <a:t>Gradual change</a:t>
                      </a:r>
                      <a:endParaRPr lang="en-US" sz="2000" dirty="0">
                        <a:latin typeface="+mn-lt"/>
                      </a:endParaRPr>
                    </a:p>
                  </a:txBody>
                  <a:tcPr/>
                </a:tc>
                <a:tc>
                  <a:txBody>
                    <a:bodyPr/>
                    <a:lstStyle/>
                    <a:p>
                      <a:pPr algn="l"/>
                      <a:r>
                        <a:rPr lang="en-US" sz="2000" dirty="0" smtClean="0">
                          <a:latin typeface="+mn-lt"/>
                        </a:rPr>
                        <a:t>Better defined</a:t>
                      </a:r>
                      <a:endParaRPr lang="en-US" sz="2000" dirty="0">
                        <a:latin typeface="+mn-lt"/>
                      </a:endParaRPr>
                    </a:p>
                  </a:txBody>
                  <a:tcPr/>
                </a:tc>
              </a:tr>
              <a:tr h="370840">
                <a:tc>
                  <a:txBody>
                    <a:bodyPr/>
                    <a:lstStyle/>
                    <a:p>
                      <a:r>
                        <a:rPr lang="en-US" sz="2000" dirty="0" smtClean="0">
                          <a:latin typeface="+mn-lt"/>
                        </a:rPr>
                        <a:t>IHC effects</a:t>
                      </a:r>
                      <a:endParaRPr lang="en-US" sz="2000" dirty="0">
                        <a:latin typeface="+mn-lt"/>
                      </a:endParaRPr>
                    </a:p>
                  </a:txBody>
                  <a:tcPr/>
                </a:tc>
                <a:tc>
                  <a:txBody>
                    <a:bodyPr/>
                    <a:lstStyle/>
                    <a:p>
                      <a:pPr algn="l"/>
                      <a:r>
                        <a:rPr lang="en-US" sz="2000" dirty="0" smtClean="0">
                          <a:latin typeface="+mn-lt"/>
                        </a:rPr>
                        <a:t>Present</a:t>
                      </a:r>
                      <a:endParaRPr lang="en-US" sz="2000" dirty="0">
                        <a:latin typeface="+mn-lt"/>
                      </a:endParaRPr>
                    </a:p>
                  </a:txBody>
                  <a:tcPr/>
                </a:tc>
                <a:tc>
                  <a:txBody>
                    <a:bodyPr/>
                    <a:lstStyle/>
                    <a:p>
                      <a:pPr algn="l"/>
                      <a:r>
                        <a:rPr lang="en-US" sz="2000" dirty="0" smtClean="0">
                          <a:latin typeface="+mn-lt"/>
                        </a:rPr>
                        <a:t>Not present</a:t>
                      </a:r>
                      <a:endParaRPr lang="en-US" sz="2000" dirty="0">
                        <a:latin typeface="+mn-lt"/>
                      </a:endParaRPr>
                    </a:p>
                  </a:txBody>
                  <a:tcPr/>
                </a:tc>
              </a:tr>
            </a:tbl>
          </a:graphicData>
        </a:graphic>
      </p:graphicFrame>
    </p:spTree>
    <p:extLst>
      <p:ext uri="{BB962C8B-B14F-4D97-AF65-F5344CB8AC3E}">
        <p14:creationId xmlns:p14="http://schemas.microsoft.com/office/powerpoint/2010/main" val="25935129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Users\gsingle\Desktop\File Cabinet\Sales &amp; Marketing\RESOURCES\IMAGES &amp; VIDEO\IRE Low Res Photos\Single-Wand.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7500" b="37500"/>
          <a:stretch/>
        </p:blipFill>
        <p:spPr bwMode="auto">
          <a:xfrm>
            <a:off x="0" y="5250180"/>
            <a:ext cx="7315200" cy="73152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Users\gsingle\Desktop\File Cabinet\Sales &amp; Marketing\RESOURCES\IMAGES &amp; VIDEO\IRE Low Res Photos\Single-Wand.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7500" b="37500"/>
          <a:stretch/>
        </p:blipFill>
        <p:spPr bwMode="auto">
          <a:xfrm>
            <a:off x="0" y="4675130"/>
            <a:ext cx="7315200" cy="73152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idx="4294967295"/>
          </p:nvPr>
        </p:nvSpPr>
        <p:spPr>
          <a:xfrm>
            <a:off x="381000" y="26988"/>
            <a:ext cx="8153400" cy="887412"/>
          </a:xfrm>
        </p:spPr>
        <p:txBody>
          <a:bodyPr/>
          <a:lstStyle/>
          <a:p>
            <a:r>
              <a:rPr lang="en-US" dirty="0" smtClean="0">
                <a:solidFill>
                  <a:schemeClr val="bg1"/>
                </a:solidFill>
              </a:rPr>
              <a:t>An IRE System</a:t>
            </a:r>
            <a:endParaRPr lang="en-US" dirty="0">
              <a:solidFill>
                <a:schemeClr val="bg1"/>
              </a:solidFill>
            </a:endParaRPr>
          </a:p>
        </p:txBody>
      </p:sp>
      <p:sp>
        <p:nvSpPr>
          <p:cNvPr id="3" name="Text Placeholder 2"/>
          <p:cNvSpPr>
            <a:spLocks noGrp="1"/>
          </p:cNvSpPr>
          <p:nvPr>
            <p:ph type="body" sz="quarter" idx="10"/>
          </p:nvPr>
        </p:nvSpPr>
        <p:spPr>
          <a:xfrm>
            <a:off x="381000" y="1066800"/>
            <a:ext cx="5626100" cy="4979190"/>
          </a:xfrm>
        </p:spPr>
        <p:txBody>
          <a:bodyPr/>
          <a:lstStyle/>
          <a:p>
            <a:pPr marL="0" indent="0" eaLnBrk="1" hangingPunct="1">
              <a:lnSpc>
                <a:spcPct val="114000"/>
              </a:lnSpc>
              <a:buNone/>
              <a:defRPr/>
            </a:pPr>
            <a:r>
              <a:rPr lang="en-US" sz="2800" b="1" dirty="0" smtClean="0">
                <a:solidFill>
                  <a:srgbClr val="7030A0"/>
                </a:solidFill>
                <a:latin typeface="+mn-lt"/>
              </a:rPr>
              <a:t>An IRE System Components</a:t>
            </a:r>
            <a:endParaRPr lang="en-US" sz="2800" b="1" dirty="0">
              <a:solidFill>
                <a:srgbClr val="7030A0"/>
              </a:solidFill>
              <a:latin typeface="+mn-lt"/>
            </a:endParaRPr>
          </a:p>
          <a:p>
            <a:pPr eaLnBrk="1" hangingPunct="1">
              <a:lnSpc>
                <a:spcPct val="114000"/>
              </a:lnSpc>
              <a:buFont typeface="Arial" pitchFamily="34" charset="0"/>
              <a:buChar char="•"/>
              <a:defRPr/>
            </a:pPr>
            <a:r>
              <a:rPr lang="en-US" sz="2000" dirty="0" smtClean="0">
                <a:solidFill>
                  <a:schemeClr val="tx1"/>
                </a:solidFill>
                <a:latin typeface="+mn-lt"/>
              </a:rPr>
              <a:t>Generator </a:t>
            </a:r>
          </a:p>
          <a:p>
            <a:pPr eaLnBrk="1" hangingPunct="1">
              <a:lnSpc>
                <a:spcPct val="114000"/>
              </a:lnSpc>
              <a:buFont typeface="Arial" pitchFamily="34" charset="0"/>
              <a:buChar char="•"/>
              <a:defRPr/>
            </a:pPr>
            <a:r>
              <a:rPr lang="en-US" sz="2000" dirty="0" smtClean="0">
                <a:solidFill>
                  <a:schemeClr val="tx1"/>
                </a:solidFill>
                <a:latin typeface="+mn-lt"/>
              </a:rPr>
              <a:t>Single-use </a:t>
            </a:r>
            <a:r>
              <a:rPr lang="en-US" sz="2000" dirty="0">
                <a:solidFill>
                  <a:schemeClr val="tx1"/>
                </a:solidFill>
                <a:latin typeface="+mn-lt"/>
              </a:rPr>
              <a:t>disposable </a:t>
            </a:r>
            <a:r>
              <a:rPr lang="en-US" sz="2000" dirty="0" smtClean="0">
                <a:solidFill>
                  <a:schemeClr val="tx1"/>
                </a:solidFill>
                <a:latin typeface="+mn-lt"/>
              </a:rPr>
              <a:t>electrodes</a:t>
            </a:r>
            <a:endParaRPr lang="en-US" sz="2000" dirty="0" smtClean="0">
              <a:latin typeface="+mn-lt"/>
            </a:endParaRPr>
          </a:p>
          <a:p>
            <a:pPr marL="0" indent="0" eaLnBrk="1" hangingPunct="1">
              <a:lnSpc>
                <a:spcPct val="114000"/>
              </a:lnSpc>
              <a:buNone/>
              <a:defRPr/>
            </a:pPr>
            <a:r>
              <a:rPr lang="en-US" sz="2800" b="1" dirty="0" smtClean="0">
                <a:solidFill>
                  <a:srgbClr val="7030A0"/>
                </a:solidFill>
                <a:latin typeface="+mn-lt"/>
              </a:rPr>
              <a:t>Features</a:t>
            </a:r>
            <a:endParaRPr lang="en-US" sz="2800" b="1" dirty="0">
              <a:solidFill>
                <a:srgbClr val="7030A0"/>
              </a:solidFill>
              <a:latin typeface="+mn-lt"/>
            </a:endParaRPr>
          </a:p>
          <a:p>
            <a:pPr eaLnBrk="1" hangingPunct="1">
              <a:lnSpc>
                <a:spcPct val="114000"/>
              </a:lnSpc>
              <a:buFont typeface="Arial" pitchFamily="34" charset="0"/>
              <a:buChar char="•"/>
              <a:defRPr/>
            </a:pPr>
            <a:r>
              <a:rPr lang="en-US" sz="2000" dirty="0" smtClean="0">
                <a:solidFill>
                  <a:schemeClr val="tx1"/>
                </a:solidFill>
                <a:latin typeface="+mn-lt"/>
              </a:rPr>
              <a:t>19 </a:t>
            </a:r>
            <a:r>
              <a:rPr lang="en-US" sz="2000" dirty="0">
                <a:solidFill>
                  <a:schemeClr val="tx1"/>
                </a:solidFill>
                <a:latin typeface="+mn-lt"/>
              </a:rPr>
              <a:t>g</a:t>
            </a:r>
            <a:r>
              <a:rPr lang="en-US" sz="2000" dirty="0" smtClean="0">
                <a:solidFill>
                  <a:schemeClr val="tx1"/>
                </a:solidFill>
                <a:latin typeface="+mn-lt"/>
              </a:rPr>
              <a:t>auge diameter</a:t>
            </a:r>
          </a:p>
          <a:p>
            <a:pPr eaLnBrk="1" hangingPunct="1">
              <a:lnSpc>
                <a:spcPct val="114000"/>
              </a:lnSpc>
              <a:buFont typeface="Arial" pitchFamily="34" charset="0"/>
              <a:buChar char="•"/>
              <a:defRPr/>
            </a:pPr>
            <a:r>
              <a:rPr lang="en-US" sz="2000" dirty="0" smtClean="0">
                <a:solidFill>
                  <a:schemeClr val="tx1"/>
                </a:solidFill>
                <a:latin typeface="+mn-lt"/>
              </a:rPr>
              <a:t>Up </a:t>
            </a:r>
            <a:r>
              <a:rPr lang="en-US" sz="2000" dirty="0">
                <a:solidFill>
                  <a:schemeClr val="tx1"/>
                </a:solidFill>
                <a:latin typeface="+mn-lt"/>
              </a:rPr>
              <a:t>to </a:t>
            </a:r>
            <a:r>
              <a:rPr lang="en-US" sz="2000" dirty="0" smtClean="0">
                <a:solidFill>
                  <a:schemeClr val="tx1"/>
                </a:solidFill>
                <a:latin typeface="+mn-lt"/>
              </a:rPr>
              <a:t>6 disposable electrodes may be used</a:t>
            </a:r>
          </a:p>
          <a:p>
            <a:pPr eaLnBrk="1" hangingPunct="1">
              <a:lnSpc>
                <a:spcPct val="114000"/>
              </a:lnSpc>
              <a:buFont typeface="Arial" pitchFamily="34" charset="0"/>
              <a:buChar char="•"/>
              <a:defRPr/>
            </a:pPr>
            <a:r>
              <a:rPr lang="en-US" sz="2000" dirty="0" smtClean="0">
                <a:solidFill>
                  <a:schemeClr val="tx1"/>
                </a:solidFill>
                <a:latin typeface="+mn-lt"/>
              </a:rPr>
              <a:t>Two electrode lengths available 15cm and 25cm</a:t>
            </a:r>
          </a:p>
          <a:p>
            <a:pPr eaLnBrk="1" hangingPunct="1">
              <a:lnSpc>
                <a:spcPct val="114000"/>
              </a:lnSpc>
              <a:buFont typeface="Arial" pitchFamily="34" charset="0"/>
              <a:buChar char="•"/>
              <a:defRPr/>
            </a:pPr>
            <a:endParaRPr lang="en-US" sz="1800" b="1" dirty="0">
              <a:solidFill>
                <a:srgbClr val="005DAA"/>
              </a:solidFill>
              <a:latin typeface="+mn-lt"/>
            </a:endParaRPr>
          </a:p>
          <a:p>
            <a:pPr marL="0" indent="0" eaLnBrk="1" hangingPunct="1">
              <a:lnSpc>
                <a:spcPct val="114000"/>
              </a:lnSpc>
              <a:buNone/>
              <a:defRPr/>
            </a:pPr>
            <a:endParaRPr lang="en-US" sz="2000" b="1" dirty="0">
              <a:solidFill>
                <a:srgbClr val="005DAA"/>
              </a:solidFill>
              <a:latin typeface="+mn-lt"/>
            </a:endParaRPr>
          </a:p>
        </p:txBody>
      </p:sp>
      <p:pic>
        <p:nvPicPr>
          <p:cNvPr id="4098" name="Picture 2" descr="C:\Users\gsingle\Desktop\File Cabinet\Sales &amp; Marketing\RESOURCES\IMAGES &amp; VIDEO\IRE Low Res Photos\NanoKnife-2.2.1-(1)-Transp.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5600" y="1252220"/>
            <a:ext cx="2208409" cy="48437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64702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81000" y="26988"/>
            <a:ext cx="8153400" cy="887412"/>
          </a:xfrm>
        </p:spPr>
        <p:txBody>
          <a:bodyPr/>
          <a:lstStyle/>
          <a:p>
            <a:r>
              <a:rPr lang="en-US" dirty="0" smtClean="0">
                <a:solidFill>
                  <a:schemeClr val="bg1"/>
                </a:solidFill>
              </a:rPr>
              <a:t>The IRE System</a:t>
            </a:r>
            <a:endParaRPr lang="en-US" dirty="0">
              <a:solidFill>
                <a:schemeClr val="bg1"/>
              </a:solidFill>
            </a:endParaRPr>
          </a:p>
        </p:txBody>
      </p:sp>
      <p:sp>
        <p:nvSpPr>
          <p:cNvPr id="3" name="Text Placeholder 2"/>
          <p:cNvSpPr>
            <a:spLocks noGrp="1"/>
          </p:cNvSpPr>
          <p:nvPr>
            <p:ph type="body" sz="quarter" idx="10"/>
          </p:nvPr>
        </p:nvSpPr>
        <p:spPr>
          <a:xfrm>
            <a:off x="381000" y="1066800"/>
            <a:ext cx="7162800" cy="4979190"/>
          </a:xfrm>
        </p:spPr>
        <p:txBody>
          <a:bodyPr/>
          <a:lstStyle/>
          <a:p>
            <a:pPr marL="0" indent="0" eaLnBrk="1" hangingPunct="1">
              <a:lnSpc>
                <a:spcPct val="114000"/>
              </a:lnSpc>
              <a:buNone/>
              <a:defRPr/>
            </a:pPr>
            <a:r>
              <a:rPr lang="en-US" sz="2800" b="1" dirty="0" smtClean="0">
                <a:solidFill>
                  <a:srgbClr val="7030A0"/>
                </a:solidFill>
                <a:latin typeface="+mn-lt"/>
              </a:rPr>
              <a:t>IRE Probe Geometries</a:t>
            </a:r>
            <a:endParaRPr lang="en-US" sz="2800" b="1" dirty="0">
              <a:solidFill>
                <a:srgbClr val="7030A0"/>
              </a:solidFill>
              <a:latin typeface="+mn-lt"/>
            </a:endParaRPr>
          </a:p>
          <a:p>
            <a:pPr eaLnBrk="1" hangingPunct="1">
              <a:lnSpc>
                <a:spcPct val="114000"/>
              </a:lnSpc>
              <a:buFont typeface="Arial" pitchFamily="34" charset="0"/>
              <a:buChar char="•"/>
              <a:defRPr/>
            </a:pPr>
            <a:r>
              <a:rPr lang="en-US" sz="2400" dirty="0" smtClean="0">
                <a:solidFill>
                  <a:schemeClr val="tx1"/>
                </a:solidFill>
                <a:latin typeface="+mn-lt"/>
              </a:rPr>
              <a:t>Customizable configurations for various tumor sizes</a:t>
            </a:r>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29707" y="2398556"/>
            <a:ext cx="3200400" cy="1498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17007" y="4292938"/>
            <a:ext cx="3200400" cy="1498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1700" y="2398558"/>
            <a:ext cx="3200400" cy="1498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1868192" y="2172370"/>
            <a:ext cx="2166102" cy="215444"/>
          </a:xfrm>
          <a:prstGeom prst="rect">
            <a:avLst/>
          </a:prstGeom>
          <a:noFill/>
        </p:spPr>
        <p:txBody>
          <a:bodyPr wrap="square" lIns="0" tIns="0" rIns="0" bIns="0" rtlCol="0" anchor="ctr">
            <a:spAutoFit/>
          </a:bodyPr>
          <a:lstStyle/>
          <a:p>
            <a:pPr algn="ctr"/>
            <a:r>
              <a:rPr lang="en-US" sz="1400" b="1" dirty="0" smtClean="0">
                <a:solidFill>
                  <a:schemeClr val="tx1"/>
                </a:solidFill>
              </a:rPr>
              <a:t>Two Probe </a:t>
            </a:r>
            <a:r>
              <a:rPr lang="en-US" sz="1400" b="1" dirty="0">
                <a:solidFill>
                  <a:schemeClr val="tx1"/>
                </a:solidFill>
              </a:rPr>
              <a:t>Array </a:t>
            </a:r>
            <a:r>
              <a:rPr lang="en-US" sz="1400" b="1" dirty="0" smtClean="0">
                <a:solidFill>
                  <a:schemeClr val="tx1"/>
                </a:solidFill>
              </a:rPr>
              <a:t> </a:t>
            </a:r>
            <a:endParaRPr lang="en-US" sz="1400" b="1" dirty="0">
              <a:solidFill>
                <a:schemeClr val="tx1"/>
              </a:solidFill>
            </a:endParaRPr>
          </a:p>
        </p:txBody>
      </p:sp>
      <p:sp>
        <p:nvSpPr>
          <p:cNvPr id="14" name="TextBox 13"/>
          <p:cNvSpPr txBox="1"/>
          <p:nvPr/>
        </p:nvSpPr>
        <p:spPr>
          <a:xfrm>
            <a:off x="1821456" y="4064670"/>
            <a:ext cx="2166102" cy="215444"/>
          </a:xfrm>
          <a:prstGeom prst="rect">
            <a:avLst/>
          </a:prstGeom>
          <a:noFill/>
        </p:spPr>
        <p:txBody>
          <a:bodyPr wrap="square" lIns="0" tIns="0" rIns="0" bIns="0" rtlCol="0" anchor="ctr">
            <a:spAutoFit/>
          </a:bodyPr>
          <a:lstStyle/>
          <a:p>
            <a:pPr algn="ctr"/>
            <a:r>
              <a:rPr lang="en-US" sz="1400" b="1" dirty="0" smtClean="0">
                <a:solidFill>
                  <a:schemeClr val="tx1"/>
                </a:solidFill>
              </a:rPr>
              <a:t>Three Probe </a:t>
            </a:r>
            <a:r>
              <a:rPr lang="en-US" sz="1400" b="1" dirty="0">
                <a:solidFill>
                  <a:schemeClr val="tx1"/>
                </a:solidFill>
              </a:rPr>
              <a:t>Array </a:t>
            </a:r>
            <a:r>
              <a:rPr lang="en-US" sz="1400" b="1" dirty="0" smtClean="0">
                <a:solidFill>
                  <a:schemeClr val="tx1"/>
                </a:solidFill>
              </a:rPr>
              <a:t> </a:t>
            </a:r>
            <a:endParaRPr lang="en-US" sz="1400" b="1" dirty="0">
              <a:solidFill>
                <a:schemeClr val="tx1"/>
              </a:solidFill>
            </a:endParaRPr>
          </a:p>
        </p:txBody>
      </p:sp>
      <p:sp>
        <p:nvSpPr>
          <p:cNvPr id="15" name="TextBox 14"/>
          <p:cNvSpPr txBox="1"/>
          <p:nvPr/>
        </p:nvSpPr>
        <p:spPr>
          <a:xfrm>
            <a:off x="5217944" y="2173918"/>
            <a:ext cx="2188463" cy="215444"/>
          </a:xfrm>
          <a:prstGeom prst="rect">
            <a:avLst/>
          </a:prstGeom>
          <a:noFill/>
        </p:spPr>
        <p:txBody>
          <a:bodyPr wrap="square" lIns="0" tIns="0" rIns="0" bIns="0" rtlCol="0" anchor="ctr">
            <a:spAutoFit/>
          </a:bodyPr>
          <a:lstStyle/>
          <a:p>
            <a:pPr algn="ctr"/>
            <a:r>
              <a:rPr lang="en-US" sz="1400" b="1" dirty="0" smtClean="0">
                <a:solidFill>
                  <a:schemeClr val="tx1"/>
                </a:solidFill>
              </a:rPr>
              <a:t>Four Probe </a:t>
            </a:r>
            <a:r>
              <a:rPr lang="en-US" sz="1400" b="1" dirty="0">
                <a:solidFill>
                  <a:schemeClr val="tx1"/>
                </a:solidFill>
              </a:rPr>
              <a:t>Array </a:t>
            </a:r>
            <a:r>
              <a:rPr lang="en-US" sz="1400" b="1" dirty="0" smtClean="0">
                <a:solidFill>
                  <a:schemeClr val="tx1"/>
                </a:solidFill>
              </a:rPr>
              <a:t> </a:t>
            </a:r>
            <a:endParaRPr lang="en-US" sz="1400" b="1" dirty="0">
              <a:solidFill>
                <a:schemeClr val="tx1"/>
              </a:solidFill>
            </a:endParaRPr>
          </a:p>
        </p:txBody>
      </p:sp>
      <p:sp>
        <p:nvSpPr>
          <p:cNvPr id="16" name="TextBox 15"/>
          <p:cNvSpPr txBox="1"/>
          <p:nvPr/>
        </p:nvSpPr>
        <p:spPr>
          <a:xfrm>
            <a:off x="5272807" y="4077494"/>
            <a:ext cx="2118593" cy="215444"/>
          </a:xfrm>
          <a:prstGeom prst="rect">
            <a:avLst/>
          </a:prstGeom>
          <a:noFill/>
        </p:spPr>
        <p:txBody>
          <a:bodyPr wrap="square" lIns="0" tIns="0" rIns="0" bIns="0" rtlCol="0" anchor="ctr">
            <a:spAutoFit/>
          </a:bodyPr>
          <a:lstStyle/>
          <a:p>
            <a:pPr algn="ctr"/>
            <a:r>
              <a:rPr lang="en-US" sz="1400" b="1" dirty="0" smtClean="0"/>
              <a:t>Six</a:t>
            </a:r>
            <a:r>
              <a:rPr lang="en-US" sz="1400" b="1" dirty="0" smtClean="0">
                <a:solidFill>
                  <a:schemeClr val="tx1"/>
                </a:solidFill>
              </a:rPr>
              <a:t> Probe </a:t>
            </a:r>
            <a:r>
              <a:rPr lang="en-US" sz="1400" b="1" dirty="0">
                <a:solidFill>
                  <a:schemeClr val="tx1"/>
                </a:solidFill>
              </a:rPr>
              <a:t>Array </a:t>
            </a:r>
            <a:r>
              <a:rPr lang="en-US" sz="1400" b="1" dirty="0" smtClean="0">
                <a:solidFill>
                  <a:schemeClr val="tx1"/>
                </a:solidFill>
              </a:rPr>
              <a:t> </a:t>
            </a:r>
            <a:endParaRPr lang="en-US" sz="1400" b="1" dirty="0">
              <a:solidFill>
                <a:schemeClr val="tx1"/>
              </a:solidFill>
            </a:endParaRPr>
          </a:p>
        </p:txBody>
      </p:sp>
      <p:pic>
        <p:nvPicPr>
          <p:cNvPr id="18"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24400" y="4292938"/>
            <a:ext cx="3200400" cy="1498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95293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81000" y="26988"/>
            <a:ext cx="8153400" cy="887412"/>
          </a:xfrm>
        </p:spPr>
        <p:txBody>
          <a:bodyPr/>
          <a:lstStyle/>
          <a:p>
            <a:r>
              <a:rPr lang="en-US" dirty="0" smtClean="0">
                <a:solidFill>
                  <a:schemeClr val="bg1"/>
                </a:solidFill>
              </a:rPr>
              <a:t>Irreversible Electroporation (IRE)</a:t>
            </a:r>
            <a:endParaRPr lang="en-US" dirty="0">
              <a:solidFill>
                <a:schemeClr val="bg1"/>
              </a:solidFill>
            </a:endParaRPr>
          </a:p>
        </p:txBody>
      </p:sp>
      <p:sp>
        <p:nvSpPr>
          <p:cNvPr id="3" name="Text Placeholder 2"/>
          <p:cNvSpPr>
            <a:spLocks noGrp="1"/>
          </p:cNvSpPr>
          <p:nvPr>
            <p:ph type="body" sz="quarter" idx="10"/>
          </p:nvPr>
        </p:nvSpPr>
        <p:spPr>
          <a:xfrm>
            <a:off x="3810000" y="1066800"/>
            <a:ext cx="4953000" cy="5715000"/>
          </a:xfrm>
        </p:spPr>
        <p:txBody>
          <a:bodyPr/>
          <a:lstStyle/>
          <a:p>
            <a:pPr marL="0" indent="0" eaLnBrk="1" hangingPunct="1">
              <a:lnSpc>
                <a:spcPct val="114000"/>
              </a:lnSpc>
              <a:buNone/>
              <a:defRPr/>
            </a:pPr>
            <a:r>
              <a:rPr lang="en-US" sz="2400" b="1" dirty="0" smtClean="0">
                <a:solidFill>
                  <a:srgbClr val="7030A0"/>
                </a:solidFill>
                <a:latin typeface="+mn-lt"/>
              </a:rPr>
              <a:t>Benefits: Precise Cellular Targeting</a:t>
            </a:r>
            <a:endParaRPr lang="en-US" sz="2400" b="1" dirty="0">
              <a:solidFill>
                <a:srgbClr val="7030A0"/>
              </a:solidFill>
              <a:latin typeface="+mn-lt"/>
            </a:endParaRPr>
          </a:p>
          <a:p>
            <a:pPr eaLnBrk="1" hangingPunct="1">
              <a:lnSpc>
                <a:spcPct val="114000"/>
              </a:lnSpc>
              <a:buFont typeface="Arial" pitchFamily="34" charset="0"/>
              <a:buChar char="•"/>
              <a:defRPr/>
            </a:pPr>
            <a:r>
              <a:rPr lang="en-US" sz="2000" dirty="0">
                <a:solidFill>
                  <a:schemeClr val="tx1"/>
                </a:solidFill>
                <a:latin typeface="+mn-lt"/>
              </a:rPr>
              <a:t>All cells in ablation zone are affected by electrical field- either transiently or </a:t>
            </a:r>
            <a:r>
              <a:rPr lang="en-US" sz="2000" dirty="0" smtClean="0">
                <a:solidFill>
                  <a:schemeClr val="tx1"/>
                </a:solidFill>
                <a:latin typeface="+mn-lt"/>
              </a:rPr>
              <a:t>permanently.</a:t>
            </a:r>
            <a:endParaRPr lang="en-US" sz="2000" dirty="0">
              <a:solidFill>
                <a:schemeClr val="tx1"/>
              </a:solidFill>
              <a:latin typeface="+mn-lt"/>
            </a:endParaRPr>
          </a:p>
          <a:p>
            <a:pPr eaLnBrk="1" hangingPunct="1">
              <a:lnSpc>
                <a:spcPct val="114000"/>
              </a:lnSpc>
              <a:buFont typeface="Arial" pitchFamily="34" charset="0"/>
              <a:buChar char="•"/>
              <a:defRPr/>
            </a:pPr>
            <a:r>
              <a:rPr lang="en-US" sz="2000" dirty="0" smtClean="0">
                <a:solidFill>
                  <a:schemeClr val="tx1"/>
                </a:solidFill>
                <a:latin typeface="+mn-lt"/>
              </a:rPr>
              <a:t>Fibrous </a:t>
            </a:r>
            <a:r>
              <a:rPr lang="en-US" sz="2000" dirty="0">
                <a:solidFill>
                  <a:schemeClr val="tx1"/>
                </a:solidFill>
                <a:latin typeface="+mn-lt"/>
              </a:rPr>
              <a:t>and Collagen Structures are not </a:t>
            </a:r>
            <a:r>
              <a:rPr lang="en-US" sz="2000" dirty="0" smtClean="0">
                <a:solidFill>
                  <a:schemeClr val="tx1"/>
                </a:solidFill>
                <a:latin typeface="+mn-lt"/>
              </a:rPr>
              <a:t>affected</a:t>
            </a:r>
          </a:p>
          <a:p>
            <a:pPr lvl="1" eaLnBrk="1" hangingPunct="1">
              <a:lnSpc>
                <a:spcPct val="114000"/>
              </a:lnSpc>
              <a:buFont typeface="Arial" pitchFamily="34" charset="0"/>
              <a:buChar char="•"/>
              <a:defRPr/>
            </a:pPr>
            <a:r>
              <a:rPr lang="en-US" sz="2000" dirty="0" smtClean="0">
                <a:solidFill>
                  <a:schemeClr val="tx1"/>
                </a:solidFill>
                <a:latin typeface="+mn-lt"/>
              </a:rPr>
              <a:t>Intact </a:t>
            </a:r>
            <a:r>
              <a:rPr lang="en-US" sz="2000" dirty="0">
                <a:solidFill>
                  <a:schemeClr val="tx1"/>
                </a:solidFill>
                <a:latin typeface="+mn-lt"/>
              </a:rPr>
              <a:t>adventitia &amp; laminae visible at 2 days with no smooth muscle cells present.</a:t>
            </a:r>
          </a:p>
          <a:p>
            <a:pPr lvl="1" eaLnBrk="1" hangingPunct="1">
              <a:lnSpc>
                <a:spcPct val="114000"/>
              </a:lnSpc>
              <a:buFont typeface="Arial" pitchFamily="34" charset="0"/>
              <a:buChar char="•"/>
              <a:defRPr/>
            </a:pPr>
            <a:r>
              <a:rPr lang="en-US" sz="2000" dirty="0">
                <a:solidFill>
                  <a:schemeClr val="tx1"/>
                </a:solidFill>
                <a:latin typeface="+mn-lt"/>
              </a:rPr>
              <a:t>Endothelium largely repopulates at 2 days.</a:t>
            </a:r>
          </a:p>
          <a:p>
            <a:pPr lvl="1" eaLnBrk="1" hangingPunct="1">
              <a:lnSpc>
                <a:spcPct val="114000"/>
              </a:lnSpc>
              <a:buFont typeface="Arial" pitchFamily="34" charset="0"/>
              <a:buChar char="•"/>
              <a:defRPr/>
            </a:pPr>
            <a:r>
              <a:rPr lang="en-US" sz="2000" dirty="0">
                <a:solidFill>
                  <a:schemeClr val="tx1"/>
                </a:solidFill>
                <a:latin typeface="+mn-lt"/>
              </a:rPr>
              <a:t>Smooth muscle repopulated at 2 weeks</a:t>
            </a:r>
            <a:r>
              <a:rPr lang="en-US" sz="2000" dirty="0" smtClean="0">
                <a:solidFill>
                  <a:schemeClr val="tx1"/>
                </a:solidFill>
                <a:latin typeface="+mn-lt"/>
              </a:rPr>
              <a:t>.</a:t>
            </a:r>
            <a:endParaRPr lang="en-US" sz="2000" dirty="0">
              <a:solidFill>
                <a:schemeClr val="tx1"/>
              </a:solidFill>
              <a:latin typeface="+mn-lt"/>
            </a:endParaRPr>
          </a:p>
        </p:txBody>
      </p:sp>
      <p:pic>
        <p:nvPicPr>
          <p:cNvPr id="7" name="Picture 2" descr="VesWall.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511300"/>
            <a:ext cx="3352800" cy="447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23643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81000" y="26988"/>
            <a:ext cx="8153400" cy="887412"/>
          </a:xfrm>
        </p:spPr>
        <p:txBody>
          <a:bodyPr/>
          <a:lstStyle/>
          <a:p>
            <a:r>
              <a:rPr lang="en-US" sz="3200" dirty="0" smtClean="0">
                <a:solidFill>
                  <a:schemeClr val="bg1"/>
                </a:solidFill>
              </a:rPr>
              <a:t>Pre-Clinical Data Support IRE is Safe &amp; Effective</a:t>
            </a:r>
          </a:p>
        </p:txBody>
      </p:sp>
      <p:sp>
        <p:nvSpPr>
          <p:cNvPr id="3" name="Text Placeholder 2"/>
          <p:cNvSpPr>
            <a:spLocks noGrp="1"/>
          </p:cNvSpPr>
          <p:nvPr>
            <p:ph type="body" sz="quarter" idx="10"/>
          </p:nvPr>
        </p:nvSpPr>
        <p:spPr>
          <a:xfrm>
            <a:off x="381000" y="1066800"/>
            <a:ext cx="8305800" cy="5181600"/>
          </a:xfrm>
        </p:spPr>
        <p:txBody>
          <a:bodyPr/>
          <a:lstStyle/>
          <a:p>
            <a:pPr marL="0" indent="0" eaLnBrk="1" hangingPunct="1">
              <a:lnSpc>
                <a:spcPct val="114000"/>
              </a:lnSpc>
              <a:buNone/>
              <a:defRPr/>
            </a:pPr>
            <a:r>
              <a:rPr lang="en-US" sz="2800" b="1" dirty="0" smtClean="0">
                <a:solidFill>
                  <a:srgbClr val="7030A0"/>
                </a:solidFill>
              </a:rPr>
              <a:t>Pre-Clinical IRE in Pancreas</a:t>
            </a:r>
            <a:endParaRPr lang="en-US" sz="2800" b="1" dirty="0">
              <a:solidFill>
                <a:srgbClr val="7030A0"/>
              </a:solidFill>
            </a:endParaRPr>
          </a:p>
          <a:p>
            <a:pPr eaLnBrk="1" hangingPunct="1">
              <a:lnSpc>
                <a:spcPct val="114000"/>
              </a:lnSpc>
              <a:buFont typeface="Arial" pitchFamily="34" charset="0"/>
              <a:buChar char="•"/>
              <a:defRPr/>
            </a:pPr>
            <a:r>
              <a:rPr lang="en-US" sz="2400" dirty="0" smtClean="0">
                <a:solidFill>
                  <a:schemeClr val="tx1"/>
                </a:solidFill>
              </a:rPr>
              <a:t>Bower et al – Chronic animal study (14 days)</a:t>
            </a:r>
          </a:p>
          <a:p>
            <a:pPr lvl="1" eaLnBrk="1" hangingPunct="1">
              <a:lnSpc>
                <a:spcPct val="114000"/>
              </a:lnSpc>
              <a:buFont typeface="Arial" pitchFamily="34" charset="0"/>
              <a:buChar char="•"/>
              <a:defRPr/>
            </a:pPr>
            <a:r>
              <a:rPr lang="en-US" sz="2000" dirty="0" smtClean="0">
                <a:solidFill>
                  <a:schemeClr val="tx1"/>
                </a:solidFill>
              </a:rPr>
              <a:t>No AE, All animals survived, no vascular thrombosis</a:t>
            </a:r>
          </a:p>
          <a:p>
            <a:pPr lvl="1" eaLnBrk="1" hangingPunct="1">
              <a:lnSpc>
                <a:spcPct val="114000"/>
              </a:lnSpc>
              <a:buFont typeface="Arial" pitchFamily="34" charset="0"/>
              <a:buChar char="•"/>
              <a:defRPr/>
            </a:pPr>
            <a:r>
              <a:rPr lang="en-US" sz="2000" dirty="0" smtClean="0">
                <a:solidFill>
                  <a:schemeClr val="tx1"/>
                </a:solidFill>
              </a:rPr>
              <a:t>Complete ablation</a:t>
            </a:r>
          </a:p>
          <a:p>
            <a:pPr eaLnBrk="1" hangingPunct="1">
              <a:lnSpc>
                <a:spcPct val="114000"/>
              </a:lnSpc>
              <a:buFont typeface="Arial" pitchFamily="34" charset="0"/>
              <a:buChar char="•"/>
              <a:defRPr/>
            </a:pPr>
            <a:r>
              <a:rPr lang="en-US" sz="2400" dirty="0" smtClean="0">
                <a:solidFill>
                  <a:schemeClr val="tx1"/>
                </a:solidFill>
              </a:rPr>
              <a:t>Charpentier et al – Acute animal study (2 hours)</a:t>
            </a:r>
          </a:p>
          <a:p>
            <a:pPr lvl="1" eaLnBrk="1" hangingPunct="1">
              <a:lnSpc>
                <a:spcPct val="114000"/>
              </a:lnSpc>
              <a:buFont typeface="Arial" pitchFamily="34" charset="0"/>
              <a:buChar char="•"/>
              <a:defRPr/>
            </a:pPr>
            <a:r>
              <a:rPr lang="en-US" sz="2000" dirty="0" smtClean="0">
                <a:solidFill>
                  <a:schemeClr val="tx1"/>
                </a:solidFill>
              </a:rPr>
              <a:t>No vascular thrombosis – complete ablation</a:t>
            </a:r>
            <a:endParaRPr lang="en-US" sz="2400" dirty="0">
              <a:solidFill>
                <a:schemeClr val="tx1"/>
              </a:solidFill>
            </a:endParaRPr>
          </a:p>
          <a:p>
            <a:pPr marL="0" indent="0" eaLnBrk="1" hangingPunct="1">
              <a:lnSpc>
                <a:spcPct val="114000"/>
              </a:lnSpc>
              <a:buNone/>
              <a:defRPr/>
            </a:pPr>
            <a:r>
              <a:rPr lang="en-US" sz="2800" b="1" dirty="0" smtClean="0">
                <a:solidFill>
                  <a:srgbClr val="7030A0"/>
                </a:solidFill>
              </a:rPr>
              <a:t>Pre-Clinical IRE in Liver</a:t>
            </a:r>
            <a:endParaRPr lang="en-US" sz="2800" b="1" dirty="0">
              <a:solidFill>
                <a:srgbClr val="7030A0"/>
              </a:solidFill>
            </a:endParaRPr>
          </a:p>
          <a:p>
            <a:pPr eaLnBrk="1" hangingPunct="1">
              <a:lnSpc>
                <a:spcPct val="114000"/>
              </a:lnSpc>
              <a:buFont typeface="Arial" pitchFamily="34" charset="0"/>
              <a:buChar char="•"/>
              <a:defRPr/>
            </a:pPr>
            <a:r>
              <a:rPr lang="en-US" sz="2400" dirty="0" smtClean="0">
                <a:solidFill>
                  <a:schemeClr val="tx1"/>
                </a:solidFill>
              </a:rPr>
              <a:t>Brown et al – Chronic animal study (4 days)</a:t>
            </a:r>
          </a:p>
          <a:p>
            <a:pPr lvl="1" eaLnBrk="1" hangingPunct="1">
              <a:lnSpc>
                <a:spcPct val="114000"/>
              </a:lnSpc>
              <a:buFont typeface="Arial" pitchFamily="34" charset="0"/>
              <a:buChar char="•"/>
              <a:defRPr/>
            </a:pPr>
            <a:r>
              <a:rPr lang="en-US" sz="2000" dirty="0" smtClean="0">
                <a:solidFill>
                  <a:schemeClr val="tx1"/>
                </a:solidFill>
              </a:rPr>
              <a:t>Optimal probe spacing and number. no AE, effective</a:t>
            </a:r>
          </a:p>
          <a:p>
            <a:pPr eaLnBrk="1" hangingPunct="1">
              <a:lnSpc>
                <a:spcPct val="114000"/>
              </a:lnSpc>
              <a:buFont typeface="Arial" pitchFamily="34" charset="0"/>
              <a:buChar char="•"/>
              <a:defRPr/>
            </a:pPr>
            <a:r>
              <a:rPr lang="en-US" sz="2400" dirty="0">
                <a:solidFill>
                  <a:schemeClr val="tx1"/>
                </a:solidFill>
              </a:rPr>
              <a:t>Charpentier et al – Acute animal </a:t>
            </a:r>
            <a:r>
              <a:rPr lang="en-US" sz="2400" dirty="0" smtClean="0">
                <a:solidFill>
                  <a:schemeClr val="tx1"/>
                </a:solidFill>
              </a:rPr>
              <a:t>study</a:t>
            </a:r>
            <a:endParaRPr lang="en-US" sz="2400" dirty="0">
              <a:solidFill>
                <a:schemeClr val="tx1"/>
              </a:solidFill>
            </a:endParaRPr>
          </a:p>
          <a:p>
            <a:pPr lvl="1" eaLnBrk="1" hangingPunct="1">
              <a:lnSpc>
                <a:spcPct val="114000"/>
              </a:lnSpc>
              <a:buFont typeface="Arial" pitchFamily="34" charset="0"/>
              <a:buChar char="•"/>
              <a:defRPr/>
            </a:pPr>
            <a:r>
              <a:rPr lang="en-US" sz="2000" dirty="0" smtClean="0">
                <a:solidFill>
                  <a:schemeClr val="tx1"/>
                </a:solidFill>
              </a:rPr>
              <a:t>Safe</a:t>
            </a:r>
          </a:p>
        </p:txBody>
      </p:sp>
    </p:spTree>
    <p:extLst>
      <p:ext uri="{BB962C8B-B14F-4D97-AF65-F5344CB8AC3E}">
        <p14:creationId xmlns:p14="http://schemas.microsoft.com/office/powerpoint/2010/main" val="4640964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5070" y="-27296"/>
            <a:ext cx="9159069" cy="132269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i="1" dirty="0">
                <a:solidFill>
                  <a:schemeClr val="bg1"/>
                </a:solidFill>
              </a:rPr>
              <a:t>Irreversible Electroporation</a:t>
            </a:r>
            <a:br>
              <a:rPr lang="en-US" sz="3200" i="1" dirty="0">
                <a:solidFill>
                  <a:schemeClr val="bg1"/>
                </a:solidFill>
              </a:rPr>
            </a:br>
            <a:r>
              <a:rPr lang="en-US" sz="3200" i="1" dirty="0">
                <a:solidFill>
                  <a:schemeClr val="bg1"/>
                </a:solidFill>
              </a:rPr>
              <a:t>A Treatment for Pancreatic and Liver Tumors</a:t>
            </a:r>
            <a:endParaRPr lang="en-US" sz="3200" dirty="0">
              <a:solidFill>
                <a:schemeClr val="bg1"/>
              </a:solidFill>
            </a:endParaRPr>
          </a:p>
        </p:txBody>
      </p:sp>
      <p:pic>
        <p:nvPicPr>
          <p:cNvPr id="2050" name="Picture 2" descr="http://stage.louisville.edu/medschool/medicine/medicine-home/slider/slider-ulh.jpg/image_large"/>
          <p:cNvPicPr>
            <a:picLocks noChangeAspect="1" noChangeArrowheads="1"/>
          </p:cNvPicPr>
          <p:nvPr/>
        </p:nvPicPr>
        <p:blipFill rotWithShape="1">
          <a:blip r:embed="rId2">
            <a:extLst>
              <a:ext uri="{28A0092B-C50C-407E-A947-70E740481C1C}">
                <a14:useLocalDpi xmlns:a14="http://schemas.microsoft.com/office/drawing/2010/main" val="0"/>
              </a:ext>
            </a:extLst>
          </a:blip>
          <a:srcRect b="21345"/>
          <a:stretch/>
        </p:blipFill>
        <p:spPr bwMode="auto">
          <a:xfrm>
            <a:off x="0" y="1295400"/>
            <a:ext cx="9144000" cy="3416300"/>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p:cNvCxnSpPr/>
          <p:nvPr/>
        </p:nvCxnSpPr>
        <p:spPr>
          <a:xfrm>
            <a:off x="19050" y="1295400"/>
            <a:ext cx="9144000" cy="0"/>
          </a:xfrm>
          <a:prstGeom prst="line">
            <a:avLst/>
          </a:prstGeom>
          <a:ln w="76200">
            <a:solidFill>
              <a:srgbClr val="E58E1A"/>
            </a:solidFill>
          </a:ln>
        </p:spPr>
        <p:style>
          <a:lnRef idx="1">
            <a:schemeClr val="accent1"/>
          </a:lnRef>
          <a:fillRef idx="0">
            <a:schemeClr val="accent1"/>
          </a:fillRef>
          <a:effectRef idx="0">
            <a:schemeClr val="accent1"/>
          </a:effectRef>
          <a:fontRef idx="minor">
            <a:schemeClr val="tx1"/>
          </a:fontRef>
        </p:style>
      </p:cxnSp>
      <p:sp>
        <p:nvSpPr>
          <p:cNvPr id="15" name="Text Box 4"/>
          <p:cNvSpPr txBox="1">
            <a:spLocks noChangeArrowheads="1"/>
          </p:cNvSpPr>
          <p:nvPr/>
        </p:nvSpPr>
        <p:spPr bwMode="white">
          <a:xfrm>
            <a:off x="3960812" y="5171182"/>
            <a:ext cx="5183188" cy="1600438"/>
          </a:xfrm>
          <a:prstGeom prst="rect">
            <a:avLst/>
          </a:prstGeom>
          <a:noFill/>
          <a:ln>
            <a:noFill/>
          </a:ln>
          <a:extLst/>
        </p:spPr>
        <p:txBody>
          <a:bodyPr wrap="square" numCol="1" spcCol="182880">
            <a:spAutoFit/>
          </a:bodyPr>
          <a:lstStyle>
            <a:lvl1pPr eaLnBrk="0" hangingPunct="0">
              <a:defRPr baseline="-25000">
                <a:solidFill>
                  <a:schemeClr val="tx1"/>
                </a:solidFill>
                <a:latin typeface="Arial" pitchFamily="34" charset="0"/>
                <a:cs typeface="Arial" pitchFamily="34" charset="0"/>
              </a:defRPr>
            </a:lvl1pPr>
            <a:lvl2pPr marL="742950" indent="-285750" eaLnBrk="0" hangingPunct="0">
              <a:defRPr baseline="-25000">
                <a:solidFill>
                  <a:schemeClr val="tx1"/>
                </a:solidFill>
                <a:latin typeface="Arial" pitchFamily="34" charset="0"/>
                <a:cs typeface="Arial" pitchFamily="34" charset="0"/>
              </a:defRPr>
            </a:lvl2pPr>
            <a:lvl3pPr marL="1143000" indent="-228600" eaLnBrk="0" hangingPunct="0">
              <a:defRPr baseline="-25000">
                <a:solidFill>
                  <a:schemeClr val="tx1"/>
                </a:solidFill>
                <a:latin typeface="Arial" pitchFamily="34" charset="0"/>
                <a:cs typeface="Arial" pitchFamily="34" charset="0"/>
              </a:defRPr>
            </a:lvl3pPr>
            <a:lvl4pPr marL="1600200" indent="-228600" eaLnBrk="0" hangingPunct="0">
              <a:defRPr baseline="-25000">
                <a:solidFill>
                  <a:schemeClr val="tx1"/>
                </a:solidFill>
                <a:latin typeface="Arial" pitchFamily="34" charset="0"/>
                <a:cs typeface="Arial" pitchFamily="34" charset="0"/>
              </a:defRPr>
            </a:lvl4pPr>
            <a:lvl5pPr marL="2057400" indent="-228600" eaLnBrk="0" hangingPunct="0">
              <a:defRPr baseline="-250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aseline="-250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aseline="-250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aseline="-250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aseline="-25000">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400" i="1" baseline="0" dirty="0">
                <a:solidFill>
                  <a:srgbClr val="7030A0"/>
                </a:solidFill>
                <a:latin typeface="+mn-lt"/>
              </a:rPr>
              <a:t>Sam and Lolita Weakley Endowed Chair in Surgical Oncology </a:t>
            </a:r>
            <a:r>
              <a:rPr lang="en-US" sz="1400" i="1" baseline="0" dirty="0" smtClean="0">
                <a:solidFill>
                  <a:srgbClr val="7030A0"/>
                </a:solidFill>
                <a:latin typeface="+mn-lt"/>
              </a:rPr>
              <a:t>Director, Division </a:t>
            </a:r>
            <a:r>
              <a:rPr lang="en-US" sz="1400" i="1" baseline="0" dirty="0">
                <a:solidFill>
                  <a:srgbClr val="7030A0"/>
                </a:solidFill>
                <a:latin typeface="+mn-lt"/>
              </a:rPr>
              <a:t>of Surgical Oncology Director of the Upper GI </a:t>
            </a:r>
            <a:r>
              <a:rPr lang="en-US" sz="1400" i="1" baseline="0" dirty="0" smtClean="0">
                <a:solidFill>
                  <a:srgbClr val="7030A0"/>
                </a:solidFill>
                <a:latin typeface="+mn-lt"/>
              </a:rPr>
              <a:t>and HPB </a:t>
            </a:r>
            <a:r>
              <a:rPr lang="en-US" sz="1400" i="1" baseline="0" dirty="0">
                <a:solidFill>
                  <a:srgbClr val="7030A0"/>
                </a:solidFill>
                <a:latin typeface="+mn-lt"/>
              </a:rPr>
              <a:t>Multi-Disciplinary Clinical Professor of Surgery Academic Advisory Dean University of </a:t>
            </a:r>
            <a:r>
              <a:rPr lang="en-US" sz="1400" i="1" baseline="0" dirty="0" smtClean="0">
                <a:solidFill>
                  <a:srgbClr val="7030A0"/>
                </a:solidFill>
                <a:latin typeface="+mn-lt"/>
              </a:rPr>
              <a:t>Louisville</a:t>
            </a:r>
          </a:p>
          <a:p>
            <a:pPr eaLnBrk="1" fontAlgn="auto" hangingPunct="1">
              <a:spcBef>
                <a:spcPts val="0"/>
              </a:spcBef>
              <a:spcAft>
                <a:spcPts val="0"/>
              </a:spcAft>
              <a:defRPr/>
            </a:pPr>
            <a:endParaRPr lang="en-US" sz="1400" i="1" baseline="0" dirty="0">
              <a:solidFill>
                <a:srgbClr val="7030A0"/>
              </a:solidFill>
              <a:latin typeface="+mn-lt"/>
            </a:endParaRPr>
          </a:p>
          <a:p>
            <a:pPr eaLnBrk="1" fontAlgn="auto" hangingPunct="1">
              <a:spcBef>
                <a:spcPts val="0"/>
              </a:spcBef>
              <a:spcAft>
                <a:spcPts val="0"/>
              </a:spcAft>
              <a:defRPr/>
            </a:pPr>
            <a:endParaRPr lang="en-US" sz="1400" i="1" baseline="0" dirty="0" smtClean="0">
              <a:solidFill>
                <a:srgbClr val="7030A0"/>
              </a:solidFill>
              <a:latin typeface="+mn-lt"/>
            </a:endParaRPr>
          </a:p>
          <a:p>
            <a:pPr eaLnBrk="1" fontAlgn="auto" hangingPunct="1">
              <a:spcBef>
                <a:spcPts val="0"/>
              </a:spcBef>
              <a:spcAft>
                <a:spcPts val="0"/>
              </a:spcAft>
              <a:defRPr/>
            </a:pPr>
            <a:endParaRPr lang="en-US" sz="1400" i="1" baseline="0" dirty="0" smtClean="0">
              <a:solidFill>
                <a:srgbClr val="7030A0"/>
              </a:solidFill>
              <a:latin typeface="+mn-lt"/>
            </a:endParaRPr>
          </a:p>
        </p:txBody>
      </p:sp>
      <p:sp>
        <p:nvSpPr>
          <p:cNvPr id="16" name="TextBox 15"/>
          <p:cNvSpPr txBox="1"/>
          <p:nvPr/>
        </p:nvSpPr>
        <p:spPr>
          <a:xfrm>
            <a:off x="3960812" y="4459982"/>
            <a:ext cx="5183188" cy="707886"/>
          </a:xfrm>
          <a:prstGeom prst="rect">
            <a:avLst/>
          </a:prstGeom>
          <a:noFill/>
        </p:spPr>
        <p:txBody>
          <a:bodyPr>
            <a:spAutoFit/>
          </a:bodyPr>
          <a:lstStyle/>
          <a:p>
            <a:pPr>
              <a:defRPr/>
            </a:pPr>
            <a:endParaRPr lang="en-US" sz="2000" b="1" dirty="0" smtClean="0">
              <a:solidFill>
                <a:srgbClr val="7030A0"/>
              </a:solidFill>
              <a:cs typeface="Arial" pitchFamily="34" charset="0"/>
            </a:endParaRPr>
          </a:p>
          <a:p>
            <a:pPr>
              <a:defRPr/>
            </a:pPr>
            <a:r>
              <a:rPr lang="en-US" sz="2000" b="1" dirty="0" smtClean="0">
                <a:solidFill>
                  <a:srgbClr val="7030A0"/>
                </a:solidFill>
                <a:cs typeface="Arial" pitchFamily="34" charset="0"/>
              </a:rPr>
              <a:t>Robert C.G. Martin, II, MD, PhD, FACS</a:t>
            </a:r>
            <a:endParaRPr lang="en-US" sz="2000" dirty="0">
              <a:solidFill>
                <a:srgbClr val="7030A0"/>
              </a:solidFill>
              <a:cs typeface="Arial" pitchFamily="34" charset="0"/>
            </a:endParaRPr>
          </a:p>
        </p:txBody>
      </p:sp>
      <p:cxnSp>
        <p:nvCxnSpPr>
          <p:cNvPr id="17" name="Straight Connector 16"/>
          <p:cNvCxnSpPr/>
          <p:nvPr/>
        </p:nvCxnSpPr>
        <p:spPr>
          <a:xfrm>
            <a:off x="3960812" y="5181600"/>
            <a:ext cx="5106988"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0" y="4711700"/>
            <a:ext cx="9144000" cy="0"/>
          </a:xfrm>
          <a:prstGeom prst="line">
            <a:avLst/>
          </a:prstGeom>
          <a:ln w="76200">
            <a:solidFill>
              <a:srgbClr val="E58E1A"/>
            </a:solidFill>
          </a:ln>
        </p:spPr>
        <p:style>
          <a:lnRef idx="1">
            <a:schemeClr val="accent1"/>
          </a:lnRef>
          <a:fillRef idx="0">
            <a:schemeClr val="accent1"/>
          </a:fillRef>
          <a:effectRef idx="0">
            <a:schemeClr val="accent1"/>
          </a:effectRef>
          <a:fontRef idx="minor">
            <a:schemeClr val="tx1"/>
          </a:fontRef>
        </p:style>
      </p:cxnSp>
      <p:pic>
        <p:nvPicPr>
          <p:cNvPr id="2052" name="Picture 4" descr="http://www.kentuckyonehealth.org/images/2013/University_Louisville_Hospit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6240016"/>
            <a:ext cx="2933700" cy="4762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9050" y="5170438"/>
            <a:ext cx="3200400" cy="276999"/>
          </a:xfrm>
          <a:prstGeom prst="rect">
            <a:avLst/>
          </a:prstGeom>
          <a:noFill/>
        </p:spPr>
        <p:txBody>
          <a:bodyPr wrap="square" rtlCol="0">
            <a:spAutoFit/>
          </a:bodyPr>
          <a:lstStyle/>
          <a:p>
            <a:r>
              <a:rPr lang="en-US" sz="1200" i="1" dirty="0"/>
              <a:t>Disclosures: </a:t>
            </a:r>
            <a:r>
              <a:rPr lang="en-US" sz="1200" i="1" dirty="0" smtClean="0"/>
              <a:t>Paid </a:t>
            </a:r>
            <a:r>
              <a:rPr lang="en-US" sz="1200" i="1" dirty="0"/>
              <a:t>consultant for </a:t>
            </a:r>
            <a:r>
              <a:rPr lang="en-US" sz="1200" i="1" dirty="0" smtClean="0"/>
              <a:t>AngioDynamics</a:t>
            </a:r>
            <a:endParaRPr lang="en-US" sz="1200" i="1" dirty="0"/>
          </a:p>
        </p:txBody>
      </p:sp>
      <p:sp>
        <p:nvSpPr>
          <p:cNvPr id="20" name="TextBox 19"/>
          <p:cNvSpPr txBox="1"/>
          <p:nvPr/>
        </p:nvSpPr>
        <p:spPr>
          <a:xfrm>
            <a:off x="19050" y="4813925"/>
            <a:ext cx="3200400" cy="369332"/>
          </a:xfrm>
          <a:prstGeom prst="rect">
            <a:avLst/>
          </a:prstGeom>
          <a:noFill/>
        </p:spPr>
        <p:txBody>
          <a:bodyPr wrap="square" rtlCol="0">
            <a:spAutoFit/>
          </a:bodyPr>
          <a:lstStyle/>
          <a:p>
            <a:r>
              <a:rPr lang="en-US" b="1" i="1" dirty="0" smtClean="0"/>
              <a:t>March 18</a:t>
            </a:r>
            <a:r>
              <a:rPr lang="en-US" b="1" i="1" baseline="30000" dirty="0" smtClean="0"/>
              <a:t>th</a:t>
            </a:r>
            <a:r>
              <a:rPr lang="en-US" b="1" i="1" dirty="0" smtClean="0"/>
              <a:t>, 2015</a:t>
            </a:r>
            <a:endParaRPr lang="en-US" b="1" i="1" dirty="0"/>
          </a:p>
        </p:txBody>
      </p:sp>
      <p:pic>
        <p:nvPicPr>
          <p:cNvPr id="2054" name="Picture 6" descr="http://upload.wikimedia.org/wikipedia/commons/thumb/d/df/University_of_Louisville_Logo.png/165px-University_of_Louisville_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04100" y="6118710"/>
            <a:ext cx="1571625" cy="666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09600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81000" y="26988"/>
            <a:ext cx="8153400" cy="887412"/>
          </a:xfrm>
        </p:spPr>
        <p:txBody>
          <a:bodyPr/>
          <a:lstStyle/>
          <a:p>
            <a:r>
              <a:rPr lang="en-US" dirty="0" smtClean="0">
                <a:solidFill>
                  <a:schemeClr val="bg1"/>
                </a:solidFill>
              </a:rPr>
              <a:t>IRE: Established Criteria</a:t>
            </a:r>
          </a:p>
        </p:txBody>
      </p:sp>
      <p:sp>
        <p:nvSpPr>
          <p:cNvPr id="3" name="Text Placeholder 2"/>
          <p:cNvSpPr>
            <a:spLocks noGrp="1"/>
          </p:cNvSpPr>
          <p:nvPr>
            <p:ph type="body" sz="quarter" idx="10"/>
          </p:nvPr>
        </p:nvSpPr>
        <p:spPr>
          <a:xfrm>
            <a:off x="381000" y="1066800"/>
            <a:ext cx="8305800" cy="4979190"/>
          </a:xfrm>
        </p:spPr>
        <p:txBody>
          <a:bodyPr/>
          <a:lstStyle/>
          <a:p>
            <a:pPr marL="0" indent="0" eaLnBrk="1" hangingPunct="1">
              <a:lnSpc>
                <a:spcPct val="114000"/>
              </a:lnSpc>
              <a:buNone/>
              <a:defRPr/>
            </a:pPr>
            <a:r>
              <a:rPr lang="en-US" sz="1800" b="1" dirty="0" smtClean="0">
                <a:solidFill>
                  <a:srgbClr val="7030A0"/>
                </a:solidFill>
              </a:rPr>
              <a:t>Evaluation of learning </a:t>
            </a:r>
            <a:r>
              <a:rPr lang="en-US" sz="1800" b="1" dirty="0">
                <a:solidFill>
                  <a:srgbClr val="7030A0"/>
                </a:solidFill>
              </a:rPr>
              <a:t>c</a:t>
            </a:r>
            <a:r>
              <a:rPr lang="en-US" sz="1800" b="1" dirty="0" smtClean="0">
                <a:solidFill>
                  <a:srgbClr val="7030A0"/>
                </a:solidFill>
              </a:rPr>
              <a:t>urve</a:t>
            </a:r>
            <a:endParaRPr lang="en-US" sz="1800" b="1" dirty="0">
              <a:solidFill>
                <a:srgbClr val="7030A0"/>
              </a:solidFill>
            </a:endParaRPr>
          </a:p>
          <a:p>
            <a:pPr eaLnBrk="1" hangingPunct="1">
              <a:lnSpc>
                <a:spcPct val="114000"/>
              </a:lnSpc>
              <a:buFont typeface="Arial" pitchFamily="34" charset="0"/>
              <a:buChar char="•"/>
              <a:defRPr/>
            </a:pPr>
            <a:r>
              <a:rPr lang="en-US" sz="1600" dirty="0" smtClean="0">
                <a:solidFill>
                  <a:schemeClr val="tx1"/>
                </a:solidFill>
              </a:rPr>
              <a:t>Philips et al – IRE of Unresectable Soft Tissue Tumors: learning curve evaluation in the first 150 patients treated</a:t>
            </a:r>
            <a:endParaRPr lang="en-US" sz="1600" dirty="0">
              <a:solidFill>
                <a:schemeClr val="tx1"/>
              </a:solidFill>
            </a:endParaRPr>
          </a:p>
          <a:p>
            <a:pPr marL="0" indent="0" eaLnBrk="1" hangingPunct="1">
              <a:lnSpc>
                <a:spcPct val="114000"/>
              </a:lnSpc>
              <a:buNone/>
              <a:defRPr/>
            </a:pPr>
            <a:r>
              <a:rPr lang="en-US" sz="1600" b="1" dirty="0" smtClean="0">
                <a:solidFill>
                  <a:srgbClr val="7030A0"/>
                </a:solidFill>
              </a:rPr>
              <a:t>Technical success</a:t>
            </a:r>
            <a:endParaRPr lang="en-US" sz="1600" b="1" dirty="0">
              <a:solidFill>
                <a:srgbClr val="7030A0"/>
              </a:solidFill>
            </a:endParaRPr>
          </a:p>
          <a:p>
            <a:pPr eaLnBrk="1" hangingPunct="1">
              <a:lnSpc>
                <a:spcPct val="114000"/>
              </a:lnSpc>
              <a:buFont typeface="Arial" pitchFamily="34" charset="0"/>
              <a:buChar char="•"/>
              <a:defRPr/>
            </a:pPr>
            <a:r>
              <a:rPr lang="en-US" sz="1600" dirty="0" smtClean="0">
                <a:solidFill>
                  <a:schemeClr val="tx1"/>
                </a:solidFill>
              </a:rPr>
              <a:t>Defined as the ability to successfully deliver all planned accordance with the size and dimension of the lesion</a:t>
            </a:r>
          </a:p>
          <a:p>
            <a:pPr marL="0" indent="0" eaLnBrk="1" hangingPunct="1">
              <a:lnSpc>
                <a:spcPct val="114000"/>
              </a:lnSpc>
              <a:buNone/>
              <a:defRPr/>
            </a:pPr>
            <a:r>
              <a:rPr lang="en-US" sz="1600" b="1" dirty="0" smtClean="0">
                <a:solidFill>
                  <a:srgbClr val="7030A0"/>
                </a:solidFill>
              </a:rPr>
              <a:t>Proximity to critical </a:t>
            </a:r>
            <a:r>
              <a:rPr lang="en-US" sz="1600" b="1" dirty="0">
                <a:solidFill>
                  <a:srgbClr val="7030A0"/>
                </a:solidFill>
              </a:rPr>
              <a:t>s</a:t>
            </a:r>
            <a:r>
              <a:rPr lang="en-US" sz="1600" b="1" dirty="0" smtClean="0">
                <a:solidFill>
                  <a:srgbClr val="7030A0"/>
                </a:solidFill>
              </a:rPr>
              <a:t>tructures</a:t>
            </a:r>
            <a:endParaRPr lang="en-US" sz="1600" b="1" dirty="0">
              <a:solidFill>
                <a:srgbClr val="7030A0"/>
              </a:solidFill>
            </a:endParaRPr>
          </a:p>
          <a:p>
            <a:pPr eaLnBrk="1" hangingPunct="1">
              <a:lnSpc>
                <a:spcPct val="114000"/>
              </a:lnSpc>
              <a:buFont typeface="Arial" pitchFamily="34" charset="0"/>
              <a:buChar char="•"/>
              <a:defRPr/>
            </a:pPr>
            <a:r>
              <a:rPr lang="en-US" sz="1600" dirty="0" smtClean="0">
                <a:solidFill>
                  <a:schemeClr val="tx1"/>
                </a:solidFill>
              </a:rPr>
              <a:t>Proximity to major vascular/biliary structures or adjacent organs was defined as &lt;5mm in distance</a:t>
            </a:r>
          </a:p>
          <a:p>
            <a:pPr marL="0" indent="0" eaLnBrk="1" hangingPunct="1">
              <a:lnSpc>
                <a:spcPct val="114000"/>
              </a:lnSpc>
              <a:buNone/>
              <a:defRPr/>
            </a:pPr>
            <a:r>
              <a:rPr lang="en-US" sz="1600" b="1" dirty="0" smtClean="0">
                <a:solidFill>
                  <a:srgbClr val="7030A0"/>
                </a:solidFill>
              </a:rPr>
              <a:t>Ablation recurrence</a:t>
            </a:r>
            <a:endParaRPr lang="en-US" sz="1600" b="1" dirty="0">
              <a:solidFill>
                <a:srgbClr val="7030A0"/>
              </a:solidFill>
            </a:endParaRPr>
          </a:p>
          <a:p>
            <a:pPr eaLnBrk="1" hangingPunct="1">
              <a:lnSpc>
                <a:spcPct val="114000"/>
              </a:lnSpc>
              <a:buFont typeface="Arial" pitchFamily="34" charset="0"/>
              <a:buChar char="•"/>
              <a:defRPr/>
            </a:pPr>
            <a:r>
              <a:rPr lang="en-US" sz="1600" dirty="0" smtClean="0">
                <a:solidFill>
                  <a:schemeClr val="tx1"/>
                </a:solidFill>
              </a:rPr>
              <a:t>Persistent viable tumor as defined by dynamic imaging in comparison to pre-IRE scan or tissue diagnosis</a:t>
            </a:r>
          </a:p>
          <a:p>
            <a:pPr marL="0" indent="0" eaLnBrk="1" hangingPunct="1">
              <a:lnSpc>
                <a:spcPct val="114000"/>
              </a:lnSpc>
              <a:buNone/>
              <a:defRPr/>
            </a:pPr>
            <a:r>
              <a:rPr lang="en-US" sz="1600" b="1" dirty="0" smtClean="0">
                <a:solidFill>
                  <a:srgbClr val="7030A0"/>
                </a:solidFill>
              </a:rPr>
              <a:t>Ablation success</a:t>
            </a:r>
            <a:endParaRPr lang="en-US" sz="1600" b="1" dirty="0">
              <a:solidFill>
                <a:srgbClr val="7030A0"/>
              </a:solidFill>
            </a:endParaRPr>
          </a:p>
          <a:p>
            <a:pPr eaLnBrk="1" hangingPunct="1">
              <a:lnSpc>
                <a:spcPct val="114000"/>
              </a:lnSpc>
              <a:buFont typeface="Arial" pitchFamily="34" charset="0"/>
              <a:buChar char="•"/>
              <a:defRPr/>
            </a:pPr>
            <a:r>
              <a:rPr lang="en-US" sz="1600" dirty="0" smtClean="0">
                <a:solidFill>
                  <a:schemeClr val="tx1"/>
                </a:solidFill>
              </a:rPr>
              <a:t>The ability to deliver the planned therapy in the operative room and at 3 months to have no evidence of residual tumor on cross-sectional imaging of treating-team’s choice such as CT, MRI or PET (if pre-operative PET avid scan)</a:t>
            </a:r>
            <a:endParaRPr lang="en-US" sz="1600" dirty="0">
              <a:solidFill>
                <a:schemeClr val="tx1"/>
              </a:solidFill>
            </a:endParaRPr>
          </a:p>
          <a:p>
            <a:pPr eaLnBrk="1" hangingPunct="1">
              <a:lnSpc>
                <a:spcPct val="114000"/>
              </a:lnSpc>
              <a:buFont typeface="Arial" pitchFamily="34" charset="0"/>
              <a:buChar char="•"/>
              <a:defRPr/>
            </a:pPr>
            <a:endParaRPr lang="en-US" sz="1400" dirty="0"/>
          </a:p>
          <a:p>
            <a:pPr eaLnBrk="1" hangingPunct="1">
              <a:lnSpc>
                <a:spcPct val="114000"/>
              </a:lnSpc>
              <a:buFont typeface="Arial" pitchFamily="34" charset="0"/>
              <a:buChar char="•"/>
              <a:defRPr/>
            </a:pPr>
            <a:endParaRPr lang="en-US" sz="1600" dirty="0"/>
          </a:p>
          <a:p>
            <a:pPr eaLnBrk="1" hangingPunct="1">
              <a:lnSpc>
                <a:spcPct val="114000"/>
              </a:lnSpc>
              <a:buFont typeface="Arial" pitchFamily="34" charset="0"/>
              <a:buChar char="•"/>
              <a:defRPr/>
            </a:pPr>
            <a:endParaRPr lang="en-US" sz="1400" dirty="0"/>
          </a:p>
          <a:p>
            <a:pPr marL="0" indent="0" eaLnBrk="1" hangingPunct="1">
              <a:lnSpc>
                <a:spcPct val="114000"/>
              </a:lnSpc>
              <a:buNone/>
              <a:defRPr/>
            </a:pPr>
            <a:endParaRPr lang="en-US" sz="1600" dirty="0" smtClean="0"/>
          </a:p>
        </p:txBody>
      </p:sp>
    </p:spTree>
    <p:extLst>
      <p:ext uri="{BB962C8B-B14F-4D97-AF65-F5344CB8AC3E}">
        <p14:creationId xmlns:p14="http://schemas.microsoft.com/office/powerpoint/2010/main" val="24794210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81000" y="122238"/>
            <a:ext cx="7924800" cy="715962"/>
          </a:xfrm>
        </p:spPr>
        <p:txBody>
          <a:bodyPr/>
          <a:lstStyle/>
          <a:p>
            <a:r>
              <a:rPr lang="en-US" dirty="0">
                <a:solidFill>
                  <a:schemeClr val="bg1"/>
                </a:solidFill>
              </a:rPr>
              <a:t>Irreversible Electroporation (IRE)</a:t>
            </a:r>
          </a:p>
        </p:txBody>
      </p:sp>
      <p:sp>
        <p:nvSpPr>
          <p:cNvPr id="3" name="Text Placeholder 2"/>
          <p:cNvSpPr>
            <a:spLocks noGrp="1"/>
          </p:cNvSpPr>
          <p:nvPr>
            <p:ph type="body" sz="quarter" idx="10"/>
          </p:nvPr>
        </p:nvSpPr>
        <p:spPr>
          <a:xfrm>
            <a:off x="762000" y="1371600"/>
            <a:ext cx="7620000" cy="4343400"/>
          </a:xfrm>
        </p:spPr>
        <p:txBody>
          <a:bodyPr/>
          <a:lstStyle/>
          <a:p>
            <a:pPr marL="0" indent="0" eaLnBrk="1" hangingPunct="1">
              <a:lnSpc>
                <a:spcPct val="114000"/>
              </a:lnSpc>
              <a:buNone/>
              <a:defRPr/>
            </a:pPr>
            <a:r>
              <a:rPr lang="en-US" sz="2800" b="1" dirty="0">
                <a:solidFill>
                  <a:srgbClr val="7030A0"/>
                </a:solidFill>
              </a:rPr>
              <a:t>Current Clinical Use of IRE in the Pancreas</a:t>
            </a:r>
          </a:p>
          <a:p>
            <a:pPr eaLnBrk="1" hangingPunct="1">
              <a:lnSpc>
                <a:spcPct val="114000"/>
              </a:lnSpc>
              <a:buFont typeface="Arial" pitchFamily="34" charset="0"/>
              <a:buChar char="•"/>
              <a:defRPr/>
            </a:pPr>
            <a:r>
              <a:rPr lang="en-US" sz="2400" dirty="0">
                <a:solidFill>
                  <a:schemeClr val="tx1"/>
                </a:solidFill>
              </a:rPr>
              <a:t>Treat locally advanced pancreatic cancer (80% use) – Stage III</a:t>
            </a:r>
          </a:p>
          <a:p>
            <a:pPr eaLnBrk="1" hangingPunct="1">
              <a:lnSpc>
                <a:spcPct val="114000"/>
              </a:lnSpc>
              <a:buFont typeface="Arial" pitchFamily="34" charset="0"/>
              <a:buChar char="•"/>
              <a:defRPr/>
            </a:pPr>
            <a:r>
              <a:rPr lang="en-US" sz="2400" dirty="0">
                <a:solidFill>
                  <a:schemeClr val="tx1"/>
                </a:solidFill>
              </a:rPr>
              <a:t>Margin accentuation/augmentation therapy (10% use) – Stage IIb</a:t>
            </a:r>
          </a:p>
          <a:p>
            <a:pPr lvl="1" eaLnBrk="1" hangingPunct="1">
              <a:lnSpc>
                <a:spcPct val="114000"/>
              </a:lnSpc>
              <a:buFont typeface="Arial" pitchFamily="34" charset="0"/>
              <a:buChar char="•"/>
              <a:defRPr/>
            </a:pPr>
            <a:r>
              <a:rPr lang="en-US" sz="2400" dirty="0">
                <a:solidFill>
                  <a:schemeClr val="tx1"/>
                </a:solidFill>
              </a:rPr>
              <a:t>After patient has undergone appropriate neo-adjuvant therapy</a:t>
            </a:r>
          </a:p>
          <a:p>
            <a:pPr eaLnBrk="1" hangingPunct="1">
              <a:lnSpc>
                <a:spcPct val="114000"/>
              </a:lnSpc>
              <a:buFont typeface="Arial" pitchFamily="34" charset="0"/>
              <a:buChar char="•"/>
              <a:defRPr/>
            </a:pPr>
            <a:r>
              <a:rPr lang="en-US" sz="2400" dirty="0">
                <a:solidFill>
                  <a:schemeClr val="tx1"/>
                </a:solidFill>
              </a:rPr>
              <a:t>Treat local recurrent cancer (5% use)</a:t>
            </a:r>
          </a:p>
          <a:p>
            <a:pPr eaLnBrk="1" hangingPunct="1">
              <a:lnSpc>
                <a:spcPct val="114000"/>
              </a:lnSpc>
              <a:buFont typeface="Arial" pitchFamily="34" charset="0"/>
              <a:buChar char="•"/>
              <a:defRPr/>
            </a:pPr>
            <a:r>
              <a:rPr lang="en-US" sz="2400" dirty="0">
                <a:solidFill>
                  <a:schemeClr val="tx1"/>
                </a:solidFill>
              </a:rPr>
              <a:t>Metastatic disease to pancreas (5% use)</a:t>
            </a:r>
          </a:p>
        </p:txBody>
      </p:sp>
    </p:spTree>
    <p:extLst>
      <p:ext uri="{BB962C8B-B14F-4D97-AF65-F5344CB8AC3E}">
        <p14:creationId xmlns:p14="http://schemas.microsoft.com/office/powerpoint/2010/main" val="9466631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81000" y="1066800"/>
            <a:ext cx="8305800" cy="4979190"/>
          </a:xfrm>
        </p:spPr>
        <p:txBody>
          <a:bodyPr/>
          <a:lstStyle/>
          <a:p>
            <a:pPr marL="0" indent="0" eaLnBrk="1" hangingPunct="1">
              <a:lnSpc>
                <a:spcPct val="114000"/>
              </a:lnSpc>
              <a:buNone/>
              <a:defRPr/>
            </a:pPr>
            <a:r>
              <a:rPr lang="en-US" sz="2800" b="1" dirty="0" smtClean="0">
                <a:solidFill>
                  <a:srgbClr val="7030A0"/>
                </a:solidFill>
                <a:latin typeface="+mn-lt"/>
              </a:rPr>
              <a:t>Benefits of IRE in Pancreas</a:t>
            </a:r>
          </a:p>
          <a:p>
            <a:pPr eaLnBrk="1" hangingPunct="1">
              <a:lnSpc>
                <a:spcPct val="114000"/>
              </a:lnSpc>
              <a:buFont typeface="Arial" pitchFamily="34" charset="0"/>
              <a:buChar char="•"/>
              <a:defRPr/>
            </a:pPr>
            <a:r>
              <a:rPr lang="en-US" sz="2400" dirty="0" smtClean="0">
                <a:solidFill>
                  <a:schemeClr val="tx1"/>
                </a:solidFill>
                <a:latin typeface="+mn-lt"/>
              </a:rPr>
              <a:t>Can be performed in conjunction with pancreatic resection</a:t>
            </a:r>
          </a:p>
          <a:p>
            <a:pPr eaLnBrk="1" hangingPunct="1">
              <a:lnSpc>
                <a:spcPct val="114000"/>
              </a:lnSpc>
              <a:buFont typeface="Arial" pitchFamily="34" charset="0"/>
              <a:buChar char="•"/>
              <a:defRPr/>
            </a:pPr>
            <a:r>
              <a:rPr lang="en-US" sz="2400" dirty="0" smtClean="0">
                <a:solidFill>
                  <a:schemeClr val="tx1"/>
                </a:solidFill>
                <a:latin typeface="+mn-lt"/>
              </a:rPr>
              <a:t>Can be utilized to augment any margin that is considered to be close or positive R1</a:t>
            </a:r>
          </a:p>
          <a:p>
            <a:pPr eaLnBrk="1" hangingPunct="1">
              <a:lnSpc>
                <a:spcPct val="114000"/>
              </a:lnSpc>
              <a:buFont typeface="Arial" pitchFamily="34" charset="0"/>
              <a:buChar char="•"/>
              <a:defRPr/>
            </a:pPr>
            <a:r>
              <a:rPr lang="en-US" sz="2400" dirty="0" smtClean="0">
                <a:solidFill>
                  <a:schemeClr val="tx1"/>
                </a:solidFill>
                <a:latin typeface="+mn-lt"/>
              </a:rPr>
              <a:t>No thermal based modality has demonstrated Safety or Efficacy</a:t>
            </a:r>
          </a:p>
          <a:p>
            <a:pPr eaLnBrk="1" hangingPunct="1">
              <a:lnSpc>
                <a:spcPct val="114000"/>
              </a:lnSpc>
              <a:buFont typeface="Arial" pitchFamily="34" charset="0"/>
              <a:buChar char="•"/>
              <a:defRPr/>
            </a:pPr>
            <a:r>
              <a:rPr lang="en-US" sz="2400" dirty="0" smtClean="0">
                <a:solidFill>
                  <a:schemeClr val="tx1"/>
                </a:solidFill>
                <a:latin typeface="+mn-lt"/>
              </a:rPr>
              <a:t>Only current modality that is used is XRT</a:t>
            </a:r>
          </a:p>
          <a:p>
            <a:pPr lvl="1" eaLnBrk="1" hangingPunct="1">
              <a:lnSpc>
                <a:spcPct val="114000"/>
              </a:lnSpc>
              <a:buFont typeface="Arial" pitchFamily="34" charset="0"/>
              <a:buChar char="•"/>
              <a:defRPr/>
            </a:pPr>
            <a:r>
              <a:rPr lang="en-US" sz="2400" dirty="0" smtClean="0">
                <a:solidFill>
                  <a:schemeClr val="tx1"/>
                </a:solidFill>
                <a:latin typeface="+mn-lt"/>
              </a:rPr>
              <a:t>Best reported recurrence rate of 4-8%, median OS in Stage III LAPC is 9 months (4-11months)</a:t>
            </a:r>
          </a:p>
          <a:p>
            <a:pPr lvl="1" eaLnBrk="1" hangingPunct="1">
              <a:lnSpc>
                <a:spcPct val="114000"/>
              </a:lnSpc>
              <a:buFont typeface="Arial" pitchFamily="34" charset="0"/>
              <a:buChar char="•"/>
              <a:defRPr/>
            </a:pPr>
            <a:endParaRPr lang="en-US" sz="2400" dirty="0"/>
          </a:p>
          <a:p>
            <a:pPr eaLnBrk="1" hangingPunct="1">
              <a:lnSpc>
                <a:spcPct val="114000"/>
              </a:lnSpc>
              <a:buFont typeface="Arial" pitchFamily="34" charset="0"/>
              <a:buChar char="•"/>
              <a:defRPr/>
            </a:pPr>
            <a:endParaRPr lang="en-US" sz="1800" dirty="0" smtClean="0"/>
          </a:p>
        </p:txBody>
      </p:sp>
      <p:sp>
        <p:nvSpPr>
          <p:cNvPr id="4" name="Title 1"/>
          <p:cNvSpPr>
            <a:spLocks noGrp="1"/>
          </p:cNvSpPr>
          <p:nvPr>
            <p:ph type="ctrTitle" idx="4294967295"/>
          </p:nvPr>
        </p:nvSpPr>
        <p:spPr>
          <a:xfrm>
            <a:off x="381000" y="122238"/>
            <a:ext cx="7924800" cy="715962"/>
          </a:xfrm>
        </p:spPr>
        <p:txBody>
          <a:bodyPr/>
          <a:lstStyle/>
          <a:p>
            <a:r>
              <a:rPr lang="en-US" dirty="0">
                <a:solidFill>
                  <a:schemeClr val="bg1"/>
                </a:solidFill>
              </a:rPr>
              <a:t>Irreversible Electroporation (IRE)</a:t>
            </a:r>
          </a:p>
        </p:txBody>
      </p:sp>
    </p:spTree>
    <p:extLst>
      <p:ext uri="{BB962C8B-B14F-4D97-AF65-F5344CB8AC3E}">
        <p14:creationId xmlns:p14="http://schemas.microsoft.com/office/powerpoint/2010/main" val="2195569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81000" y="26988"/>
            <a:ext cx="8153400" cy="887412"/>
          </a:xfrm>
        </p:spPr>
        <p:txBody>
          <a:bodyPr/>
          <a:lstStyle/>
          <a:p>
            <a:r>
              <a:rPr lang="en-US" dirty="0">
                <a:solidFill>
                  <a:schemeClr val="bg1"/>
                </a:solidFill>
              </a:rPr>
              <a:t>Irreversible Electroporation (IRE)</a:t>
            </a:r>
            <a:endParaRPr lang="en-US" dirty="0" smtClean="0">
              <a:solidFill>
                <a:schemeClr val="bg1"/>
              </a:solidFill>
            </a:endParaRPr>
          </a:p>
        </p:txBody>
      </p:sp>
      <p:sp>
        <p:nvSpPr>
          <p:cNvPr id="3" name="Text Placeholder 2"/>
          <p:cNvSpPr>
            <a:spLocks noGrp="1"/>
          </p:cNvSpPr>
          <p:nvPr>
            <p:ph type="body" sz="quarter" idx="10"/>
          </p:nvPr>
        </p:nvSpPr>
        <p:spPr>
          <a:xfrm>
            <a:off x="381000" y="1066800"/>
            <a:ext cx="8305800" cy="4979190"/>
          </a:xfrm>
        </p:spPr>
        <p:txBody>
          <a:bodyPr/>
          <a:lstStyle/>
          <a:p>
            <a:pPr marL="0" indent="0" eaLnBrk="1" hangingPunct="1">
              <a:lnSpc>
                <a:spcPct val="114000"/>
              </a:lnSpc>
              <a:buNone/>
              <a:defRPr/>
            </a:pPr>
            <a:r>
              <a:rPr lang="en-US" sz="2800" b="1" dirty="0" smtClean="0">
                <a:solidFill>
                  <a:srgbClr val="7030A0"/>
                </a:solidFill>
                <a:latin typeface="+mn-lt"/>
              </a:rPr>
              <a:t>Benefits of IRE in the Liver</a:t>
            </a:r>
            <a:endParaRPr lang="en-US" sz="2800" b="1" dirty="0">
              <a:solidFill>
                <a:srgbClr val="7030A0"/>
              </a:solidFill>
              <a:latin typeface="+mn-lt"/>
            </a:endParaRPr>
          </a:p>
          <a:p>
            <a:pPr eaLnBrk="1" hangingPunct="1">
              <a:lnSpc>
                <a:spcPct val="114000"/>
              </a:lnSpc>
              <a:buFont typeface="Arial" pitchFamily="34" charset="0"/>
              <a:buChar char="•"/>
              <a:defRPr/>
            </a:pPr>
            <a:r>
              <a:rPr lang="en-US" sz="2400" dirty="0" smtClean="0">
                <a:solidFill>
                  <a:schemeClr val="tx1"/>
                </a:solidFill>
                <a:latin typeface="+mn-lt"/>
              </a:rPr>
              <a:t>The ability </a:t>
            </a:r>
            <a:r>
              <a:rPr lang="en-US" sz="2400" dirty="0">
                <a:solidFill>
                  <a:schemeClr val="tx1"/>
                </a:solidFill>
                <a:latin typeface="+mn-lt"/>
              </a:rPr>
              <a:t>to achieve </a:t>
            </a:r>
            <a:r>
              <a:rPr lang="en-US" sz="2400" dirty="0" smtClean="0">
                <a:solidFill>
                  <a:schemeClr val="tx1"/>
                </a:solidFill>
                <a:latin typeface="+mn-lt"/>
              </a:rPr>
              <a:t>ablation without </a:t>
            </a:r>
            <a:r>
              <a:rPr lang="en-US" sz="2400" dirty="0">
                <a:solidFill>
                  <a:schemeClr val="tx1"/>
                </a:solidFill>
                <a:latin typeface="+mn-lt"/>
              </a:rPr>
              <a:t>damage to surrounding vital </a:t>
            </a:r>
            <a:r>
              <a:rPr lang="en-US" sz="2400" dirty="0" smtClean="0">
                <a:solidFill>
                  <a:schemeClr val="tx1"/>
                </a:solidFill>
                <a:latin typeface="+mn-lt"/>
              </a:rPr>
              <a:t>structures</a:t>
            </a:r>
          </a:p>
          <a:p>
            <a:pPr eaLnBrk="1" hangingPunct="1">
              <a:lnSpc>
                <a:spcPct val="114000"/>
              </a:lnSpc>
              <a:buFont typeface="Arial" pitchFamily="34" charset="0"/>
              <a:buChar char="•"/>
              <a:defRPr/>
            </a:pPr>
            <a:r>
              <a:rPr lang="en-US" sz="2400" dirty="0" smtClean="0">
                <a:solidFill>
                  <a:schemeClr val="tx1"/>
                </a:solidFill>
                <a:latin typeface="+mn-lt"/>
              </a:rPr>
              <a:t>No </a:t>
            </a:r>
            <a:r>
              <a:rPr lang="en-US" sz="2400" dirty="0">
                <a:solidFill>
                  <a:schemeClr val="tx1"/>
                </a:solidFill>
                <a:latin typeface="+mn-lt"/>
              </a:rPr>
              <a:t>evidence of heat sink effect despite close proximity </a:t>
            </a:r>
            <a:r>
              <a:rPr lang="en-US" sz="2400" dirty="0" smtClean="0">
                <a:solidFill>
                  <a:schemeClr val="tx1"/>
                </a:solidFill>
                <a:latin typeface="+mn-lt"/>
              </a:rPr>
              <a:t>to major </a:t>
            </a:r>
            <a:r>
              <a:rPr lang="en-US" sz="2400" dirty="0">
                <a:solidFill>
                  <a:schemeClr val="tx1"/>
                </a:solidFill>
                <a:latin typeface="+mn-lt"/>
              </a:rPr>
              <a:t>vascular </a:t>
            </a:r>
            <a:r>
              <a:rPr lang="en-US" sz="2400" dirty="0" smtClean="0">
                <a:solidFill>
                  <a:schemeClr val="tx1"/>
                </a:solidFill>
                <a:latin typeface="+mn-lt"/>
              </a:rPr>
              <a:t>structures</a:t>
            </a:r>
          </a:p>
          <a:p>
            <a:r>
              <a:rPr lang="en-US" sz="2400" dirty="0">
                <a:solidFill>
                  <a:schemeClr val="tx1"/>
                </a:solidFill>
                <a:latin typeface="+mn-lt"/>
              </a:rPr>
              <a:t>N</a:t>
            </a:r>
            <a:r>
              <a:rPr lang="en-US" sz="2400" dirty="0" smtClean="0">
                <a:solidFill>
                  <a:schemeClr val="tx1"/>
                </a:solidFill>
                <a:latin typeface="+mn-lt"/>
              </a:rPr>
              <a:t>o </a:t>
            </a:r>
            <a:r>
              <a:rPr lang="en-US" sz="2400" dirty="0">
                <a:solidFill>
                  <a:schemeClr val="tx1"/>
                </a:solidFill>
                <a:latin typeface="+mn-lt"/>
              </a:rPr>
              <a:t>evidence </a:t>
            </a:r>
            <a:r>
              <a:rPr lang="en-US" sz="2400" dirty="0" smtClean="0">
                <a:solidFill>
                  <a:schemeClr val="tx1"/>
                </a:solidFill>
                <a:latin typeface="+mn-lt"/>
              </a:rPr>
              <a:t>of damage </a:t>
            </a:r>
            <a:r>
              <a:rPr lang="en-US" sz="2400" dirty="0">
                <a:solidFill>
                  <a:schemeClr val="tx1"/>
                </a:solidFill>
                <a:latin typeface="+mn-lt"/>
              </a:rPr>
              <a:t>to the portal triad </a:t>
            </a:r>
            <a:r>
              <a:rPr lang="en-US" sz="2400" dirty="0" smtClean="0">
                <a:solidFill>
                  <a:schemeClr val="tx1"/>
                </a:solidFill>
                <a:latin typeface="+mn-lt"/>
              </a:rPr>
              <a:t>structures</a:t>
            </a:r>
          </a:p>
          <a:p>
            <a:r>
              <a:rPr lang="en-US" sz="2400" dirty="0">
                <a:solidFill>
                  <a:schemeClr val="tx1"/>
                </a:solidFill>
                <a:latin typeface="+mn-lt"/>
              </a:rPr>
              <a:t>IRE </a:t>
            </a:r>
            <a:r>
              <a:rPr lang="en-US" sz="2400" dirty="0" smtClean="0">
                <a:solidFill>
                  <a:schemeClr val="tx1"/>
                </a:solidFill>
                <a:latin typeface="+mn-lt"/>
              </a:rPr>
              <a:t>has a suitable </a:t>
            </a:r>
            <a:r>
              <a:rPr lang="en-US" sz="2400" dirty="0">
                <a:solidFill>
                  <a:schemeClr val="tx1"/>
                </a:solidFill>
                <a:latin typeface="+mn-lt"/>
              </a:rPr>
              <a:t>role in the treatment of </a:t>
            </a:r>
            <a:r>
              <a:rPr lang="en-US" sz="2400" dirty="0" smtClean="0">
                <a:solidFill>
                  <a:schemeClr val="tx1"/>
                </a:solidFill>
                <a:latin typeface="+mn-lt"/>
              </a:rPr>
              <a:t>patients who </a:t>
            </a:r>
            <a:r>
              <a:rPr lang="en-US" sz="2400" dirty="0">
                <a:solidFill>
                  <a:schemeClr val="tx1"/>
                </a:solidFill>
                <a:latin typeface="+mn-lt"/>
              </a:rPr>
              <a:t>are less than ideal candidates for current thermal ablation </a:t>
            </a:r>
            <a:r>
              <a:rPr lang="en-US" sz="2400" dirty="0" smtClean="0">
                <a:solidFill>
                  <a:schemeClr val="tx1"/>
                </a:solidFill>
                <a:latin typeface="+mn-lt"/>
              </a:rPr>
              <a:t>modalities due </a:t>
            </a:r>
            <a:r>
              <a:rPr lang="en-US" sz="2400" dirty="0">
                <a:solidFill>
                  <a:schemeClr val="tx1"/>
                </a:solidFill>
                <a:latin typeface="+mn-lt"/>
              </a:rPr>
              <a:t>to tumor location in proximity to vital </a:t>
            </a:r>
            <a:r>
              <a:rPr lang="en-US" sz="2400" dirty="0" smtClean="0">
                <a:solidFill>
                  <a:schemeClr val="tx1"/>
                </a:solidFill>
                <a:latin typeface="+mn-lt"/>
              </a:rPr>
              <a:t>structures</a:t>
            </a:r>
          </a:p>
          <a:p>
            <a:pPr marL="0" indent="0" eaLnBrk="1" hangingPunct="1">
              <a:lnSpc>
                <a:spcPct val="114000"/>
              </a:lnSpc>
              <a:buNone/>
              <a:defRPr/>
            </a:pPr>
            <a:endParaRPr lang="en-US" sz="1800" dirty="0"/>
          </a:p>
          <a:p>
            <a:pPr marL="0" indent="0" eaLnBrk="1" hangingPunct="1">
              <a:lnSpc>
                <a:spcPct val="114000"/>
              </a:lnSpc>
              <a:buNone/>
              <a:defRPr/>
            </a:pPr>
            <a:endParaRPr lang="en-US" sz="1800" dirty="0" smtClean="0"/>
          </a:p>
        </p:txBody>
      </p:sp>
    </p:spTree>
    <p:extLst>
      <p:ext uri="{BB962C8B-B14F-4D97-AF65-F5344CB8AC3E}">
        <p14:creationId xmlns:p14="http://schemas.microsoft.com/office/powerpoint/2010/main" val="6749550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04800" y="26988"/>
            <a:ext cx="8534400" cy="887412"/>
          </a:xfrm>
        </p:spPr>
        <p:txBody>
          <a:bodyPr/>
          <a:lstStyle/>
          <a:p>
            <a:r>
              <a:rPr lang="en-US" sz="2800" dirty="0" smtClean="0">
                <a:solidFill>
                  <a:schemeClr val="bg1"/>
                </a:solidFill>
              </a:rPr>
              <a:t>Clinical Experience with IRE for Margin Accentuation</a:t>
            </a:r>
          </a:p>
        </p:txBody>
      </p:sp>
      <p:sp>
        <p:nvSpPr>
          <p:cNvPr id="3" name="Text Placeholder 2"/>
          <p:cNvSpPr>
            <a:spLocks noGrp="1"/>
          </p:cNvSpPr>
          <p:nvPr>
            <p:ph type="body" sz="quarter" idx="10"/>
          </p:nvPr>
        </p:nvSpPr>
        <p:spPr>
          <a:xfrm>
            <a:off x="381000" y="1066800"/>
            <a:ext cx="8305800" cy="5181600"/>
          </a:xfrm>
        </p:spPr>
        <p:txBody>
          <a:bodyPr/>
          <a:lstStyle/>
          <a:p>
            <a:pPr marL="0" indent="0" eaLnBrk="1" hangingPunct="1">
              <a:lnSpc>
                <a:spcPct val="114000"/>
              </a:lnSpc>
              <a:buNone/>
              <a:defRPr/>
            </a:pPr>
            <a:r>
              <a:rPr lang="en-US" sz="2400" b="1" dirty="0" smtClean="0">
                <a:solidFill>
                  <a:srgbClr val="7030A0"/>
                </a:solidFill>
                <a:latin typeface="+mn-lt"/>
              </a:rPr>
              <a:t>Methods</a:t>
            </a:r>
            <a:endParaRPr lang="en-US" sz="2400" b="1" dirty="0">
              <a:solidFill>
                <a:srgbClr val="7030A0"/>
              </a:solidFill>
              <a:latin typeface="+mn-lt"/>
            </a:endParaRPr>
          </a:p>
          <a:p>
            <a:pPr eaLnBrk="1" hangingPunct="1">
              <a:lnSpc>
                <a:spcPct val="114000"/>
              </a:lnSpc>
              <a:buFont typeface="Arial" pitchFamily="34" charset="0"/>
              <a:buChar char="•"/>
              <a:defRPr/>
            </a:pPr>
            <a:r>
              <a:rPr lang="en-US" sz="1800" dirty="0" smtClean="0">
                <a:solidFill>
                  <a:schemeClr val="tx1"/>
                </a:solidFill>
                <a:latin typeface="+mn-lt"/>
              </a:rPr>
              <a:t>Patients with pancreatic cancer who underwent pancreatectomy with margin accentuation with IRE were followed in a prospective IRE approved database from 7/2010 to 7/2013</a:t>
            </a:r>
          </a:p>
          <a:p>
            <a:pPr eaLnBrk="1" hangingPunct="1">
              <a:lnSpc>
                <a:spcPct val="114000"/>
              </a:lnSpc>
              <a:buFont typeface="Arial" pitchFamily="34" charset="0"/>
              <a:buChar char="•"/>
              <a:defRPr/>
            </a:pPr>
            <a:r>
              <a:rPr lang="en-US" sz="1800" dirty="0" smtClean="0">
                <a:solidFill>
                  <a:schemeClr val="tx1"/>
                </a:solidFill>
                <a:latin typeface="+mn-lt"/>
              </a:rPr>
              <a:t>Data regarding local recurrence, margin status, and survival were evaluated</a:t>
            </a:r>
            <a:endParaRPr lang="en-US" sz="1800" dirty="0">
              <a:solidFill>
                <a:schemeClr val="tx1"/>
              </a:solidFill>
              <a:latin typeface="+mn-lt"/>
            </a:endParaRPr>
          </a:p>
          <a:p>
            <a:pPr marL="0" indent="0" eaLnBrk="1" hangingPunct="1">
              <a:lnSpc>
                <a:spcPct val="114000"/>
              </a:lnSpc>
              <a:buNone/>
              <a:defRPr/>
            </a:pPr>
            <a:r>
              <a:rPr lang="en-US" sz="2400" b="1" dirty="0" smtClean="0">
                <a:solidFill>
                  <a:srgbClr val="7030A0"/>
                </a:solidFill>
                <a:latin typeface="+mn-lt"/>
              </a:rPr>
              <a:t>Results</a:t>
            </a:r>
            <a:endParaRPr lang="en-US" sz="2400" b="1" dirty="0">
              <a:solidFill>
                <a:srgbClr val="7030A0"/>
              </a:solidFill>
              <a:latin typeface="+mn-lt"/>
            </a:endParaRPr>
          </a:p>
          <a:p>
            <a:pPr eaLnBrk="1" hangingPunct="1">
              <a:lnSpc>
                <a:spcPct val="114000"/>
              </a:lnSpc>
              <a:buFont typeface="Arial" pitchFamily="34" charset="0"/>
              <a:buChar char="•"/>
              <a:defRPr/>
            </a:pPr>
            <a:r>
              <a:rPr lang="en-US" sz="1800" dirty="0" smtClean="0">
                <a:solidFill>
                  <a:schemeClr val="tx1"/>
                </a:solidFill>
                <a:latin typeface="+mn-lt"/>
              </a:rPr>
              <a:t>48 patients underwent pancreatectomy</a:t>
            </a:r>
          </a:p>
          <a:p>
            <a:pPr lvl="1" eaLnBrk="1" hangingPunct="1">
              <a:lnSpc>
                <a:spcPct val="114000"/>
              </a:lnSpc>
              <a:buFont typeface="Arial" pitchFamily="34" charset="0"/>
              <a:buChar char="•"/>
              <a:defRPr/>
            </a:pPr>
            <a:r>
              <a:rPr lang="en-US" sz="1400" dirty="0" smtClean="0">
                <a:solidFill>
                  <a:schemeClr val="tx1"/>
                </a:solidFill>
                <a:latin typeface="+mn-lt"/>
              </a:rPr>
              <a:t>Pancreaticoduodenectomy (58%), subtotal pancreatectomy (35%), distal pancreatectomy (4%), and total pancreatectomy (4%)</a:t>
            </a:r>
          </a:p>
          <a:p>
            <a:pPr eaLnBrk="1" hangingPunct="1">
              <a:lnSpc>
                <a:spcPct val="114000"/>
              </a:lnSpc>
              <a:buFont typeface="Arial" pitchFamily="34" charset="0"/>
              <a:buChar char="•"/>
              <a:defRPr/>
            </a:pPr>
            <a:r>
              <a:rPr lang="en-US" sz="1800" dirty="0" smtClean="0">
                <a:solidFill>
                  <a:schemeClr val="tx1"/>
                </a:solidFill>
                <a:latin typeface="+mn-lt"/>
              </a:rPr>
              <a:t>IRE margin accentuation of the superior mesenteric artery and/or the anterior margin of the aorta</a:t>
            </a:r>
            <a:endParaRPr lang="en-US" sz="1800" dirty="0">
              <a:solidFill>
                <a:schemeClr val="tx1"/>
              </a:solidFill>
              <a:latin typeface="+mn-lt"/>
            </a:endParaRPr>
          </a:p>
          <a:p>
            <a:pPr eaLnBrk="1" hangingPunct="1">
              <a:lnSpc>
                <a:spcPct val="114000"/>
              </a:lnSpc>
              <a:buFont typeface="Arial" pitchFamily="34" charset="0"/>
              <a:buChar char="•"/>
              <a:defRPr/>
            </a:pPr>
            <a:r>
              <a:rPr lang="en-US" sz="1800" dirty="0" smtClean="0">
                <a:solidFill>
                  <a:schemeClr val="tx1"/>
                </a:solidFill>
                <a:latin typeface="+mn-lt"/>
              </a:rPr>
              <a:t>All patients underwent induction therapy</a:t>
            </a:r>
          </a:p>
          <a:p>
            <a:pPr lvl="1" eaLnBrk="1" hangingPunct="1">
              <a:lnSpc>
                <a:spcPct val="114000"/>
              </a:lnSpc>
              <a:buFont typeface="Arial" pitchFamily="34" charset="0"/>
              <a:buChar char="•"/>
              <a:defRPr/>
            </a:pPr>
            <a:r>
              <a:rPr lang="en-US" sz="1400" dirty="0" smtClean="0">
                <a:solidFill>
                  <a:schemeClr val="tx1"/>
                </a:solidFill>
                <a:latin typeface="+mn-lt"/>
              </a:rPr>
              <a:t>25 patients had chemo-radiation therapy, 18 patients had chemotherapy, for a median duration of 6 months (4-13) prior to resection</a:t>
            </a:r>
          </a:p>
          <a:p>
            <a:pPr eaLnBrk="1" hangingPunct="1">
              <a:lnSpc>
                <a:spcPct val="114000"/>
              </a:lnSpc>
              <a:buFont typeface="Arial" pitchFamily="34" charset="0"/>
              <a:buChar char="•"/>
              <a:defRPr/>
            </a:pPr>
            <a:r>
              <a:rPr lang="en-US" sz="1800" dirty="0" smtClean="0">
                <a:solidFill>
                  <a:schemeClr val="tx1"/>
                </a:solidFill>
                <a:latin typeface="+mn-lt"/>
              </a:rPr>
              <a:t>A majority (54%) required vascular resection</a:t>
            </a:r>
          </a:p>
        </p:txBody>
      </p:sp>
    </p:spTree>
    <p:extLst>
      <p:ext uri="{BB962C8B-B14F-4D97-AF65-F5344CB8AC3E}">
        <p14:creationId xmlns:p14="http://schemas.microsoft.com/office/powerpoint/2010/main" val="1741433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04800" y="26988"/>
            <a:ext cx="8534400" cy="887412"/>
          </a:xfrm>
        </p:spPr>
        <p:txBody>
          <a:bodyPr/>
          <a:lstStyle/>
          <a:p>
            <a:r>
              <a:rPr lang="en-US" sz="2800" dirty="0" smtClean="0">
                <a:solidFill>
                  <a:schemeClr val="bg1"/>
                </a:solidFill>
              </a:rPr>
              <a:t>Clinical Experience with IRE for Margin Accentuation</a:t>
            </a:r>
          </a:p>
        </p:txBody>
      </p:sp>
      <p:sp>
        <p:nvSpPr>
          <p:cNvPr id="3" name="Text Placeholder 2"/>
          <p:cNvSpPr>
            <a:spLocks noGrp="1"/>
          </p:cNvSpPr>
          <p:nvPr>
            <p:ph type="body" sz="quarter" idx="10"/>
          </p:nvPr>
        </p:nvSpPr>
        <p:spPr>
          <a:xfrm>
            <a:off x="381000" y="812010"/>
            <a:ext cx="8763000" cy="4979190"/>
          </a:xfrm>
        </p:spPr>
        <p:txBody>
          <a:bodyPr/>
          <a:lstStyle/>
          <a:p>
            <a:pPr marL="0" indent="0" eaLnBrk="1" hangingPunct="1">
              <a:lnSpc>
                <a:spcPct val="114000"/>
              </a:lnSpc>
              <a:buNone/>
              <a:defRPr/>
            </a:pPr>
            <a:r>
              <a:rPr lang="en-US" sz="2400" b="1" dirty="0" smtClean="0">
                <a:solidFill>
                  <a:srgbClr val="7030A0"/>
                </a:solidFill>
                <a:latin typeface="+mn-lt"/>
              </a:rPr>
              <a:t>Results</a:t>
            </a:r>
            <a:endParaRPr lang="en-US" sz="2400" b="1" dirty="0">
              <a:solidFill>
                <a:srgbClr val="7030A0"/>
              </a:solidFill>
              <a:latin typeface="+mn-lt"/>
            </a:endParaRPr>
          </a:p>
          <a:p>
            <a:pPr eaLnBrk="1" hangingPunct="1">
              <a:lnSpc>
                <a:spcPct val="114000"/>
              </a:lnSpc>
              <a:buFont typeface="Arial" pitchFamily="34" charset="0"/>
              <a:buChar char="•"/>
              <a:defRPr/>
            </a:pPr>
            <a:r>
              <a:rPr lang="en-US" sz="2000" dirty="0" smtClean="0">
                <a:solidFill>
                  <a:schemeClr val="tx1"/>
                </a:solidFill>
                <a:latin typeface="+mn-lt"/>
              </a:rPr>
              <a:t>Total of 9 (19%) patients, sustained 21 complications with median grade of 2 (range 1-3)</a:t>
            </a:r>
          </a:p>
          <a:p>
            <a:pPr eaLnBrk="1" hangingPunct="1">
              <a:lnSpc>
                <a:spcPct val="114000"/>
              </a:lnSpc>
              <a:buFont typeface="Arial" pitchFamily="34" charset="0"/>
              <a:buChar char="•"/>
              <a:defRPr/>
            </a:pPr>
            <a:r>
              <a:rPr lang="en-US" sz="2000" dirty="0" smtClean="0">
                <a:solidFill>
                  <a:schemeClr val="tx1"/>
                </a:solidFill>
                <a:latin typeface="+mn-lt"/>
              </a:rPr>
              <a:t>Median length of stay of 7 days (range 4-58)</a:t>
            </a:r>
          </a:p>
          <a:p>
            <a:pPr eaLnBrk="1" hangingPunct="1">
              <a:lnSpc>
                <a:spcPct val="114000"/>
              </a:lnSpc>
              <a:buFont typeface="Arial" pitchFamily="34" charset="0"/>
              <a:buChar char="•"/>
              <a:defRPr/>
            </a:pPr>
            <a:r>
              <a:rPr lang="en-US" sz="2000" dirty="0" smtClean="0">
                <a:solidFill>
                  <a:schemeClr val="tx1"/>
                </a:solidFill>
                <a:latin typeface="+mn-lt"/>
              </a:rPr>
              <a:t>Median FU of 24 months, 3 (6%) have local recurrence, with a median survival of 23.5 months</a:t>
            </a:r>
            <a:endParaRPr lang="en-US" sz="2000" dirty="0">
              <a:latin typeface="+mn-lt"/>
            </a:endParaRPr>
          </a:p>
          <a:p>
            <a:pPr marL="0" indent="0" eaLnBrk="1" hangingPunct="1">
              <a:lnSpc>
                <a:spcPct val="114000"/>
              </a:lnSpc>
              <a:buNone/>
              <a:defRPr/>
            </a:pPr>
            <a:r>
              <a:rPr lang="en-US" sz="2400" b="1" dirty="0" smtClean="0">
                <a:solidFill>
                  <a:srgbClr val="7030A0"/>
                </a:solidFill>
                <a:latin typeface="+mn-lt"/>
              </a:rPr>
              <a:t>Conclusions</a:t>
            </a:r>
            <a:endParaRPr lang="en-US" sz="2400" b="1" dirty="0">
              <a:solidFill>
                <a:srgbClr val="7030A0"/>
              </a:solidFill>
              <a:latin typeface="+mn-lt"/>
            </a:endParaRPr>
          </a:p>
          <a:p>
            <a:pPr eaLnBrk="1" hangingPunct="1">
              <a:lnSpc>
                <a:spcPct val="114000"/>
              </a:lnSpc>
              <a:buFont typeface="Arial" pitchFamily="34" charset="0"/>
              <a:buChar char="•"/>
              <a:defRPr/>
            </a:pPr>
            <a:r>
              <a:rPr lang="en-US" sz="2000" dirty="0" smtClean="0">
                <a:solidFill>
                  <a:schemeClr val="tx1"/>
                </a:solidFill>
                <a:latin typeface="+mn-lt"/>
              </a:rPr>
              <a:t>Simultaneous intra-operative IRE and pancreatectomy can provide an adjunct to resection in patients with locally advanced disease</a:t>
            </a:r>
          </a:p>
          <a:p>
            <a:pPr eaLnBrk="1" hangingPunct="1">
              <a:lnSpc>
                <a:spcPct val="114000"/>
              </a:lnSpc>
              <a:buFont typeface="Arial" pitchFamily="34" charset="0"/>
              <a:buChar char="•"/>
              <a:defRPr/>
            </a:pPr>
            <a:r>
              <a:rPr lang="en-US" sz="2000" dirty="0" smtClean="0">
                <a:solidFill>
                  <a:schemeClr val="tx1"/>
                </a:solidFill>
                <a:latin typeface="+mn-lt"/>
              </a:rPr>
              <a:t>Long-term follow up has demonstrated a small local recurrence rate that is far below expected</a:t>
            </a:r>
          </a:p>
          <a:p>
            <a:pPr eaLnBrk="1" hangingPunct="1">
              <a:lnSpc>
                <a:spcPct val="114000"/>
              </a:lnSpc>
              <a:buFont typeface="Arial" pitchFamily="34" charset="0"/>
              <a:buChar char="•"/>
              <a:defRPr/>
            </a:pPr>
            <a:r>
              <a:rPr lang="en-US" sz="2000" dirty="0" smtClean="0">
                <a:solidFill>
                  <a:schemeClr val="tx1"/>
                </a:solidFill>
                <a:latin typeface="+mn-lt"/>
              </a:rPr>
              <a:t>Continued optimization in multi-modality therapy and consideration of appropriate patients could translate into a larger subset that could be effectively treated</a:t>
            </a:r>
            <a:endParaRPr lang="en-US" sz="2000" dirty="0">
              <a:solidFill>
                <a:schemeClr val="tx1"/>
              </a:solidFill>
              <a:latin typeface="+mn-lt"/>
            </a:endParaRPr>
          </a:p>
          <a:p>
            <a:pPr eaLnBrk="1" hangingPunct="1">
              <a:lnSpc>
                <a:spcPct val="114000"/>
              </a:lnSpc>
              <a:buFont typeface="Arial" pitchFamily="34" charset="0"/>
              <a:buChar char="•"/>
              <a:defRPr/>
            </a:pPr>
            <a:endParaRPr lang="en-US" sz="1800" dirty="0" smtClean="0"/>
          </a:p>
          <a:p>
            <a:pPr eaLnBrk="1" hangingPunct="1">
              <a:lnSpc>
                <a:spcPct val="114000"/>
              </a:lnSpc>
              <a:buFont typeface="Arial" pitchFamily="34" charset="0"/>
              <a:buChar char="•"/>
              <a:defRPr/>
            </a:pPr>
            <a:endParaRPr lang="en-US" sz="1800" dirty="0" smtClean="0"/>
          </a:p>
        </p:txBody>
      </p:sp>
    </p:spTree>
    <p:extLst>
      <p:ext uri="{BB962C8B-B14F-4D97-AF65-F5344CB8AC3E}">
        <p14:creationId xmlns:p14="http://schemas.microsoft.com/office/powerpoint/2010/main" val="22434356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04800" y="26988"/>
            <a:ext cx="8534400" cy="887412"/>
          </a:xfrm>
        </p:spPr>
        <p:txBody>
          <a:bodyPr/>
          <a:lstStyle/>
          <a:p>
            <a:r>
              <a:rPr lang="en-US" sz="3200" dirty="0" smtClean="0">
                <a:solidFill>
                  <a:schemeClr val="bg1"/>
                </a:solidFill>
              </a:rPr>
              <a:t>Clinical Experience with IRE for Stage III LAPC</a:t>
            </a:r>
          </a:p>
        </p:txBody>
      </p:sp>
      <p:sp>
        <p:nvSpPr>
          <p:cNvPr id="3" name="Text Placeholder 2"/>
          <p:cNvSpPr>
            <a:spLocks noGrp="1"/>
          </p:cNvSpPr>
          <p:nvPr>
            <p:ph type="body" sz="quarter" idx="10"/>
          </p:nvPr>
        </p:nvSpPr>
        <p:spPr>
          <a:xfrm>
            <a:off x="381000" y="1066800"/>
            <a:ext cx="8763000" cy="4979190"/>
          </a:xfrm>
        </p:spPr>
        <p:txBody>
          <a:bodyPr/>
          <a:lstStyle/>
          <a:p>
            <a:pPr marL="0" indent="0" eaLnBrk="1" hangingPunct="1">
              <a:lnSpc>
                <a:spcPct val="114000"/>
              </a:lnSpc>
              <a:buNone/>
              <a:defRPr/>
            </a:pPr>
            <a:endParaRPr lang="en-US" sz="2000" b="1" dirty="0" smtClean="0">
              <a:solidFill>
                <a:srgbClr val="7030A0"/>
              </a:solidFill>
            </a:endParaRPr>
          </a:p>
          <a:p>
            <a:pPr marL="0" indent="0" eaLnBrk="1" hangingPunct="1">
              <a:lnSpc>
                <a:spcPct val="114000"/>
              </a:lnSpc>
              <a:buNone/>
              <a:defRPr/>
            </a:pPr>
            <a:endParaRPr lang="en-US" sz="2000" b="1" dirty="0" smtClean="0">
              <a:solidFill>
                <a:srgbClr val="7030A0"/>
              </a:solidFill>
            </a:endParaRPr>
          </a:p>
          <a:p>
            <a:pPr marL="0" indent="0" eaLnBrk="1" hangingPunct="1">
              <a:lnSpc>
                <a:spcPct val="114000"/>
              </a:lnSpc>
              <a:buNone/>
              <a:defRPr/>
            </a:pPr>
            <a:endParaRPr lang="en-US" sz="2000" b="1" dirty="0">
              <a:solidFill>
                <a:srgbClr val="7030A0"/>
              </a:solidFill>
            </a:endParaRPr>
          </a:p>
          <a:p>
            <a:pPr marL="0" indent="0" eaLnBrk="1" hangingPunct="1">
              <a:lnSpc>
                <a:spcPct val="114000"/>
              </a:lnSpc>
              <a:buNone/>
              <a:defRPr/>
            </a:pPr>
            <a:endParaRPr lang="en-US" sz="2000" b="1" dirty="0" smtClean="0">
              <a:solidFill>
                <a:srgbClr val="7030A0"/>
              </a:solidFill>
            </a:endParaRPr>
          </a:p>
          <a:p>
            <a:pPr marL="0" indent="0" eaLnBrk="1" hangingPunct="1">
              <a:lnSpc>
                <a:spcPct val="114000"/>
              </a:lnSpc>
              <a:buNone/>
              <a:defRPr/>
            </a:pPr>
            <a:endParaRPr lang="en-US" sz="1100" b="1" dirty="0">
              <a:solidFill>
                <a:srgbClr val="7030A0"/>
              </a:solidFill>
            </a:endParaRPr>
          </a:p>
          <a:p>
            <a:pPr marL="0" indent="0" eaLnBrk="1" hangingPunct="1">
              <a:lnSpc>
                <a:spcPct val="114000"/>
              </a:lnSpc>
              <a:buNone/>
              <a:defRPr/>
            </a:pPr>
            <a:endParaRPr lang="en-US" sz="2000" b="1" dirty="0" smtClean="0">
              <a:solidFill>
                <a:srgbClr val="7030A0"/>
              </a:solidFill>
            </a:endParaRPr>
          </a:p>
          <a:p>
            <a:pPr marL="0" indent="0" eaLnBrk="1" hangingPunct="1">
              <a:lnSpc>
                <a:spcPct val="114000"/>
              </a:lnSpc>
              <a:buNone/>
              <a:defRPr/>
            </a:pPr>
            <a:endParaRPr lang="en-US" sz="2000" b="1" dirty="0" smtClean="0">
              <a:solidFill>
                <a:srgbClr val="7030A0"/>
              </a:solidFill>
            </a:endParaRPr>
          </a:p>
          <a:p>
            <a:pPr marL="0" indent="0" eaLnBrk="1" hangingPunct="1">
              <a:lnSpc>
                <a:spcPct val="114000"/>
              </a:lnSpc>
              <a:buNone/>
              <a:defRPr/>
            </a:pPr>
            <a:r>
              <a:rPr lang="en-US" sz="2400" b="1" dirty="0" smtClean="0">
                <a:solidFill>
                  <a:srgbClr val="7030A0"/>
                </a:solidFill>
                <a:latin typeface="+mn-lt"/>
              </a:rPr>
              <a:t>Methods</a:t>
            </a:r>
            <a:endParaRPr lang="en-US" sz="2400" b="1" dirty="0">
              <a:solidFill>
                <a:srgbClr val="7030A0"/>
              </a:solidFill>
              <a:latin typeface="+mn-lt"/>
            </a:endParaRPr>
          </a:p>
          <a:p>
            <a:pPr eaLnBrk="1" hangingPunct="1">
              <a:lnSpc>
                <a:spcPct val="114000"/>
              </a:lnSpc>
              <a:buFont typeface="Arial" pitchFamily="34" charset="0"/>
              <a:buChar char="•"/>
              <a:defRPr/>
            </a:pPr>
            <a:r>
              <a:rPr lang="en-US" sz="2000" dirty="0">
                <a:solidFill>
                  <a:schemeClr val="tx1"/>
                </a:solidFill>
                <a:latin typeface="+mn-lt"/>
              </a:rPr>
              <a:t>Patients with </a:t>
            </a:r>
            <a:r>
              <a:rPr lang="en-US" sz="2000" dirty="0" smtClean="0">
                <a:solidFill>
                  <a:schemeClr val="tx1"/>
                </a:solidFill>
                <a:latin typeface="+mn-lt"/>
              </a:rPr>
              <a:t>stage III locally advanced pancreatic </a:t>
            </a:r>
            <a:r>
              <a:rPr lang="en-US" sz="2000" dirty="0">
                <a:solidFill>
                  <a:schemeClr val="tx1"/>
                </a:solidFill>
                <a:latin typeface="+mn-lt"/>
              </a:rPr>
              <a:t>cancer who underwent </a:t>
            </a:r>
            <a:r>
              <a:rPr lang="en-US" sz="2000" dirty="0" smtClean="0">
                <a:solidFill>
                  <a:schemeClr val="tx1"/>
                </a:solidFill>
                <a:latin typeface="+mn-lt"/>
              </a:rPr>
              <a:t>IRE for unresectable pancreatic cancer were </a:t>
            </a:r>
            <a:r>
              <a:rPr lang="en-US" sz="2000" dirty="0">
                <a:solidFill>
                  <a:schemeClr val="tx1"/>
                </a:solidFill>
                <a:latin typeface="+mn-lt"/>
              </a:rPr>
              <a:t>followed in a prospective IRE approved database from </a:t>
            </a:r>
            <a:r>
              <a:rPr lang="en-US" sz="2000" dirty="0" smtClean="0">
                <a:solidFill>
                  <a:schemeClr val="tx1"/>
                </a:solidFill>
                <a:latin typeface="+mn-lt"/>
              </a:rPr>
              <a:t>12/2009 </a:t>
            </a:r>
            <a:r>
              <a:rPr lang="en-US" sz="2000" dirty="0">
                <a:solidFill>
                  <a:schemeClr val="tx1"/>
                </a:solidFill>
                <a:latin typeface="+mn-lt"/>
              </a:rPr>
              <a:t>to </a:t>
            </a:r>
            <a:r>
              <a:rPr lang="en-US" sz="2000" dirty="0" smtClean="0">
                <a:solidFill>
                  <a:schemeClr val="tx1"/>
                </a:solidFill>
                <a:latin typeface="+mn-lt"/>
              </a:rPr>
              <a:t>10/2010 was evaluated for overall survival and propensity marched to 85 matched stage III patients treated with standard therapy (Chemo or XRT)</a:t>
            </a: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946656"/>
            <a:ext cx="6934200" cy="27864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54465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04800" y="26988"/>
            <a:ext cx="8534400" cy="887412"/>
          </a:xfrm>
        </p:spPr>
        <p:txBody>
          <a:bodyPr/>
          <a:lstStyle/>
          <a:p>
            <a:r>
              <a:rPr lang="en-US" sz="3200" dirty="0" smtClean="0">
                <a:solidFill>
                  <a:schemeClr val="bg1"/>
                </a:solidFill>
              </a:rPr>
              <a:t>Clinical Experience with IRE for Stage III LAPC</a:t>
            </a:r>
          </a:p>
        </p:txBody>
      </p:sp>
      <p:sp>
        <p:nvSpPr>
          <p:cNvPr id="3" name="Text Placeholder 2"/>
          <p:cNvSpPr>
            <a:spLocks noGrp="1"/>
          </p:cNvSpPr>
          <p:nvPr>
            <p:ph type="body" sz="quarter" idx="10"/>
          </p:nvPr>
        </p:nvSpPr>
        <p:spPr>
          <a:xfrm>
            <a:off x="381000" y="1066800"/>
            <a:ext cx="8763000" cy="4979190"/>
          </a:xfrm>
        </p:spPr>
        <p:txBody>
          <a:bodyPr/>
          <a:lstStyle/>
          <a:p>
            <a:pPr marL="0" indent="0" eaLnBrk="1" hangingPunct="1">
              <a:lnSpc>
                <a:spcPct val="114000"/>
              </a:lnSpc>
              <a:buNone/>
              <a:defRPr/>
            </a:pPr>
            <a:r>
              <a:rPr lang="en-US" sz="2800" b="1" dirty="0" smtClean="0">
                <a:solidFill>
                  <a:srgbClr val="7030A0"/>
                </a:solidFill>
                <a:latin typeface="+mn-lt"/>
              </a:rPr>
              <a:t>Results</a:t>
            </a:r>
            <a:endParaRPr lang="en-US" sz="2800" b="1" dirty="0">
              <a:solidFill>
                <a:srgbClr val="7030A0"/>
              </a:solidFill>
              <a:latin typeface="+mn-lt"/>
            </a:endParaRPr>
          </a:p>
          <a:p>
            <a:pPr eaLnBrk="1" hangingPunct="1">
              <a:lnSpc>
                <a:spcPct val="114000"/>
              </a:lnSpc>
              <a:buFont typeface="Arial" pitchFamily="34" charset="0"/>
              <a:buChar char="•"/>
              <a:defRPr/>
            </a:pPr>
            <a:r>
              <a:rPr lang="en-US" sz="2400" dirty="0" smtClean="0">
                <a:solidFill>
                  <a:schemeClr val="tx1"/>
                </a:solidFill>
                <a:latin typeface="+mn-lt"/>
              </a:rPr>
              <a:t>54 </a:t>
            </a:r>
            <a:r>
              <a:rPr lang="en-US" sz="2400" dirty="0">
                <a:solidFill>
                  <a:schemeClr val="tx1"/>
                </a:solidFill>
                <a:latin typeface="+mn-lt"/>
              </a:rPr>
              <a:t>patients underwent </a:t>
            </a:r>
            <a:r>
              <a:rPr lang="en-US" sz="2400" dirty="0" smtClean="0">
                <a:solidFill>
                  <a:schemeClr val="tx1"/>
                </a:solidFill>
                <a:latin typeface="+mn-lt"/>
              </a:rPr>
              <a:t>IRE successfully</a:t>
            </a:r>
            <a:endParaRPr lang="en-US" sz="2400" dirty="0">
              <a:solidFill>
                <a:schemeClr val="tx1"/>
              </a:solidFill>
              <a:latin typeface="+mn-lt"/>
            </a:endParaRPr>
          </a:p>
          <a:p>
            <a:pPr lvl="1" eaLnBrk="1" hangingPunct="1">
              <a:lnSpc>
                <a:spcPct val="114000"/>
              </a:lnSpc>
              <a:buFont typeface="Arial" pitchFamily="34" charset="0"/>
              <a:buChar char="•"/>
              <a:defRPr/>
            </a:pPr>
            <a:r>
              <a:rPr lang="en-US" sz="1800" dirty="0" smtClean="0">
                <a:solidFill>
                  <a:schemeClr val="tx1"/>
                </a:solidFill>
                <a:latin typeface="+mn-lt"/>
              </a:rPr>
              <a:t>21 women, 23 men, median age 61 (range 45-80)</a:t>
            </a:r>
          </a:p>
          <a:p>
            <a:pPr lvl="1" eaLnBrk="1" hangingPunct="1">
              <a:lnSpc>
                <a:spcPct val="114000"/>
              </a:lnSpc>
              <a:buFont typeface="Arial" pitchFamily="34" charset="0"/>
              <a:buChar char="•"/>
              <a:defRPr/>
            </a:pPr>
            <a:r>
              <a:rPr lang="en-US" sz="1800" dirty="0" smtClean="0">
                <a:solidFill>
                  <a:schemeClr val="tx1"/>
                </a:solidFill>
                <a:latin typeface="+mn-lt"/>
              </a:rPr>
              <a:t>Pancreatic head (35 patients), Pancreatic Body/Neck (19 patients)</a:t>
            </a:r>
          </a:p>
          <a:p>
            <a:pPr lvl="1" eaLnBrk="1" hangingPunct="1">
              <a:lnSpc>
                <a:spcPct val="114000"/>
              </a:lnSpc>
              <a:buFont typeface="Arial" pitchFamily="34" charset="0"/>
              <a:buChar char="•"/>
              <a:defRPr/>
            </a:pPr>
            <a:r>
              <a:rPr lang="en-US" sz="1800" dirty="0" smtClean="0">
                <a:solidFill>
                  <a:schemeClr val="tx1"/>
                </a:solidFill>
                <a:latin typeface="+mn-lt"/>
              </a:rPr>
              <a:t>19 patients underwent margin accentuation with IRE, 35 underwent in-situ ablation with IRE</a:t>
            </a:r>
          </a:p>
          <a:p>
            <a:pPr eaLnBrk="1" hangingPunct="1">
              <a:lnSpc>
                <a:spcPct val="114000"/>
              </a:lnSpc>
              <a:buFont typeface="Arial" pitchFamily="34" charset="0"/>
              <a:buChar char="•"/>
              <a:defRPr/>
            </a:pPr>
            <a:r>
              <a:rPr lang="en-US" sz="2400" dirty="0" smtClean="0">
                <a:solidFill>
                  <a:schemeClr val="tx1"/>
                </a:solidFill>
                <a:latin typeface="+mn-lt"/>
              </a:rPr>
              <a:t>49 patients (90%) had  pre-IRE chemotherapy alone or chemoradiation therapy for a median duration of 5 months</a:t>
            </a:r>
          </a:p>
          <a:p>
            <a:pPr eaLnBrk="1" hangingPunct="1">
              <a:lnSpc>
                <a:spcPct val="114000"/>
              </a:lnSpc>
              <a:buFont typeface="Arial" pitchFamily="34" charset="0"/>
              <a:buChar char="•"/>
              <a:defRPr/>
            </a:pPr>
            <a:r>
              <a:rPr lang="en-US" sz="2400" dirty="0" smtClean="0">
                <a:solidFill>
                  <a:schemeClr val="tx1"/>
                </a:solidFill>
                <a:latin typeface="+mn-lt"/>
              </a:rPr>
              <a:t>40 patients (73%) underwent post-IRE chemotherapy or chemoradiation </a:t>
            </a:r>
          </a:p>
          <a:p>
            <a:pPr marL="0" indent="0" eaLnBrk="1" hangingPunct="1">
              <a:lnSpc>
                <a:spcPct val="114000"/>
              </a:lnSpc>
              <a:buNone/>
              <a:defRPr/>
            </a:pPr>
            <a:endParaRPr lang="en-US" sz="1800" dirty="0"/>
          </a:p>
        </p:txBody>
      </p:sp>
    </p:spTree>
    <p:extLst>
      <p:ext uri="{BB962C8B-B14F-4D97-AF65-F5344CB8AC3E}">
        <p14:creationId xmlns:p14="http://schemas.microsoft.com/office/powerpoint/2010/main" val="37897893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04800" y="26988"/>
            <a:ext cx="8534400" cy="887412"/>
          </a:xfrm>
        </p:spPr>
        <p:txBody>
          <a:bodyPr/>
          <a:lstStyle/>
          <a:p>
            <a:r>
              <a:rPr lang="en-US" sz="3200" dirty="0" smtClean="0">
                <a:solidFill>
                  <a:schemeClr val="bg1"/>
                </a:solidFill>
              </a:rPr>
              <a:t>Clinical Experience with IRE for Stage III LAPC</a:t>
            </a:r>
          </a:p>
        </p:txBody>
      </p:sp>
      <p:sp>
        <p:nvSpPr>
          <p:cNvPr id="3" name="Text Placeholder 2"/>
          <p:cNvSpPr>
            <a:spLocks noGrp="1"/>
          </p:cNvSpPr>
          <p:nvPr>
            <p:ph type="body" sz="quarter" idx="10"/>
          </p:nvPr>
        </p:nvSpPr>
        <p:spPr>
          <a:xfrm>
            <a:off x="381000" y="1066800"/>
            <a:ext cx="4572000" cy="4902990"/>
          </a:xfrm>
        </p:spPr>
        <p:txBody>
          <a:bodyPr/>
          <a:lstStyle/>
          <a:p>
            <a:pPr marL="0" indent="0" eaLnBrk="1" hangingPunct="1">
              <a:lnSpc>
                <a:spcPct val="114000"/>
              </a:lnSpc>
              <a:buNone/>
              <a:defRPr/>
            </a:pPr>
            <a:r>
              <a:rPr lang="en-US" sz="2800" b="1" dirty="0" smtClean="0">
                <a:solidFill>
                  <a:srgbClr val="7030A0"/>
                </a:solidFill>
              </a:rPr>
              <a:t>Results</a:t>
            </a:r>
            <a:endParaRPr lang="en-US" sz="2800" b="1" dirty="0">
              <a:solidFill>
                <a:srgbClr val="7030A0"/>
              </a:solidFill>
            </a:endParaRPr>
          </a:p>
          <a:p>
            <a:pPr eaLnBrk="1" hangingPunct="1">
              <a:lnSpc>
                <a:spcPct val="114000"/>
              </a:lnSpc>
              <a:buFont typeface="Arial" pitchFamily="34" charset="0"/>
              <a:buChar char="•"/>
              <a:defRPr/>
            </a:pPr>
            <a:r>
              <a:rPr lang="en-US" sz="2000" dirty="0" smtClean="0">
                <a:solidFill>
                  <a:schemeClr val="tx1"/>
                </a:solidFill>
              </a:rPr>
              <a:t>90 </a:t>
            </a:r>
            <a:r>
              <a:rPr lang="en-US" sz="2000" dirty="0">
                <a:solidFill>
                  <a:schemeClr val="tx1"/>
                </a:solidFill>
              </a:rPr>
              <a:t>day mortality in the IRE patients was 1 (2</a:t>
            </a:r>
            <a:r>
              <a:rPr lang="en-US" sz="2000" dirty="0" smtClean="0">
                <a:solidFill>
                  <a:schemeClr val="tx1"/>
                </a:solidFill>
              </a:rPr>
              <a:t>%)</a:t>
            </a:r>
          </a:p>
          <a:p>
            <a:pPr eaLnBrk="1" hangingPunct="1">
              <a:lnSpc>
                <a:spcPct val="114000"/>
              </a:lnSpc>
              <a:buFont typeface="Arial" pitchFamily="34" charset="0"/>
              <a:buChar char="•"/>
              <a:defRPr/>
            </a:pPr>
            <a:r>
              <a:rPr lang="en-US" sz="2000" dirty="0" smtClean="0">
                <a:solidFill>
                  <a:schemeClr val="tx1"/>
                </a:solidFill>
              </a:rPr>
              <a:t>Comparing IRE patients to standard therapy, we have seen improvement in:</a:t>
            </a:r>
          </a:p>
          <a:p>
            <a:pPr lvl="1" eaLnBrk="1" hangingPunct="1">
              <a:lnSpc>
                <a:spcPct val="114000"/>
              </a:lnSpc>
              <a:buFont typeface="Arial" pitchFamily="34" charset="0"/>
              <a:buChar char="•"/>
              <a:defRPr/>
            </a:pPr>
            <a:r>
              <a:rPr lang="en-US" sz="2000" dirty="0" smtClean="0">
                <a:solidFill>
                  <a:schemeClr val="tx1"/>
                </a:solidFill>
              </a:rPr>
              <a:t>Local progression-free survival </a:t>
            </a:r>
          </a:p>
          <a:p>
            <a:pPr lvl="2" eaLnBrk="1" hangingPunct="1">
              <a:lnSpc>
                <a:spcPct val="114000"/>
              </a:lnSpc>
              <a:buFont typeface="Arial" pitchFamily="34" charset="0"/>
              <a:buChar char="•"/>
              <a:defRPr/>
            </a:pPr>
            <a:r>
              <a:rPr lang="en-US" sz="1800" dirty="0" smtClean="0">
                <a:solidFill>
                  <a:schemeClr val="tx1"/>
                </a:solidFill>
              </a:rPr>
              <a:t>(14 vs. 6 months, p=0.01)</a:t>
            </a:r>
          </a:p>
          <a:p>
            <a:pPr lvl="1" eaLnBrk="1" hangingPunct="1">
              <a:lnSpc>
                <a:spcPct val="114000"/>
              </a:lnSpc>
              <a:buFont typeface="Arial" pitchFamily="34" charset="0"/>
              <a:buChar char="•"/>
              <a:defRPr/>
            </a:pPr>
            <a:r>
              <a:rPr lang="en-US" sz="2000" dirty="0" smtClean="0">
                <a:solidFill>
                  <a:schemeClr val="tx1"/>
                </a:solidFill>
              </a:rPr>
              <a:t>Distant progression-free survival </a:t>
            </a:r>
          </a:p>
          <a:p>
            <a:pPr lvl="2" eaLnBrk="1" hangingPunct="1">
              <a:lnSpc>
                <a:spcPct val="114000"/>
              </a:lnSpc>
              <a:buFont typeface="Arial" pitchFamily="34" charset="0"/>
              <a:buChar char="•"/>
              <a:defRPr/>
            </a:pPr>
            <a:r>
              <a:rPr lang="en-US" sz="1800" dirty="0" smtClean="0">
                <a:solidFill>
                  <a:schemeClr val="tx1"/>
                </a:solidFill>
              </a:rPr>
              <a:t>(15 vs. 9 months, p=0.02)</a:t>
            </a:r>
          </a:p>
          <a:p>
            <a:pPr lvl="1" eaLnBrk="1" hangingPunct="1">
              <a:lnSpc>
                <a:spcPct val="114000"/>
              </a:lnSpc>
              <a:buFont typeface="Arial" pitchFamily="34" charset="0"/>
              <a:buChar char="•"/>
              <a:defRPr/>
            </a:pPr>
            <a:r>
              <a:rPr lang="en-US" sz="2000" dirty="0">
                <a:solidFill>
                  <a:schemeClr val="tx1"/>
                </a:solidFill>
              </a:rPr>
              <a:t>O</a:t>
            </a:r>
            <a:r>
              <a:rPr lang="en-US" sz="2000" dirty="0" smtClean="0">
                <a:solidFill>
                  <a:schemeClr val="tx1"/>
                </a:solidFill>
              </a:rPr>
              <a:t>verall survival </a:t>
            </a:r>
          </a:p>
          <a:p>
            <a:pPr lvl="2" eaLnBrk="1" hangingPunct="1">
              <a:lnSpc>
                <a:spcPct val="114000"/>
              </a:lnSpc>
              <a:buFont typeface="Arial" pitchFamily="34" charset="0"/>
              <a:buChar char="•"/>
              <a:defRPr/>
            </a:pPr>
            <a:r>
              <a:rPr lang="en-US" sz="1800" dirty="0" smtClean="0">
                <a:solidFill>
                  <a:schemeClr val="tx1"/>
                </a:solidFill>
              </a:rPr>
              <a:t>(20 vs. 13 months, p=0.03)</a:t>
            </a:r>
            <a:endParaRPr lang="en-US" sz="1800" dirty="0">
              <a:solidFill>
                <a:schemeClr val="tx1"/>
              </a:solidFill>
            </a:endParaRPr>
          </a:p>
          <a:p>
            <a:pPr eaLnBrk="1" hangingPunct="1">
              <a:lnSpc>
                <a:spcPct val="114000"/>
              </a:lnSpc>
              <a:buFont typeface="Arial" pitchFamily="34" charset="0"/>
              <a:buChar char="•"/>
              <a:defRPr/>
            </a:pPr>
            <a:endParaRPr lang="en-US" sz="1800" dirty="0" smtClean="0">
              <a:solidFill>
                <a:schemeClr val="tx1"/>
              </a:solidFill>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6092" y="1676400"/>
            <a:ext cx="3879747"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1924271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04800" y="26988"/>
            <a:ext cx="8534400" cy="887412"/>
          </a:xfrm>
        </p:spPr>
        <p:txBody>
          <a:bodyPr/>
          <a:lstStyle/>
          <a:p>
            <a:r>
              <a:rPr lang="en-US" sz="3200" dirty="0" smtClean="0">
                <a:solidFill>
                  <a:schemeClr val="bg1"/>
                </a:solidFill>
              </a:rPr>
              <a:t>Clinical Experience with IRE for Stage III LAPC</a:t>
            </a:r>
          </a:p>
        </p:txBody>
      </p:sp>
      <p:sp>
        <p:nvSpPr>
          <p:cNvPr id="3" name="Text Placeholder 2"/>
          <p:cNvSpPr>
            <a:spLocks noGrp="1"/>
          </p:cNvSpPr>
          <p:nvPr>
            <p:ph type="body" sz="quarter" idx="10"/>
          </p:nvPr>
        </p:nvSpPr>
        <p:spPr>
          <a:xfrm>
            <a:off x="381000" y="1066800"/>
            <a:ext cx="8229600" cy="4979190"/>
          </a:xfrm>
        </p:spPr>
        <p:txBody>
          <a:bodyPr/>
          <a:lstStyle/>
          <a:p>
            <a:pPr marL="0" indent="0" eaLnBrk="1" hangingPunct="1">
              <a:lnSpc>
                <a:spcPct val="114000"/>
              </a:lnSpc>
              <a:buNone/>
              <a:defRPr/>
            </a:pPr>
            <a:r>
              <a:rPr lang="en-US" sz="2800" b="1" dirty="0" smtClean="0">
                <a:solidFill>
                  <a:srgbClr val="7030A0"/>
                </a:solidFill>
              </a:rPr>
              <a:t>Conclusions</a:t>
            </a:r>
            <a:endParaRPr lang="en-US" sz="2800" b="1" dirty="0">
              <a:solidFill>
                <a:srgbClr val="7030A0"/>
              </a:solidFill>
            </a:endParaRPr>
          </a:p>
          <a:p>
            <a:pPr eaLnBrk="1" hangingPunct="1">
              <a:lnSpc>
                <a:spcPct val="114000"/>
              </a:lnSpc>
              <a:buFont typeface="Arial" pitchFamily="34" charset="0"/>
              <a:buChar char="•"/>
              <a:defRPr/>
            </a:pPr>
            <a:r>
              <a:rPr lang="en-US" sz="2400" dirty="0" smtClean="0">
                <a:solidFill>
                  <a:schemeClr val="tx1"/>
                </a:solidFill>
              </a:rPr>
              <a:t>IRE ablation of locally advanced pancreatic tumors remains safe and in the appropriate patient who has undergone standard induction therapy for a minimum of 4 months can achieve greater local palliation and potential improved overall survival compared with standard chemoradiation-chemotherapy treatments</a:t>
            </a:r>
            <a:endParaRPr lang="en-US" sz="2400" dirty="0">
              <a:solidFill>
                <a:schemeClr val="tx1"/>
              </a:solidFill>
            </a:endParaRPr>
          </a:p>
          <a:p>
            <a:pPr eaLnBrk="1" hangingPunct="1">
              <a:lnSpc>
                <a:spcPct val="114000"/>
              </a:lnSpc>
              <a:buFont typeface="Arial" pitchFamily="34" charset="0"/>
              <a:buChar char="•"/>
              <a:defRPr/>
            </a:pPr>
            <a:endParaRPr lang="en-US" sz="1800" dirty="0"/>
          </a:p>
        </p:txBody>
      </p:sp>
    </p:spTree>
    <p:extLst>
      <p:ext uri="{BB962C8B-B14F-4D97-AF65-F5344CB8AC3E}">
        <p14:creationId xmlns:p14="http://schemas.microsoft.com/office/powerpoint/2010/main" val="11723990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p:txBody>
          <a:bodyPr/>
          <a:lstStyle/>
          <a:p>
            <a:r>
              <a:rPr lang="en-US" dirty="0" smtClean="0">
                <a:solidFill>
                  <a:schemeClr val="bg1"/>
                </a:solidFill>
              </a:rPr>
              <a:t>Agenda</a:t>
            </a:r>
            <a:endParaRPr lang="en-US" dirty="0">
              <a:solidFill>
                <a:schemeClr val="bg1"/>
              </a:solidFill>
            </a:endParaRPr>
          </a:p>
        </p:txBody>
      </p:sp>
      <p:sp>
        <p:nvSpPr>
          <p:cNvPr id="3" name="Text Placeholder 2"/>
          <p:cNvSpPr>
            <a:spLocks noGrp="1"/>
          </p:cNvSpPr>
          <p:nvPr>
            <p:ph type="body" sz="quarter" idx="10"/>
          </p:nvPr>
        </p:nvSpPr>
        <p:spPr>
          <a:xfrm>
            <a:off x="762000" y="990600"/>
            <a:ext cx="7620000" cy="6400800"/>
          </a:xfrm>
        </p:spPr>
        <p:txBody>
          <a:bodyPr/>
          <a:lstStyle/>
          <a:p>
            <a:r>
              <a:rPr lang="en-US" sz="2800" dirty="0" smtClean="0">
                <a:solidFill>
                  <a:schemeClr val="tx1"/>
                </a:solidFill>
                <a:latin typeface="+mn-lt"/>
              </a:rPr>
              <a:t>Coding Issue</a:t>
            </a:r>
          </a:p>
          <a:p>
            <a:r>
              <a:rPr lang="en-US" sz="2800" dirty="0" smtClean="0">
                <a:solidFill>
                  <a:schemeClr val="tx1"/>
                </a:solidFill>
                <a:latin typeface="+mn-lt"/>
              </a:rPr>
              <a:t>Incidence &amp; Statistics related to Pancreatic and Liver Cancer</a:t>
            </a:r>
          </a:p>
          <a:p>
            <a:r>
              <a:rPr lang="en-US" sz="2800" dirty="0" smtClean="0">
                <a:solidFill>
                  <a:schemeClr val="tx1"/>
                </a:solidFill>
                <a:latin typeface="+mn-lt"/>
              </a:rPr>
              <a:t>About Irreversible Electroporation as a treatment for Pancreatic and Liver Cancer</a:t>
            </a:r>
          </a:p>
          <a:p>
            <a:r>
              <a:rPr lang="en-US" sz="2800" dirty="0" smtClean="0">
                <a:solidFill>
                  <a:schemeClr val="tx1"/>
                </a:solidFill>
                <a:latin typeface="+mn-lt"/>
              </a:rPr>
              <a:t>Rationale for new ICD-10-PCS code</a:t>
            </a:r>
          </a:p>
          <a:p>
            <a:r>
              <a:rPr lang="en-US" sz="2800" dirty="0" smtClean="0">
                <a:solidFill>
                  <a:schemeClr val="tx1"/>
                </a:solidFill>
                <a:latin typeface="+mn-lt"/>
              </a:rPr>
              <a:t>ICD-10-PCS Options</a:t>
            </a:r>
          </a:p>
          <a:p>
            <a:r>
              <a:rPr lang="en-US" sz="2800" dirty="0" smtClean="0">
                <a:solidFill>
                  <a:schemeClr val="tx1"/>
                </a:solidFill>
                <a:latin typeface="+mn-lt"/>
              </a:rPr>
              <a:t>New Technology Add On Payment Application</a:t>
            </a:r>
          </a:p>
          <a:p>
            <a:r>
              <a:rPr lang="en-US" sz="2800" dirty="0" smtClean="0">
                <a:solidFill>
                  <a:schemeClr val="tx1"/>
                </a:solidFill>
                <a:latin typeface="+mn-lt"/>
              </a:rPr>
              <a:t>Questions / Answers / Discussion</a:t>
            </a:r>
          </a:p>
          <a:p>
            <a:endParaRPr lang="en-US" dirty="0" smtClean="0">
              <a:solidFill>
                <a:schemeClr val="tx1"/>
              </a:solidFill>
            </a:endParaRPr>
          </a:p>
          <a:p>
            <a:endParaRPr lang="en-US" dirty="0">
              <a:solidFill>
                <a:schemeClr val="tx1"/>
              </a:solidFill>
            </a:endParaRPr>
          </a:p>
        </p:txBody>
      </p:sp>
    </p:spTree>
    <p:extLst>
      <p:ext uri="{BB962C8B-B14F-4D97-AF65-F5344CB8AC3E}">
        <p14:creationId xmlns:p14="http://schemas.microsoft.com/office/powerpoint/2010/main" val="36234308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04800" y="26988"/>
            <a:ext cx="8534400" cy="887412"/>
          </a:xfrm>
        </p:spPr>
        <p:txBody>
          <a:bodyPr/>
          <a:lstStyle/>
          <a:p>
            <a:r>
              <a:rPr lang="en-US" dirty="0" smtClean="0">
                <a:solidFill>
                  <a:schemeClr val="bg1"/>
                </a:solidFill>
              </a:rPr>
              <a:t>Clinical Experience with IRE in Liver</a:t>
            </a:r>
          </a:p>
        </p:txBody>
      </p:sp>
      <p:sp>
        <p:nvSpPr>
          <p:cNvPr id="3" name="Text Placeholder 2"/>
          <p:cNvSpPr>
            <a:spLocks noGrp="1"/>
          </p:cNvSpPr>
          <p:nvPr>
            <p:ph type="body" sz="quarter" idx="10"/>
          </p:nvPr>
        </p:nvSpPr>
        <p:spPr>
          <a:xfrm>
            <a:off x="381000" y="964410"/>
            <a:ext cx="8458200" cy="4979190"/>
          </a:xfrm>
        </p:spPr>
        <p:txBody>
          <a:bodyPr/>
          <a:lstStyle/>
          <a:p>
            <a:pPr marL="0" indent="0" eaLnBrk="1" hangingPunct="1">
              <a:lnSpc>
                <a:spcPct val="114000"/>
              </a:lnSpc>
              <a:buNone/>
              <a:defRPr/>
            </a:pPr>
            <a:endParaRPr lang="en-US" sz="2000" b="1" dirty="0" smtClean="0">
              <a:solidFill>
                <a:srgbClr val="7030A0"/>
              </a:solidFill>
            </a:endParaRPr>
          </a:p>
          <a:p>
            <a:pPr marL="0" indent="0" eaLnBrk="1" hangingPunct="1">
              <a:lnSpc>
                <a:spcPct val="114000"/>
              </a:lnSpc>
              <a:buNone/>
              <a:defRPr/>
            </a:pPr>
            <a:endParaRPr lang="en-US" sz="2000" b="1" dirty="0">
              <a:solidFill>
                <a:srgbClr val="7030A0"/>
              </a:solidFill>
            </a:endParaRPr>
          </a:p>
          <a:p>
            <a:pPr marL="0" indent="0" eaLnBrk="1" hangingPunct="1">
              <a:lnSpc>
                <a:spcPct val="114000"/>
              </a:lnSpc>
              <a:buNone/>
              <a:defRPr/>
            </a:pPr>
            <a:endParaRPr lang="en-US" sz="2000" b="1" dirty="0" smtClean="0">
              <a:solidFill>
                <a:srgbClr val="7030A0"/>
              </a:solidFill>
            </a:endParaRPr>
          </a:p>
          <a:p>
            <a:pPr marL="0" indent="0" eaLnBrk="1" hangingPunct="1">
              <a:lnSpc>
                <a:spcPct val="114000"/>
              </a:lnSpc>
              <a:buNone/>
              <a:defRPr/>
            </a:pPr>
            <a:endParaRPr lang="en-US" sz="2000" b="1" dirty="0" smtClean="0">
              <a:solidFill>
                <a:srgbClr val="7030A0"/>
              </a:solidFill>
            </a:endParaRPr>
          </a:p>
          <a:p>
            <a:pPr marL="0" indent="0" eaLnBrk="1" hangingPunct="1">
              <a:lnSpc>
                <a:spcPct val="114000"/>
              </a:lnSpc>
              <a:buNone/>
              <a:defRPr/>
            </a:pPr>
            <a:endParaRPr lang="en-US" sz="2000" b="1" dirty="0">
              <a:solidFill>
                <a:srgbClr val="7030A0"/>
              </a:solidFill>
            </a:endParaRPr>
          </a:p>
          <a:p>
            <a:pPr marL="0" indent="0" eaLnBrk="1" hangingPunct="1">
              <a:lnSpc>
                <a:spcPct val="114000"/>
              </a:lnSpc>
              <a:buNone/>
              <a:defRPr/>
            </a:pPr>
            <a:endParaRPr lang="en-US" sz="2000" b="1" dirty="0" smtClean="0">
              <a:solidFill>
                <a:srgbClr val="7030A0"/>
              </a:solidFill>
            </a:endParaRPr>
          </a:p>
          <a:p>
            <a:pPr marL="0" indent="0" eaLnBrk="1" hangingPunct="1">
              <a:lnSpc>
                <a:spcPct val="114000"/>
              </a:lnSpc>
              <a:buNone/>
              <a:defRPr/>
            </a:pPr>
            <a:r>
              <a:rPr lang="en-US" sz="2400" b="1" dirty="0" smtClean="0">
                <a:solidFill>
                  <a:srgbClr val="7030A0"/>
                </a:solidFill>
              </a:rPr>
              <a:t>Methods</a:t>
            </a:r>
            <a:endParaRPr lang="en-US" sz="2400" b="1" dirty="0">
              <a:solidFill>
                <a:srgbClr val="7030A0"/>
              </a:solidFill>
            </a:endParaRPr>
          </a:p>
          <a:p>
            <a:pPr eaLnBrk="1" hangingPunct="1">
              <a:lnSpc>
                <a:spcPct val="114000"/>
              </a:lnSpc>
              <a:buFont typeface="Arial" pitchFamily="34" charset="0"/>
              <a:buChar char="•"/>
              <a:defRPr/>
            </a:pPr>
            <a:r>
              <a:rPr lang="en-US" sz="2000" dirty="0" smtClean="0">
                <a:solidFill>
                  <a:schemeClr val="tx1"/>
                </a:solidFill>
              </a:rPr>
              <a:t>Patients undergoing IRE for hepatic tumors were followed on an </a:t>
            </a:r>
            <a:r>
              <a:rPr lang="en-US" sz="2000" dirty="0">
                <a:solidFill>
                  <a:schemeClr val="tx1"/>
                </a:solidFill>
              </a:rPr>
              <a:t>IRB approved prospective registry </a:t>
            </a:r>
            <a:r>
              <a:rPr lang="en-US" sz="2000" dirty="0" smtClean="0">
                <a:solidFill>
                  <a:schemeClr val="tx1"/>
                </a:solidFill>
              </a:rPr>
              <a:t>over </a:t>
            </a:r>
            <a:r>
              <a:rPr lang="en-US" sz="2000" dirty="0">
                <a:solidFill>
                  <a:schemeClr val="tx1"/>
                </a:solidFill>
              </a:rPr>
              <a:t>a 2-year </a:t>
            </a:r>
            <a:r>
              <a:rPr lang="en-US" sz="2000" dirty="0" smtClean="0">
                <a:solidFill>
                  <a:schemeClr val="tx1"/>
                </a:solidFill>
              </a:rPr>
              <a:t>period and evaluated for safety and efficacy</a:t>
            </a:r>
          </a:p>
          <a:p>
            <a:pPr eaLnBrk="1" hangingPunct="1">
              <a:lnSpc>
                <a:spcPct val="114000"/>
              </a:lnSpc>
              <a:buFont typeface="Arial" pitchFamily="34" charset="0"/>
              <a:buChar char="•"/>
              <a:defRPr/>
            </a:pPr>
            <a:r>
              <a:rPr lang="en-US" sz="2000" dirty="0" smtClean="0">
                <a:solidFill>
                  <a:schemeClr val="tx1"/>
                </a:solidFill>
              </a:rPr>
              <a:t>Factors analyzed included </a:t>
            </a:r>
            <a:r>
              <a:rPr lang="en-US" sz="2000" dirty="0">
                <a:solidFill>
                  <a:schemeClr val="tx1"/>
                </a:solidFill>
              </a:rPr>
              <a:t>patient and tumor characteristics, treatment related complications, and local recurrence free survival (LRFS) for ablated </a:t>
            </a:r>
            <a:r>
              <a:rPr lang="en-US" sz="2000" dirty="0" smtClean="0">
                <a:solidFill>
                  <a:schemeClr val="tx1"/>
                </a:solidFill>
              </a:rPr>
              <a:t>lesions</a:t>
            </a:r>
            <a:endParaRPr lang="en-US" sz="2400" b="1" dirty="0" smtClean="0">
              <a:solidFill>
                <a:schemeClr val="tx1"/>
              </a:solidFill>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990600"/>
            <a:ext cx="7315200" cy="24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99628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04800" y="26988"/>
            <a:ext cx="8534400" cy="887412"/>
          </a:xfrm>
        </p:spPr>
        <p:txBody>
          <a:bodyPr/>
          <a:lstStyle/>
          <a:p>
            <a:r>
              <a:rPr lang="en-US" dirty="0" smtClean="0">
                <a:solidFill>
                  <a:schemeClr val="bg1"/>
                </a:solidFill>
              </a:rPr>
              <a:t>Clinical Experience with IRE in Liver</a:t>
            </a:r>
          </a:p>
        </p:txBody>
      </p:sp>
      <p:sp>
        <p:nvSpPr>
          <p:cNvPr id="3" name="Text Placeholder 2"/>
          <p:cNvSpPr>
            <a:spLocks noGrp="1"/>
          </p:cNvSpPr>
          <p:nvPr>
            <p:ph type="body" sz="quarter" idx="10"/>
          </p:nvPr>
        </p:nvSpPr>
        <p:spPr>
          <a:xfrm>
            <a:off x="381000" y="1066800"/>
            <a:ext cx="8458200" cy="4979190"/>
          </a:xfrm>
        </p:spPr>
        <p:txBody>
          <a:bodyPr/>
          <a:lstStyle/>
          <a:p>
            <a:pPr marL="0" indent="0" eaLnBrk="1" hangingPunct="1">
              <a:lnSpc>
                <a:spcPct val="114000"/>
              </a:lnSpc>
              <a:buNone/>
              <a:defRPr/>
            </a:pPr>
            <a:r>
              <a:rPr lang="en-US" sz="2800" b="1" dirty="0" smtClean="0">
                <a:solidFill>
                  <a:srgbClr val="7030A0"/>
                </a:solidFill>
              </a:rPr>
              <a:t>Results</a:t>
            </a:r>
            <a:endParaRPr lang="en-US" sz="2800" b="1" dirty="0">
              <a:solidFill>
                <a:srgbClr val="7030A0"/>
              </a:solidFill>
            </a:endParaRPr>
          </a:p>
          <a:p>
            <a:pPr eaLnBrk="1" hangingPunct="1">
              <a:lnSpc>
                <a:spcPct val="114000"/>
              </a:lnSpc>
              <a:buFont typeface="Arial" pitchFamily="34" charset="0"/>
              <a:buChar char="•"/>
              <a:defRPr/>
            </a:pPr>
            <a:r>
              <a:rPr lang="en-US" sz="2000" dirty="0" smtClean="0">
                <a:solidFill>
                  <a:schemeClr val="tx1"/>
                </a:solidFill>
              </a:rPr>
              <a:t>44 patients underwent 48 total  IRE procedures successfully </a:t>
            </a:r>
          </a:p>
          <a:p>
            <a:pPr lvl="1" eaLnBrk="1" hangingPunct="1">
              <a:lnSpc>
                <a:spcPct val="114000"/>
              </a:lnSpc>
              <a:buFont typeface="Arial" pitchFamily="34" charset="0"/>
              <a:buChar char="•"/>
              <a:defRPr/>
            </a:pPr>
            <a:r>
              <a:rPr lang="en-US" sz="1600" dirty="0" smtClean="0">
                <a:solidFill>
                  <a:schemeClr val="tx1"/>
                </a:solidFill>
              </a:rPr>
              <a:t>20 colorectal mets, 14 hepatocellular, and 10 other metastatsis</a:t>
            </a:r>
          </a:p>
          <a:p>
            <a:pPr eaLnBrk="1" hangingPunct="1">
              <a:lnSpc>
                <a:spcPct val="114000"/>
              </a:lnSpc>
              <a:buFont typeface="Arial" pitchFamily="34" charset="0"/>
              <a:buChar char="•"/>
              <a:defRPr/>
            </a:pPr>
            <a:r>
              <a:rPr lang="en-US" sz="2000" dirty="0" smtClean="0">
                <a:solidFill>
                  <a:schemeClr val="tx1"/>
                </a:solidFill>
              </a:rPr>
              <a:t>Five patients had 9 adverse events, with all complications resolving within 30 days</a:t>
            </a:r>
          </a:p>
          <a:p>
            <a:pPr eaLnBrk="1" hangingPunct="1">
              <a:lnSpc>
                <a:spcPct val="114000"/>
              </a:lnSpc>
              <a:buFont typeface="Arial" pitchFamily="34" charset="0"/>
              <a:buChar char="•"/>
              <a:defRPr/>
            </a:pPr>
            <a:r>
              <a:rPr lang="en-US" sz="2000" dirty="0" smtClean="0">
                <a:solidFill>
                  <a:schemeClr val="tx1"/>
                </a:solidFill>
              </a:rPr>
              <a:t>LRFS at 3, 6, and 12 months was 97.4%, 94.6%, and 59.5%. </a:t>
            </a:r>
          </a:p>
          <a:p>
            <a:pPr eaLnBrk="1" hangingPunct="1">
              <a:lnSpc>
                <a:spcPct val="114000"/>
              </a:lnSpc>
              <a:buFont typeface="Arial" pitchFamily="34" charset="0"/>
              <a:buChar char="•"/>
              <a:defRPr/>
            </a:pPr>
            <a:r>
              <a:rPr lang="en-US" sz="2000" dirty="0" smtClean="0">
                <a:solidFill>
                  <a:schemeClr val="tx1"/>
                </a:solidFill>
              </a:rPr>
              <a:t>There was a trend toward higher recurrence rates for tumors over 4 cm </a:t>
            </a:r>
          </a:p>
          <a:p>
            <a:pPr lvl="1" eaLnBrk="1" hangingPunct="1">
              <a:lnSpc>
                <a:spcPct val="114000"/>
              </a:lnSpc>
              <a:buFont typeface="Arial" pitchFamily="34" charset="0"/>
              <a:buChar char="•"/>
              <a:defRPr/>
            </a:pPr>
            <a:r>
              <a:rPr lang="en-US" sz="1600" dirty="0" smtClean="0">
                <a:solidFill>
                  <a:schemeClr val="tx1"/>
                </a:solidFill>
              </a:rPr>
              <a:t>(HR 3.236, 95% CI: 0.585–17.891; P ¼ 0.178)</a:t>
            </a:r>
            <a:endParaRPr lang="en-US" sz="1800" b="1" dirty="0" smtClean="0">
              <a:solidFill>
                <a:schemeClr val="tx1"/>
              </a:solidFill>
            </a:endParaRPr>
          </a:p>
          <a:p>
            <a:pPr marL="0" indent="0" eaLnBrk="1" hangingPunct="1">
              <a:lnSpc>
                <a:spcPct val="114000"/>
              </a:lnSpc>
              <a:buNone/>
              <a:defRPr/>
            </a:pPr>
            <a:r>
              <a:rPr lang="en-US" sz="2800" b="1" dirty="0" smtClean="0">
                <a:solidFill>
                  <a:srgbClr val="7030A0"/>
                </a:solidFill>
              </a:rPr>
              <a:t>Conclusions</a:t>
            </a:r>
          </a:p>
          <a:p>
            <a:pPr eaLnBrk="1" hangingPunct="1">
              <a:lnSpc>
                <a:spcPct val="114000"/>
              </a:lnSpc>
              <a:buFont typeface="Arial" pitchFamily="34" charset="0"/>
              <a:buChar char="•"/>
              <a:defRPr/>
            </a:pPr>
            <a:r>
              <a:rPr lang="en-US" sz="2000" dirty="0" smtClean="0">
                <a:solidFill>
                  <a:schemeClr val="tx1"/>
                </a:solidFill>
              </a:rPr>
              <a:t>IRE </a:t>
            </a:r>
            <a:r>
              <a:rPr lang="en-US" sz="2000" dirty="0">
                <a:solidFill>
                  <a:schemeClr val="tx1"/>
                </a:solidFill>
              </a:rPr>
              <a:t>appears to be a safe treatment for hepatic tumors in proximity to vital </a:t>
            </a:r>
            <a:r>
              <a:rPr lang="en-US" sz="2000" dirty="0" smtClean="0">
                <a:solidFill>
                  <a:schemeClr val="tx1"/>
                </a:solidFill>
              </a:rPr>
              <a:t>structures</a:t>
            </a:r>
            <a:endParaRPr lang="en-US" sz="2000" dirty="0">
              <a:solidFill>
                <a:schemeClr val="tx1"/>
              </a:solidFill>
            </a:endParaRPr>
          </a:p>
        </p:txBody>
      </p:sp>
    </p:spTree>
    <p:extLst>
      <p:ext uri="{BB962C8B-B14F-4D97-AF65-F5344CB8AC3E}">
        <p14:creationId xmlns:p14="http://schemas.microsoft.com/office/powerpoint/2010/main" val="39588750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04800" y="26988"/>
            <a:ext cx="9220200" cy="887412"/>
          </a:xfrm>
        </p:spPr>
        <p:txBody>
          <a:bodyPr/>
          <a:lstStyle/>
          <a:p>
            <a:r>
              <a:rPr lang="en-US" sz="2800" dirty="0" smtClean="0">
                <a:solidFill>
                  <a:schemeClr val="bg1"/>
                </a:solidFill>
              </a:rPr>
              <a:t>ICD-10-PCS Rationale for Irreversible Electroporation, IRE</a:t>
            </a:r>
          </a:p>
        </p:txBody>
      </p:sp>
      <p:sp>
        <p:nvSpPr>
          <p:cNvPr id="3" name="Text Placeholder 2"/>
          <p:cNvSpPr>
            <a:spLocks noGrp="1"/>
          </p:cNvSpPr>
          <p:nvPr>
            <p:ph type="body" sz="quarter" idx="10"/>
          </p:nvPr>
        </p:nvSpPr>
        <p:spPr>
          <a:xfrm>
            <a:off x="381000" y="1066800"/>
            <a:ext cx="8458200" cy="4979190"/>
          </a:xfrm>
        </p:spPr>
        <p:txBody>
          <a:bodyPr/>
          <a:lstStyle/>
          <a:p>
            <a:pPr eaLnBrk="1" hangingPunct="1">
              <a:lnSpc>
                <a:spcPct val="114000"/>
              </a:lnSpc>
              <a:buFont typeface="Arial" pitchFamily="34" charset="0"/>
              <a:buChar char="•"/>
              <a:defRPr/>
            </a:pPr>
            <a:r>
              <a:rPr lang="en-US" sz="2000" dirty="0" smtClean="0">
                <a:solidFill>
                  <a:schemeClr val="tx1"/>
                </a:solidFill>
              </a:rPr>
              <a:t>Under Current ICD-10-PCS codes ablation is a term included in the root operation Destruction as, “physical eradication of all or a portion of a body part by the direct use of energy, force or destructive agent”</a:t>
            </a:r>
          </a:p>
          <a:p>
            <a:pPr eaLnBrk="1" hangingPunct="1">
              <a:lnSpc>
                <a:spcPct val="114000"/>
              </a:lnSpc>
              <a:buFont typeface="Arial" pitchFamily="34" charset="0"/>
              <a:buChar char="•"/>
              <a:defRPr/>
            </a:pPr>
            <a:r>
              <a:rPr lang="en-US" sz="2000" dirty="0" smtClean="0">
                <a:solidFill>
                  <a:schemeClr val="tx1"/>
                </a:solidFill>
              </a:rPr>
              <a:t>The current ICD-10-PCS codes do not identify the specific technique that induces tumor cell membrane porosity thereby causing auto-programmed cancer cell death (i.e., apoptosis)</a:t>
            </a:r>
          </a:p>
          <a:p>
            <a:pPr marL="0" indent="0" eaLnBrk="1" hangingPunct="1">
              <a:lnSpc>
                <a:spcPct val="114000"/>
              </a:lnSpc>
              <a:buNone/>
              <a:defRPr/>
            </a:pPr>
            <a:r>
              <a:rPr lang="en-US" sz="1800" b="1" dirty="0">
                <a:solidFill>
                  <a:srgbClr val="7030A0"/>
                </a:solidFill>
              </a:rPr>
              <a:t>Having unique codes to distinctly identify Irreversible Electroporation (IRE) procedures will enable:</a:t>
            </a:r>
          </a:p>
          <a:p>
            <a:pPr eaLnBrk="1" hangingPunct="1">
              <a:lnSpc>
                <a:spcPct val="114000"/>
              </a:lnSpc>
              <a:buFont typeface="Arial" pitchFamily="34" charset="0"/>
              <a:buChar char="•"/>
              <a:defRPr/>
            </a:pPr>
            <a:r>
              <a:rPr lang="en-US" sz="1800" dirty="0">
                <a:solidFill>
                  <a:schemeClr val="tx1"/>
                </a:solidFill>
              </a:rPr>
              <a:t>T</a:t>
            </a:r>
            <a:r>
              <a:rPr lang="en-US" sz="2000" dirty="0">
                <a:solidFill>
                  <a:schemeClr val="tx1"/>
                </a:solidFill>
              </a:rPr>
              <a:t>racking and measurement of utilization</a:t>
            </a:r>
          </a:p>
          <a:p>
            <a:pPr eaLnBrk="1" hangingPunct="1">
              <a:lnSpc>
                <a:spcPct val="114000"/>
              </a:lnSpc>
              <a:buFont typeface="Arial" pitchFamily="34" charset="0"/>
              <a:buChar char="•"/>
              <a:defRPr/>
            </a:pPr>
            <a:r>
              <a:rPr lang="en-US" sz="2000" dirty="0" smtClean="0">
                <a:solidFill>
                  <a:schemeClr val="tx1"/>
                </a:solidFill>
              </a:rPr>
              <a:t>Tracking clinically </a:t>
            </a:r>
            <a:r>
              <a:rPr lang="en-US" sz="2000" dirty="0">
                <a:solidFill>
                  <a:schemeClr val="tx1"/>
                </a:solidFill>
              </a:rPr>
              <a:t>meaningful outcomes </a:t>
            </a:r>
            <a:r>
              <a:rPr lang="en-US" sz="2000" dirty="0" smtClean="0">
                <a:solidFill>
                  <a:schemeClr val="tx1"/>
                </a:solidFill>
              </a:rPr>
              <a:t>measurements</a:t>
            </a:r>
          </a:p>
          <a:p>
            <a:pPr eaLnBrk="1" hangingPunct="1">
              <a:lnSpc>
                <a:spcPct val="114000"/>
              </a:lnSpc>
              <a:buFont typeface="Arial" pitchFamily="34" charset="0"/>
              <a:buChar char="•"/>
              <a:defRPr/>
            </a:pPr>
            <a:r>
              <a:rPr lang="en-US" sz="2000" dirty="0" smtClean="0">
                <a:solidFill>
                  <a:schemeClr val="tx1"/>
                </a:solidFill>
              </a:rPr>
              <a:t>Clear procedural code option for hospital coders</a:t>
            </a:r>
          </a:p>
          <a:p>
            <a:pPr eaLnBrk="1" hangingPunct="1">
              <a:lnSpc>
                <a:spcPct val="114000"/>
              </a:lnSpc>
              <a:buFont typeface="Arial" pitchFamily="34" charset="0"/>
              <a:buChar char="•"/>
              <a:defRPr/>
            </a:pPr>
            <a:r>
              <a:rPr lang="en-US" sz="2000" dirty="0" smtClean="0">
                <a:solidFill>
                  <a:schemeClr val="tx1"/>
                </a:solidFill>
              </a:rPr>
              <a:t>Unique codes will help differentiate between Irreversible Electroporation (IRE) and thermal ablative modalities to allow for essential data collection</a:t>
            </a:r>
            <a:r>
              <a:rPr lang="en-US" sz="1800" dirty="0" smtClean="0">
                <a:solidFill>
                  <a:schemeClr val="tx1"/>
                </a:solidFill>
              </a:rPr>
              <a:t> </a:t>
            </a:r>
            <a:endParaRPr lang="en-US" sz="1800" dirty="0">
              <a:solidFill>
                <a:schemeClr val="tx1"/>
              </a:solidFill>
            </a:endParaRPr>
          </a:p>
        </p:txBody>
      </p:sp>
    </p:spTree>
    <p:extLst>
      <p:ext uri="{BB962C8B-B14F-4D97-AF65-F5344CB8AC3E}">
        <p14:creationId xmlns:p14="http://schemas.microsoft.com/office/powerpoint/2010/main" val="32428762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28600" y="26988"/>
            <a:ext cx="8763000" cy="887412"/>
          </a:xfrm>
        </p:spPr>
        <p:txBody>
          <a:bodyPr/>
          <a:lstStyle/>
          <a:p>
            <a:r>
              <a:rPr lang="en-US" sz="3200" dirty="0" smtClean="0">
                <a:solidFill>
                  <a:schemeClr val="bg1"/>
                </a:solidFill>
              </a:rPr>
              <a:t>ICD-10-PCS Committee Preliminary Code Options</a:t>
            </a:r>
            <a:endParaRPr lang="en-US" sz="3200" dirty="0">
              <a:solidFill>
                <a:schemeClr val="bg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861824985"/>
              </p:ext>
            </p:extLst>
          </p:nvPr>
        </p:nvGraphicFramePr>
        <p:xfrm>
          <a:off x="152400" y="1066798"/>
          <a:ext cx="8839200" cy="4961656"/>
        </p:xfrm>
        <a:graphic>
          <a:graphicData uri="http://schemas.openxmlformats.org/drawingml/2006/table">
            <a:tbl>
              <a:tblPr firstRow="1" bandRow="1">
                <a:tableStyleId>{93296810-A885-4BE3-A3E7-6D5BEEA58F35}</a:tableStyleId>
              </a:tblPr>
              <a:tblGrid>
                <a:gridCol w="1143000"/>
                <a:gridCol w="4051169"/>
                <a:gridCol w="3645031"/>
              </a:tblGrid>
              <a:tr h="420136">
                <a:tc>
                  <a:txBody>
                    <a:bodyPr/>
                    <a:lstStyle/>
                    <a:p>
                      <a:r>
                        <a:rPr lang="en-US" sz="2000" dirty="0" smtClean="0"/>
                        <a:t>OPTION</a:t>
                      </a:r>
                      <a:endParaRPr lang="en-US" sz="2000" dirty="0"/>
                    </a:p>
                  </a:txBody>
                  <a:tcPr/>
                </a:tc>
                <a:tc>
                  <a:txBody>
                    <a:bodyPr/>
                    <a:lstStyle/>
                    <a:p>
                      <a:r>
                        <a:rPr lang="en-US" sz="2000" dirty="0" smtClean="0"/>
                        <a:t>DESCRIPTION</a:t>
                      </a:r>
                      <a:endParaRPr lang="en-US" sz="2000" dirty="0"/>
                    </a:p>
                  </a:txBody>
                  <a:tcPr/>
                </a:tc>
                <a:tc>
                  <a:txBody>
                    <a:bodyPr/>
                    <a:lstStyle/>
                    <a:p>
                      <a:r>
                        <a:rPr lang="en-US" sz="2000" dirty="0" smtClean="0"/>
                        <a:t>COMMENT</a:t>
                      </a:r>
                      <a:endParaRPr lang="en-US" sz="2000" dirty="0"/>
                    </a:p>
                  </a:txBody>
                  <a:tcPr/>
                </a:tc>
              </a:tr>
              <a:tr h="646666">
                <a:tc>
                  <a:txBody>
                    <a:bodyPr/>
                    <a:lstStyle/>
                    <a:p>
                      <a:r>
                        <a:rPr lang="en-US" sz="2000" dirty="0" smtClean="0"/>
                        <a:t>Option 1</a:t>
                      </a:r>
                      <a:endParaRPr lang="en-US" sz="2000" dirty="0"/>
                    </a:p>
                  </a:txBody>
                  <a:tcPr/>
                </a:tc>
                <a:tc>
                  <a:txBody>
                    <a:bodyPr/>
                    <a:lstStyle/>
                    <a:p>
                      <a:r>
                        <a:rPr lang="en-US" sz="2000" dirty="0" smtClean="0"/>
                        <a:t>Do not create new codes for IRE</a:t>
                      </a:r>
                      <a:endParaRPr lang="en-US" sz="2000" dirty="0"/>
                    </a:p>
                  </a:txBody>
                  <a:tcPr/>
                </a:tc>
                <a:tc>
                  <a:txBody>
                    <a:bodyPr/>
                    <a:lstStyle/>
                    <a:p>
                      <a:r>
                        <a:rPr lang="en-US" sz="2000" dirty="0" smtClean="0"/>
                        <a:t>This option does not enable </a:t>
                      </a:r>
                      <a:r>
                        <a:rPr lang="en-US" sz="2000" baseline="0" dirty="0" smtClean="0"/>
                        <a:t> a means to capture the IRE procedure.</a:t>
                      </a:r>
                      <a:endParaRPr lang="en-US" sz="2000" dirty="0"/>
                    </a:p>
                  </a:txBody>
                  <a:tcPr/>
                </a:tc>
              </a:tr>
              <a:tr h="1676400">
                <a:tc>
                  <a:txBody>
                    <a:bodyPr/>
                    <a:lstStyle/>
                    <a:p>
                      <a:r>
                        <a:rPr lang="en-US" sz="2000" dirty="0" smtClean="0"/>
                        <a:t>Option 2</a:t>
                      </a:r>
                      <a:endParaRPr lang="en-US" sz="2000" dirty="0"/>
                    </a:p>
                  </a:txBody>
                  <a:tcPr/>
                </a:tc>
                <a:tc>
                  <a:txBody>
                    <a:bodyPr/>
                    <a:lstStyle/>
                    <a:p>
                      <a:r>
                        <a:rPr lang="en-US" sz="2000" dirty="0" smtClean="0"/>
                        <a:t>Create qualifier F (IRE) in character 7 of section 0F5 to identify IRE versus other destruction techniques</a:t>
                      </a:r>
                      <a:endParaRPr lang="en-US" sz="2000" dirty="0"/>
                    </a:p>
                  </a:txBody>
                  <a:tcPr/>
                </a:tc>
                <a:tc>
                  <a:txBody>
                    <a:bodyPr/>
                    <a:lstStyle/>
                    <a:p>
                      <a:r>
                        <a:rPr lang="en-US" sz="2000" dirty="0" smtClean="0"/>
                        <a:t>We support this </a:t>
                      </a:r>
                      <a:r>
                        <a:rPr lang="en-US" sz="2000" baseline="0" dirty="0" smtClean="0"/>
                        <a:t> option as this will provide a means to capture the use of IRE.</a:t>
                      </a:r>
                    </a:p>
                    <a:p>
                      <a:r>
                        <a:rPr lang="en-US" sz="2000" baseline="0" dirty="0" smtClean="0"/>
                        <a:t>This option makes sense and is logical as it is within the same root operation as other destructive techniques.</a:t>
                      </a:r>
                      <a:endParaRPr lang="en-US" sz="2000" dirty="0"/>
                    </a:p>
                  </a:txBody>
                  <a:tcPr/>
                </a:tc>
              </a:tr>
              <a:tr h="929640">
                <a:tc>
                  <a:txBody>
                    <a:bodyPr/>
                    <a:lstStyle/>
                    <a:p>
                      <a:r>
                        <a:rPr lang="en-US" sz="2000" dirty="0" smtClean="0"/>
                        <a:t>Option 3</a:t>
                      </a:r>
                      <a:endParaRPr lang="en-US" sz="2000" dirty="0"/>
                    </a:p>
                  </a:txBody>
                  <a:tcPr/>
                </a:tc>
                <a:tc>
                  <a:txBody>
                    <a:bodyPr/>
                    <a:lstStyle/>
                    <a:p>
                      <a:r>
                        <a:rPr lang="en-US" sz="2000" dirty="0" smtClean="0"/>
                        <a:t>Create new codes in section X New Technology to identify the IRE destruction technique</a:t>
                      </a:r>
                      <a:endParaRPr lang="en-US" sz="2000" dirty="0"/>
                    </a:p>
                  </a:txBody>
                  <a:tcPr/>
                </a:tc>
                <a:tc>
                  <a:txBody>
                    <a:bodyPr/>
                    <a:lstStyle/>
                    <a:p>
                      <a:r>
                        <a:rPr lang="en-US" sz="2000" dirty="0" smtClean="0"/>
                        <a:t>We do not support this option</a:t>
                      </a:r>
                      <a:r>
                        <a:rPr lang="en-US" sz="2000" baseline="0" dirty="0" smtClean="0"/>
                        <a:t> as this there is not enough information on this New Technology option.</a:t>
                      </a:r>
                      <a:endParaRPr lang="en-US" sz="2000" dirty="0"/>
                    </a:p>
                  </a:txBody>
                  <a:tcPr/>
                </a:tc>
              </a:tr>
            </a:tbl>
          </a:graphicData>
        </a:graphic>
      </p:graphicFrame>
      <p:sp>
        <p:nvSpPr>
          <p:cNvPr id="3" name="Oval 2"/>
          <p:cNvSpPr/>
          <p:nvPr/>
        </p:nvSpPr>
        <p:spPr>
          <a:xfrm>
            <a:off x="152400" y="2362200"/>
            <a:ext cx="1143000" cy="8382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343691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p:txBody>
          <a:bodyPr/>
          <a:lstStyle/>
          <a:p>
            <a:r>
              <a:rPr lang="en-US" dirty="0" smtClean="0">
                <a:solidFill>
                  <a:schemeClr val="bg1"/>
                </a:solidFill>
              </a:rPr>
              <a:t>Clinical Questions?</a:t>
            </a:r>
          </a:p>
        </p:txBody>
      </p:sp>
      <p:sp>
        <p:nvSpPr>
          <p:cNvPr id="3" name="Text Placeholder 2"/>
          <p:cNvSpPr>
            <a:spLocks noGrp="1"/>
          </p:cNvSpPr>
          <p:nvPr>
            <p:ph type="body" sz="quarter" idx="10"/>
          </p:nvPr>
        </p:nvSpPr>
        <p:spPr/>
        <p:txBody>
          <a:bodyPr/>
          <a:lstStyle/>
          <a:p>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1" y="1143000"/>
            <a:ext cx="7086600" cy="2313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3332050"/>
            <a:ext cx="3467100" cy="261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3767743"/>
            <a:ext cx="3276600" cy="21582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74861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txBox="1">
            <a:spLocks/>
          </p:cNvSpPr>
          <p:nvPr/>
        </p:nvSpPr>
        <p:spPr>
          <a:xfrm>
            <a:off x="762000" y="1219200"/>
            <a:ext cx="7620000" cy="490299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rgbClr val="7F7F7F"/>
                </a:solidFill>
                <a:latin typeface="+mj-lt"/>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7F7F7F"/>
                </a:solidFill>
                <a:latin typeface="+mj-lt"/>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7F7F7F"/>
                </a:solidFill>
                <a:latin typeface="+mj-lt"/>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7F7F7F"/>
                </a:solidFill>
                <a:latin typeface="+mj-lt"/>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7F7F7F"/>
                </a:solidFill>
                <a:latin typeface="+mj-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hangingPunct="1">
              <a:lnSpc>
                <a:spcPct val="114000"/>
              </a:lnSpc>
              <a:buFont typeface="Arial" charset="0"/>
              <a:buNone/>
              <a:defRPr/>
            </a:pPr>
            <a:r>
              <a:rPr lang="en-US" sz="2800" b="1" dirty="0" smtClean="0">
                <a:solidFill>
                  <a:srgbClr val="7030A0"/>
                </a:solidFill>
                <a:latin typeface="+mn-lt"/>
              </a:rPr>
              <a:t>Issue:</a:t>
            </a:r>
          </a:p>
          <a:p>
            <a:pPr eaLnBrk="1" hangingPunct="1">
              <a:lnSpc>
                <a:spcPct val="114000"/>
              </a:lnSpc>
              <a:buFont typeface="Arial" pitchFamily="34" charset="0"/>
              <a:buChar char="•"/>
              <a:defRPr/>
            </a:pPr>
            <a:r>
              <a:rPr lang="en-US" sz="2400" dirty="0" smtClean="0">
                <a:solidFill>
                  <a:schemeClr val="tx1"/>
                </a:solidFill>
                <a:latin typeface="+mn-lt"/>
              </a:rPr>
              <a:t>The Current ICD-10-PCS codes do not identify the specific technique that induces tumor cell membrane porosity thereby causing auto-programmed cancer cell death (i.e., apoptosis)</a:t>
            </a:r>
          </a:p>
          <a:p>
            <a:pPr eaLnBrk="1" hangingPunct="1">
              <a:lnSpc>
                <a:spcPct val="114000"/>
              </a:lnSpc>
              <a:buFont typeface="Arial" pitchFamily="34" charset="0"/>
              <a:buChar char="•"/>
              <a:defRPr/>
            </a:pPr>
            <a:r>
              <a:rPr lang="en-US" sz="2400" dirty="0" smtClean="0">
                <a:solidFill>
                  <a:schemeClr val="tx1"/>
                </a:solidFill>
                <a:latin typeface="+mn-lt"/>
              </a:rPr>
              <a:t>New Technology Add on Payment will be applied for in 2015 for consideration in 2017</a:t>
            </a:r>
          </a:p>
          <a:p>
            <a:pPr eaLnBrk="1" hangingPunct="1">
              <a:lnSpc>
                <a:spcPct val="114000"/>
              </a:lnSpc>
              <a:buFont typeface="Arial" pitchFamily="34" charset="0"/>
              <a:buChar char="•"/>
              <a:defRPr/>
            </a:pPr>
            <a:r>
              <a:rPr lang="en-US" sz="2400" dirty="0" smtClean="0">
                <a:solidFill>
                  <a:schemeClr val="tx1"/>
                </a:solidFill>
                <a:latin typeface="+mn-lt"/>
              </a:rPr>
              <a:t>Request new ICD-10-PCS code as soon as code freeze lifts</a:t>
            </a:r>
          </a:p>
          <a:p>
            <a:pPr eaLnBrk="1" hangingPunct="1">
              <a:lnSpc>
                <a:spcPct val="114000"/>
              </a:lnSpc>
              <a:buFont typeface="Arial" pitchFamily="34" charset="0"/>
              <a:buChar char="•"/>
              <a:defRPr/>
            </a:pPr>
            <a:r>
              <a:rPr lang="en-US" sz="2400" dirty="0" smtClean="0">
                <a:solidFill>
                  <a:schemeClr val="tx1"/>
                </a:solidFill>
                <a:latin typeface="+mn-lt"/>
              </a:rPr>
              <a:t>Avoid delays in tracking hospital cost and utilization data</a:t>
            </a:r>
          </a:p>
        </p:txBody>
      </p:sp>
      <p:sp>
        <p:nvSpPr>
          <p:cNvPr id="11" name="Title 1"/>
          <p:cNvSpPr>
            <a:spLocks noGrp="1"/>
          </p:cNvSpPr>
          <p:nvPr>
            <p:ph type="ctrTitle" idx="4294967295"/>
          </p:nvPr>
        </p:nvSpPr>
        <p:spPr>
          <a:xfrm>
            <a:off x="762000" y="122238"/>
            <a:ext cx="7924800" cy="715962"/>
          </a:xfrm>
        </p:spPr>
        <p:txBody>
          <a:bodyPr/>
          <a:lstStyle/>
          <a:p>
            <a:r>
              <a:rPr lang="en-US" dirty="0">
                <a:solidFill>
                  <a:schemeClr val="bg1"/>
                </a:solidFill>
              </a:rPr>
              <a:t>Irreversible Electroporation (IRE)</a:t>
            </a:r>
          </a:p>
        </p:txBody>
      </p:sp>
    </p:spTree>
    <p:extLst>
      <p:ext uri="{BB962C8B-B14F-4D97-AF65-F5344CB8AC3E}">
        <p14:creationId xmlns:p14="http://schemas.microsoft.com/office/powerpoint/2010/main" val="1516378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pPr marL="0" indent="0" algn="ctr">
              <a:buNone/>
            </a:pPr>
            <a:r>
              <a:rPr lang="en-US" sz="4400" b="1" dirty="0">
                <a:solidFill>
                  <a:schemeClr val="tx1"/>
                </a:solidFill>
              </a:rPr>
              <a:t>About Pancreatic and Liver Cancer</a:t>
            </a:r>
            <a:endParaRPr lang="en-US" sz="4400" b="1" dirty="0"/>
          </a:p>
        </p:txBody>
      </p:sp>
    </p:spTree>
    <p:extLst>
      <p:ext uri="{BB962C8B-B14F-4D97-AF65-F5344CB8AC3E}">
        <p14:creationId xmlns:p14="http://schemas.microsoft.com/office/powerpoint/2010/main" val="38425722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idx="4294967295"/>
          </p:nvPr>
        </p:nvSpPr>
        <p:spPr>
          <a:xfrm>
            <a:off x="0" y="0"/>
            <a:ext cx="9144000" cy="1828800"/>
          </a:xfrm>
          <a:solidFill>
            <a:srgbClr val="7030A0"/>
          </a:solidFill>
        </p:spPr>
        <p:txBody>
          <a:bodyPr/>
          <a:lstStyle/>
          <a:p>
            <a:pPr algn="ctr"/>
            <a:r>
              <a:rPr lang="en-US" sz="4000" dirty="0" smtClean="0">
                <a:solidFill>
                  <a:srgbClr val="FFFFFF"/>
                </a:solidFill>
              </a:rPr>
              <a:t>Pancreatic Cancer is Projected to </a:t>
            </a:r>
            <a:br>
              <a:rPr lang="en-US" sz="4000" dirty="0" smtClean="0">
                <a:solidFill>
                  <a:srgbClr val="FFFFFF"/>
                </a:solidFill>
              </a:rPr>
            </a:br>
            <a:r>
              <a:rPr lang="en-US" sz="4000" dirty="0" smtClean="0">
                <a:solidFill>
                  <a:srgbClr val="FFFFFF"/>
                </a:solidFill>
              </a:rPr>
              <a:t>Become the 2</a:t>
            </a:r>
            <a:r>
              <a:rPr lang="en-US" sz="4000" baseline="30000" dirty="0" smtClean="0">
                <a:solidFill>
                  <a:srgbClr val="FFFFFF"/>
                </a:solidFill>
              </a:rPr>
              <a:t>nd</a:t>
            </a:r>
            <a:r>
              <a:rPr lang="en-US" sz="4000" dirty="0" smtClean="0">
                <a:solidFill>
                  <a:srgbClr val="FFFFFF"/>
                </a:solidFill>
              </a:rPr>
              <a:t> Leading Cause of </a:t>
            </a:r>
            <a:br>
              <a:rPr lang="en-US" sz="4000" dirty="0" smtClean="0">
                <a:solidFill>
                  <a:srgbClr val="FFFFFF"/>
                </a:solidFill>
              </a:rPr>
            </a:br>
            <a:r>
              <a:rPr lang="en-US" sz="4000" dirty="0" smtClean="0">
                <a:solidFill>
                  <a:srgbClr val="FFFFFF"/>
                </a:solidFill>
              </a:rPr>
              <a:t>Cancer Death by 2020!</a:t>
            </a:r>
            <a:endParaRPr lang="en-US" sz="4000" dirty="0">
              <a:solidFill>
                <a:srgbClr val="FFFFFF"/>
              </a:solidFill>
            </a:endParaRPr>
          </a:p>
        </p:txBody>
      </p:sp>
      <p:pic>
        <p:nvPicPr>
          <p:cNvPr id="2" name="Picture 1"/>
          <p:cNvPicPr>
            <a:picLocks noChangeAspect="1"/>
          </p:cNvPicPr>
          <p:nvPr/>
        </p:nvPicPr>
        <p:blipFill>
          <a:blip r:embed="rId2"/>
          <a:stretch>
            <a:fillRect/>
          </a:stretch>
        </p:blipFill>
        <p:spPr>
          <a:xfrm>
            <a:off x="4572000" y="1828800"/>
            <a:ext cx="4572000" cy="3506135"/>
          </a:xfrm>
          <a:prstGeom prst="rect">
            <a:avLst/>
          </a:prstGeom>
        </p:spPr>
      </p:pic>
      <p:sp>
        <p:nvSpPr>
          <p:cNvPr id="3" name="TextBox 2"/>
          <p:cNvSpPr txBox="1"/>
          <p:nvPr/>
        </p:nvSpPr>
        <p:spPr>
          <a:xfrm>
            <a:off x="228600" y="1828800"/>
            <a:ext cx="4114800" cy="3970318"/>
          </a:xfrm>
          <a:prstGeom prst="rect">
            <a:avLst/>
          </a:prstGeom>
          <a:noFill/>
        </p:spPr>
        <p:txBody>
          <a:bodyPr wrap="square" rtlCol="0">
            <a:spAutoFit/>
          </a:bodyPr>
          <a:lstStyle/>
          <a:p>
            <a:r>
              <a:rPr lang="en-US" sz="2800" dirty="0" smtClean="0"/>
              <a:t>Pancreatic cancer is the fourth most common cause of death by cancer, but is on the rise</a:t>
            </a:r>
          </a:p>
          <a:p>
            <a:endParaRPr lang="en-US" sz="2800" dirty="0"/>
          </a:p>
          <a:p>
            <a:r>
              <a:rPr lang="en-US" sz="2800" dirty="0" smtClean="0"/>
              <a:t>Pancreatic cancer is projected to become the 2</a:t>
            </a:r>
            <a:r>
              <a:rPr lang="en-US" sz="2800" baseline="30000" dirty="0" smtClean="0"/>
              <a:t>nd</a:t>
            </a:r>
            <a:r>
              <a:rPr lang="en-US" sz="2800" dirty="0" smtClean="0"/>
              <a:t> leading cause of cancer death in the US by 2020</a:t>
            </a:r>
            <a:endParaRPr lang="en-US" sz="2800" dirty="0"/>
          </a:p>
        </p:txBody>
      </p:sp>
      <p:sp>
        <p:nvSpPr>
          <p:cNvPr id="6" name="TextBox 5"/>
          <p:cNvSpPr txBox="1"/>
          <p:nvPr/>
        </p:nvSpPr>
        <p:spPr>
          <a:xfrm>
            <a:off x="152400" y="5867400"/>
            <a:ext cx="5181600" cy="646331"/>
          </a:xfrm>
          <a:prstGeom prst="rect">
            <a:avLst/>
          </a:prstGeom>
          <a:noFill/>
        </p:spPr>
        <p:txBody>
          <a:bodyPr wrap="square" rtlCol="0">
            <a:spAutoFit/>
          </a:bodyPr>
          <a:lstStyle/>
          <a:p>
            <a:r>
              <a:rPr lang="en-US" dirty="0" smtClean="0"/>
              <a:t>Siegel et al – CA Cancer J Clin 2013; Pancreatic Cancer Action Network 2012</a:t>
            </a:r>
            <a:endParaRPr lang="en-US" dirty="0"/>
          </a:p>
        </p:txBody>
      </p:sp>
    </p:spTree>
    <p:extLst>
      <p:ext uri="{BB962C8B-B14F-4D97-AF65-F5344CB8AC3E}">
        <p14:creationId xmlns:p14="http://schemas.microsoft.com/office/powerpoint/2010/main" val="8977363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04800" y="26988"/>
            <a:ext cx="8229600" cy="887412"/>
          </a:xfrm>
        </p:spPr>
        <p:txBody>
          <a:bodyPr/>
          <a:lstStyle/>
          <a:p>
            <a:r>
              <a:rPr lang="en-US" dirty="0" smtClean="0">
                <a:solidFill>
                  <a:schemeClr val="bg1"/>
                </a:solidFill>
              </a:rPr>
              <a:t>Pancreatic Cancer</a:t>
            </a:r>
            <a:endParaRPr lang="en-US" dirty="0">
              <a:solidFill>
                <a:schemeClr val="bg1"/>
              </a:solidFill>
            </a:endParaRPr>
          </a:p>
        </p:txBody>
      </p:sp>
      <p:sp>
        <p:nvSpPr>
          <p:cNvPr id="3" name="Text Placeholder 2"/>
          <p:cNvSpPr>
            <a:spLocks noGrp="1"/>
          </p:cNvSpPr>
          <p:nvPr>
            <p:ph type="body" sz="quarter" idx="10"/>
          </p:nvPr>
        </p:nvSpPr>
        <p:spPr>
          <a:xfrm>
            <a:off x="381000" y="1066800"/>
            <a:ext cx="8458200" cy="4979190"/>
          </a:xfrm>
        </p:spPr>
        <p:txBody>
          <a:bodyPr/>
          <a:lstStyle/>
          <a:p>
            <a:pPr marL="0" indent="0" eaLnBrk="1" hangingPunct="1">
              <a:lnSpc>
                <a:spcPct val="114000"/>
              </a:lnSpc>
              <a:buNone/>
              <a:defRPr/>
            </a:pPr>
            <a:r>
              <a:rPr lang="en-US" sz="2000" b="1" dirty="0" smtClean="0">
                <a:solidFill>
                  <a:srgbClr val="7030A0"/>
                </a:solidFill>
              </a:rPr>
              <a:t>5 Year Survival Data</a:t>
            </a:r>
            <a:endParaRPr lang="en-US" sz="2000" b="1" dirty="0">
              <a:solidFill>
                <a:srgbClr val="7030A0"/>
              </a:solidFill>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1054541"/>
            <a:ext cx="4038600" cy="47767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93" b="-1"/>
          <a:stretch/>
        </p:blipFill>
        <p:spPr bwMode="auto">
          <a:xfrm>
            <a:off x="381000" y="1029141"/>
            <a:ext cx="4419600" cy="53095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1752600" y="6019800"/>
            <a:ext cx="1828800" cy="228600"/>
          </a:xfrm>
          <a:prstGeom prst="rect">
            <a:avLst/>
          </a:prstGeom>
          <a:noFill/>
          <a:ln w="25400">
            <a:solidFill>
              <a:schemeClr val="tx1"/>
            </a:solidFill>
          </a:ln>
        </p:spPr>
        <p:txBody>
          <a:bodyPr wrap="square" rtlCol="0">
            <a:spAutoFit/>
          </a:bodyPr>
          <a:lstStyle/>
          <a:p>
            <a:endParaRPr lang="en-US" dirty="0"/>
          </a:p>
        </p:txBody>
      </p:sp>
      <p:sp>
        <p:nvSpPr>
          <p:cNvPr id="8" name="TextBox 7"/>
          <p:cNvSpPr txBox="1"/>
          <p:nvPr/>
        </p:nvSpPr>
        <p:spPr>
          <a:xfrm>
            <a:off x="5486400" y="5334000"/>
            <a:ext cx="3200400" cy="457200"/>
          </a:xfrm>
          <a:prstGeom prst="rect">
            <a:avLst/>
          </a:prstGeom>
          <a:noFill/>
          <a:ln w="25400">
            <a:solidFill>
              <a:schemeClr val="tx1"/>
            </a:solidFill>
          </a:ln>
        </p:spPr>
        <p:txBody>
          <a:bodyPr wrap="square" rtlCol="0">
            <a:spAutoFit/>
          </a:bodyPr>
          <a:lstStyle/>
          <a:p>
            <a:endParaRPr lang="en-US" dirty="0"/>
          </a:p>
        </p:txBody>
      </p:sp>
    </p:spTree>
    <p:extLst>
      <p:ext uri="{BB962C8B-B14F-4D97-AF65-F5344CB8AC3E}">
        <p14:creationId xmlns:p14="http://schemas.microsoft.com/office/powerpoint/2010/main" val="2402208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04800" y="26988"/>
            <a:ext cx="8229600" cy="887412"/>
          </a:xfrm>
        </p:spPr>
        <p:txBody>
          <a:bodyPr/>
          <a:lstStyle/>
          <a:p>
            <a:r>
              <a:rPr lang="en-US" dirty="0" smtClean="0">
                <a:solidFill>
                  <a:schemeClr val="bg1"/>
                </a:solidFill>
              </a:rPr>
              <a:t>Pancreatic Cancer</a:t>
            </a:r>
            <a:endParaRPr lang="en-US" dirty="0">
              <a:solidFill>
                <a:schemeClr val="bg1"/>
              </a:solidFill>
            </a:endParaRPr>
          </a:p>
        </p:txBody>
      </p:sp>
      <p:sp>
        <p:nvSpPr>
          <p:cNvPr id="3" name="Text Placeholder 2"/>
          <p:cNvSpPr>
            <a:spLocks noGrp="1"/>
          </p:cNvSpPr>
          <p:nvPr>
            <p:ph type="body" sz="quarter" idx="10"/>
          </p:nvPr>
        </p:nvSpPr>
        <p:spPr>
          <a:xfrm>
            <a:off x="381000" y="838200"/>
            <a:ext cx="8458200" cy="5257800"/>
          </a:xfrm>
        </p:spPr>
        <p:txBody>
          <a:bodyPr/>
          <a:lstStyle/>
          <a:p>
            <a:pPr marL="0" indent="0" eaLnBrk="1" hangingPunct="1">
              <a:lnSpc>
                <a:spcPct val="114000"/>
              </a:lnSpc>
              <a:buNone/>
              <a:defRPr/>
            </a:pPr>
            <a:r>
              <a:rPr lang="en-US" sz="2800" b="1" dirty="0" smtClean="0">
                <a:solidFill>
                  <a:srgbClr val="7030A0"/>
                </a:solidFill>
              </a:rPr>
              <a:t>Pancreatic Cancer Biology</a:t>
            </a:r>
            <a:endParaRPr lang="en-US" sz="2800" b="1" dirty="0">
              <a:solidFill>
                <a:srgbClr val="7030A0"/>
              </a:solidFill>
            </a:endParaRPr>
          </a:p>
          <a:p>
            <a:pPr eaLnBrk="1" hangingPunct="1">
              <a:lnSpc>
                <a:spcPct val="114000"/>
              </a:lnSpc>
              <a:buFont typeface="Arial" pitchFamily="34" charset="0"/>
              <a:buChar char="•"/>
              <a:defRPr/>
            </a:pPr>
            <a:r>
              <a:rPr lang="en-US" sz="2400" dirty="0" smtClean="0">
                <a:solidFill>
                  <a:schemeClr val="tx1"/>
                </a:solidFill>
                <a:latin typeface="+mn-lt"/>
              </a:rPr>
              <a:t>45,000 cases diagnosed in 2012</a:t>
            </a:r>
          </a:p>
          <a:p>
            <a:pPr eaLnBrk="1" hangingPunct="1">
              <a:lnSpc>
                <a:spcPct val="114000"/>
              </a:lnSpc>
              <a:buFont typeface="Arial" pitchFamily="34" charset="0"/>
              <a:buChar char="•"/>
              <a:defRPr/>
            </a:pPr>
            <a:r>
              <a:rPr lang="en-US" sz="2400" dirty="0">
                <a:solidFill>
                  <a:schemeClr val="tx1"/>
                </a:solidFill>
                <a:latin typeface="+mn-lt"/>
              </a:rPr>
              <a:t>10-20% </a:t>
            </a:r>
            <a:r>
              <a:rPr lang="en-US" sz="2400" dirty="0" smtClean="0">
                <a:solidFill>
                  <a:schemeClr val="tx1"/>
                </a:solidFill>
                <a:latin typeface="+mn-lt"/>
              </a:rPr>
              <a:t>patients </a:t>
            </a:r>
            <a:r>
              <a:rPr lang="en-US" sz="2400" dirty="0">
                <a:solidFill>
                  <a:schemeClr val="tx1"/>
                </a:solidFill>
                <a:latin typeface="+mn-lt"/>
              </a:rPr>
              <a:t>will present with Resectable Stage II disease</a:t>
            </a:r>
          </a:p>
          <a:p>
            <a:pPr lvl="1" eaLnBrk="1" hangingPunct="1">
              <a:lnSpc>
                <a:spcPct val="114000"/>
              </a:lnSpc>
              <a:buFont typeface="Arial" pitchFamily="34" charset="0"/>
              <a:buChar char="•"/>
              <a:defRPr/>
            </a:pPr>
            <a:r>
              <a:rPr lang="en-US" sz="1600" dirty="0">
                <a:solidFill>
                  <a:schemeClr val="tx1"/>
                </a:solidFill>
                <a:latin typeface="+mn-lt"/>
              </a:rPr>
              <a:t>95% of these resected patients will recur in the next 5 years after their resection</a:t>
            </a:r>
          </a:p>
          <a:p>
            <a:pPr lvl="1" eaLnBrk="1" hangingPunct="1">
              <a:lnSpc>
                <a:spcPct val="114000"/>
              </a:lnSpc>
              <a:buFont typeface="Arial" pitchFamily="34" charset="0"/>
              <a:buChar char="•"/>
              <a:defRPr/>
            </a:pPr>
            <a:r>
              <a:rPr lang="en-US" sz="1600" dirty="0">
                <a:solidFill>
                  <a:schemeClr val="tx1"/>
                </a:solidFill>
                <a:latin typeface="+mn-lt"/>
              </a:rPr>
              <a:t>Most will relapse with metastatic </a:t>
            </a:r>
            <a:r>
              <a:rPr lang="en-US" sz="1600" dirty="0" smtClean="0">
                <a:solidFill>
                  <a:schemeClr val="tx1"/>
                </a:solidFill>
                <a:latin typeface="+mn-lt"/>
              </a:rPr>
              <a:t>disease </a:t>
            </a:r>
          </a:p>
          <a:p>
            <a:pPr lvl="1" eaLnBrk="1" hangingPunct="1">
              <a:lnSpc>
                <a:spcPct val="114000"/>
              </a:lnSpc>
              <a:buFont typeface="Arial" pitchFamily="34" charset="0"/>
              <a:buChar char="•"/>
              <a:defRPr/>
            </a:pPr>
            <a:r>
              <a:rPr lang="en-US" sz="1600" dirty="0" smtClean="0">
                <a:solidFill>
                  <a:schemeClr val="tx1"/>
                </a:solidFill>
                <a:latin typeface="+mn-lt"/>
              </a:rPr>
              <a:t>Approx </a:t>
            </a:r>
            <a:r>
              <a:rPr lang="en-US" sz="1600" dirty="0">
                <a:solidFill>
                  <a:schemeClr val="tx1"/>
                </a:solidFill>
                <a:latin typeface="+mn-lt"/>
              </a:rPr>
              <a:t>30% will recur with only local disease</a:t>
            </a:r>
          </a:p>
          <a:p>
            <a:pPr lvl="1" eaLnBrk="1" hangingPunct="1">
              <a:lnSpc>
                <a:spcPct val="114000"/>
              </a:lnSpc>
              <a:buFont typeface="Arial" pitchFamily="34" charset="0"/>
              <a:buChar char="•"/>
              <a:defRPr/>
            </a:pPr>
            <a:r>
              <a:rPr lang="en-US" sz="1600" dirty="0">
                <a:solidFill>
                  <a:schemeClr val="tx1"/>
                </a:solidFill>
                <a:latin typeface="+mn-lt"/>
              </a:rPr>
              <a:t>Median </a:t>
            </a:r>
            <a:r>
              <a:rPr lang="en-US" sz="1600" dirty="0" smtClean="0">
                <a:solidFill>
                  <a:schemeClr val="tx1"/>
                </a:solidFill>
                <a:latin typeface="+mn-lt"/>
              </a:rPr>
              <a:t>interval: primary </a:t>
            </a:r>
            <a:r>
              <a:rPr lang="en-US" sz="1600" dirty="0">
                <a:solidFill>
                  <a:schemeClr val="tx1"/>
                </a:solidFill>
                <a:latin typeface="+mn-lt"/>
              </a:rPr>
              <a:t>surgery and </a:t>
            </a:r>
            <a:r>
              <a:rPr lang="en-US" sz="1600" dirty="0" smtClean="0">
                <a:solidFill>
                  <a:schemeClr val="tx1"/>
                </a:solidFill>
                <a:latin typeface="+mn-lt"/>
              </a:rPr>
              <a:t>diagnosis recurrence 10.4 </a:t>
            </a:r>
            <a:r>
              <a:rPr lang="en-US" sz="1600" dirty="0">
                <a:solidFill>
                  <a:schemeClr val="tx1"/>
                </a:solidFill>
                <a:latin typeface="+mn-lt"/>
              </a:rPr>
              <a:t>months (range 2.0-19.2 </a:t>
            </a:r>
            <a:r>
              <a:rPr lang="en-US" sz="1600" dirty="0" smtClean="0">
                <a:solidFill>
                  <a:schemeClr val="tx1"/>
                </a:solidFill>
                <a:latin typeface="+mn-lt"/>
              </a:rPr>
              <a:t>)</a:t>
            </a:r>
            <a:endParaRPr lang="en-US" sz="1600" dirty="0">
              <a:solidFill>
                <a:schemeClr val="tx1"/>
              </a:solidFill>
              <a:latin typeface="+mn-lt"/>
            </a:endParaRPr>
          </a:p>
          <a:p>
            <a:pPr eaLnBrk="1" hangingPunct="1">
              <a:lnSpc>
                <a:spcPct val="114000"/>
              </a:lnSpc>
              <a:buFont typeface="Arial" pitchFamily="34" charset="0"/>
              <a:buChar char="•"/>
              <a:defRPr/>
            </a:pPr>
            <a:r>
              <a:rPr lang="en-US" sz="2400" dirty="0" smtClean="0">
                <a:solidFill>
                  <a:schemeClr val="tx1"/>
                </a:solidFill>
                <a:latin typeface="+mn-lt"/>
              </a:rPr>
              <a:t>30-35% patients </a:t>
            </a:r>
            <a:r>
              <a:rPr lang="en-US" sz="2400" dirty="0">
                <a:solidFill>
                  <a:schemeClr val="tx1"/>
                </a:solidFill>
                <a:latin typeface="+mn-lt"/>
              </a:rPr>
              <a:t>present with Locally Advanced Stage III </a:t>
            </a:r>
            <a:r>
              <a:rPr lang="en-US" sz="2400" dirty="0" smtClean="0">
                <a:solidFill>
                  <a:schemeClr val="tx1"/>
                </a:solidFill>
                <a:latin typeface="+mn-lt"/>
              </a:rPr>
              <a:t>disease</a:t>
            </a:r>
          </a:p>
          <a:p>
            <a:pPr lvl="1" eaLnBrk="1" hangingPunct="1">
              <a:lnSpc>
                <a:spcPct val="114000"/>
              </a:lnSpc>
              <a:buFont typeface="Arial" pitchFamily="34" charset="0"/>
              <a:buChar char="•"/>
              <a:defRPr/>
            </a:pPr>
            <a:r>
              <a:rPr lang="en-US" sz="1600" dirty="0" smtClean="0">
                <a:solidFill>
                  <a:schemeClr val="tx1"/>
                </a:solidFill>
                <a:latin typeface="+mn-lt"/>
              </a:rPr>
              <a:t>Devastating </a:t>
            </a:r>
            <a:r>
              <a:rPr lang="en-US" sz="1600" dirty="0">
                <a:solidFill>
                  <a:schemeClr val="tx1"/>
                </a:solidFill>
                <a:latin typeface="+mn-lt"/>
              </a:rPr>
              <a:t>disease with </a:t>
            </a:r>
            <a:r>
              <a:rPr lang="en-US" sz="1600" dirty="0" smtClean="0">
                <a:solidFill>
                  <a:schemeClr val="tx1"/>
                </a:solidFill>
                <a:latin typeface="+mn-lt"/>
              </a:rPr>
              <a:t>high mortality </a:t>
            </a:r>
            <a:r>
              <a:rPr lang="en-US" sz="1600" dirty="0">
                <a:solidFill>
                  <a:schemeClr val="tx1"/>
                </a:solidFill>
                <a:latin typeface="+mn-lt"/>
              </a:rPr>
              <a:t>rate and </a:t>
            </a:r>
            <a:r>
              <a:rPr lang="en-US" sz="1600" dirty="0" smtClean="0">
                <a:solidFill>
                  <a:schemeClr val="tx1"/>
                </a:solidFill>
                <a:latin typeface="+mn-lt"/>
              </a:rPr>
              <a:t>overall 5 </a:t>
            </a:r>
            <a:r>
              <a:rPr lang="en-US" sz="1600" dirty="0">
                <a:solidFill>
                  <a:schemeClr val="tx1"/>
                </a:solidFill>
                <a:latin typeface="+mn-lt"/>
              </a:rPr>
              <a:t>year survival rate lower than </a:t>
            </a:r>
            <a:r>
              <a:rPr lang="en-US" sz="1600" dirty="0" smtClean="0">
                <a:solidFill>
                  <a:schemeClr val="tx1"/>
                </a:solidFill>
                <a:latin typeface="+mn-lt"/>
              </a:rPr>
              <a:t>5%</a:t>
            </a:r>
          </a:p>
          <a:p>
            <a:pPr lvl="1" eaLnBrk="1" hangingPunct="1">
              <a:lnSpc>
                <a:spcPct val="114000"/>
              </a:lnSpc>
              <a:buFont typeface="Arial" pitchFamily="34" charset="0"/>
              <a:buChar char="•"/>
              <a:defRPr/>
            </a:pPr>
            <a:r>
              <a:rPr lang="en-US" sz="1600" dirty="0">
                <a:solidFill>
                  <a:schemeClr val="tx1"/>
                </a:solidFill>
                <a:latin typeface="+mn-lt"/>
              </a:rPr>
              <a:t>Recently, an autopsy series of patients with </a:t>
            </a:r>
            <a:r>
              <a:rPr lang="en-US" sz="1600" dirty="0" smtClean="0">
                <a:solidFill>
                  <a:schemeClr val="tx1"/>
                </a:solidFill>
                <a:latin typeface="+mn-lt"/>
              </a:rPr>
              <a:t>pancreatic cancer </a:t>
            </a:r>
            <a:r>
              <a:rPr lang="en-US" sz="1600" dirty="0">
                <a:solidFill>
                  <a:schemeClr val="tx1"/>
                </a:solidFill>
                <a:latin typeface="+mn-lt"/>
              </a:rPr>
              <a:t>identified </a:t>
            </a:r>
            <a:r>
              <a:rPr lang="en-US" sz="1600" dirty="0" smtClean="0">
                <a:solidFill>
                  <a:schemeClr val="tx1"/>
                </a:solidFill>
                <a:latin typeface="+mn-lt"/>
              </a:rPr>
              <a:t>30% </a:t>
            </a:r>
            <a:r>
              <a:rPr lang="en-US" sz="1600" dirty="0">
                <a:solidFill>
                  <a:schemeClr val="tx1"/>
                </a:solidFill>
                <a:latin typeface="+mn-lt"/>
              </a:rPr>
              <a:t>who succumbed to </a:t>
            </a:r>
            <a:r>
              <a:rPr lang="en-US" sz="1600" dirty="0" smtClean="0">
                <a:solidFill>
                  <a:schemeClr val="tx1"/>
                </a:solidFill>
                <a:latin typeface="+mn-lt"/>
              </a:rPr>
              <a:t>locally destructive </a:t>
            </a:r>
            <a:r>
              <a:rPr lang="en-US" sz="1600" dirty="0">
                <a:solidFill>
                  <a:schemeClr val="tx1"/>
                </a:solidFill>
                <a:latin typeface="+mn-lt"/>
              </a:rPr>
              <a:t>disease without evidence of progression </a:t>
            </a:r>
            <a:r>
              <a:rPr lang="en-US" sz="1600" dirty="0" smtClean="0">
                <a:solidFill>
                  <a:schemeClr val="tx1"/>
                </a:solidFill>
                <a:latin typeface="+mn-lt"/>
              </a:rPr>
              <a:t>at distant sites</a:t>
            </a:r>
          </a:p>
          <a:p>
            <a:pPr lvl="1" eaLnBrk="1" hangingPunct="1">
              <a:lnSpc>
                <a:spcPct val="114000"/>
              </a:lnSpc>
              <a:buFont typeface="Arial" pitchFamily="34" charset="0"/>
              <a:buChar char="•"/>
              <a:defRPr/>
            </a:pPr>
            <a:r>
              <a:rPr lang="en-US" sz="1600" dirty="0">
                <a:solidFill>
                  <a:schemeClr val="tx1"/>
                </a:solidFill>
                <a:latin typeface="+mn-lt"/>
              </a:rPr>
              <a:t>Historically and nihilistically, with </a:t>
            </a:r>
            <a:r>
              <a:rPr lang="en-US" sz="1600" dirty="0" smtClean="0">
                <a:solidFill>
                  <a:schemeClr val="tx1"/>
                </a:solidFill>
                <a:latin typeface="+mn-lt"/>
              </a:rPr>
              <a:t>little foundation</a:t>
            </a:r>
            <a:r>
              <a:rPr lang="en-US" sz="1600" dirty="0">
                <a:solidFill>
                  <a:schemeClr val="tx1"/>
                </a:solidFill>
                <a:latin typeface="+mn-lt"/>
              </a:rPr>
              <a:t>, little evidence, and with limited success </a:t>
            </a:r>
            <a:r>
              <a:rPr lang="en-US" sz="1600" dirty="0" smtClean="0">
                <a:solidFill>
                  <a:schemeClr val="tx1"/>
                </a:solidFill>
                <a:latin typeface="+mn-lt"/>
              </a:rPr>
              <a:t>chemo-radiotherapy alone </a:t>
            </a:r>
            <a:r>
              <a:rPr lang="en-US" sz="1600" dirty="0">
                <a:solidFill>
                  <a:schemeClr val="tx1"/>
                </a:solidFill>
                <a:latin typeface="+mn-lt"/>
              </a:rPr>
              <a:t>has been and remains a </a:t>
            </a:r>
            <a:r>
              <a:rPr lang="en-US" sz="1600" dirty="0" smtClean="0">
                <a:solidFill>
                  <a:schemeClr val="tx1"/>
                </a:solidFill>
                <a:latin typeface="+mn-lt"/>
              </a:rPr>
              <a:t>component of LAPC </a:t>
            </a:r>
            <a:r>
              <a:rPr lang="en-US" sz="1600" dirty="0">
                <a:solidFill>
                  <a:schemeClr val="tx1"/>
                </a:solidFill>
                <a:latin typeface="+mn-lt"/>
              </a:rPr>
              <a:t>therapy subsequent to a few small studies in </a:t>
            </a:r>
            <a:r>
              <a:rPr lang="en-US" sz="1600" dirty="0" smtClean="0">
                <a:solidFill>
                  <a:schemeClr val="tx1"/>
                </a:solidFill>
                <a:latin typeface="+mn-lt"/>
              </a:rPr>
              <a:t>the 1980s </a:t>
            </a:r>
            <a:r>
              <a:rPr lang="en-US" sz="1600" dirty="0">
                <a:solidFill>
                  <a:schemeClr val="tx1"/>
                </a:solidFill>
                <a:latin typeface="+mn-lt"/>
              </a:rPr>
              <a:t>that used ineffective systemic therapies and </a:t>
            </a:r>
            <a:r>
              <a:rPr lang="en-US" sz="1600" dirty="0" smtClean="0">
                <a:solidFill>
                  <a:schemeClr val="tx1"/>
                </a:solidFill>
                <a:latin typeface="+mn-lt"/>
              </a:rPr>
              <a:t>older radiation techniques</a:t>
            </a:r>
            <a:endParaRPr lang="en-US" sz="1600" dirty="0">
              <a:solidFill>
                <a:schemeClr val="tx1"/>
              </a:solidFill>
              <a:latin typeface="+mn-lt"/>
            </a:endParaRPr>
          </a:p>
        </p:txBody>
      </p:sp>
    </p:spTree>
    <p:extLst>
      <p:ext uri="{BB962C8B-B14F-4D97-AF65-F5344CB8AC3E}">
        <p14:creationId xmlns:p14="http://schemas.microsoft.com/office/powerpoint/2010/main" val="32170122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04800" y="26988"/>
            <a:ext cx="8229600" cy="887412"/>
          </a:xfrm>
        </p:spPr>
        <p:txBody>
          <a:bodyPr/>
          <a:lstStyle/>
          <a:p>
            <a:r>
              <a:rPr lang="en-US" dirty="0" smtClean="0">
                <a:solidFill>
                  <a:schemeClr val="bg1"/>
                </a:solidFill>
              </a:rPr>
              <a:t>Liver Cancer</a:t>
            </a:r>
            <a:endParaRPr lang="en-US" dirty="0">
              <a:solidFill>
                <a:schemeClr val="bg1"/>
              </a:solidFill>
            </a:endParaRPr>
          </a:p>
        </p:txBody>
      </p:sp>
      <p:sp>
        <p:nvSpPr>
          <p:cNvPr id="3" name="Text Placeholder 2"/>
          <p:cNvSpPr>
            <a:spLocks noGrp="1"/>
          </p:cNvSpPr>
          <p:nvPr>
            <p:ph type="body" sz="quarter" idx="10"/>
          </p:nvPr>
        </p:nvSpPr>
        <p:spPr>
          <a:xfrm>
            <a:off x="381000" y="1066800"/>
            <a:ext cx="8458200" cy="5638800"/>
          </a:xfrm>
        </p:spPr>
        <p:txBody>
          <a:bodyPr/>
          <a:lstStyle/>
          <a:p>
            <a:pPr marL="0" indent="0" eaLnBrk="1" hangingPunct="1">
              <a:lnSpc>
                <a:spcPct val="114000"/>
              </a:lnSpc>
              <a:buNone/>
              <a:defRPr/>
            </a:pPr>
            <a:r>
              <a:rPr lang="en-US" sz="2800" b="1" dirty="0" smtClean="0">
                <a:solidFill>
                  <a:srgbClr val="7030A0"/>
                </a:solidFill>
                <a:latin typeface="+mn-lt"/>
              </a:rPr>
              <a:t>Liver Cancer Treatment Options</a:t>
            </a:r>
          </a:p>
          <a:p>
            <a:r>
              <a:rPr lang="en-US" sz="2200" dirty="0" smtClean="0">
                <a:solidFill>
                  <a:schemeClr val="tx1"/>
                </a:solidFill>
                <a:latin typeface="+mn-lt"/>
              </a:rPr>
              <a:t>Complete surgical resection remains the most effective therapy for hepatic malignancy</a:t>
            </a:r>
          </a:p>
          <a:p>
            <a:r>
              <a:rPr lang="en-US" sz="2200" dirty="0" smtClean="0">
                <a:solidFill>
                  <a:schemeClr val="tx1"/>
                </a:solidFill>
                <a:latin typeface="+mn-lt"/>
              </a:rPr>
              <a:t>Delays </a:t>
            </a:r>
            <a:r>
              <a:rPr lang="en-US" sz="2200" dirty="0">
                <a:solidFill>
                  <a:schemeClr val="tx1"/>
                </a:solidFill>
                <a:latin typeface="+mn-lt"/>
              </a:rPr>
              <a:t>in diagnosis or poor </a:t>
            </a:r>
            <a:r>
              <a:rPr lang="en-US" sz="2200" dirty="0" smtClean="0">
                <a:solidFill>
                  <a:schemeClr val="tx1"/>
                </a:solidFill>
                <a:latin typeface="+mn-lt"/>
              </a:rPr>
              <a:t>underlying liver </a:t>
            </a:r>
            <a:r>
              <a:rPr lang="en-US" sz="2200" dirty="0">
                <a:solidFill>
                  <a:schemeClr val="tx1"/>
                </a:solidFill>
                <a:latin typeface="+mn-lt"/>
              </a:rPr>
              <a:t>function mean that the number of patients who are </a:t>
            </a:r>
            <a:r>
              <a:rPr lang="en-US" sz="2200" dirty="0" smtClean="0">
                <a:solidFill>
                  <a:schemeClr val="tx1"/>
                </a:solidFill>
                <a:latin typeface="+mn-lt"/>
              </a:rPr>
              <a:t>candidates for </a:t>
            </a:r>
            <a:r>
              <a:rPr lang="en-US" sz="2200" dirty="0">
                <a:solidFill>
                  <a:schemeClr val="tx1"/>
                </a:solidFill>
                <a:latin typeface="+mn-lt"/>
              </a:rPr>
              <a:t>this potentially curative approach </a:t>
            </a:r>
            <a:r>
              <a:rPr lang="en-US" sz="2200" dirty="0" smtClean="0">
                <a:solidFill>
                  <a:schemeClr val="tx1"/>
                </a:solidFill>
                <a:latin typeface="+mn-lt"/>
              </a:rPr>
              <a:t>is </a:t>
            </a:r>
            <a:r>
              <a:rPr lang="en-US" sz="2200" dirty="0">
                <a:solidFill>
                  <a:schemeClr val="tx1"/>
                </a:solidFill>
                <a:latin typeface="+mn-lt"/>
              </a:rPr>
              <a:t>relatively </a:t>
            </a:r>
            <a:r>
              <a:rPr lang="en-US" sz="2200" dirty="0" smtClean="0">
                <a:solidFill>
                  <a:schemeClr val="tx1"/>
                </a:solidFill>
                <a:latin typeface="+mn-lt"/>
              </a:rPr>
              <a:t>small</a:t>
            </a:r>
          </a:p>
          <a:p>
            <a:r>
              <a:rPr lang="en-US" sz="2200" dirty="0" smtClean="0">
                <a:solidFill>
                  <a:schemeClr val="tx1"/>
                </a:solidFill>
                <a:latin typeface="+mn-lt"/>
              </a:rPr>
              <a:t>In patients with HCC</a:t>
            </a:r>
            <a:r>
              <a:rPr lang="en-US" sz="2200" dirty="0">
                <a:solidFill>
                  <a:schemeClr val="tx1"/>
                </a:solidFill>
                <a:latin typeface="+mn-lt"/>
              </a:rPr>
              <a:t>:</a:t>
            </a:r>
            <a:r>
              <a:rPr lang="en-US" sz="2200" dirty="0" smtClean="0">
                <a:solidFill>
                  <a:schemeClr val="tx1"/>
                </a:solidFill>
                <a:latin typeface="+mn-lt"/>
              </a:rPr>
              <a:t> </a:t>
            </a:r>
            <a:r>
              <a:rPr lang="en-US" sz="2200" dirty="0">
                <a:solidFill>
                  <a:schemeClr val="tx1"/>
                </a:solidFill>
                <a:latin typeface="+mn-lt"/>
              </a:rPr>
              <a:t>30–40% </a:t>
            </a:r>
            <a:r>
              <a:rPr lang="en-US" sz="2200" dirty="0" smtClean="0">
                <a:solidFill>
                  <a:schemeClr val="tx1"/>
                </a:solidFill>
                <a:latin typeface="+mn-lt"/>
              </a:rPr>
              <a:t>patients eligible </a:t>
            </a:r>
            <a:r>
              <a:rPr lang="en-US" sz="2200" dirty="0">
                <a:solidFill>
                  <a:schemeClr val="tx1"/>
                </a:solidFill>
                <a:latin typeface="+mn-lt"/>
              </a:rPr>
              <a:t>for surgical </a:t>
            </a:r>
            <a:r>
              <a:rPr lang="en-US" sz="2200" dirty="0" smtClean="0">
                <a:solidFill>
                  <a:schemeClr val="tx1"/>
                </a:solidFill>
                <a:latin typeface="+mn-lt"/>
              </a:rPr>
              <a:t>resection</a:t>
            </a:r>
          </a:p>
          <a:p>
            <a:r>
              <a:rPr lang="en-US" sz="2200" dirty="0" smtClean="0">
                <a:solidFill>
                  <a:schemeClr val="tx1"/>
                </a:solidFill>
                <a:latin typeface="+mn-lt"/>
              </a:rPr>
              <a:t>Non-surgical </a:t>
            </a:r>
            <a:r>
              <a:rPr lang="en-US" sz="2200" dirty="0">
                <a:solidFill>
                  <a:schemeClr val="tx1"/>
                </a:solidFill>
                <a:latin typeface="+mn-lt"/>
              </a:rPr>
              <a:t>candidates with hepatic tumors may receive a liver directed therapy</a:t>
            </a:r>
          </a:p>
          <a:p>
            <a:pPr lvl="1"/>
            <a:r>
              <a:rPr lang="en-US" sz="2200" dirty="0">
                <a:solidFill>
                  <a:schemeClr val="tx1"/>
                </a:solidFill>
                <a:latin typeface="+mn-lt"/>
              </a:rPr>
              <a:t>Radiofrequency ablation (RFA), ethanol ablation, laser ablation, cryoablation, high intensity focused ultrasound (HIFU), microwave ablation, and stereotactic body radiation therapy</a:t>
            </a:r>
          </a:p>
          <a:p>
            <a:endParaRPr lang="en-US" sz="2400" dirty="0" smtClean="0"/>
          </a:p>
          <a:p>
            <a:endParaRPr lang="en-US" sz="2400" dirty="0" smtClean="0"/>
          </a:p>
          <a:p>
            <a:endParaRPr lang="en-US" sz="2400" dirty="0" smtClean="0"/>
          </a:p>
          <a:p>
            <a:pPr marL="0" indent="0" eaLnBrk="1" hangingPunct="1">
              <a:lnSpc>
                <a:spcPct val="114000"/>
              </a:lnSpc>
              <a:buNone/>
              <a:defRPr/>
            </a:pPr>
            <a:endParaRPr lang="en-US" sz="2400" b="1" dirty="0">
              <a:solidFill>
                <a:srgbClr val="005DAA"/>
              </a:solidFill>
            </a:endParaRPr>
          </a:p>
        </p:txBody>
      </p:sp>
    </p:spTree>
    <p:extLst>
      <p:ext uri="{BB962C8B-B14F-4D97-AF65-F5344CB8AC3E}">
        <p14:creationId xmlns:p14="http://schemas.microsoft.com/office/powerpoint/2010/main" val="34205126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25824</TotalTime>
  <Words>2240</Words>
  <Application>Microsoft Office PowerPoint</Application>
  <PresentationFormat>On-screen Show (4:3)</PresentationFormat>
  <Paragraphs>262</Paragraphs>
  <Slides>34</Slides>
  <Notes>1</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   ICD-10 Coordination and Maintenance Committee Meeting  Irreversible Electroporation A Treatment for Pancreatic and Liver Tumors March 18, 2015 Presented by: Robert C.G. Martin, II, MD, PhD, FACS   </vt:lpstr>
      <vt:lpstr>PowerPoint Presentation</vt:lpstr>
      <vt:lpstr>Agenda</vt:lpstr>
      <vt:lpstr>Irreversible Electroporation (IRE)</vt:lpstr>
      <vt:lpstr>PowerPoint Presentation</vt:lpstr>
      <vt:lpstr>Pancreatic Cancer is Projected to  Become the 2nd Leading Cause of  Cancer Death by 2020!</vt:lpstr>
      <vt:lpstr>Pancreatic Cancer</vt:lpstr>
      <vt:lpstr>Pancreatic Cancer</vt:lpstr>
      <vt:lpstr>Liver Cancer</vt:lpstr>
      <vt:lpstr>Liver Cancer</vt:lpstr>
      <vt:lpstr>PowerPoint Presentation</vt:lpstr>
      <vt:lpstr>Irreversible Electroporation (IRE)</vt:lpstr>
      <vt:lpstr>Irreversible Electroporation (IRE)</vt:lpstr>
      <vt:lpstr>Irreversible Electroporation (IRE)</vt:lpstr>
      <vt:lpstr>Irreversible Electroporation (IRE)</vt:lpstr>
      <vt:lpstr>An IRE System</vt:lpstr>
      <vt:lpstr>The IRE System</vt:lpstr>
      <vt:lpstr>Irreversible Electroporation (IRE)</vt:lpstr>
      <vt:lpstr>Pre-Clinical Data Support IRE is Safe &amp; Effective</vt:lpstr>
      <vt:lpstr>IRE: Established Criteria</vt:lpstr>
      <vt:lpstr>Irreversible Electroporation (IRE)</vt:lpstr>
      <vt:lpstr>Irreversible Electroporation (IRE)</vt:lpstr>
      <vt:lpstr>Irreversible Electroporation (IRE)</vt:lpstr>
      <vt:lpstr>Clinical Experience with IRE for Margin Accentuation</vt:lpstr>
      <vt:lpstr>Clinical Experience with IRE for Margin Accentuation</vt:lpstr>
      <vt:lpstr>Clinical Experience with IRE for Stage III LAPC</vt:lpstr>
      <vt:lpstr>Clinical Experience with IRE for Stage III LAPC</vt:lpstr>
      <vt:lpstr>Clinical Experience with IRE for Stage III LAPC</vt:lpstr>
      <vt:lpstr>Clinical Experience with IRE for Stage III LAPC</vt:lpstr>
      <vt:lpstr>Clinical Experience with IRE in Liver</vt:lpstr>
      <vt:lpstr>Clinical Experience with IRE in Liver</vt:lpstr>
      <vt:lpstr>ICD-10-PCS Rationale for Irreversible Electroporation, IRE</vt:lpstr>
      <vt:lpstr>ICD-10-PCS Committee Preliminary Code Options</vt:lpstr>
      <vt:lpstr>Clinical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Hovish, Larry</dc:creator>
  <cp:lastModifiedBy>PATRICIA BROOKS</cp:lastModifiedBy>
  <cp:revision>728</cp:revision>
  <cp:lastPrinted>2012-07-19T14:57:33Z</cp:lastPrinted>
  <dcterms:created xsi:type="dcterms:W3CDTF">2010-08-19T15:53:49Z</dcterms:created>
  <dcterms:modified xsi:type="dcterms:W3CDTF">2015-02-23T12:39:49Z</dcterms:modified>
</cp:coreProperties>
</file>