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sldIdLst>
    <p:sldId id="256" r:id="rId2"/>
    <p:sldId id="257" r:id="rId3"/>
    <p:sldId id="258" r:id="rId4"/>
    <p:sldId id="280" r:id="rId5"/>
    <p:sldId id="259" r:id="rId6"/>
    <p:sldId id="266" r:id="rId7"/>
    <p:sldId id="267" r:id="rId8"/>
    <p:sldId id="269" r:id="rId9"/>
    <p:sldId id="270" r:id="rId10"/>
    <p:sldId id="271" r:id="rId11"/>
    <p:sldId id="277" r:id="rId12"/>
    <p:sldId id="273" r:id="rId13"/>
    <p:sldId id="274" r:id="rId14"/>
    <p:sldId id="275" r:id="rId15"/>
    <p:sldId id="276" r:id="rId16"/>
    <p:sldId id="278" r:id="rId17"/>
    <p:sldId id="279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8" autoAdjust="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7484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79" d="100"/>
          <a:sy n="79" d="100"/>
        </p:scale>
        <p:origin x="-1968" y="-7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32" tIns="45716" rIns="91432" bIns="45716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32" tIns="45716" rIns="91432" bIns="45716" rtlCol="0"/>
          <a:lstStyle>
            <a:lvl1pPr algn="r">
              <a:defRPr sz="1200"/>
            </a:lvl1pPr>
          </a:lstStyle>
          <a:p>
            <a:fld id="{8E079E05-35F4-45EE-9427-DF71016E04AC}" type="datetimeFigureOut">
              <a:rPr lang="en-US" smtClean="0"/>
              <a:t>2/19/2015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4588" y="685800"/>
            <a:ext cx="4570412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2" tIns="45716" rIns="91432" bIns="45716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32" tIns="45716" rIns="91432" bIns="45716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32" tIns="45716" rIns="91432" bIns="45716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32" tIns="45716" rIns="91432" bIns="45716" rtlCol="0" anchor="b"/>
          <a:lstStyle>
            <a:lvl1pPr algn="r">
              <a:defRPr sz="1200"/>
            </a:lvl1pPr>
          </a:lstStyle>
          <a:p>
            <a:fld id="{2E625995-3DE0-4606-AD64-207ADC7E91D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96804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625995-3DE0-4606-AD64-207ADC7E91D8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73255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625995-3DE0-4606-AD64-207ADC7E91D8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62945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96389" y="1450022"/>
            <a:ext cx="7333211" cy="1477328"/>
          </a:xfrm>
        </p:spPr>
        <p:txBody>
          <a:bodyPr wrap="square" anchor="b">
            <a:spAutoFit/>
          </a:bodyPr>
          <a:lstStyle>
            <a:lvl1pPr algn="r">
              <a:defRPr sz="48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896389" y="2971800"/>
            <a:ext cx="7333211" cy="492443"/>
          </a:xfrm>
        </p:spPr>
        <p:txBody>
          <a:bodyPr wrap="square" lIns="0" tIns="0" rIns="0" bIns="0">
            <a:spAutoFit/>
          </a:bodyPr>
          <a:lstStyle>
            <a:lvl1pPr marL="0" indent="0" algn="r">
              <a:buFont typeface="Wingdings" pitchFamily="2" charset="2"/>
              <a:buNone/>
              <a:defRPr sz="3200"/>
            </a:lvl1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9" name="Rectangle 8"/>
          <p:cNvSpPr/>
          <p:nvPr userDrawn="1"/>
        </p:nvSpPr>
        <p:spPr>
          <a:xfrm>
            <a:off x="0" y="6704670"/>
            <a:ext cx="9144000" cy="22056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058" tIns="41029" rIns="82058" bIns="41029" rtlCol="0" anchor="ctr"/>
          <a:lstStyle/>
          <a:p>
            <a:pPr algn="ctr"/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1818" y="6421326"/>
            <a:ext cx="3186545" cy="216109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912812" y="4038600"/>
            <a:ext cx="7318375" cy="277812"/>
          </a:xfrm>
        </p:spPr>
        <p:txBody>
          <a:bodyPr/>
          <a:lstStyle>
            <a:lvl1pPr marL="0" indent="0" algn="r">
              <a:buNone/>
              <a:defRPr sz="1800">
                <a:latin typeface="Garamond" pitchFamily="18" charset="0"/>
              </a:defRPr>
            </a:lvl1pPr>
          </a:lstStyle>
          <a:p>
            <a:pPr lvl="0"/>
            <a:r>
              <a:rPr lang="en-US" dirty="0" smtClean="0"/>
              <a:t>Click to edit Meeting Location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905669" y="4343400"/>
            <a:ext cx="7332662" cy="304800"/>
          </a:xfrm>
        </p:spPr>
        <p:txBody>
          <a:bodyPr/>
          <a:lstStyle>
            <a:lvl1pPr marL="0" indent="0" algn="r">
              <a:buNone/>
              <a:defRPr sz="1800">
                <a:latin typeface="Garamond" pitchFamily="18" charset="0"/>
              </a:defRPr>
            </a:lvl1pPr>
          </a:lstStyle>
          <a:p>
            <a:pPr lvl="0"/>
            <a:r>
              <a:rPr lang="en-US" dirty="0" smtClean="0"/>
              <a:t>Click to edit Month xx, 20xx</a:t>
            </a: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" y="169595"/>
            <a:ext cx="1524000" cy="13125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127884"/>
            <a:ext cx="2133600" cy="365125"/>
          </a:xfrm>
          <a:prstGeom prst="rect">
            <a:avLst/>
          </a:prstGeom>
        </p:spPr>
        <p:txBody>
          <a:bodyPr vert="horz" lIns="91429" tIns="45714" rIns="91429" bIns="45714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5315D994-0852-4F75-99F1-5016CE36A879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127884"/>
            <a:ext cx="2133600" cy="365125"/>
          </a:xfrm>
          <a:prstGeom prst="rect">
            <a:avLst/>
          </a:prstGeom>
        </p:spPr>
        <p:txBody>
          <a:bodyPr vert="horz" lIns="91429" tIns="45714" rIns="91429" bIns="45714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5315D994-0852-4F75-99F1-5016CE36A879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>
            <a:off x="3886200" y="4441283"/>
            <a:ext cx="2294359" cy="1160077"/>
          </a:xfrm>
          <a:prstGeom prst="rect">
            <a:avLst/>
          </a:prstGeom>
          <a:noFill/>
        </p:spPr>
        <p:txBody>
          <a:bodyPr wrap="square" lIns="82058" tIns="41029" rIns="82058" bIns="41029" rtlCol="0">
            <a:spAutoFit/>
          </a:bodyPr>
          <a:lstStyle/>
          <a:p>
            <a:r>
              <a:rPr lang="en-US" sz="1400" b="1" i="0" u="none" strike="noStrike" kern="1200" baseline="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rPr>
              <a:t>Washington, D.C. Office:</a:t>
            </a:r>
          </a:p>
          <a:p>
            <a:r>
              <a:rPr lang="en-US" sz="1400" b="0" i="0" u="none" strike="noStrike" kern="1200" baseline="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rPr>
              <a:t>600 13th Street, NW</a:t>
            </a:r>
          </a:p>
          <a:p>
            <a:r>
              <a:rPr lang="en-US" sz="1400" b="0" i="0" u="none" strike="noStrike" kern="1200" baseline="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rPr>
              <a:t>Suite 500</a:t>
            </a:r>
          </a:p>
          <a:p>
            <a:r>
              <a:rPr lang="en-US" sz="1400" b="0" i="0" u="none" strike="noStrike" kern="1200" baseline="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rPr>
              <a:t>Washington, D.C. 20005</a:t>
            </a:r>
          </a:p>
          <a:p>
            <a:r>
              <a:rPr lang="en-US" sz="1400" b="0" i="0" u="none" strike="noStrike" kern="1200" baseline="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rPr>
              <a:t>Phone: 202-753-5500</a:t>
            </a:r>
          </a:p>
        </p:txBody>
      </p:sp>
      <p:sp>
        <p:nvSpPr>
          <p:cNvPr id="3" name="TextBox 2"/>
          <p:cNvSpPr txBox="1"/>
          <p:nvPr userDrawn="1"/>
        </p:nvSpPr>
        <p:spPr>
          <a:xfrm>
            <a:off x="6327416" y="4441283"/>
            <a:ext cx="2286000" cy="944634"/>
          </a:xfrm>
          <a:prstGeom prst="rect">
            <a:avLst/>
          </a:prstGeom>
          <a:noFill/>
        </p:spPr>
        <p:txBody>
          <a:bodyPr wrap="square" lIns="82058" tIns="41029" rIns="82058" bIns="41029" rtlCol="0">
            <a:spAutoFit/>
          </a:bodyPr>
          <a:lstStyle/>
          <a:p>
            <a:r>
              <a:rPr lang="en-US" sz="1400" b="1" i="0" u="none" strike="noStrike" kern="1200" baseline="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rPr>
              <a:t>Overland Park Office:</a:t>
            </a:r>
          </a:p>
          <a:p>
            <a:r>
              <a:rPr lang="en-US" sz="1400" b="0" i="0" u="none" strike="noStrike" kern="1200" baseline="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rPr>
              <a:t>6803 W. 64th Street</a:t>
            </a:r>
          </a:p>
          <a:p>
            <a:r>
              <a:rPr lang="en-US" sz="1400" b="0" i="0" u="none" strike="noStrike" kern="1200" baseline="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rPr>
              <a:t>Overland Park, KS 66202</a:t>
            </a:r>
          </a:p>
          <a:p>
            <a:r>
              <a:rPr lang="en-US" sz="1400" b="0" i="0" u="none" strike="noStrike" kern="1200" baseline="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rPr>
              <a:t>Phone: 913-262-1436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quarter" idx="10" hasCustomPrompt="1"/>
          </p:nvPr>
        </p:nvSpPr>
        <p:spPr>
          <a:xfrm>
            <a:off x="1316182" y="2218765"/>
            <a:ext cx="6511636" cy="1075765"/>
          </a:xfrm>
          <a:prstGeom prst="rect">
            <a:avLst/>
          </a:prstGeom>
        </p:spPr>
        <p:txBody>
          <a:bodyPr lIns="82058" tIns="41029" rIns="82058" bIns="41029"/>
          <a:lstStyle>
            <a:lvl1pPr marL="0" indent="0">
              <a:buNone/>
              <a:defRPr sz="1400" baseline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dirty="0" smtClean="0"/>
              <a:t>Insert closing remark or personal contact information here</a:t>
            </a:r>
            <a:endParaRPr lang="en-US" dirty="0"/>
          </a:p>
        </p:txBody>
      </p:sp>
      <p:sp>
        <p:nvSpPr>
          <p:cNvPr id="8" name="TextBox 5"/>
          <p:cNvSpPr txBox="1"/>
          <p:nvPr userDrawn="1"/>
        </p:nvSpPr>
        <p:spPr>
          <a:xfrm>
            <a:off x="3876433" y="5663227"/>
            <a:ext cx="3962400" cy="298303"/>
          </a:xfrm>
          <a:prstGeom prst="rect">
            <a:avLst/>
          </a:prstGeom>
          <a:noFill/>
        </p:spPr>
        <p:txBody>
          <a:bodyPr wrap="square" lIns="82058" tIns="41029" rIns="82058" bIns="41029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b="1" i="0" u="none" strike="noStrike" kern="1200" baseline="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rPr>
              <a:t>www.childrenshospitals.org</a:t>
            </a:r>
            <a:endParaRPr lang="en-US" sz="1400" b="0" i="0" u="none" strike="noStrike" kern="1200" baseline="0" dirty="0" smtClean="0">
              <a:solidFill>
                <a:schemeClr val="tx1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" y="169595"/>
            <a:ext cx="1524000" cy="1312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34579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96389" y="2639933"/>
            <a:ext cx="7333211" cy="1354217"/>
          </a:xfrm>
        </p:spPr>
        <p:txBody>
          <a:bodyPr wrap="square" anchor="b">
            <a:spAutoFit/>
          </a:bodyPr>
          <a:lstStyle>
            <a:lvl1pPr algn="r">
              <a:defRPr sz="44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896389" y="4038600"/>
            <a:ext cx="7333211" cy="492443"/>
          </a:xfrm>
        </p:spPr>
        <p:txBody>
          <a:bodyPr wrap="square" lIns="0" tIns="0" rIns="0" bIns="0">
            <a:spAutoFit/>
          </a:bodyPr>
          <a:lstStyle>
            <a:lvl1pPr marL="0" indent="0" algn="r">
              <a:buFont typeface="Wingdings" pitchFamily="2" charset="2"/>
              <a:buNone/>
              <a:defRPr sz="3200"/>
            </a:lvl1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9" name="Rectangle 8"/>
          <p:cNvSpPr/>
          <p:nvPr userDrawn="1"/>
        </p:nvSpPr>
        <p:spPr>
          <a:xfrm>
            <a:off x="0" y="6704670"/>
            <a:ext cx="9144000" cy="22056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058" tIns="41029" rIns="82058" bIns="41029" rtlCol="0" anchor="ctr"/>
          <a:lstStyle/>
          <a:p>
            <a:pPr algn="ctr"/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1818" y="6421326"/>
            <a:ext cx="3186545" cy="21610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" y="169595"/>
            <a:ext cx="1524000" cy="1312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20131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127884"/>
            <a:ext cx="2133600" cy="365125"/>
          </a:xfrm>
          <a:prstGeom prst="rect">
            <a:avLst/>
          </a:prstGeom>
        </p:spPr>
        <p:txBody>
          <a:bodyPr vert="horz" lIns="91429" tIns="45714" rIns="91429" bIns="45714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5315D994-0852-4F75-99F1-5016CE36A879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14900" y="274638"/>
            <a:ext cx="1485900" cy="56689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4305300" cy="56689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7514276" y="105724"/>
            <a:ext cx="1524000" cy="1312552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127884"/>
            <a:ext cx="2133600" cy="365125"/>
          </a:xfrm>
          <a:prstGeom prst="rect">
            <a:avLst/>
          </a:prstGeom>
        </p:spPr>
        <p:txBody>
          <a:bodyPr vert="horz" lIns="91429" tIns="45714" rIns="91429" bIns="45714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5315D994-0852-4F75-99F1-5016CE36A879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953000"/>
          </a:xfrm>
        </p:spPr>
        <p:txBody>
          <a:bodyPr/>
          <a:lstStyle>
            <a:lvl1pPr marL="0" indent="0">
              <a:buFontTx/>
              <a:buNone/>
              <a:defRPr sz="2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127884"/>
            <a:ext cx="2133600" cy="365125"/>
          </a:xfrm>
          <a:prstGeom prst="rect">
            <a:avLst/>
          </a:prstGeom>
        </p:spPr>
        <p:txBody>
          <a:bodyPr vert="horz" lIns="91429" tIns="45714" rIns="91429" bIns="45714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5315D994-0852-4F75-99F1-5016CE36A879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953000"/>
          </a:xfrm>
        </p:spPr>
        <p:txBody>
          <a:bodyPr/>
          <a:lstStyle>
            <a:lvl1pPr>
              <a:defRPr sz="2600"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127884"/>
            <a:ext cx="2133600" cy="365125"/>
          </a:xfrm>
          <a:prstGeom prst="rect">
            <a:avLst/>
          </a:prstGeom>
        </p:spPr>
        <p:txBody>
          <a:bodyPr vert="horz" lIns="91429" tIns="45714" rIns="91429" bIns="45714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5315D994-0852-4F75-99F1-5016CE36A87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1639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_p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5257800" cy="4953000"/>
          </a:xfrm>
        </p:spPr>
        <p:txBody>
          <a:bodyPr/>
          <a:lstStyle>
            <a:lvl1pPr>
              <a:defRPr sz="2600"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5943600" y="2286000"/>
            <a:ext cx="3200400" cy="2286000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sz="2000"/>
            </a:lvl1pPr>
          </a:lstStyle>
          <a:p>
            <a:r>
              <a:rPr lang="en-US" dirty="0" smtClean="0"/>
              <a:t>Click icon to add picture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127884"/>
            <a:ext cx="2133600" cy="365125"/>
          </a:xfrm>
          <a:prstGeom prst="rect">
            <a:avLst/>
          </a:prstGeom>
        </p:spPr>
        <p:txBody>
          <a:bodyPr vert="horz" lIns="91429" tIns="45714" rIns="91429" bIns="45714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5315D994-0852-4F75-99F1-5016CE36A87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72138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_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5257800" cy="4953000"/>
          </a:xfrm>
        </p:spPr>
        <p:txBody>
          <a:bodyPr/>
          <a:lstStyle>
            <a:lvl1pPr>
              <a:defRPr sz="2600"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Chart Placeholder 5"/>
          <p:cNvSpPr>
            <a:spLocks noGrp="1"/>
          </p:cNvSpPr>
          <p:nvPr>
            <p:ph type="chart" sz="quarter" idx="10"/>
          </p:nvPr>
        </p:nvSpPr>
        <p:spPr>
          <a:xfrm>
            <a:off x="5943600" y="2286000"/>
            <a:ext cx="3200400" cy="2286000"/>
          </a:xfrm>
        </p:spPr>
        <p:txBody>
          <a:bodyPr/>
          <a:lstStyle>
            <a:lvl1pPr marL="0" indent="0">
              <a:buNone/>
              <a:defRPr sz="2000"/>
            </a:lvl1pPr>
          </a:lstStyle>
          <a:p>
            <a:r>
              <a:rPr lang="en-US" dirty="0" smtClean="0"/>
              <a:t>Click icon to add chart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127884"/>
            <a:ext cx="2133600" cy="365125"/>
          </a:xfrm>
          <a:prstGeom prst="rect">
            <a:avLst/>
          </a:prstGeom>
        </p:spPr>
        <p:txBody>
          <a:bodyPr vert="horz" lIns="91429" tIns="45714" rIns="91429" bIns="45714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5315D994-0852-4F75-99F1-5016CE36A87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24762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43000"/>
            <a:ext cx="40386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4400" y="1143000"/>
            <a:ext cx="39624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127884"/>
            <a:ext cx="2133600" cy="365125"/>
          </a:xfrm>
          <a:prstGeom prst="rect">
            <a:avLst/>
          </a:prstGeom>
        </p:spPr>
        <p:txBody>
          <a:bodyPr vert="horz" lIns="91429" tIns="45714" rIns="91429" bIns="45714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5315D994-0852-4F75-99F1-5016CE36A879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6553200" y="6127884"/>
            <a:ext cx="2133600" cy="365125"/>
          </a:xfrm>
          <a:prstGeom prst="rect">
            <a:avLst/>
          </a:prstGeom>
        </p:spPr>
        <p:txBody>
          <a:bodyPr vert="horz" lIns="91429" tIns="45714" rIns="91429" bIns="45714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5315D994-0852-4F75-99F1-5016CE36A879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127884"/>
            <a:ext cx="2133600" cy="365125"/>
          </a:xfrm>
          <a:prstGeom prst="rect">
            <a:avLst/>
          </a:prstGeom>
        </p:spPr>
        <p:txBody>
          <a:bodyPr vert="horz" lIns="91429" tIns="45714" rIns="91429" bIns="45714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5315D994-0852-4F75-99F1-5016CE36A879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127884"/>
            <a:ext cx="2133600" cy="365125"/>
          </a:xfrm>
          <a:prstGeom prst="rect">
            <a:avLst/>
          </a:prstGeom>
        </p:spPr>
        <p:txBody>
          <a:bodyPr vert="horz" lIns="91429" tIns="45714" rIns="91429" bIns="45714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5315D994-0852-4F75-99F1-5016CE36A879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56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143000"/>
            <a:ext cx="82296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3" name="Rectangle 12"/>
          <p:cNvSpPr/>
          <p:nvPr/>
        </p:nvSpPr>
        <p:spPr>
          <a:xfrm>
            <a:off x="0" y="6704670"/>
            <a:ext cx="9144000" cy="22056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058" tIns="41029" rIns="82058" bIns="41029" rtlCol="0" anchor="ctr"/>
          <a:lstStyle/>
          <a:p>
            <a:pPr algn="ctr"/>
            <a:endParaRPr lang="en-US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127884"/>
            <a:ext cx="2133600" cy="365125"/>
          </a:xfrm>
          <a:prstGeom prst="rect">
            <a:avLst/>
          </a:prstGeom>
        </p:spPr>
        <p:txBody>
          <a:bodyPr vert="horz" lIns="91429" tIns="45714" rIns="91429" bIns="45714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5315D994-0852-4F75-99F1-5016CE36A879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1818" y="6421326"/>
            <a:ext cx="3186545" cy="21610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74" r:id="rId3"/>
    <p:sldLayoutId id="2147483672" r:id="rId4"/>
    <p:sldLayoutId id="2147483673" r:id="rId5"/>
    <p:sldLayoutId id="2147483664" r:id="rId6"/>
    <p:sldLayoutId id="2147483665" r:id="rId7"/>
    <p:sldLayoutId id="2147483668" r:id="rId8"/>
    <p:sldLayoutId id="2147483669" r:id="rId9"/>
    <p:sldLayoutId id="2147483666" r:id="rId10"/>
    <p:sldLayoutId id="2147483667" r:id="rId11"/>
    <p:sldLayoutId id="2147483675" r:id="rId12"/>
    <p:sldLayoutId id="2147483676" r:id="rId13"/>
    <p:sldLayoutId id="2147483670" r:id="rId14"/>
    <p:sldLayoutId id="2147483671" r:id="rId15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Courier New" pitchFamily="49" charset="0"/>
        <a:buChar char="o"/>
        <a:defRPr sz="18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mailto:Amber.Davidson@childrenshospitals.org" TargetMode="Externa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96389" y="1450022"/>
            <a:ext cx="7333211" cy="1477328"/>
          </a:xfrm>
        </p:spPr>
        <p:txBody>
          <a:bodyPr/>
          <a:lstStyle/>
          <a:p>
            <a:r>
              <a:rPr lang="en-US" dirty="0" smtClean="0"/>
              <a:t>Congenital Heart Anomaly Procedures 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Proposals for ICD-10-PCS Changes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ICD Coordination and Maintenance Committee Meeting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/>
              <a:t>March 18, 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8421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Repair Complete Common Atrioventricular Canal Defect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Common AV Valve Defect is a combination of congenital heart defects caused by failure of normal development of the endocardial cushion</a:t>
            </a:r>
          </a:p>
          <a:p>
            <a:pPr lvl="1"/>
            <a:r>
              <a:rPr lang="en-US" sz="2000" dirty="0"/>
              <a:t>Atrial Septal Defect</a:t>
            </a:r>
          </a:p>
          <a:p>
            <a:pPr lvl="1"/>
            <a:r>
              <a:rPr lang="en-US" sz="2000" dirty="0"/>
              <a:t>Ventricular Septal Defect</a:t>
            </a:r>
          </a:p>
          <a:p>
            <a:pPr lvl="1"/>
            <a:r>
              <a:rPr lang="en-US" sz="2000" dirty="0"/>
              <a:t>Common atrioventricular valve fails to separate into the Mitral and Tricuspid Valves</a:t>
            </a:r>
          </a:p>
          <a:p>
            <a:r>
              <a:rPr lang="en-US" sz="2000" dirty="0" smtClean="0"/>
              <a:t>Often associated with Down’s Syndrome patients</a:t>
            </a:r>
          </a:p>
          <a:p>
            <a:r>
              <a:rPr lang="en-US" sz="2000" dirty="0" smtClean="0"/>
              <a:t>Surgical intervention undertaken in early infancy</a:t>
            </a:r>
          </a:p>
          <a:p>
            <a:r>
              <a:rPr lang="en-US" sz="2000" dirty="0" smtClean="0"/>
              <a:t>Patients may need further interventions to correct/repair AV valve problems throughout lifetime</a:t>
            </a:r>
          </a:p>
          <a:p>
            <a:r>
              <a:rPr lang="en-US" sz="2000" dirty="0" smtClean="0"/>
              <a:t>Coding gaps found when attempting to code procedures to repair the AV canal and valves</a:t>
            </a:r>
          </a:p>
          <a:p>
            <a:pPr marL="457200" lvl="1" indent="0">
              <a:buNone/>
            </a:pPr>
            <a:endParaRPr lang="en-US" sz="20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315D994-0852-4F75-99F1-5016CE36A879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5313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lvl="0"/>
            <a:r>
              <a:rPr lang="en-US" sz="1800" dirty="0">
                <a:solidFill>
                  <a:prstClr val="black"/>
                </a:solidFill>
              </a:rPr>
              <a:t>Right </a:t>
            </a:r>
            <a:r>
              <a:rPr lang="en-US" sz="1800" dirty="0" smtClean="0">
                <a:solidFill>
                  <a:prstClr val="black"/>
                </a:solidFill>
              </a:rPr>
              <a:t>atriotomy performed</a:t>
            </a:r>
            <a:endParaRPr lang="en-US" sz="1800" dirty="0">
              <a:solidFill>
                <a:prstClr val="black"/>
              </a:solidFill>
            </a:endParaRPr>
          </a:p>
          <a:p>
            <a:pPr lvl="0"/>
            <a:r>
              <a:rPr lang="en-US" sz="1800" dirty="0">
                <a:solidFill>
                  <a:prstClr val="black"/>
                </a:solidFill>
              </a:rPr>
              <a:t>Ventricular Septal Defect closed with patch material (Dacron or pericardial) </a:t>
            </a:r>
            <a:r>
              <a:rPr lang="en-US" sz="1800" i="1" dirty="0">
                <a:solidFill>
                  <a:prstClr val="black"/>
                </a:solidFill>
              </a:rPr>
              <a:t>incorporating AV Valve tissue to divide the valve into left and right sides</a:t>
            </a:r>
          </a:p>
          <a:p>
            <a:pPr lvl="0"/>
            <a:r>
              <a:rPr lang="en-US" sz="1800" i="1" dirty="0">
                <a:solidFill>
                  <a:prstClr val="black"/>
                </a:solidFill>
              </a:rPr>
              <a:t>Cleft in left AV valve leaflets closed with sutures</a:t>
            </a:r>
          </a:p>
          <a:p>
            <a:pPr lvl="0"/>
            <a:r>
              <a:rPr lang="en-US" sz="1800" dirty="0">
                <a:solidFill>
                  <a:prstClr val="black"/>
                </a:solidFill>
              </a:rPr>
              <a:t>Atrial Septal Defect closed with patch material (Dacron or pericardial) with </a:t>
            </a:r>
            <a:r>
              <a:rPr lang="en-US" sz="1800" i="1" dirty="0">
                <a:solidFill>
                  <a:prstClr val="black"/>
                </a:solidFill>
              </a:rPr>
              <a:t>suture of valve to ASD patch</a:t>
            </a:r>
          </a:p>
          <a:p>
            <a:pPr lvl="0"/>
            <a:r>
              <a:rPr lang="en-US" sz="1800" dirty="0">
                <a:solidFill>
                  <a:prstClr val="black"/>
                </a:solidFill>
              </a:rPr>
              <a:t>Valves tested for leakage </a:t>
            </a:r>
          </a:p>
          <a:p>
            <a:pPr lvl="0"/>
            <a:r>
              <a:rPr lang="en-US" sz="1800" dirty="0">
                <a:solidFill>
                  <a:prstClr val="black"/>
                </a:solidFill>
              </a:rPr>
              <a:t>Cardiopulmonary bypass &amp; TEE utilized</a:t>
            </a:r>
            <a:endParaRPr lang="en-US" dirty="0">
              <a:solidFill>
                <a:prstClr val="black"/>
              </a:solidFill>
            </a:endParaRP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7" name="Content Placeholder 6" descr="Picture of heart with AV Canal Defect and surgical repairs to correct defect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9601" y="614164"/>
            <a:ext cx="4397154" cy="5634236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315D994-0852-4F75-99F1-5016CE36A879}" type="slidenum">
              <a:rPr lang="en-US" smtClean="0"/>
              <a:t>11</a:t>
            </a:fld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>
                <a:solidFill>
                  <a:srgbClr val="43525A"/>
                </a:solidFill>
              </a:rPr>
              <a:t>Repair Complete Common Atrioventricular Canal </a:t>
            </a:r>
            <a:r>
              <a:rPr lang="en-US" sz="2400" dirty="0" smtClean="0">
                <a:solidFill>
                  <a:srgbClr val="43525A"/>
                </a:solidFill>
              </a:rPr>
              <a:t>Defect – Procedure Description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322962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Persistent Truncus Arteriosus Repair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5257800"/>
          </a:xfrm>
        </p:spPr>
        <p:txBody>
          <a:bodyPr/>
          <a:lstStyle/>
          <a:p>
            <a:r>
              <a:rPr lang="en-US" sz="2000" dirty="0" smtClean="0"/>
              <a:t>Occurs when truncal artery fails to separate into the ascending aorta and pulmonary trunk/arteries during gestation</a:t>
            </a:r>
          </a:p>
          <a:p>
            <a:r>
              <a:rPr lang="en-US" sz="2000" dirty="0" smtClean="0"/>
              <a:t>Patient is born with a single great vessel straddling a large outlet ventricular septal defect</a:t>
            </a:r>
          </a:p>
          <a:p>
            <a:r>
              <a:rPr lang="en-US" sz="2000" dirty="0" smtClean="0"/>
              <a:t>Spectrum </a:t>
            </a:r>
            <a:r>
              <a:rPr lang="en-US" sz="2000" dirty="0"/>
              <a:t>of severity based on the origin of pulmonary arteries from the truncal artery:</a:t>
            </a:r>
          </a:p>
          <a:p>
            <a:pPr lvl="1"/>
            <a:r>
              <a:rPr lang="en-US" sz="2000" dirty="0"/>
              <a:t>Type I: main pulmonary arises from the truncal artery</a:t>
            </a:r>
          </a:p>
          <a:p>
            <a:pPr lvl="1"/>
            <a:r>
              <a:rPr lang="en-US" sz="2000" dirty="0"/>
              <a:t>Type II: branch pulmonary arteries arise separately but in close proximity to truncal artery</a:t>
            </a:r>
          </a:p>
          <a:p>
            <a:pPr lvl="1"/>
            <a:r>
              <a:rPr lang="en-US" sz="2000" dirty="0"/>
              <a:t>Type III: branch pulmonary arteries may arise widely separate from the lateral aspects of truncus artery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en-US" sz="2000" dirty="0" smtClean="0"/>
              <a:t>Truncal </a:t>
            </a:r>
            <a:r>
              <a:rPr lang="en-US" sz="2000" dirty="0"/>
              <a:t>valve abnormalities are </a:t>
            </a:r>
            <a:r>
              <a:rPr lang="en-US" sz="2000" dirty="0" smtClean="0"/>
              <a:t>common and valve function must be assessed preoperatively and may require intervention at time of surgery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en-US" sz="2000" dirty="0" smtClean="0"/>
              <a:t>Coding gaps found when attempting to code procedures to the truncal valve and artery</a:t>
            </a:r>
            <a:endParaRPr lang="en-US" sz="2000" dirty="0"/>
          </a:p>
          <a:p>
            <a:pPr marL="457200" lvl="1" indent="0">
              <a:buNone/>
            </a:pPr>
            <a:endParaRPr lang="en-US" sz="20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315D994-0852-4F75-99F1-5016CE36A879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4235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Persistent Truncus Arteriosus </a:t>
            </a:r>
            <a:r>
              <a:rPr lang="en-US" sz="2400" dirty="0" smtClean="0"/>
              <a:t>Repair – Procedure Description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648200" cy="5486400"/>
          </a:xfrm>
        </p:spPr>
        <p:txBody>
          <a:bodyPr/>
          <a:lstStyle/>
          <a:p>
            <a:r>
              <a:rPr lang="en-US" sz="1900" dirty="0" smtClean="0"/>
              <a:t>Pulmonary artery separated from truncal root</a:t>
            </a:r>
          </a:p>
          <a:p>
            <a:r>
              <a:rPr lang="en-US" sz="1900" dirty="0"/>
              <a:t>Truncal vessel transected </a:t>
            </a:r>
            <a:r>
              <a:rPr lang="en-US" sz="1900" dirty="0" smtClean="0"/>
              <a:t>if necessary to repair truncal valve</a:t>
            </a:r>
            <a:endParaRPr lang="en-US" sz="1900" dirty="0"/>
          </a:p>
          <a:p>
            <a:r>
              <a:rPr lang="en-US" sz="1900" i="1" dirty="0" smtClean="0"/>
              <a:t>Repairs to truncal valve, if necessary – i.e. replacement, repair, valvotomy, commissuroplasty, excision, etc.</a:t>
            </a:r>
          </a:p>
          <a:p>
            <a:r>
              <a:rPr lang="en-US" sz="1900" i="1" dirty="0" smtClean="0"/>
              <a:t>Truncal vessel repair – i.e. direct closure or with patch (neo-aorta)</a:t>
            </a:r>
          </a:p>
          <a:p>
            <a:r>
              <a:rPr lang="en-US" sz="1900" dirty="0" smtClean="0"/>
              <a:t>Right ventriculotomy</a:t>
            </a:r>
          </a:p>
          <a:p>
            <a:r>
              <a:rPr lang="en-US" sz="1900" dirty="0" smtClean="0"/>
              <a:t>Closure of ventricular septal defect with patch</a:t>
            </a:r>
          </a:p>
          <a:p>
            <a:r>
              <a:rPr lang="en-US" sz="1900" dirty="0" smtClean="0"/>
              <a:t>Valved conduit created between right ventricle to pulmonary trunk/bifurcation</a:t>
            </a:r>
          </a:p>
          <a:p>
            <a:r>
              <a:rPr lang="en-US" sz="1900" dirty="0" smtClean="0"/>
              <a:t>Cardiopulmonary bypass and TEE utilized	</a:t>
            </a:r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6" name="Content Placeholder 5" descr="Picture of diagrams of Truncus Arteriosus defects and surigal repairs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9200" y="762000"/>
            <a:ext cx="3810000" cy="5638800"/>
          </a:xfrm>
        </p:spPr>
      </p:pic>
    </p:spTree>
    <p:extLst>
      <p:ext uri="{BB962C8B-B14F-4D97-AF65-F5344CB8AC3E}">
        <p14:creationId xmlns:p14="http://schemas.microsoft.com/office/powerpoint/2010/main" val="802314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Balloon Atrial Septostomy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181600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100" dirty="0" smtClean="0"/>
              <a:t>Performed on patients born with dextro-transposition of the great arteries or another cyanotic heart defect with life-threatening low oxygen levels (hypoxemia)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100" dirty="0" smtClean="0"/>
              <a:t>Performed via endovascular approach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100" dirty="0" smtClean="0"/>
              <a:t>Used primarily for newborns under 6 weeks of age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100" dirty="0" smtClean="0"/>
              <a:t>Allows for more oxygen-rich blood to circulate in the body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100" dirty="0" smtClean="0"/>
              <a:t>Palliative, temporary procedural measure until further corrective surgery can be performed – can also be performed in utero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100" dirty="0" smtClean="0"/>
              <a:t>Atrial Septal Defect: may be present in patients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100" dirty="0" smtClean="0"/>
              <a:t>Small/ restrictive ASD/Patent Foramen Ovale: enlarged during procedure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100" dirty="0" smtClean="0"/>
              <a:t>No ASD/PFO: opening is created during procedure	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100" dirty="0" smtClean="0"/>
              <a:t>Coding gap found when attempting to code this procedure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315D994-0852-4F75-99F1-5016CE36A879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2926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Balloon Atrial </a:t>
            </a:r>
            <a:r>
              <a:rPr lang="en-US" sz="2800" dirty="0" smtClean="0"/>
              <a:t>Septostomy – Procedure Description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838200"/>
            <a:ext cx="4038600" cy="5791200"/>
          </a:xfrm>
        </p:spPr>
        <p:txBody>
          <a:bodyPr/>
          <a:lstStyle/>
          <a:p>
            <a:r>
              <a:rPr lang="en-US" sz="1800" dirty="0" smtClean="0"/>
              <a:t>Catheterization performed; usually through umbilical vein</a:t>
            </a:r>
          </a:p>
          <a:p>
            <a:r>
              <a:rPr lang="en-US" sz="1800" dirty="0" smtClean="0"/>
              <a:t>Guidewire and sheath advanced into Right atrium</a:t>
            </a:r>
          </a:p>
          <a:p>
            <a:r>
              <a:rPr lang="en-US" sz="1800" dirty="0" smtClean="0"/>
              <a:t>Guidewire advanced across restrictive atrial septum or small ASD</a:t>
            </a:r>
          </a:p>
          <a:p>
            <a:r>
              <a:rPr lang="en-US" sz="1800" i="1" dirty="0" smtClean="0"/>
              <a:t>Balloon catheter advanced across atrial septum, inflated and forcefully pulled back through the atrial septum </a:t>
            </a:r>
          </a:p>
          <a:p>
            <a:r>
              <a:rPr lang="en-US" sz="1800" dirty="0" smtClean="0"/>
              <a:t>Procedure may be repeated until the septal defect is adequate in size or additional septal defects may be created in multiple areas of the atrial septum</a:t>
            </a:r>
          </a:p>
          <a:p>
            <a:r>
              <a:rPr lang="en-US" sz="1800" dirty="0" smtClean="0"/>
              <a:t>Performed under fluoroscopic and echocardiographic imaging</a:t>
            </a:r>
          </a:p>
          <a:p>
            <a:pPr marL="0" indent="0">
              <a:buNone/>
            </a:pPr>
            <a:endParaRPr lang="en-US" sz="1800" dirty="0"/>
          </a:p>
        </p:txBody>
      </p:sp>
      <p:pic>
        <p:nvPicPr>
          <p:cNvPr id="6" name="Content Placeholder 5" descr="Picture of heart with balloon septostomy procedure ocurring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1828800"/>
            <a:ext cx="4261400" cy="3428999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315D994-0852-4F75-99F1-5016CE36A879}" type="slidenum">
              <a:rPr lang="en-US" smtClean="0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7847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 smtClean="0"/>
              <a:t>Pediatric Heart Surgery – A Ready Reference for Professionals – 5</a:t>
            </a:r>
            <a:r>
              <a:rPr lang="en-US" baseline="30000" dirty="0" smtClean="0"/>
              <a:t>th</a:t>
            </a:r>
            <a:r>
              <a:rPr lang="en-US" dirty="0" smtClean="0"/>
              <a:t> Edition, Maxishare – Children’s Hospital of Wisconsin; L. Eliot May, PA-C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 smtClean="0"/>
              <a:t>Case Study Operative Reports from: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dirty="0" smtClean="0"/>
              <a:t>Children’s Hospital of Philadelphia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dirty="0" smtClean="0"/>
              <a:t>Children’s Hospital of Wisconsin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dirty="0" smtClean="0"/>
              <a:t>Children’s Hospitals and Clinics of Minnesota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315D994-0852-4F75-99F1-5016CE36A879}" type="slidenum">
              <a:rPr lang="en-US" smtClean="0"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6729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algn="ctr"/>
            <a:r>
              <a:rPr lang="en-US" dirty="0" smtClean="0"/>
              <a:t>Thank you for your consideration!</a:t>
            </a:r>
          </a:p>
          <a:p>
            <a:endParaRPr lang="en-US" dirty="0"/>
          </a:p>
          <a:p>
            <a:r>
              <a:rPr lang="en-US" dirty="0" smtClean="0"/>
              <a:t>Presenter: </a:t>
            </a:r>
          </a:p>
          <a:p>
            <a:r>
              <a:rPr lang="en-US" dirty="0" smtClean="0"/>
              <a:t>Amber Davidson, RHIT, CCS, CCS-P</a:t>
            </a:r>
          </a:p>
          <a:p>
            <a:r>
              <a:rPr lang="en-US" dirty="0" smtClean="0"/>
              <a:t>Health Information Specialist</a:t>
            </a:r>
          </a:p>
          <a:p>
            <a:r>
              <a:rPr lang="en-US" dirty="0" smtClean="0">
                <a:hlinkClick r:id="rId2"/>
              </a:rPr>
              <a:t>Amber.Davidson@childrenshospitals.org</a:t>
            </a:r>
            <a:endParaRPr lang="en-US" dirty="0" smtClean="0"/>
          </a:p>
          <a:p>
            <a:r>
              <a:rPr lang="en-US" dirty="0" smtClean="0"/>
              <a:t>913-981-4140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0864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Issue: Difficulty Coding Procedures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105400"/>
          </a:xfrm>
        </p:spPr>
        <p:txBody>
          <a:bodyPr/>
          <a:lstStyle/>
          <a:p>
            <a:r>
              <a:rPr lang="en-US" dirty="0" smtClean="0"/>
              <a:t>Difficulty coding aspects of complex heart anomaly correction procedures identified by multiple Children’s Hospitals during their ICD10 preparations</a:t>
            </a:r>
          </a:p>
          <a:p>
            <a:r>
              <a:rPr lang="en-US" dirty="0" smtClean="0"/>
              <a:t>ICD-9-CM: usually one </a:t>
            </a:r>
            <a:r>
              <a:rPr lang="en-US" dirty="0"/>
              <a:t>code to describe all </a:t>
            </a:r>
            <a:r>
              <a:rPr lang="en-US" dirty="0" smtClean="0"/>
              <a:t>parts </a:t>
            </a:r>
            <a:r>
              <a:rPr lang="en-US" dirty="0"/>
              <a:t>of </a:t>
            </a:r>
            <a:r>
              <a:rPr lang="en-US" dirty="0" smtClean="0"/>
              <a:t>the procedure</a:t>
            </a:r>
          </a:p>
          <a:p>
            <a:r>
              <a:rPr lang="en-US" dirty="0" smtClean="0"/>
              <a:t>ICD-10-PCS: requires </a:t>
            </a:r>
            <a:r>
              <a:rPr lang="en-US" dirty="0"/>
              <a:t>multiple codes to describe all </a:t>
            </a:r>
            <a:r>
              <a:rPr lang="en-US" dirty="0" smtClean="0"/>
              <a:t>parts </a:t>
            </a:r>
            <a:r>
              <a:rPr lang="en-US" dirty="0"/>
              <a:t>of the </a:t>
            </a:r>
            <a:r>
              <a:rPr lang="en-US" dirty="0" smtClean="0"/>
              <a:t>procedure</a:t>
            </a:r>
          </a:p>
          <a:p>
            <a:r>
              <a:rPr lang="en-US" dirty="0" smtClean="0"/>
              <a:t>Children’s Hospitals would like to code as specifically as possible</a:t>
            </a:r>
          </a:p>
          <a:p>
            <a:pPr lvl="1"/>
            <a:r>
              <a:rPr lang="en-US" dirty="0" smtClean="0"/>
              <a:t>not use generic “Repair” root operation or “Heart” body part value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315D994-0852-4F75-99F1-5016CE36A879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4921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CHA’s </a:t>
            </a:r>
            <a:r>
              <a:rPr lang="en-US" dirty="0"/>
              <a:t>Involvement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181600"/>
          </a:xfrm>
        </p:spPr>
        <p:txBody>
          <a:bodyPr/>
          <a:lstStyle/>
          <a:p>
            <a:r>
              <a:rPr lang="en-US" dirty="0" smtClean="0"/>
              <a:t>Children’s Hospital Association </a:t>
            </a:r>
            <a:r>
              <a:rPr lang="en-US" dirty="0"/>
              <a:t>became involved due to close ties with our member </a:t>
            </a:r>
            <a:r>
              <a:rPr lang="en-US" dirty="0" smtClean="0"/>
              <a:t>hospitals</a:t>
            </a:r>
          </a:p>
          <a:p>
            <a:pPr lvl="1"/>
            <a:r>
              <a:rPr lang="en-US" dirty="0" smtClean="0"/>
              <a:t>Regular Coding Roundtable discussions</a:t>
            </a:r>
          </a:p>
          <a:p>
            <a:pPr lvl="0"/>
            <a:r>
              <a:rPr lang="en-US" dirty="0">
                <a:solidFill>
                  <a:prstClr val="black"/>
                </a:solidFill>
              </a:rPr>
              <a:t>No proposals presented to ICD C&amp;M Committee to correct </a:t>
            </a:r>
            <a:r>
              <a:rPr lang="en-US" dirty="0" smtClean="0">
                <a:solidFill>
                  <a:prstClr val="black"/>
                </a:solidFill>
              </a:rPr>
              <a:t>or question coding issues</a:t>
            </a:r>
            <a:endParaRPr lang="en-US" dirty="0" smtClean="0"/>
          </a:p>
          <a:p>
            <a:r>
              <a:rPr lang="en-US" dirty="0" smtClean="0"/>
              <a:t>Created special Coding </a:t>
            </a:r>
            <a:r>
              <a:rPr lang="en-US" dirty="0"/>
              <a:t>Workgroup to </a:t>
            </a:r>
            <a:r>
              <a:rPr lang="en-US" dirty="0" smtClean="0"/>
              <a:t>determine gaps and </a:t>
            </a:r>
            <a:r>
              <a:rPr lang="en-US" dirty="0"/>
              <a:t>create proposals</a:t>
            </a:r>
            <a:endParaRPr lang="en-US" dirty="0" smtClean="0"/>
          </a:p>
          <a:p>
            <a:pPr lvl="1"/>
            <a:r>
              <a:rPr lang="en-US" dirty="0" smtClean="0"/>
              <a:t>Representatives from 8 large children’s hospitals from across the nation</a:t>
            </a:r>
          </a:p>
          <a:p>
            <a:pPr lvl="1"/>
            <a:r>
              <a:rPr lang="en-US" dirty="0" smtClean="0"/>
              <a:t>Comprised of coding managers, lead coders, and ICD10 project managers</a:t>
            </a:r>
          </a:p>
          <a:p>
            <a:pPr lvl="1"/>
            <a:r>
              <a:rPr lang="en-US" dirty="0" smtClean="0"/>
              <a:t>Most participants are AHIMA approved ICD-10-CM and ICD-10-PCS trainers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315D994-0852-4F75-99F1-5016CE36A879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5076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Congenital Heart Anomaly Procedures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All procedures presented are current standard of care for treatment of a variety of congenital heart defects:</a:t>
            </a:r>
          </a:p>
          <a:p>
            <a:pPr lvl="1"/>
            <a:r>
              <a:rPr lang="en-US" dirty="0" smtClean="0"/>
              <a:t>Modified Blalock-Taussig Shunt</a:t>
            </a:r>
          </a:p>
          <a:p>
            <a:pPr lvl="1"/>
            <a:r>
              <a:rPr lang="en-US" dirty="0" smtClean="0"/>
              <a:t>Arterial Switch</a:t>
            </a:r>
          </a:p>
          <a:p>
            <a:pPr lvl="1"/>
            <a:r>
              <a:rPr lang="en-US" dirty="0" smtClean="0"/>
              <a:t>Rastelli Procedure</a:t>
            </a:r>
          </a:p>
          <a:p>
            <a:pPr lvl="1"/>
            <a:r>
              <a:rPr lang="en-US" dirty="0" smtClean="0"/>
              <a:t>Repair of Common Atrioventricular Canal Defect (Endocardial Cushion Defect)</a:t>
            </a:r>
          </a:p>
          <a:p>
            <a:pPr lvl="1"/>
            <a:r>
              <a:rPr lang="en-US" dirty="0" smtClean="0"/>
              <a:t>Repair of Truncus Arteriosus</a:t>
            </a:r>
          </a:p>
          <a:p>
            <a:pPr lvl="1"/>
            <a:r>
              <a:rPr lang="en-US" dirty="0" smtClean="0"/>
              <a:t>Balloon Atrial Septostomy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315D994-0852-4F75-99F1-5016CE36A879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9162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Modified Blalock-Taussig Shunt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5257800" cy="5105400"/>
          </a:xfrm>
        </p:spPr>
        <p:txBody>
          <a:bodyPr/>
          <a:lstStyle/>
          <a:p>
            <a:r>
              <a:rPr lang="en-US" sz="2200" dirty="0" smtClean="0"/>
              <a:t>Patient with cyanotic heart defects – Tetralogy of Fallot, pulmonary stenosis or atresia, tricuspid atresia</a:t>
            </a:r>
          </a:p>
          <a:p>
            <a:r>
              <a:rPr lang="en-US" sz="2200" dirty="0"/>
              <a:t>Palliative procedure – create a systemic to pulmonary shunt to increase pulmonary blood flow until corrective procedure can be </a:t>
            </a:r>
            <a:r>
              <a:rPr lang="en-US" sz="2200" dirty="0" smtClean="0"/>
              <a:t>performed</a:t>
            </a:r>
          </a:p>
          <a:p>
            <a:r>
              <a:rPr lang="en-US" sz="2200" dirty="0" smtClean="0"/>
              <a:t>Procedure Description: </a:t>
            </a:r>
          </a:p>
          <a:p>
            <a:pPr lvl="1"/>
            <a:r>
              <a:rPr lang="en-US" sz="2000" dirty="0" smtClean="0"/>
              <a:t>Graft (usually Gore-tex) placed between either the innominate, subclavian or carotid arteries to </a:t>
            </a:r>
            <a:r>
              <a:rPr lang="en-US" sz="2000" dirty="0"/>
              <a:t>a</a:t>
            </a:r>
            <a:r>
              <a:rPr lang="en-US" sz="2000" dirty="0" smtClean="0"/>
              <a:t> pulmonary artery to re-route blood flow</a:t>
            </a:r>
          </a:p>
          <a:p>
            <a:r>
              <a:rPr lang="en-US" sz="2200" dirty="0" smtClean="0"/>
              <a:t>Patient may or may not need cardiopulmonary bypass </a:t>
            </a:r>
            <a:endParaRPr lang="en-US" sz="22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315D994-0852-4F75-99F1-5016CE36A879}" type="slidenum">
              <a:rPr lang="en-US" smtClean="0"/>
              <a:t>5</a:t>
            </a:fld>
            <a:endParaRPr lang="en-US" dirty="0"/>
          </a:p>
        </p:txBody>
      </p:sp>
      <p:pic>
        <p:nvPicPr>
          <p:cNvPr id="6" name="Picture Placeholder 5" descr="Picture of heart with Modified Blalock-Taussig Shunt bypass graft performed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3600" y="1676400"/>
            <a:ext cx="2619375" cy="3412000"/>
          </a:xfrm>
        </p:spPr>
      </p:pic>
    </p:spTree>
    <p:extLst>
      <p:ext uri="{BB962C8B-B14F-4D97-AF65-F5344CB8AC3E}">
        <p14:creationId xmlns:p14="http://schemas.microsoft.com/office/powerpoint/2010/main" val="2459382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>
                <a:solidFill>
                  <a:srgbClr val="43525A"/>
                </a:solidFill>
              </a:rPr>
              <a:t>Arterial Switch w/Repositioning of Coronary Arteries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105400"/>
          </a:xfrm>
        </p:spPr>
        <p:txBody>
          <a:bodyPr/>
          <a:lstStyle/>
          <a:p>
            <a:r>
              <a:rPr lang="en-US" dirty="0" smtClean="0"/>
              <a:t>Patient with Transposition of the Great Vessels – Aorta and Pulmonary Trunk </a:t>
            </a:r>
          </a:p>
          <a:p>
            <a:r>
              <a:rPr lang="en-US" dirty="0" smtClean="0"/>
              <a:t>Corrective procedure performed in first 2 weeks of life</a:t>
            </a:r>
          </a:p>
          <a:p>
            <a:r>
              <a:rPr lang="en-US" dirty="0" smtClean="0"/>
              <a:t>Patient </a:t>
            </a:r>
            <a:r>
              <a:rPr lang="en-US" dirty="0"/>
              <a:t>may have other heart anomalies – ASD, VSD, PDA repaired at same </a:t>
            </a:r>
            <a:r>
              <a:rPr lang="en-US" dirty="0" smtClean="0"/>
              <a:t>episode</a:t>
            </a:r>
          </a:p>
          <a:p>
            <a:r>
              <a:rPr lang="en-US" dirty="0" smtClean="0"/>
              <a:t>Gap found when coding procedures in ICD-10-PCS for excision of the coronary “buttons” from the anatomic aorta and reattaching them into the “neo-aorta” created when repositioning the aorta and pulmonary trunk</a:t>
            </a:r>
          </a:p>
          <a:p>
            <a:r>
              <a:rPr lang="en-US" dirty="0" smtClean="0"/>
              <a:t>Reposition – desired root operation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315D994-0852-4F75-99F1-5016CE36A879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3302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43525A"/>
                </a:solidFill>
              </a:rPr>
              <a:t>Arterial Switch </a:t>
            </a:r>
            <a:r>
              <a:rPr lang="en-US" dirty="0" smtClean="0">
                <a:solidFill>
                  <a:srgbClr val="43525A"/>
                </a:solidFill>
              </a:rPr>
              <a:t>with Repositioning </a:t>
            </a:r>
            <a:r>
              <a:rPr lang="en-US" dirty="0">
                <a:solidFill>
                  <a:srgbClr val="43525A"/>
                </a:solidFill>
              </a:rPr>
              <a:t>of Coronary </a:t>
            </a:r>
            <a:r>
              <a:rPr lang="en-US" dirty="0" smtClean="0">
                <a:solidFill>
                  <a:srgbClr val="43525A"/>
                </a:solidFill>
              </a:rPr>
              <a:t>Arteries – Procedure Description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524000"/>
            <a:ext cx="2209799" cy="4953000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350" dirty="0" smtClean="0"/>
              <a:t>Aorta and Pulmonary Trunk transected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350" i="1" dirty="0" smtClean="0"/>
              <a:t>Left and right ostia coronary ostia excised from aorta with a “button” of aortic wall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350" dirty="0" smtClean="0"/>
              <a:t>Lecompte maneuver performed bringing pulmonary artery in front of aorta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350" dirty="0" smtClean="0"/>
              <a:t>Reconstruction of aorta with former pulmonary trunk artery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350" i="1" dirty="0" smtClean="0"/>
              <a:t>Coronary “Buttons” reattached to new “neo-aorta”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350" dirty="0" smtClean="0"/>
              <a:t>Reconstruction of pulmonary artery trunk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Cardiopulmonary bypass &amp; TEE utilized</a:t>
            </a:r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315D994-0852-4F75-99F1-5016CE36A879}" type="slidenum">
              <a:rPr lang="en-US" smtClean="0"/>
              <a:t>7</a:t>
            </a:fld>
            <a:endParaRPr lang="en-US" dirty="0"/>
          </a:p>
        </p:txBody>
      </p:sp>
      <p:pic>
        <p:nvPicPr>
          <p:cNvPr id="10" name="Content Placeholder 9" descr="Picture with diagrams of arterial switch procedure steps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5200" y="245072"/>
            <a:ext cx="5029200" cy="6108226"/>
          </a:xfrm>
        </p:spPr>
      </p:pic>
    </p:spTree>
    <p:extLst>
      <p:ext uri="{BB962C8B-B14F-4D97-AF65-F5344CB8AC3E}">
        <p14:creationId xmlns:p14="http://schemas.microsoft.com/office/powerpoint/2010/main" val="377508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>
                <a:solidFill>
                  <a:srgbClr val="43525A"/>
                </a:solidFill>
              </a:rPr>
              <a:t>Rastelli Procedure &amp; Accompanying Procedures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181600"/>
          </a:xfrm>
        </p:spPr>
        <p:txBody>
          <a:bodyPr/>
          <a:lstStyle/>
          <a:p>
            <a:pPr marL="457200" indent="-457200"/>
            <a:r>
              <a:rPr lang="en-US" dirty="0"/>
              <a:t>Surgical treatment for patients with numerous congenital </a:t>
            </a:r>
            <a:r>
              <a:rPr lang="en-US" dirty="0" smtClean="0"/>
              <a:t>conditions</a:t>
            </a:r>
          </a:p>
          <a:p>
            <a:pPr marL="857250" lvl="1" indent="-457200"/>
            <a:r>
              <a:rPr lang="en-US" dirty="0" smtClean="0"/>
              <a:t>Transposition </a:t>
            </a:r>
            <a:r>
              <a:rPr lang="en-US" dirty="0"/>
              <a:t>of great vessels and pulmonary </a:t>
            </a:r>
            <a:r>
              <a:rPr lang="en-US" dirty="0" smtClean="0"/>
              <a:t>stenosis</a:t>
            </a:r>
          </a:p>
          <a:p>
            <a:pPr marL="857250" lvl="1" indent="-457200"/>
            <a:r>
              <a:rPr lang="en-US" dirty="0" smtClean="0"/>
              <a:t>Pulmonary </a:t>
            </a:r>
            <a:r>
              <a:rPr lang="en-US" dirty="0"/>
              <a:t>atresia with VSD </a:t>
            </a:r>
            <a:endParaRPr lang="en-US" dirty="0" smtClean="0"/>
          </a:p>
          <a:p>
            <a:pPr marL="857250" lvl="1" indent="-457200"/>
            <a:r>
              <a:rPr lang="en-US" dirty="0" smtClean="0"/>
              <a:t>Double </a:t>
            </a:r>
            <a:r>
              <a:rPr lang="en-US" dirty="0"/>
              <a:t>outlet right ventricle with pulmonary stenosis or </a:t>
            </a:r>
            <a:r>
              <a:rPr lang="en-US" dirty="0" smtClean="0"/>
              <a:t>atresia</a:t>
            </a:r>
          </a:p>
          <a:p>
            <a:pPr marL="857250" lvl="1" indent="-457200"/>
            <a:r>
              <a:rPr lang="en-US" dirty="0" smtClean="0"/>
              <a:t>Some patients have had a previously placed Blalock-Taussig shunt</a:t>
            </a:r>
            <a:endParaRPr lang="en-US" dirty="0"/>
          </a:p>
          <a:p>
            <a:r>
              <a:rPr lang="en-US" dirty="0" smtClean="0"/>
              <a:t>Gaps found when coding procedures in ICD-10-PCS for accompanying procedures</a:t>
            </a:r>
          </a:p>
          <a:p>
            <a:pPr lvl="1"/>
            <a:r>
              <a:rPr lang="en-US" dirty="0" smtClean="0"/>
              <a:t>Ligation &amp; division of BT shunt</a:t>
            </a:r>
          </a:p>
          <a:p>
            <a:pPr lvl="1"/>
            <a:r>
              <a:rPr lang="en-US" dirty="0" smtClean="0"/>
              <a:t>Oversewing pulmonary valve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315D994-0852-4F75-99F1-5016CE36A879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2638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>
                <a:solidFill>
                  <a:srgbClr val="43525A"/>
                </a:solidFill>
              </a:rPr>
              <a:t>Rastelli Procedure </a:t>
            </a:r>
            <a:r>
              <a:rPr lang="en-US" sz="2800" dirty="0" smtClean="0">
                <a:solidFill>
                  <a:srgbClr val="43525A"/>
                </a:solidFill>
              </a:rPr>
              <a:t>– Procedure Description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838200"/>
            <a:ext cx="3733800" cy="5638800"/>
          </a:xfrm>
        </p:spPr>
        <p:txBody>
          <a:bodyPr/>
          <a:lstStyle/>
          <a:p>
            <a:r>
              <a:rPr lang="en-US" sz="1900" dirty="0" smtClean="0"/>
              <a:t>Right ventriculotomy performed</a:t>
            </a:r>
          </a:p>
          <a:p>
            <a:r>
              <a:rPr lang="en-US" sz="1900" dirty="0" smtClean="0"/>
              <a:t>Ventricular Septal Defect closed with graft material</a:t>
            </a:r>
          </a:p>
          <a:p>
            <a:r>
              <a:rPr lang="en-US" sz="1900" dirty="0" smtClean="0"/>
              <a:t>Pulmonary artery transected with </a:t>
            </a:r>
            <a:r>
              <a:rPr lang="en-US" sz="1900" i="1" dirty="0" smtClean="0"/>
              <a:t>oversewing of the pulmonary valve</a:t>
            </a:r>
          </a:p>
          <a:p>
            <a:r>
              <a:rPr lang="en-US" sz="1900" dirty="0" smtClean="0"/>
              <a:t>Valved homograft conduit anastomosed from pulmonary bifurcation/trunk to the right ventricle outflow tract</a:t>
            </a:r>
          </a:p>
          <a:p>
            <a:r>
              <a:rPr lang="en-US" sz="1900" dirty="0" smtClean="0"/>
              <a:t>Other procedures: </a:t>
            </a:r>
            <a:r>
              <a:rPr lang="en-US" sz="1900" i="1" dirty="0" smtClean="0"/>
              <a:t>ligation and division of BT </a:t>
            </a:r>
            <a:r>
              <a:rPr lang="en-US" sz="1900" dirty="0" smtClean="0"/>
              <a:t>shunt  and closure atrial septal defect</a:t>
            </a:r>
          </a:p>
          <a:p>
            <a:r>
              <a:rPr lang="en-US" sz="2000" dirty="0" smtClean="0"/>
              <a:t>Cardiopulmonary </a:t>
            </a:r>
            <a:r>
              <a:rPr lang="en-US" sz="2000" dirty="0"/>
              <a:t>bypass &amp; </a:t>
            </a:r>
            <a:r>
              <a:rPr lang="en-US" sz="2000" dirty="0" smtClean="0"/>
              <a:t>TEE utilized</a:t>
            </a:r>
            <a:endParaRPr lang="en-US" sz="2000" dirty="0"/>
          </a:p>
          <a:p>
            <a:pPr marL="0" indent="0">
              <a:buNone/>
            </a:pPr>
            <a:endParaRPr lang="en-US" sz="2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315D994-0852-4F75-99F1-5016CE36A879}" type="slidenum">
              <a:rPr lang="en-US" smtClean="0"/>
              <a:t>9</a:t>
            </a:fld>
            <a:endParaRPr lang="en-US" dirty="0"/>
          </a:p>
        </p:txBody>
      </p:sp>
      <p:pic>
        <p:nvPicPr>
          <p:cNvPr id="14" name="Picture Placeholder 13" descr="Picture of diagrams of the steps for a Rastelli procedure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3400" y="685800"/>
            <a:ext cx="4350316" cy="5715000"/>
          </a:xfrm>
        </p:spPr>
      </p:pic>
    </p:spTree>
    <p:extLst>
      <p:ext uri="{BB962C8B-B14F-4D97-AF65-F5344CB8AC3E}">
        <p14:creationId xmlns:p14="http://schemas.microsoft.com/office/powerpoint/2010/main" val="151253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hildren's Hospital Association - White">
  <a:themeElements>
    <a:clrScheme name="CHA">
      <a:dk1>
        <a:sysClr val="windowText" lastClr="000000"/>
      </a:dk1>
      <a:lt1>
        <a:srgbClr val="FFFFFF"/>
      </a:lt1>
      <a:dk2>
        <a:srgbClr val="43525A"/>
      </a:dk2>
      <a:lt2>
        <a:srgbClr val="FFFFFF"/>
      </a:lt2>
      <a:accent1>
        <a:srgbClr val="0075BC"/>
      </a:accent1>
      <a:accent2>
        <a:srgbClr val="8DC63F"/>
      </a:accent2>
      <a:accent3>
        <a:srgbClr val="D5E05B"/>
      </a:accent3>
      <a:accent4>
        <a:srgbClr val="00ABBD"/>
      </a:accent4>
      <a:accent5>
        <a:srgbClr val="F58220"/>
      </a:accent5>
      <a:accent6>
        <a:srgbClr val="ED1C24"/>
      </a:accent6>
      <a:hlink>
        <a:srgbClr val="0074BC"/>
      </a:hlink>
      <a:folHlink>
        <a:srgbClr val="0074BC"/>
      </a:folHlink>
    </a:clrScheme>
    <a:fontScheme name="CHCA Powerpoint Template - Energy with pictur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>
          <a:solidFill>
            <a:schemeClr val="accent1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>
    <a:extraClrScheme>
      <a:clrScheme name="CHCA Powerpoint Template - Energy with pictur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CA Powerpoint Template - Energy with pictur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CA Powerpoint Template - Energy with pictur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CA Powerpoint Template - Energy with pictur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CA Powerpoint Template - Energy with pictur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CA Powerpoint Template - Energy with pictur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HCA Powerpoint Template - Energy with pictur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HCA Powerpoint Template - Energy with pictur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HCA Powerpoint Template - Energy with pictur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HCA Powerpoint Template - Energy with pictur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HCA Powerpoint Template - Energy with pictur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HCA Powerpoint Template - Energy with pictur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HCA Powerpoint Template - Energy with picture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91C63"/>
        </a:accent1>
        <a:accent2>
          <a:srgbClr val="28378F"/>
        </a:accent2>
        <a:accent3>
          <a:srgbClr val="FFFFFF"/>
        </a:accent3>
        <a:accent4>
          <a:srgbClr val="000000"/>
        </a:accent4>
        <a:accent5>
          <a:srgbClr val="D9ABB7"/>
        </a:accent5>
        <a:accent6>
          <a:srgbClr val="233181"/>
        </a:accent6>
        <a:hlink>
          <a:srgbClr val="8927C9"/>
        </a:hlink>
        <a:folHlink>
          <a:srgbClr val="FF7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CA Powerpoint Template - Energy with picture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6DC6F7"/>
        </a:accent1>
        <a:accent2>
          <a:srgbClr val="28378F"/>
        </a:accent2>
        <a:accent3>
          <a:srgbClr val="FFFFFF"/>
        </a:accent3>
        <a:accent4>
          <a:srgbClr val="000000"/>
        </a:accent4>
        <a:accent5>
          <a:srgbClr val="BADFFA"/>
        </a:accent5>
        <a:accent6>
          <a:srgbClr val="233181"/>
        </a:accent6>
        <a:hlink>
          <a:srgbClr val="8927C9"/>
        </a:hlink>
        <a:folHlink>
          <a:srgbClr val="FF73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Children's Hospital Association_white</Template>
  <TotalTime>1315</TotalTime>
  <Words>1175</Words>
  <Application>Microsoft Office PowerPoint</Application>
  <PresentationFormat>On-screen Show (4:3)</PresentationFormat>
  <Paragraphs>142</Paragraphs>
  <Slides>17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Children's Hospital Association - White</vt:lpstr>
      <vt:lpstr>Congenital Heart Anomaly Procedures  </vt:lpstr>
      <vt:lpstr>Issue: Difficulty Coding Procedures</vt:lpstr>
      <vt:lpstr>CHA’s Involvement</vt:lpstr>
      <vt:lpstr>Congenital Heart Anomaly Procedures</vt:lpstr>
      <vt:lpstr>Modified Blalock-Taussig Shunt</vt:lpstr>
      <vt:lpstr>Arterial Switch w/Repositioning of Coronary Arteries</vt:lpstr>
      <vt:lpstr>Arterial Switch with Repositioning of Coronary Arteries – Procedure Description</vt:lpstr>
      <vt:lpstr>Rastelli Procedure &amp; Accompanying Procedures</vt:lpstr>
      <vt:lpstr>Rastelli Procedure – Procedure Description </vt:lpstr>
      <vt:lpstr>Repair Complete Common Atrioventricular Canal Defect</vt:lpstr>
      <vt:lpstr>Repair Complete Common Atrioventricular Canal Defect – Procedure Description </vt:lpstr>
      <vt:lpstr>Persistent Truncus Arteriosus Repair</vt:lpstr>
      <vt:lpstr>Persistent Truncus Arteriosus Repair – Procedure Description</vt:lpstr>
      <vt:lpstr>Balloon Atrial Septostomy</vt:lpstr>
      <vt:lpstr>Balloon Atrial Septostomy – Procedure Description</vt:lpstr>
      <vt:lpstr>References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Congenital Heart Anomaly Procedures</dc:title>
  <dc:creator>Amber Davidson</dc:creator>
  <cp:lastModifiedBy>Amber Davidson</cp:lastModifiedBy>
  <cp:revision>99</cp:revision>
  <cp:lastPrinted>2015-02-18T18:06:22Z</cp:lastPrinted>
  <dcterms:created xsi:type="dcterms:W3CDTF">2015-02-06T15:41:32Z</dcterms:created>
  <dcterms:modified xsi:type="dcterms:W3CDTF">2015-02-19T20:11:19Z</dcterms:modified>
</cp:coreProperties>
</file>