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4" r:id="rId5"/>
    <p:sldMasterId id="2147483707" r:id="rId6"/>
  </p:sldMasterIdLst>
  <p:notesMasterIdLst>
    <p:notesMasterId r:id="rId20"/>
  </p:notesMasterIdLst>
  <p:handoutMasterIdLst>
    <p:handoutMasterId r:id="rId21"/>
  </p:handoutMasterIdLst>
  <p:sldIdLst>
    <p:sldId id="321" r:id="rId7"/>
    <p:sldId id="344" r:id="rId8"/>
    <p:sldId id="352" r:id="rId9"/>
    <p:sldId id="324" r:id="rId10"/>
    <p:sldId id="353" r:id="rId11"/>
    <p:sldId id="326" r:id="rId12"/>
    <p:sldId id="336" r:id="rId13"/>
    <p:sldId id="355" r:id="rId14"/>
    <p:sldId id="337" r:id="rId15"/>
    <p:sldId id="354" r:id="rId16"/>
    <p:sldId id="346" r:id="rId17"/>
    <p:sldId id="347" r:id="rId18"/>
    <p:sldId id="350" r:id="rId19"/>
  </p:sldIdLst>
  <p:sldSz cx="9144000" cy="6858000" type="screen4x3"/>
  <p:notesSz cx="7010400" cy="923607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BCB6"/>
    <a:srgbClr val="EC951D"/>
    <a:srgbClr val="BFBFBF"/>
    <a:srgbClr val="B2A97E"/>
    <a:srgbClr val="E7E8EA"/>
    <a:srgbClr val="597B7C"/>
    <a:srgbClr val="005480"/>
    <a:srgbClr val="FF9900"/>
    <a:srgbClr val="C0C0C0"/>
    <a:srgbClr val="C9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04" autoAdjust="0"/>
    <p:restoredTop sz="89594" autoAdjust="0"/>
  </p:normalViewPr>
  <p:slideViewPr>
    <p:cSldViewPr snapToGrid="0" snapToObjects="1" showGuides="1">
      <p:cViewPr>
        <p:scale>
          <a:sx n="110" d="100"/>
          <a:sy n="110" d="100"/>
        </p:scale>
        <p:origin x="-468" y="47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-3282" y="-102"/>
      </p:cViewPr>
      <p:guideLst>
        <p:guide orient="horz" pos="2909"/>
        <p:guide orient="horz" pos="91"/>
        <p:guide orient="horz" pos="5723"/>
        <p:guide pos="2208"/>
        <p:guide pos="102"/>
        <p:guide pos="431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41B67-F8AD-4694-948C-CD9C72D28C9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50A513-A876-4238-9042-8A9CE5F484FA}">
      <dgm:prSet custT="1"/>
      <dgm:spPr/>
      <dgm:t>
        <a:bodyPr/>
        <a:lstStyle/>
        <a:p>
          <a:pPr rtl="0"/>
          <a:r>
            <a:rPr lang="en-US" sz="1800" b="1" dirty="0" smtClean="0"/>
            <a:t>Dosage and Administration</a:t>
          </a:r>
          <a:endParaRPr lang="en-US" sz="1800" b="1" dirty="0"/>
        </a:p>
      </dgm:t>
    </dgm:pt>
    <dgm:pt modelId="{1F2F2EEF-F687-4AF0-91D3-813BC1DCE72C}" type="parTrans" cxnId="{07D84814-4EF6-48C5-A0D6-28398F851D7E}">
      <dgm:prSet/>
      <dgm:spPr/>
      <dgm:t>
        <a:bodyPr/>
        <a:lstStyle/>
        <a:p>
          <a:endParaRPr lang="en-US"/>
        </a:p>
      </dgm:t>
    </dgm:pt>
    <dgm:pt modelId="{4F47333B-F45A-4C61-8478-EDC2E5328D6B}" type="sibTrans" cxnId="{07D84814-4EF6-48C5-A0D6-28398F851D7E}">
      <dgm:prSet/>
      <dgm:spPr/>
      <dgm:t>
        <a:bodyPr/>
        <a:lstStyle/>
        <a:p>
          <a:endParaRPr lang="en-US"/>
        </a:p>
      </dgm:t>
    </dgm:pt>
    <dgm:pt modelId="{9CCB396A-B5FC-400B-9E95-CD0896CDF441}">
      <dgm:prSet custT="1"/>
      <dgm:spPr/>
      <dgm:t>
        <a:bodyPr/>
        <a:lstStyle/>
        <a:p>
          <a:pPr rtl="0"/>
          <a:r>
            <a:rPr lang="en-US" sz="1600" b="0" dirty="0" smtClean="0"/>
            <a:t>Administered via continuous intravenous infusion into central or peripheral vein</a:t>
          </a:r>
          <a:endParaRPr lang="en-US" sz="1600" dirty="0"/>
        </a:p>
      </dgm:t>
    </dgm:pt>
    <dgm:pt modelId="{0BD5BD97-9AA7-4477-A62B-0E3F5F1AD9E7}" type="parTrans" cxnId="{335F04C4-0021-42E3-947E-224110131346}">
      <dgm:prSet/>
      <dgm:spPr/>
      <dgm:t>
        <a:bodyPr/>
        <a:lstStyle/>
        <a:p>
          <a:endParaRPr lang="en-US"/>
        </a:p>
      </dgm:t>
    </dgm:pt>
    <dgm:pt modelId="{85E4567B-E0E4-4CF9-AC22-ACF215577830}" type="sibTrans" cxnId="{335F04C4-0021-42E3-947E-224110131346}">
      <dgm:prSet/>
      <dgm:spPr/>
      <dgm:t>
        <a:bodyPr/>
        <a:lstStyle/>
        <a:p>
          <a:endParaRPr lang="en-US"/>
        </a:p>
      </dgm:t>
    </dgm:pt>
    <dgm:pt modelId="{7CC4FCDD-E1BE-4053-9319-349E2FC26E9C}">
      <dgm:prSet custT="1"/>
      <dgm:spPr/>
      <dgm:t>
        <a:bodyPr/>
        <a:lstStyle/>
        <a:p>
          <a:pPr rtl="0"/>
          <a:r>
            <a:rPr lang="en-US" sz="1600" b="0" dirty="0" smtClean="0"/>
            <a:t>Dosage is 28 mcg per day, with the exception of Days 1 through 7 in Cycle 1 at 9 mcg per day</a:t>
          </a:r>
          <a:endParaRPr lang="en-US" sz="1600" dirty="0"/>
        </a:p>
      </dgm:t>
    </dgm:pt>
    <dgm:pt modelId="{7D691B1E-E852-4CFE-A6B7-D7F887D0E1B2}" type="parTrans" cxnId="{773DE00C-F656-41A4-A4CD-C514EF34F5A4}">
      <dgm:prSet/>
      <dgm:spPr/>
      <dgm:t>
        <a:bodyPr/>
        <a:lstStyle/>
        <a:p>
          <a:endParaRPr lang="en-US"/>
        </a:p>
      </dgm:t>
    </dgm:pt>
    <dgm:pt modelId="{37B769B9-1715-46AF-B5E3-52098F91A2E6}" type="sibTrans" cxnId="{773DE00C-F656-41A4-A4CD-C514EF34F5A4}">
      <dgm:prSet/>
      <dgm:spPr/>
      <dgm:t>
        <a:bodyPr/>
        <a:lstStyle/>
        <a:p>
          <a:endParaRPr lang="en-US"/>
        </a:p>
      </dgm:t>
    </dgm:pt>
    <dgm:pt modelId="{82CF3DE9-8060-4AA3-8DFE-428C308D0ED2}">
      <dgm:prSet custT="1"/>
      <dgm:spPr/>
      <dgm:t>
        <a:bodyPr/>
        <a:lstStyle/>
        <a:p>
          <a:pPr rtl="0"/>
          <a:r>
            <a:rPr lang="en-US" sz="1600" b="0" dirty="0" smtClean="0"/>
            <a:t>Pump must be refilled every 24 to 48 hours</a:t>
          </a:r>
          <a:endParaRPr lang="en-US" sz="1600" dirty="0"/>
        </a:p>
      </dgm:t>
    </dgm:pt>
    <dgm:pt modelId="{D239DCDA-7D39-44EA-ABB1-D26B6C8AFB98}" type="parTrans" cxnId="{1DA99E86-D74C-46AE-81F7-9DC6168A40CD}">
      <dgm:prSet/>
      <dgm:spPr/>
      <dgm:t>
        <a:bodyPr/>
        <a:lstStyle/>
        <a:p>
          <a:endParaRPr lang="en-US"/>
        </a:p>
      </dgm:t>
    </dgm:pt>
    <dgm:pt modelId="{8562435F-00F7-4124-8CCC-D067060F16FB}" type="sibTrans" cxnId="{1DA99E86-D74C-46AE-81F7-9DC6168A40CD}">
      <dgm:prSet/>
      <dgm:spPr/>
      <dgm:t>
        <a:bodyPr/>
        <a:lstStyle/>
        <a:p>
          <a:endParaRPr lang="en-US"/>
        </a:p>
      </dgm:t>
    </dgm:pt>
    <dgm:pt modelId="{A62B0B41-BF6C-45C6-9CB1-BD6D2676AF9A}">
      <dgm:prSet custT="1"/>
      <dgm:spPr/>
      <dgm:t>
        <a:bodyPr/>
        <a:lstStyle/>
        <a:p>
          <a:pPr rtl="0"/>
          <a:r>
            <a:rPr lang="en-US" sz="1800" b="1" dirty="0" smtClean="0"/>
            <a:t>Treatment Duration</a:t>
          </a:r>
          <a:endParaRPr lang="en-US" sz="1800" b="1" dirty="0"/>
        </a:p>
      </dgm:t>
    </dgm:pt>
    <dgm:pt modelId="{8B89B788-E694-4AE7-9DC8-713FB5976C77}" type="parTrans" cxnId="{BD3C9798-FC88-4B0D-A445-FD07D9C054B7}">
      <dgm:prSet/>
      <dgm:spPr/>
      <dgm:t>
        <a:bodyPr/>
        <a:lstStyle/>
        <a:p>
          <a:endParaRPr lang="en-US"/>
        </a:p>
      </dgm:t>
    </dgm:pt>
    <dgm:pt modelId="{55A60CC8-7609-4C29-8330-E6EE45C49054}" type="sibTrans" cxnId="{BD3C9798-FC88-4B0D-A445-FD07D9C054B7}">
      <dgm:prSet/>
      <dgm:spPr/>
      <dgm:t>
        <a:bodyPr/>
        <a:lstStyle/>
        <a:p>
          <a:endParaRPr lang="en-US"/>
        </a:p>
      </dgm:t>
    </dgm:pt>
    <dgm:pt modelId="{C2F37A04-BD52-424C-81B3-196E412CF31E}">
      <dgm:prSet custT="1"/>
      <dgm:spPr/>
      <dgm:t>
        <a:bodyPr/>
        <a:lstStyle/>
        <a:p>
          <a:pPr rtl="0"/>
          <a:r>
            <a:rPr lang="en-US" sz="1600" b="0" dirty="0" smtClean="0"/>
            <a:t>A cycle of treatment consists of 4 weeks of continuous intravenous infusion followed by a 2-week treatment-free interval</a:t>
          </a:r>
          <a:endParaRPr lang="en-US" sz="1600" dirty="0"/>
        </a:p>
      </dgm:t>
    </dgm:pt>
    <dgm:pt modelId="{2A578DB9-D16C-43BB-B873-1AC65EF0B09B}" type="parTrans" cxnId="{F8BC9419-214C-4FBC-8B0E-E3F81B10DFFE}">
      <dgm:prSet/>
      <dgm:spPr/>
      <dgm:t>
        <a:bodyPr/>
        <a:lstStyle/>
        <a:p>
          <a:endParaRPr lang="en-US"/>
        </a:p>
      </dgm:t>
    </dgm:pt>
    <dgm:pt modelId="{0FB51DE5-A361-490F-BD8A-47A366814199}" type="sibTrans" cxnId="{F8BC9419-214C-4FBC-8B0E-E3F81B10DFFE}">
      <dgm:prSet/>
      <dgm:spPr/>
      <dgm:t>
        <a:bodyPr/>
        <a:lstStyle/>
        <a:p>
          <a:endParaRPr lang="en-US"/>
        </a:p>
      </dgm:t>
    </dgm:pt>
    <dgm:pt modelId="{AFC46848-4566-4C5F-8E97-E2D1C65ABE6A}">
      <dgm:prSet custT="1"/>
      <dgm:spPr/>
      <dgm:t>
        <a:bodyPr/>
        <a:lstStyle/>
        <a:p>
          <a:pPr rtl="0"/>
          <a:r>
            <a:rPr lang="en-US" sz="1600" dirty="0" smtClean="0">
              <a:solidFill>
                <a:schemeClr val="tx1"/>
              </a:solidFill>
            </a:rPr>
            <a:t>A treatment course consists of up to 2 cycles of BLINCYTO</a:t>
          </a:r>
          <a:r>
            <a:rPr lang="en-US" sz="1600" b="0" baseline="30000" dirty="0" smtClean="0"/>
            <a:t>™ </a:t>
          </a:r>
          <a:r>
            <a:rPr lang="en-US" sz="1600" dirty="0" smtClean="0">
              <a:solidFill>
                <a:schemeClr val="tx1"/>
              </a:solidFill>
            </a:rPr>
            <a:t>for induction followed by 3 additional cycles for consolidation treatment (up to a total of 5 cycles)</a:t>
          </a:r>
          <a:endParaRPr lang="en-US" sz="1600" dirty="0">
            <a:solidFill>
              <a:schemeClr val="tx1"/>
            </a:solidFill>
          </a:endParaRPr>
        </a:p>
      </dgm:t>
    </dgm:pt>
    <dgm:pt modelId="{8ACB9D11-DC70-44BF-8712-0F7FA1A68EE0}" type="parTrans" cxnId="{4E8CB6B6-66B2-4144-BC90-CD1C0036F9D0}">
      <dgm:prSet/>
      <dgm:spPr/>
      <dgm:t>
        <a:bodyPr/>
        <a:lstStyle/>
        <a:p>
          <a:endParaRPr lang="en-US"/>
        </a:p>
      </dgm:t>
    </dgm:pt>
    <dgm:pt modelId="{826B51A4-77E8-493B-ABE8-3C67CE982251}" type="sibTrans" cxnId="{4E8CB6B6-66B2-4144-BC90-CD1C0036F9D0}">
      <dgm:prSet/>
      <dgm:spPr/>
      <dgm:t>
        <a:bodyPr/>
        <a:lstStyle/>
        <a:p>
          <a:endParaRPr lang="en-US"/>
        </a:p>
      </dgm:t>
    </dgm:pt>
    <dgm:pt modelId="{41F15C84-6393-44DF-93BB-4D3D2574CCB6}">
      <dgm:prSet custT="1"/>
      <dgm:spPr/>
      <dgm:t>
        <a:bodyPr/>
        <a:lstStyle/>
        <a:p>
          <a:pPr rtl="0"/>
          <a:r>
            <a:rPr lang="en-US" sz="1800" b="1" dirty="0" smtClean="0"/>
            <a:t>Setting of Care</a:t>
          </a:r>
          <a:endParaRPr lang="en-US" sz="1800" b="1" dirty="0"/>
        </a:p>
      </dgm:t>
    </dgm:pt>
    <dgm:pt modelId="{33AFA59F-4CE0-4583-9004-8DC817189EC3}" type="parTrans" cxnId="{EE80344D-613A-4098-9772-540421BD0232}">
      <dgm:prSet/>
      <dgm:spPr/>
      <dgm:t>
        <a:bodyPr/>
        <a:lstStyle/>
        <a:p>
          <a:endParaRPr lang="en-US"/>
        </a:p>
      </dgm:t>
    </dgm:pt>
    <dgm:pt modelId="{86656ECB-42BD-4E12-8F0F-505319EB27A4}" type="sibTrans" cxnId="{EE80344D-613A-4098-9772-540421BD0232}">
      <dgm:prSet/>
      <dgm:spPr/>
      <dgm:t>
        <a:bodyPr/>
        <a:lstStyle/>
        <a:p>
          <a:endParaRPr lang="en-US"/>
        </a:p>
      </dgm:t>
    </dgm:pt>
    <dgm:pt modelId="{6676BD1D-AE06-41F6-B7CE-176D68D08875}">
      <dgm:prSet custT="1"/>
      <dgm:spPr/>
      <dgm:t>
        <a:bodyPr/>
        <a:lstStyle/>
        <a:p>
          <a:pPr rtl="0"/>
          <a:r>
            <a:rPr lang="en-US" sz="1600" b="0" dirty="0" smtClean="0"/>
            <a:t>BLINCYTO</a:t>
          </a:r>
          <a:r>
            <a:rPr lang="en-US" sz="1600" b="0" baseline="30000" dirty="0" smtClean="0"/>
            <a:t>™</a:t>
          </a:r>
          <a:r>
            <a:rPr lang="en-US" sz="1600" b="0" dirty="0" smtClean="0"/>
            <a:t> treatment initiated in the inpatient setting</a:t>
          </a:r>
          <a:endParaRPr lang="en-US" sz="1600" dirty="0"/>
        </a:p>
      </dgm:t>
    </dgm:pt>
    <dgm:pt modelId="{434C9A64-C8F5-4341-A53D-0741DEA230D6}" type="parTrans" cxnId="{D28B1D8C-F7F3-42A9-940E-053C306F538A}">
      <dgm:prSet/>
      <dgm:spPr/>
      <dgm:t>
        <a:bodyPr/>
        <a:lstStyle/>
        <a:p>
          <a:endParaRPr lang="en-US"/>
        </a:p>
      </dgm:t>
    </dgm:pt>
    <dgm:pt modelId="{B7B3C2E3-B936-404D-AC46-26C4B935B955}" type="sibTrans" cxnId="{D28B1D8C-F7F3-42A9-940E-053C306F538A}">
      <dgm:prSet/>
      <dgm:spPr/>
      <dgm:t>
        <a:bodyPr/>
        <a:lstStyle/>
        <a:p>
          <a:endParaRPr lang="en-US"/>
        </a:p>
      </dgm:t>
    </dgm:pt>
    <dgm:pt modelId="{0F934741-84C2-479E-A866-FFE276533EB6}">
      <dgm:prSet custT="1"/>
      <dgm:spPr/>
      <dgm:t>
        <a:bodyPr/>
        <a:lstStyle/>
        <a:p>
          <a:pPr rtl="0"/>
          <a:r>
            <a:rPr lang="en-US" sz="1600" b="0" dirty="0" smtClean="0"/>
            <a:t>Some patients transition to </a:t>
          </a:r>
          <a:r>
            <a:rPr lang="en-US" sz="1600" b="0" dirty="0" smtClean="0">
              <a:solidFill>
                <a:schemeClr val="tx1"/>
              </a:solidFill>
            </a:rPr>
            <a:t>outpatient settings of care </a:t>
          </a:r>
          <a:r>
            <a:rPr lang="en-US" sz="1600" b="0" dirty="0" smtClean="0"/>
            <a:t>during a cycle</a:t>
          </a:r>
          <a:endParaRPr lang="en-US" sz="1600" dirty="0"/>
        </a:p>
      </dgm:t>
    </dgm:pt>
    <dgm:pt modelId="{D0DD9320-2D91-48AD-AE6E-9AE677FEA3FC}" type="parTrans" cxnId="{3A176B27-2694-4101-9DD9-1F4006A14858}">
      <dgm:prSet/>
      <dgm:spPr/>
      <dgm:t>
        <a:bodyPr/>
        <a:lstStyle/>
        <a:p>
          <a:endParaRPr lang="en-US"/>
        </a:p>
      </dgm:t>
    </dgm:pt>
    <dgm:pt modelId="{86A6F811-9324-4CCD-A69A-54C799F2DF7F}" type="sibTrans" cxnId="{3A176B27-2694-4101-9DD9-1F4006A14858}">
      <dgm:prSet/>
      <dgm:spPr/>
      <dgm:t>
        <a:bodyPr/>
        <a:lstStyle/>
        <a:p>
          <a:endParaRPr lang="en-US"/>
        </a:p>
      </dgm:t>
    </dgm:pt>
    <dgm:pt modelId="{1B34E34E-E965-45D3-AF84-9D2B452B737E}">
      <dgm:prSet custT="1"/>
      <dgm:spPr/>
      <dgm:t>
        <a:bodyPr/>
        <a:lstStyle/>
        <a:p>
          <a:pPr rtl="0"/>
          <a:r>
            <a:rPr lang="en-US" sz="1600" b="0" dirty="0" smtClean="0"/>
            <a:t>Some patients remain in the inpatient setting for the full cycle</a:t>
          </a:r>
          <a:endParaRPr lang="en-US" sz="1600" dirty="0"/>
        </a:p>
      </dgm:t>
    </dgm:pt>
    <dgm:pt modelId="{7AEB913D-61F2-4EE7-864A-94DE2BEEC125}" type="parTrans" cxnId="{766B5244-3DC3-4355-97C7-A5E4011339C1}">
      <dgm:prSet/>
      <dgm:spPr/>
      <dgm:t>
        <a:bodyPr/>
        <a:lstStyle/>
        <a:p>
          <a:endParaRPr lang="en-US"/>
        </a:p>
      </dgm:t>
    </dgm:pt>
    <dgm:pt modelId="{CB10A5B4-0253-410F-8C43-25D788605850}" type="sibTrans" cxnId="{766B5244-3DC3-4355-97C7-A5E4011339C1}">
      <dgm:prSet/>
      <dgm:spPr/>
      <dgm:t>
        <a:bodyPr/>
        <a:lstStyle/>
        <a:p>
          <a:endParaRPr lang="en-US"/>
        </a:p>
      </dgm:t>
    </dgm:pt>
    <dgm:pt modelId="{31678DD6-1582-44A2-A452-EFB19772749E}" type="pres">
      <dgm:prSet presAssocID="{C3D41B67-F8AD-4694-948C-CD9C72D28C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196CC-C760-42B6-BCD5-D4BBF7A1F628}" type="pres">
      <dgm:prSet presAssocID="{BD50A513-A876-4238-9042-8A9CE5F484FA}" presName="linNode" presStyleCnt="0"/>
      <dgm:spPr/>
    </dgm:pt>
    <dgm:pt modelId="{A04BDC8F-CD7D-4B3B-AD8C-01DB56C541AD}" type="pres">
      <dgm:prSet presAssocID="{BD50A513-A876-4238-9042-8A9CE5F484FA}" presName="parentText" presStyleLbl="node1" presStyleIdx="0" presStyleCnt="3" custScaleX="80297" custLinFactNeighborX="-4167" custLinFactNeighborY="-1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C0D863-84BB-4302-BA61-6681B4BD205C}" type="pres">
      <dgm:prSet presAssocID="{BD50A513-A876-4238-9042-8A9CE5F484FA}" presName="descendantText" presStyleLbl="alignAccFollowNode1" presStyleIdx="0" presStyleCnt="3" custScaleX="110230" custScaleY="107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1738C-493B-4D6A-8298-9E7BF3A61EFE}" type="pres">
      <dgm:prSet presAssocID="{4F47333B-F45A-4C61-8478-EDC2E5328D6B}" presName="sp" presStyleCnt="0"/>
      <dgm:spPr/>
    </dgm:pt>
    <dgm:pt modelId="{2FF32386-836E-44D5-BE49-A9840F4D7D03}" type="pres">
      <dgm:prSet presAssocID="{A62B0B41-BF6C-45C6-9CB1-BD6D2676AF9A}" presName="linNode" presStyleCnt="0"/>
      <dgm:spPr/>
    </dgm:pt>
    <dgm:pt modelId="{714D7948-1F56-458F-99F8-96A9C1F07450}" type="pres">
      <dgm:prSet presAssocID="{A62B0B41-BF6C-45C6-9CB1-BD6D2676AF9A}" presName="parentText" presStyleLbl="node1" presStyleIdx="1" presStyleCnt="3" custScaleX="80297" custLinFactNeighborX="-57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C54B4-2A08-4AE4-9CF8-CC2CE05EE6A7}" type="pres">
      <dgm:prSet presAssocID="{A62B0B41-BF6C-45C6-9CB1-BD6D2676AF9A}" presName="descendantText" presStyleLbl="alignAccFollowNode1" presStyleIdx="1" presStyleCnt="3" custScaleX="110230" custScaleY="1235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5DDF84-AB9F-4DFD-ACEB-485E927471DA}" type="pres">
      <dgm:prSet presAssocID="{55A60CC8-7609-4C29-8330-E6EE45C49054}" presName="sp" presStyleCnt="0"/>
      <dgm:spPr/>
    </dgm:pt>
    <dgm:pt modelId="{891D3871-CE64-49AC-BBAA-4D9182A37FA8}" type="pres">
      <dgm:prSet presAssocID="{41F15C84-6393-44DF-93BB-4D3D2574CCB6}" presName="linNode" presStyleCnt="0"/>
      <dgm:spPr/>
    </dgm:pt>
    <dgm:pt modelId="{4897E2DD-4F4E-4F76-9891-170C2D98719C}" type="pres">
      <dgm:prSet presAssocID="{41F15C84-6393-44DF-93BB-4D3D2574CCB6}" presName="parentText" presStyleLbl="node1" presStyleIdx="2" presStyleCnt="3" custScaleX="80297" custLinFactNeighborX="-57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3B2734-E806-4816-87BE-89E7FFF042BA}" type="pres">
      <dgm:prSet presAssocID="{41F15C84-6393-44DF-93BB-4D3D2574CCB6}" presName="descendantText" presStyleLbl="alignAccFollowNode1" presStyleIdx="2" presStyleCnt="3" custScaleX="110230" custScaleY="107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80344D-613A-4098-9772-540421BD0232}" srcId="{C3D41B67-F8AD-4694-948C-CD9C72D28C96}" destId="{41F15C84-6393-44DF-93BB-4D3D2574CCB6}" srcOrd="2" destOrd="0" parTransId="{33AFA59F-4CE0-4583-9004-8DC817189EC3}" sibTransId="{86656ECB-42BD-4E12-8F0F-505319EB27A4}"/>
    <dgm:cxn modelId="{F8BC9419-214C-4FBC-8B0E-E3F81B10DFFE}" srcId="{A62B0B41-BF6C-45C6-9CB1-BD6D2676AF9A}" destId="{C2F37A04-BD52-424C-81B3-196E412CF31E}" srcOrd="0" destOrd="0" parTransId="{2A578DB9-D16C-43BB-B873-1AC65EF0B09B}" sibTransId="{0FB51DE5-A361-490F-BD8A-47A366814199}"/>
    <dgm:cxn modelId="{C085940E-4B10-4AED-B9BB-C63C10A3640E}" type="presOf" srcId="{0F934741-84C2-479E-A866-FFE276533EB6}" destId="{B23B2734-E806-4816-87BE-89E7FFF042BA}" srcOrd="0" destOrd="1" presId="urn:microsoft.com/office/officeart/2005/8/layout/vList5"/>
    <dgm:cxn modelId="{1DA99E86-D74C-46AE-81F7-9DC6168A40CD}" srcId="{BD50A513-A876-4238-9042-8A9CE5F484FA}" destId="{82CF3DE9-8060-4AA3-8DFE-428C308D0ED2}" srcOrd="2" destOrd="0" parTransId="{D239DCDA-7D39-44EA-ABB1-D26B6C8AFB98}" sibTransId="{8562435F-00F7-4124-8CCC-D067060F16FB}"/>
    <dgm:cxn modelId="{9CF66A36-A384-461F-86D3-082A78B00094}" type="presOf" srcId="{9CCB396A-B5FC-400B-9E95-CD0896CDF441}" destId="{3CC0D863-84BB-4302-BA61-6681B4BD205C}" srcOrd="0" destOrd="0" presId="urn:microsoft.com/office/officeart/2005/8/layout/vList5"/>
    <dgm:cxn modelId="{4E8CB6B6-66B2-4144-BC90-CD1C0036F9D0}" srcId="{A62B0B41-BF6C-45C6-9CB1-BD6D2676AF9A}" destId="{AFC46848-4566-4C5F-8E97-E2D1C65ABE6A}" srcOrd="1" destOrd="0" parTransId="{8ACB9D11-DC70-44BF-8712-0F7FA1A68EE0}" sibTransId="{826B51A4-77E8-493B-ABE8-3C67CE982251}"/>
    <dgm:cxn modelId="{3A176B27-2694-4101-9DD9-1F4006A14858}" srcId="{6676BD1D-AE06-41F6-B7CE-176D68D08875}" destId="{0F934741-84C2-479E-A866-FFE276533EB6}" srcOrd="0" destOrd="0" parTransId="{D0DD9320-2D91-48AD-AE6E-9AE677FEA3FC}" sibTransId="{86A6F811-9324-4CCD-A69A-54C799F2DF7F}"/>
    <dgm:cxn modelId="{756456A1-938C-415D-9068-CB9959DC8493}" type="presOf" srcId="{A62B0B41-BF6C-45C6-9CB1-BD6D2676AF9A}" destId="{714D7948-1F56-458F-99F8-96A9C1F07450}" srcOrd="0" destOrd="0" presId="urn:microsoft.com/office/officeart/2005/8/layout/vList5"/>
    <dgm:cxn modelId="{9F090308-4BD9-4DF4-9458-AAB741182477}" type="presOf" srcId="{BD50A513-A876-4238-9042-8A9CE5F484FA}" destId="{A04BDC8F-CD7D-4B3B-AD8C-01DB56C541AD}" srcOrd="0" destOrd="0" presId="urn:microsoft.com/office/officeart/2005/8/layout/vList5"/>
    <dgm:cxn modelId="{3CAF5053-09EF-433D-B9A9-633DF14F0922}" type="presOf" srcId="{6676BD1D-AE06-41F6-B7CE-176D68D08875}" destId="{B23B2734-E806-4816-87BE-89E7FFF042BA}" srcOrd="0" destOrd="0" presId="urn:microsoft.com/office/officeart/2005/8/layout/vList5"/>
    <dgm:cxn modelId="{773DE00C-F656-41A4-A4CD-C514EF34F5A4}" srcId="{BD50A513-A876-4238-9042-8A9CE5F484FA}" destId="{7CC4FCDD-E1BE-4053-9319-349E2FC26E9C}" srcOrd="1" destOrd="0" parTransId="{7D691B1E-E852-4CFE-A6B7-D7F887D0E1B2}" sibTransId="{37B769B9-1715-46AF-B5E3-52098F91A2E6}"/>
    <dgm:cxn modelId="{C1C185C5-C3E1-4E92-AFB0-8E39D5B84CC5}" type="presOf" srcId="{C3D41B67-F8AD-4694-948C-CD9C72D28C96}" destId="{31678DD6-1582-44A2-A452-EFB19772749E}" srcOrd="0" destOrd="0" presId="urn:microsoft.com/office/officeart/2005/8/layout/vList5"/>
    <dgm:cxn modelId="{0D0A91A4-E381-497F-BDB0-9382BCB7A787}" type="presOf" srcId="{41F15C84-6393-44DF-93BB-4D3D2574CCB6}" destId="{4897E2DD-4F4E-4F76-9891-170C2D98719C}" srcOrd="0" destOrd="0" presId="urn:microsoft.com/office/officeart/2005/8/layout/vList5"/>
    <dgm:cxn modelId="{E415A2C8-9008-4B12-A3E8-14C648D905EB}" type="presOf" srcId="{7CC4FCDD-E1BE-4053-9319-349E2FC26E9C}" destId="{3CC0D863-84BB-4302-BA61-6681B4BD205C}" srcOrd="0" destOrd="1" presId="urn:microsoft.com/office/officeart/2005/8/layout/vList5"/>
    <dgm:cxn modelId="{335F04C4-0021-42E3-947E-224110131346}" srcId="{BD50A513-A876-4238-9042-8A9CE5F484FA}" destId="{9CCB396A-B5FC-400B-9E95-CD0896CDF441}" srcOrd="0" destOrd="0" parTransId="{0BD5BD97-9AA7-4477-A62B-0E3F5F1AD9E7}" sibTransId="{85E4567B-E0E4-4CF9-AC22-ACF215577830}"/>
    <dgm:cxn modelId="{42992138-9D0C-442A-9F9F-68A334EC9EA2}" type="presOf" srcId="{C2F37A04-BD52-424C-81B3-196E412CF31E}" destId="{B45C54B4-2A08-4AE4-9CF8-CC2CE05EE6A7}" srcOrd="0" destOrd="0" presId="urn:microsoft.com/office/officeart/2005/8/layout/vList5"/>
    <dgm:cxn modelId="{C294FB75-6714-4A64-9F00-D4C25D14566D}" type="presOf" srcId="{82CF3DE9-8060-4AA3-8DFE-428C308D0ED2}" destId="{3CC0D863-84BB-4302-BA61-6681B4BD205C}" srcOrd="0" destOrd="2" presId="urn:microsoft.com/office/officeart/2005/8/layout/vList5"/>
    <dgm:cxn modelId="{D28B1D8C-F7F3-42A9-940E-053C306F538A}" srcId="{41F15C84-6393-44DF-93BB-4D3D2574CCB6}" destId="{6676BD1D-AE06-41F6-B7CE-176D68D08875}" srcOrd="0" destOrd="0" parTransId="{434C9A64-C8F5-4341-A53D-0741DEA230D6}" sibTransId="{B7B3C2E3-B936-404D-AC46-26C4B935B955}"/>
    <dgm:cxn modelId="{766B5244-3DC3-4355-97C7-A5E4011339C1}" srcId="{6676BD1D-AE06-41F6-B7CE-176D68D08875}" destId="{1B34E34E-E965-45D3-AF84-9D2B452B737E}" srcOrd="1" destOrd="0" parTransId="{7AEB913D-61F2-4EE7-864A-94DE2BEEC125}" sibTransId="{CB10A5B4-0253-410F-8C43-25D788605850}"/>
    <dgm:cxn modelId="{EAC4234D-3FC4-4D68-948A-BF4AF5105E5A}" type="presOf" srcId="{1B34E34E-E965-45D3-AF84-9D2B452B737E}" destId="{B23B2734-E806-4816-87BE-89E7FFF042BA}" srcOrd="0" destOrd="2" presId="urn:microsoft.com/office/officeart/2005/8/layout/vList5"/>
    <dgm:cxn modelId="{07D84814-4EF6-48C5-A0D6-28398F851D7E}" srcId="{C3D41B67-F8AD-4694-948C-CD9C72D28C96}" destId="{BD50A513-A876-4238-9042-8A9CE5F484FA}" srcOrd="0" destOrd="0" parTransId="{1F2F2EEF-F687-4AF0-91D3-813BC1DCE72C}" sibTransId="{4F47333B-F45A-4C61-8478-EDC2E5328D6B}"/>
    <dgm:cxn modelId="{BD3C9798-FC88-4B0D-A445-FD07D9C054B7}" srcId="{C3D41B67-F8AD-4694-948C-CD9C72D28C96}" destId="{A62B0B41-BF6C-45C6-9CB1-BD6D2676AF9A}" srcOrd="1" destOrd="0" parTransId="{8B89B788-E694-4AE7-9DC8-713FB5976C77}" sibTransId="{55A60CC8-7609-4C29-8330-E6EE45C49054}"/>
    <dgm:cxn modelId="{7820EB36-F393-46B8-A5C6-662F18315394}" type="presOf" srcId="{AFC46848-4566-4C5F-8E97-E2D1C65ABE6A}" destId="{B45C54B4-2A08-4AE4-9CF8-CC2CE05EE6A7}" srcOrd="0" destOrd="1" presId="urn:microsoft.com/office/officeart/2005/8/layout/vList5"/>
    <dgm:cxn modelId="{3827F489-AC73-49D7-9DCE-C029AE947CD7}" type="presParOf" srcId="{31678DD6-1582-44A2-A452-EFB19772749E}" destId="{59A196CC-C760-42B6-BCD5-D4BBF7A1F628}" srcOrd="0" destOrd="0" presId="urn:microsoft.com/office/officeart/2005/8/layout/vList5"/>
    <dgm:cxn modelId="{1AC7C760-F52F-4638-B143-F4CE61D92E86}" type="presParOf" srcId="{59A196CC-C760-42B6-BCD5-D4BBF7A1F628}" destId="{A04BDC8F-CD7D-4B3B-AD8C-01DB56C541AD}" srcOrd="0" destOrd="0" presId="urn:microsoft.com/office/officeart/2005/8/layout/vList5"/>
    <dgm:cxn modelId="{8852F72A-2A58-45EF-864C-77DA13920724}" type="presParOf" srcId="{59A196CC-C760-42B6-BCD5-D4BBF7A1F628}" destId="{3CC0D863-84BB-4302-BA61-6681B4BD205C}" srcOrd="1" destOrd="0" presId="urn:microsoft.com/office/officeart/2005/8/layout/vList5"/>
    <dgm:cxn modelId="{9E29AE02-45A1-4EB1-B747-7082037AAAA1}" type="presParOf" srcId="{31678DD6-1582-44A2-A452-EFB19772749E}" destId="{CCA1738C-493B-4D6A-8298-9E7BF3A61EFE}" srcOrd="1" destOrd="0" presId="urn:microsoft.com/office/officeart/2005/8/layout/vList5"/>
    <dgm:cxn modelId="{90431637-46C4-4D14-934C-6EAAD991D192}" type="presParOf" srcId="{31678DD6-1582-44A2-A452-EFB19772749E}" destId="{2FF32386-836E-44D5-BE49-A9840F4D7D03}" srcOrd="2" destOrd="0" presId="urn:microsoft.com/office/officeart/2005/8/layout/vList5"/>
    <dgm:cxn modelId="{3A560EA8-9324-4B5F-8C11-5DED65E7BE6F}" type="presParOf" srcId="{2FF32386-836E-44D5-BE49-A9840F4D7D03}" destId="{714D7948-1F56-458F-99F8-96A9C1F07450}" srcOrd="0" destOrd="0" presId="urn:microsoft.com/office/officeart/2005/8/layout/vList5"/>
    <dgm:cxn modelId="{9D3C6BAB-DDBC-4959-BBF3-25AAE1DF9FA0}" type="presParOf" srcId="{2FF32386-836E-44D5-BE49-A9840F4D7D03}" destId="{B45C54B4-2A08-4AE4-9CF8-CC2CE05EE6A7}" srcOrd="1" destOrd="0" presId="urn:microsoft.com/office/officeart/2005/8/layout/vList5"/>
    <dgm:cxn modelId="{8996DA62-1E4B-47CA-A7D3-DBEC6765A633}" type="presParOf" srcId="{31678DD6-1582-44A2-A452-EFB19772749E}" destId="{045DDF84-AB9F-4DFD-ACEB-485E927471DA}" srcOrd="3" destOrd="0" presId="urn:microsoft.com/office/officeart/2005/8/layout/vList5"/>
    <dgm:cxn modelId="{1EFBCD65-3921-4B66-A93D-8C5D5F1E6FF6}" type="presParOf" srcId="{31678DD6-1582-44A2-A452-EFB19772749E}" destId="{891D3871-CE64-49AC-BBAA-4D9182A37FA8}" srcOrd="4" destOrd="0" presId="urn:microsoft.com/office/officeart/2005/8/layout/vList5"/>
    <dgm:cxn modelId="{6DA88660-4139-44AE-845F-48665FAFCFC8}" type="presParOf" srcId="{891D3871-CE64-49AC-BBAA-4D9182A37FA8}" destId="{4897E2DD-4F4E-4F76-9891-170C2D98719C}" srcOrd="0" destOrd="0" presId="urn:microsoft.com/office/officeart/2005/8/layout/vList5"/>
    <dgm:cxn modelId="{FE8A947A-454F-4F1F-B0A6-974321F35BB1}" type="presParOf" srcId="{891D3871-CE64-49AC-BBAA-4D9182A37FA8}" destId="{B23B2734-E806-4816-87BE-89E7FFF042B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0D863-84BB-4302-BA61-6681B4BD205C}">
      <dsp:nvSpPr>
        <dsp:cNvPr id="0" name=""/>
        <dsp:cNvSpPr/>
      </dsp:nvSpPr>
      <dsp:spPr>
        <a:xfrm rot="5400000">
          <a:off x="4697297" y="-2148008"/>
          <a:ext cx="1376494" cy="5894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Administered via continuous intravenous infusion into central or peripheral vein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Dosage is 28 mcg per day, with the exception of Days 1 through 7 in Cycle 1 at 9 mcg per day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Pump must be refilled every 24 to 48 hours</a:t>
          </a:r>
          <a:endParaRPr lang="en-US" sz="1600" kern="1200" dirty="0"/>
        </a:p>
      </dsp:txBody>
      <dsp:txXfrm rot="-5400000">
        <a:off x="2438185" y="178299"/>
        <a:ext cx="5827525" cy="1242104"/>
      </dsp:txXfrm>
    </dsp:sp>
    <dsp:sp modelId="{A04BDC8F-CD7D-4B3B-AD8C-01DB56C541AD}">
      <dsp:nvSpPr>
        <dsp:cNvPr id="0" name=""/>
        <dsp:cNvSpPr/>
      </dsp:nvSpPr>
      <dsp:spPr>
        <a:xfrm>
          <a:off x="0" y="677"/>
          <a:ext cx="2415378" cy="1593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Dosage and Administration</a:t>
          </a:r>
          <a:endParaRPr lang="en-US" sz="1800" b="1" kern="1200" dirty="0"/>
        </a:p>
      </dsp:txBody>
      <dsp:txXfrm>
        <a:off x="77806" y="78483"/>
        <a:ext cx="2259766" cy="1438261"/>
      </dsp:txXfrm>
    </dsp:sp>
    <dsp:sp modelId="{B45C54B4-2A08-4AE4-9CF8-CC2CE05EE6A7}">
      <dsp:nvSpPr>
        <dsp:cNvPr id="0" name=""/>
        <dsp:cNvSpPr/>
      </dsp:nvSpPr>
      <dsp:spPr>
        <a:xfrm rot="5400000">
          <a:off x="4598101" y="-474440"/>
          <a:ext cx="1574887" cy="5894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A cycle of treatment consists of 4 weeks of continuous intravenous infusion followed by a 2-week treatment-free interval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</a:rPr>
            <a:t>A treatment course consists of up to 2 cycles of BLINCYTO</a:t>
          </a:r>
          <a:r>
            <a:rPr lang="en-US" sz="1600" b="0" kern="1200" baseline="30000" dirty="0" smtClean="0"/>
            <a:t>™ </a:t>
          </a:r>
          <a:r>
            <a:rPr lang="en-US" sz="1600" kern="1200" dirty="0" smtClean="0">
              <a:solidFill>
                <a:schemeClr val="tx1"/>
              </a:solidFill>
            </a:rPr>
            <a:t>for induction followed by 3 additional cycles for consolidation treatment (up to a total of 5 cycles)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2438185" y="1762356"/>
        <a:ext cx="5817840" cy="1421127"/>
      </dsp:txXfrm>
    </dsp:sp>
    <dsp:sp modelId="{714D7948-1F56-458F-99F8-96A9C1F07450}">
      <dsp:nvSpPr>
        <dsp:cNvPr id="0" name=""/>
        <dsp:cNvSpPr/>
      </dsp:nvSpPr>
      <dsp:spPr>
        <a:xfrm>
          <a:off x="0" y="1675982"/>
          <a:ext cx="2415378" cy="1593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Treatment Duration</a:t>
          </a:r>
          <a:endParaRPr lang="en-US" sz="1800" b="1" kern="1200" dirty="0"/>
        </a:p>
      </dsp:txBody>
      <dsp:txXfrm>
        <a:off x="77806" y="1753788"/>
        <a:ext cx="2259766" cy="1438261"/>
      </dsp:txXfrm>
    </dsp:sp>
    <dsp:sp modelId="{B23B2734-E806-4816-87BE-89E7FFF042BA}">
      <dsp:nvSpPr>
        <dsp:cNvPr id="0" name=""/>
        <dsp:cNvSpPr/>
      </dsp:nvSpPr>
      <dsp:spPr>
        <a:xfrm rot="5400000">
          <a:off x="4697297" y="1199126"/>
          <a:ext cx="1376494" cy="5894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BLINCYTO</a:t>
          </a:r>
          <a:r>
            <a:rPr lang="en-US" sz="1600" b="0" kern="1200" baseline="30000" dirty="0" smtClean="0"/>
            <a:t>™</a:t>
          </a:r>
          <a:r>
            <a:rPr lang="en-US" sz="1600" b="0" kern="1200" dirty="0" smtClean="0"/>
            <a:t> treatment initiated in the inpatient setting</a:t>
          </a:r>
          <a:endParaRPr lang="en-US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Some patients transition to </a:t>
          </a:r>
          <a:r>
            <a:rPr lang="en-US" sz="1600" b="0" kern="1200" dirty="0" smtClean="0">
              <a:solidFill>
                <a:schemeClr val="tx1"/>
              </a:solidFill>
            </a:rPr>
            <a:t>outpatient settings of care </a:t>
          </a:r>
          <a:r>
            <a:rPr lang="en-US" sz="1600" b="0" kern="1200" dirty="0" smtClean="0"/>
            <a:t>during a cycle</a:t>
          </a:r>
          <a:endParaRPr lang="en-US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Some patients remain in the inpatient setting for the full cycle</a:t>
          </a:r>
          <a:endParaRPr lang="en-US" sz="1600" kern="1200" dirty="0"/>
        </a:p>
      </dsp:txBody>
      <dsp:txXfrm rot="-5400000">
        <a:off x="2438185" y="3525434"/>
        <a:ext cx="5827525" cy="1242104"/>
      </dsp:txXfrm>
    </dsp:sp>
    <dsp:sp modelId="{4897E2DD-4F4E-4F76-9891-170C2D98719C}">
      <dsp:nvSpPr>
        <dsp:cNvPr id="0" name=""/>
        <dsp:cNvSpPr/>
      </dsp:nvSpPr>
      <dsp:spPr>
        <a:xfrm>
          <a:off x="0" y="3349550"/>
          <a:ext cx="2415378" cy="1593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Setting of Care</a:t>
          </a:r>
          <a:endParaRPr lang="en-US" sz="1800" b="1" kern="1200" dirty="0"/>
        </a:p>
      </dsp:txBody>
      <dsp:txXfrm>
        <a:off x="77806" y="3427356"/>
        <a:ext cx="2259766" cy="1438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160656" y="8864066"/>
            <a:ext cx="66890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830" tIns="46415" rIns="92830" bIns="46415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/>
        </p:nvSpPr>
        <p:spPr bwMode="auto">
          <a:xfrm>
            <a:off x="158903" y="8899023"/>
            <a:ext cx="3104373" cy="23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7" tIns="47294" rIns="94587" bIns="47294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46027">
              <a:defRPr/>
            </a:pPr>
            <a:r>
              <a:rPr lang="en-US" sz="1000" b="0" dirty="0" smtClean="0"/>
              <a:t>Amgen Internal</a:t>
            </a:r>
            <a:endParaRPr lang="en-US" sz="1000" b="0" dirty="0"/>
          </a:p>
        </p:txBody>
      </p:sp>
      <p:sp>
        <p:nvSpPr>
          <p:cNvPr id="8" name="Rectangle 7"/>
          <p:cNvSpPr>
            <a:spLocks noGrp="1" noChangeArrowheads="1"/>
          </p:cNvSpPr>
          <p:nvPr/>
        </p:nvSpPr>
        <p:spPr bwMode="auto">
          <a:xfrm>
            <a:off x="3745501" y="8899023"/>
            <a:ext cx="3105997" cy="23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7" tIns="47294" rIns="94587" bIns="47294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defTabSz="946027">
              <a:defRPr/>
            </a:pPr>
            <a:fld id="{15AE3C97-AED3-4AEE-8471-1C50047147DC}" type="slidenum">
              <a:rPr lang="en-US" sz="1000" b="0"/>
              <a:pPr algn="r" defTabSz="946027">
                <a:defRPr/>
              </a:pPr>
              <a:t>‹#›</a:t>
            </a:fld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37758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228600"/>
            <a:ext cx="5019675" cy="376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8903" y="4358273"/>
            <a:ext cx="6692595" cy="44448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60656" y="8864066"/>
            <a:ext cx="66890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830" tIns="46415" rIns="92830" bIns="46415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/>
        </p:nvSpPr>
        <p:spPr bwMode="auto">
          <a:xfrm>
            <a:off x="158903" y="8899023"/>
            <a:ext cx="3104373" cy="23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7" tIns="47294" rIns="94587" bIns="47294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46027">
              <a:defRPr/>
            </a:pPr>
            <a:r>
              <a:rPr lang="en-US" sz="1000" b="0" dirty="0" smtClean="0"/>
              <a:t>Amgen Internal</a:t>
            </a:r>
            <a:endParaRPr lang="en-US" sz="1000" b="0" dirty="0"/>
          </a:p>
        </p:txBody>
      </p:sp>
      <p:sp>
        <p:nvSpPr>
          <p:cNvPr id="9" name="Rectangle 8"/>
          <p:cNvSpPr>
            <a:spLocks noGrp="1" noChangeArrowheads="1"/>
          </p:cNvSpPr>
          <p:nvPr/>
        </p:nvSpPr>
        <p:spPr bwMode="auto">
          <a:xfrm>
            <a:off x="3745501" y="8899023"/>
            <a:ext cx="3105997" cy="23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7" tIns="47294" rIns="94587" bIns="47294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defTabSz="946027" rtl="0" fontAlgn="base">
              <a:spcBef>
                <a:spcPct val="0"/>
              </a:spcBef>
              <a:spcAft>
                <a:spcPct val="0"/>
              </a:spcAft>
              <a:defRPr/>
            </a:pPr>
            <a:fld id="{15AE3C97-AED3-4AEE-8471-1C50047147DC}" type="slidenum">
              <a:rPr lang="en-US" sz="10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pPr algn="r" defTabSz="946027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757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82880" indent="-182880" algn="l" defTabSz="914400" rtl="0" eaLnBrk="1" fontAlgn="base" latinLnBrk="0" hangingPunct="1">
      <a:lnSpc>
        <a:spcPct val="100000"/>
      </a:lnSpc>
      <a:spcBef>
        <a:spcPts val="600"/>
      </a:spcBef>
      <a:spcAft>
        <a:spcPct val="0"/>
      </a:spcAft>
      <a:buClrTx/>
      <a:buFont typeface="Arial" pitchFamily="34" charset="0"/>
      <a:buChar char="•"/>
      <a:defRPr lang="en-US" sz="1400" b="0" kern="1200" noProof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indent="-182880" algn="l" defTabSz="914400" rtl="0" eaLnBrk="1" fontAlgn="base" latinLnBrk="0" hangingPunct="1">
      <a:lnSpc>
        <a:spcPct val="100000"/>
      </a:lnSpc>
      <a:spcBef>
        <a:spcPts val="300"/>
      </a:spcBef>
      <a:spcAft>
        <a:spcPct val="0"/>
      </a:spcAft>
      <a:buClrTx/>
      <a:buFont typeface="Arial" pitchFamily="34" charset="0"/>
      <a:buChar char="–"/>
      <a:defRPr lang="en-US" sz="1200" b="0" kern="1200" noProof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731520" indent="-182880" algn="l" defTabSz="914400" rtl="0" eaLnBrk="1" fontAlgn="base" latinLnBrk="0" hangingPunct="1">
      <a:lnSpc>
        <a:spcPct val="100000"/>
      </a:lnSpc>
      <a:spcBef>
        <a:spcPts val="300"/>
      </a:spcBef>
      <a:spcAft>
        <a:spcPct val="0"/>
      </a:spcAft>
      <a:buClrTx/>
      <a:buFont typeface="Arial" pitchFamily="34" charset="0"/>
      <a:buChar char="•"/>
      <a:defRPr lang="en-US" sz="1000" b="0" kern="1200" noProof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005840" indent="-182880" algn="l" defTabSz="914400" rtl="0" eaLnBrk="1" fontAlgn="base" latinLnBrk="0" hangingPunct="1">
      <a:lnSpc>
        <a:spcPct val="100000"/>
      </a:lnSpc>
      <a:spcBef>
        <a:spcPts val="300"/>
      </a:spcBef>
      <a:spcAft>
        <a:spcPct val="0"/>
      </a:spcAft>
      <a:buClrTx/>
      <a:buFont typeface="Arial" pitchFamily="34" charset="0"/>
      <a:buChar char="–"/>
      <a:defRPr lang="en-US" sz="900" b="0" kern="1200" noProof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280160" indent="-182880" algn="l" defTabSz="914400" rtl="0" eaLnBrk="1" fontAlgn="base" latinLnBrk="0" hangingPunct="1">
      <a:lnSpc>
        <a:spcPct val="100000"/>
      </a:lnSpc>
      <a:spcBef>
        <a:spcPts val="300"/>
      </a:spcBef>
      <a:spcAft>
        <a:spcPct val="0"/>
      </a:spcAft>
      <a:buClrTx/>
      <a:buFont typeface="Arial" pitchFamily="34" charset="0"/>
      <a:buChar char="•"/>
      <a:defRPr lang="en-US" sz="800" b="0" kern="1200" noProof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35013" y="146050"/>
            <a:ext cx="5540375" cy="4154488"/>
          </a:xfrm>
        </p:spPr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35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5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90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938" y="8772670"/>
            <a:ext cx="3037840" cy="461804"/>
          </a:xfrm>
          <a:prstGeom prst="rect">
            <a:avLst/>
          </a:prstGeom>
        </p:spPr>
        <p:txBody>
          <a:bodyPr lIns="92681" tIns="46341" rIns="92681" bIns="46341"/>
          <a:lstStyle/>
          <a:p>
            <a:fld id="{EA4EED83-CAC1-4B59-A930-3D5AD618E7DF}" type="slidenum">
              <a:rPr lang="en-US" smtClean="0">
                <a:solidFill>
                  <a:srgbClr val="EEECE1"/>
                </a:solidFill>
                <a:latin typeface="Calibri"/>
              </a:rPr>
              <a:pPr/>
              <a:t>7</a:t>
            </a:fld>
            <a:endParaRPr lang="en-US" dirty="0">
              <a:solidFill>
                <a:srgbClr val="EEECE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5652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3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64" y="2240280"/>
            <a:ext cx="8119872" cy="170992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800" b="1" i="0" dirty="0" smtClean="0">
                <a:solidFill>
                  <a:schemeClr val="accent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064" y="4571999"/>
            <a:ext cx="8119872" cy="43088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None/>
              <a:defRPr lang="en-US" sz="2200" b="1" i="1" baseline="0" smtClean="0">
                <a:solidFill>
                  <a:schemeClr val="accent6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Line 19"/>
          <p:cNvSpPr>
            <a:spLocks noChangeShapeType="1"/>
          </p:cNvSpPr>
          <p:nvPr/>
        </p:nvSpPr>
        <p:spPr bwMode="auto">
          <a:xfrm>
            <a:off x="514350" y="1927225"/>
            <a:ext cx="8116888" cy="0"/>
          </a:xfrm>
          <a:prstGeom prst="line">
            <a:avLst/>
          </a:prstGeom>
          <a:noFill/>
          <a:ln w="12700">
            <a:solidFill>
              <a:srgbClr val="007CC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>
            <a:off x="514350" y="4265613"/>
            <a:ext cx="8116888" cy="0"/>
          </a:xfrm>
          <a:prstGeom prst="line">
            <a:avLst/>
          </a:prstGeom>
          <a:noFill/>
          <a:ln w="12700">
            <a:solidFill>
              <a:srgbClr val="007CC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0" name="Line 19"/>
          <p:cNvSpPr>
            <a:spLocks noChangeShapeType="1"/>
          </p:cNvSpPr>
          <p:nvPr userDrawn="1"/>
        </p:nvSpPr>
        <p:spPr bwMode="auto">
          <a:xfrm>
            <a:off x="514350" y="1927225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1" name="Line 31"/>
          <p:cNvSpPr>
            <a:spLocks noChangeShapeType="1"/>
          </p:cNvSpPr>
          <p:nvPr userDrawn="1"/>
        </p:nvSpPr>
        <p:spPr bwMode="auto">
          <a:xfrm>
            <a:off x="514350" y="4265613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3335" y="730440"/>
            <a:ext cx="3869830" cy="4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" y="0"/>
            <a:ext cx="9144001" cy="3013495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553359"/>
            <a:ext cx="1487061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530191" y="553359"/>
            <a:ext cx="2777485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472947" y="553359"/>
            <a:ext cx="2671053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350807" y="553359"/>
            <a:ext cx="2079011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834810" y="2765751"/>
            <a:ext cx="3361765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1740753" y="2765751"/>
            <a:ext cx="2050926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" y="2765751"/>
            <a:ext cx="1697623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7239703" y="2765751"/>
            <a:ext cx="1904297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10897" y="5496142"/>
            <a:ext cx="8503920" cy="896112"/>
          </a:xfrm>
        </p:spPr>
        <p:txBody>
          <a:bodyPr lIns="0" tIns="0" rIns="0" bIns="0"/>
          <a:lstStyle>
            <a:lvl1pPr algn="l">
              <a:lnSpc>
                <a:spcPct val="100000"/>
              </a:lnSpc>
              <a:defRPr lang="en-US" sz="5400" b="0" i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10897" y="5024691"/>
            <a:ext cx="8503920" cy="553998"/>
          </a:xfrm>
          <a:ln/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600" b="0" i="1" kern="1200" dirty="0">
                <a:solidFill>
                  <a:srgbClr val="2DBCB6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337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Head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1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93191" y="3063525"/>
            <a:ext cx="4673331" cy="1252728"/>
          </a:xfrm>
        </p:spPr>
        <p:txBody>
          <a:bodyPr wrap="square" lIns="0" tIns="0" rIns="0" bIns="0" anchor="b"/>
          <a:lstStyle>
            <a:lvl1pPr algn="l">
              <a:lnSpc>
                <a:spcPts val="4800"/>
              </a:lnSpc>
              <a:spcBef>
                <a:spcPts val="0"/>
              </a:spcBef>
              <a:defRPr lang="en-US" sz="6000" b="0" i="1" kern="1200" dirty="0">
                <a:solidFill>
                  <a:schemeClr val="accent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16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93192" y="4461447"/>
            <a:ext cx="4673330" cy="897682"/>
          </a:xfrm>
          <a:ln/>
        </p:spPr>
        <p:txBody>
          <a:bodyPr lIns="0" tIns="0" rIns="0" bIns="0"/>
          <a:lstStyle>
            <a:lvl1pPr marL="0" indent="0">
              <a:lnSpc>
                <a:spcPts val="3500"/>
              </a:lnSpc>
              <a:spcBef>
                <a:spcPts val="0"/>
              </a:spcBef>
              <a:buFontTx/>
              <a:buNone/>
              <a:defRPr lang="en-US" sz="3600" b="1" i="1" kern="1200" dirty="0">
                <a:solidFill>
                  <a:schemeClr val="accent6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1" y="4337268"/>
            <a:ext cx="491705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/>
          <p:cNvSpPr/>
          <p:nvPr userDrawn="1"/>
        </p:nvSpPr>
        <p:spPr bwMode="gray">
          <a:xfrm>
            <a:off x="0" y="0"/>
            <a:ext cx="9144000" cy="2667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159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565574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592142" y="1"/>
            <a:ext cx="2565574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565574" y="1"/>
            <a:ext cx="4026568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25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64" y="2240280"/>
            <a:ext cx="8119872" cy="170992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800" b="1" i="0" dirty="0" smtClean="0">
                <a:solidFill>
                  <a:schemeClr val="accent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064" y="4571999"/>
            <a:ext cx="8119872" cy="43088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None/>
              <a:defRPr lang="en-US" sz="2200" b="1" i="1" baseline="0" smtClean="0">
                <a:solidFill>
                  <a:schemeClr val="accent6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Line 19"/>
          <p:cNvSpPr>
            <a:spLocks noChangeShapeType="1"/>
          </p:cNvSpPr>
          <p:nvPr/>
        </p:nvSpPr>
        <p:spPr bwMode="auto">
          <a:xfrm>
            <a:off x="514350" y="1927225"/>
            <a:ext cx="8116888" cy="0"/>
          </a:xfrm>
          <a:prstGeom prst="line">
            <a:avLst/>
          </a:prstGeom>
          <a:noFill/>
          <a:ln w="12700">
            <a:solidFill>
              <a:srgbClr val="007CC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>
            <a:off x="514350" y="4265613"/>
            <a:ext cx="8116888" cy="0"/>
          </a:xfrm>
          <a:prstGeom prst="line">
            <a:avLst/>
          </a:prstGeom>
          <a:noFill/>
          <a:ln w="12700">
            <a:solidFill>
              <a:srgbClr val="007CC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Line 19"/>
          <p:cNvSpPr>
            <a:spLocks noChangeShapeType="1"/>
          </p:cNvSpPr>
          <p:nvPr userDrawn="1"/>
        </p:nvSpPr>
        <p:spPr bwMode="auto">
          <a:xfrm>
            <a:off x="514350" y="1927225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Line 31"/>
          <p:cNvSpPr>
            <a:spLocks noChangeShapeType="1"/>
          </p:cNvSpPr>
          <p:nvPr userDrawn="1"/>
        </p:nvSpPr>
        <p:spPr bwMode="auto">
          <a:xfrm>
            <a:off x="514350" y="4265613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3335" y="730440"/>
            <a:ext cx="3869830" cy="4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78631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0904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16736"/>
            <a:ext cx="8119872" cy="193899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6773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889760"/>
            <a:ext cx="8119872" cy="193899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381513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64" y="1316739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739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90110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512763" y="1889763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42866" y="1889763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12763" y="1280161"/>
            <a:ext cx="3986784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42866" y="1280161"/>
            <a:ext cx="3986784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546510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512064" y="2072640"/>
            <a:ext cx="8119872" cy="3901440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767793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512064" y="2072640"/>
            <a:ext cx="8119872" cy="3901440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6280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0" y="0"/>
            <a:ext cx="9144000" cy="3485072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3960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" y="0"/>
            <a:ext cx="9144001" cy="3013495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553359"/>
            <a:ext cx="1487061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530191" y="553359"/>
            <a:ext cx="2777485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472947" y="553359"/>
            <a:ext cx="2671053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350807" y="553359"/>
            <a:ext cx="2079011" cy="2170447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834810" y="2765751"/>
            <a:ext cx="3361765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1740753" y="2765751"/>
            <a:ext cx="2050926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" y="2765751"/>
            <a:ext cx="1697623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7239703" y="2765751"/>
            <a:ext cx="1904297" cy="2172042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10897" y="5496142"/>
            <a:ext cx="8503920" cy="896112"/>
          </a:xfrm>
        </p:spPr>
        <p:txBody>
          <a:bodyPr lIns="0" tIns="0" rIns="0" bIns="0"/>
          <a:lstStyle>
            <a:lvl1pPr algn="l">
              <a:lnSpc>
                <a:spcPct val="100000"/>
              </a:lnSpc>
              <a:defRPr lang="en-US" sz="5400" b="0" i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10897" y="5024691"/>
            <a:ext cx="8503920" cy="553998"/>
          </a:xfrm>
          <a:ln/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600" b="0" i="1" kern="1200" dirty="0">
                <a:solidFill>
                  <a:srgbClr val="2DBCB6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7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Head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1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93191" y="3063525"/>
            <a:ext cx="4673331" cy="1252728"/>
          </a:xfrm>
        </p:spPr>
        <p:txBody>
          <a:bodyPr wrap="square" lIns="0" tIns="0" rIns="0" bIns="0" anchor="b"/>
          <a:lstStyle>
            <a:lvl1pPr algn="l">
              <a:lnSpc>
                <a:spcPts val="4800"/>
              </a:lnSpc>
              <a:spcBef>
                <a:spcPts val="0"/>
              </a:spcBef>
              <a:defRPr lang="en-US" sz="6000" b="0" i="1" kern="1200" dirty="0">
                <a:solidFill>
                  <a:schemeClr val="accent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16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93192" y="4461447"/>
            <a:ext cx="4673330" cy="897682"/>
          </a:xfrm>
          <a:ln/>
        </p:spPr>
        <p:txBody>
          <a:bodyPr lIns="0" tIns="0" rIns="0" bIns="0"/>
          <a:lstStyle>
            <a:lvl1pPr marL="0" indent="0">
              <a:lnSpc>
                <a:spcPts val="3500"/>
              </a:lnSpc>
              <a:spcBef>
                <a:spcPts val="0"/>
              </a:spcBef>
              <a:buFontTx/>
              <a:buNone/>
              <a:defRPr lang="en-US" sz="3600" b="1" i="1" kern="1200" dirty="0">
                <a:solidFill>
                  <a:schemeClr val="accent6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1" y="4337268"/>
            <a:ext cx="491705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/>
          <p:cNvSpPr/>
          <p:nvPr userDrawn="1"/>
        </p:nvSpPr>
        <p:spPr bwMode="gray">
          <a:xfrm>
            <a:off x="0" y="0"/>
            <a:ext cx="9144000" cy="2667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159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565574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592142" y="1"/>
            <a:ext cx="2565574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565574" y="1"/>
            <a:ext cx="4026568" cy="2660651"/>
          </a:xfrm>
        </p:spPr>
        <p:txBody>
          <a:bodyPr>
            <a:noAutofit/>
          </a:bodyPr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76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16736"/>
            <a:ext cx="8119872" cy="193899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889760"/>
            <a:ext cx="8119872" cy="193899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64" y="1316739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739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512763" y="1889763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42866" y="1889763"/>
            <a:ext cx="3986784" cy="2215991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12763" y="1280161"/>
            <a:ext cx="3986784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42866" y="1280161"/>
            <a:ext cx="3986784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512064" y="2072640"/>
            <a:ext cx="8119872" cy="3901440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lnSpc>
                <a:spcPts val="35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512064" y="2072640"/>
            <a:ext cx="8119872" cy="3901440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2763" y="1280161"/>
            <a:ext cx="8120062" cy="49244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0" y="0"/>
            <a:ext cx="9144000" cy="3485072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2064" y="238093"/>
            <a:ext cx="8119872" cy="10972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064" y="1316736"/>
            <a:ext cx="8119872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Line 38"/>
          <p:cNvSpPr>
            <a:spLocks noChangeShapeType="1"/>
          </p:cNvSpPr>
          <p:nvPr/>
        </p:nvSpPr>
        <p:spPr bwMode="auto">
          <a:xfrm>
            <a:off x="514350" y="1276199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/>
        </p:nvSpPr>
        <p:spPr bwMode="gray">
          <a:xfrm>
            <a:off x="3619500" y="6405900"/>
            <a:ext cx="190500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909AF01-7EFE-4A29-B021-8BA707099C41}" type="slidenum">
              <a:rPr lang="en-US" sz="1000" b="0">
                <a:solidFill>
                  <a:schemeClr val="tx2"/>
                </a:solidFill>
                <a:latin typeface="+mn-lt"/>
              </a:rPr>
              <a:pPr>
                <a:defRPr/>
              </a:pPr>
              <a:t>‹#›</a:t>
            </a:fld>
            <a:endParaRPr lang="en-US" sz="10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2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741" y="6508898"/>
            <a:ext cx="1687959" cy="18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705" r:id="rId10"/>
    <p:sldLayoutId id="2147483706" r:id="rId11"/>
  </p:sldLayoutIdLst>
  <p:transition>
    <p:fade/>
  </p:transition>
  <p:txStyles>
    <p:titleStyle>
      <a:lvl1pPr algn="ctr" defTabSz="914400" rtl="0" eaLnBrk="1" latinLnBrk="0" hangingPunct="1">
        <a:lnSpc>
          <a:spcPts val="3500"/>
        </a:lnSpc>
        <a:spcBef>
          <a:spcPct val="0"/>
        </a:spcBef>
        <a:buNone/>
        <a:defRPr lang="en-US" sz="3200" b="1" kern="1200" smtClean="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defTabSz="914400" rtl="0" eaLnBrk="1" fontAlgn="base" latinLnBrk="0" hangingPunct="1">
        <a:lnSpc>
          <a:spcPct val="100000"/>
        </a:lnSpc>
        <a:spcBef>
          <a:spcPts val="12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2400" b="1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lang="en-US" sz="2200" b="1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2000" b="1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lang="en-US" sz="1800" b="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1600" b="1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2064" y="238093"/>
            <a:ext cx="8119872" cy="10972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064" y="1316736"/>
            <a:ext cx="8119872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Line 38"/>
          <p:cNvSpPr>
            <a:spLocks noChangeShapeType="1"/>
          </p:cNvSpPr>
          <p:nvPr/>
        </p:nvSpPr>
        <p:spPr bwMode="auto">
          <a:xfrm>
            <a:off x="514350" y="1276199"/>
            <a:ext cx="8116888" cy="0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>
            <a:spLocks noGrp="1" noChangeArrowheads="1"/>
          </p:cNvSpPr>
          <p:nvPr/>
        </p:nvSpPr>
        <p:spPr bwMode="gray">
          <a:xfrm>
            <a:off x="3619500" y="6405900"/>
            <a:ext cx="190500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909AF01-7EFE-4A29-B021-8BA707099C41}" type="slidenum">
              <a:rPr lang="en-US" sz="1000" b="0">
                <a:solidFill>
                  <a:srgbClr val="716F73"/>
                </a:solidFill>
                <a:latin typeface="Arial"/>
              </a:rPr>
              <a:pPr>
                <a:defRPr/>
              </a:pPr>
              <a:t>‹#›</a:t>
            </a:fld>
            <a:endParaRPr lang="en-US" sz="1000" b="0" dirty="0">
              <a:solidFill>
                <a:srgbClr val="716F73"/>
              </a:solidFill>
              <a:latin typeface="Arial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/>
        </p:nvSpPr>
        <p:spPr bwMode="gray">
          <a:xfrm>
            <a:off x="512763" y="6397628"/>
            <a:ext cx="279400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000" b="0" dirty="0">
                <a:solidFill>
                  <a:srgbClr val="716F73"/>
                </a:solidFill>
              </a:rPr>
              <a:t>For Internal Use Only. Amgen Confidential.</a:t>
            </a:r>
          </a:p>
        </p:txBody>
      </p:sp>
      <p:pic>
        <p:nvPicPr>
          <p:cNvPr id="12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741" y="6508898"/>
            <a:ext cx="1687959" cy="18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86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fade/>
  </p:transition>
  <p:txStyles>
    <p:titleStyle>
      <a:lvl1pPr algn="ctr" defTabSz="914400" rtl="0" eaLnBrk="1" latinLnBrk="0" hangingPunct="1">
        <a:lnSpc>
          <a:spcPts val="3500"/>
        </a:lnSpc>
        <a:spcBef>
          <a:spcPct val="0"/>
        </a:spcBef>
        <a:buNone/>
        <a:defRPr lang="en-US" sz="3200" b="1" kern="1200" smtClean="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defTabSz="914400" rtl="0" eaLnBrk="1" fontAlgn="base" latinLnBrk="0" hangingPunct="1">
        <a:lnSpc>
          <a:spcPct val="100000"/>
        </a:lnSpc>
        <a:spcBef>
          <a:spcPts val="12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2400" b="1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lang="en-US" sz="2200" b="1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2000" b="1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lang="en-US" sz="1800" b="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432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lang="en-US" sz="1600" b="1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81" name="Rectangle 4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ICD-10-PCS Code for the Administration of BLINCYTO™ (blinatumomab)</a:t>
            </a:r>
            <a:endParaRPr lang="en-US" sz="2800" dirty="0"/>
          </a:p>
        </p:txBody>
      </p:sp>
      <p:sp>
        <p:nvSpPr>
          <p:cNvPr id="402482" name="Rectangle 50"/>
          <p:cNvSpPr>
            <a:spLocks noGrp="1" noChangeArrowheads="1"/>
          </p:cNvSpPr>
          <p:nvPr>
            <p:ph type="subTitle" idx="1"/>
          </p:nvPr>
        </p:nvSpPr>
        <p:spPr>
          <a:xfrm>
            <a:off x="512064" y="4571998"/>
            <a:ext cx="8119872" cy="1415772"/>
          </a:xfrm>
        </p:spPr>
        <p:txBody>
          <a:bodyPr/>
          <a:lstStyle/>
          <a:p>
            <a:r>
              <a:rPr lang="en-US" dirty="0" smtClean="0"/>
              <a:t>ICD-10-PCS Coordination and Maintenance Committee Meeting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Dr.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Tapan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Maniar, Global Development Lead, Amgen Inc.</a:t>
            </a:r>
          </a:p>
          <a:p>
            <a:r>
              <a:rPr lang="en-US" dirty="0" smtClean="0"/>
              <a:t>March 18, 2015</a:t>
            </a:r>
          </a:p>
        </p:txBody>
      </p:sp>
    </p:spTree>
    <p:extLst>
      <p:ext uri="{BB962C8B-B14F-4D97-AF65-F5344CB8AC3E}">
        <p14:creationId xmlns:p14="http://schemas.microsoft.com/office/powerpoint/2010/main" val="1113921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BLINCYTO</a:t>
            </a:r>
            <a:r>
              <a:rPr lang="en-US" baseline="30000" dirty="0" smtClean="0"/>
              <a:t>™</a:t>
            </a:r>
            <a:r>
              <a:rPr lang="en-US" dirty="0" smtClean="0"/>
              <a:t> is a Continuous Intravenous Infusion Initiated in the Inpatient Setting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823546"/>
              </p:ext>
            </p:extLst>
          </p:nvPr>
        </p:nvGraphicFramePr>
        <p:xfrm>
          <a:off x="388238" y="1359267"/>
          <a:ext cx="8355712" cy="4945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70598" y="6416408"/>
            <a:ext cx="4150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tabLst>
                <a:tab pos="4054475" algn="l"/>
              </a:tabLst>
            </a:pPr>
            <a:r>
              <a:rPr lang="en-US" sz="1000" dirty="0" smtClean="0">
                <a:solidFill>
                  <a:srgbClr val="000000"/>
                </a:solidFill>
              </a:rPr>
              <a:t>CR – Complete Remission; CRh* - </a:t>
            </a:r>
            <a:r>
              <a:rPr lang="en-US" altLang="en-US" sz="1000" dirty="0" smtClean="0">
                <a:solidFill>
                  <a:srgbClr val="000000"/>
                </a:solidFill>
                <a:cs typeface="Arial" charset="0"/>
              </a:rPr>
              <a:t>Complete Remission with Partial Hematological Recovery of Peripheral Blood Counts</a:t>
            </a:r>
            <a:endParaRPr lang="en-US" altLang="en-US" sz="1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9054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174295"/>
            <a:ext cx="8119872" cy="1097280"/>
          </a:xfrm>
        </p:spPr>
        <p:txBody>
          <a:bodyPr/>
          <a:lstStyle/>
          <a:p>
            <a:r>
              <a:rPr lang="en-US" dirty="0"/>
              <a:t>New ICD-10-PCS Code for the Administration of BLINCYTO</a:t>
            </a:r>
            <a:r>
              <a:rPr lang="en-US" baseline="30000" dirty="0"/>
              <a:t>™</a:t>
            </a:r>
            <a:r>
              <a:rPr lang="en-US" dirty="0"/>
              <a:t> </a:t>
            </a:r>
            <a:r>
              <a:rPr lang="en-US" dirty="0" smtClean="0"/>
              <a:t>Requested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16736"/>
            <a:ext cx="8119872" cy="2277547"/>
          </a:xfrm>
        </p:spPr>
        <p:txBody>
          <a:bodyPr/>
          <a:lstStyle/>
          <a:p>
            <a:r>
              <a:rPr lang="en-US" sz="1600" b="0" dirty="0"/>
              <a:t>Amgen requests to establish new ICD-10-PCS codes through the use of a qualifier so hospitals and payers can identify BLINCYTO</a:t>
            </a:r>
            <a:r>
              <a:rPr lang="en-US" sz="1600" b="0" baseline="30000" dirty="0"/>
              <a:t>™</a:t>
            </a:r>
            <a:r>
              <a:rPr lang="en-US" sz="1600" b="0" dirty="0"/>
              <a:t> </a:t>
            </a:r>
            <a:r>
              <a:rPr lang="en-US" sz="1600" b="0" dirty="0" smtClean="0"/>
              <a:t>administration </a:t>
            </a:r>
            <a:r>
              <a:rPr lang="en-US" sz="1600" b="0" dirty="0"/>
              <a:t>for the treatment of Ph- R/R </a:t>
            </a:r>
            <a:r>
              <a:rPr lang="en-US" sz="1600" b="0" dirty="0" smtClean="0"/>
              <a:t>B-cell precursor </a:t>
            </a:r>
            <a:r>
              <a:rPr lang="en-US" sz="1600" b="0" dirty="0"/>
              <a:t>ALL on </a:t>
            </a:r>
            <a:r>
              <a:rPr lang="en-US" sz="1600" b="0" dirty="0" smtClean="0"/>
              <a:t>claims</a:t>
            </a:r>
            <a:endParaRPr lang="en-US" sz="1600" b="0" dirty="0"/>
          </a:p>
          <a:p>
            <a:r>
              <a:rPr lang="en-US" sz="1600" b="0" dirty="0" smtClean="0"/>
              <a:t>Amgen </a:t>
            </a:r>
            <a:r>
              <a:rPr lang="en-US" sz="1600" b="0" dirty="0"/>
              <a:t>proposes to add new Qualifier value </a:t>
            </a:r>
            <a:r>
              <a:rPr lang="en-US" sz="1600" b="0" u="sng" dirty="0"/>
              <a:t>R Blinatumomab</a:t>
            </a:r>
            <a:r>
              <a:rPr lang="en-US" sz="1600" b="0" dirty="0"/>
              <a:t> to Section 3, Body System E, Operation 0:</a:t>
            </a:r>
          </a:p>
          <a:p>
            <a:endParaRPr lang="en-US" sz="1600" b="0" dirty="0"/>
          </a:p>
          <a:p>
            <a:endParaRPr lang="en-US" sz="16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109688"/>
              </p:ext>
            </p:extLst>
          </p:nvPr>
        </p:nvGraphicFramePr>
        <p:xfrm>
          <a:off x="724591" y="2840038"/>
          <a:ext cx="7790761" cy="3383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1859"/>
                <a:gridCol w="447675"/>
                <a:gridCol w="88658"/>
                <a:gridCol w="1520265"/>
                <a:gridCol w="1486702"/>
                <a:gridCol w="2895602"/>
              </a:tblGrid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tabLst>
                          <a:tab pos="734695" algn="l"/>
                          <a:tab pos="906145" algn="l"/>
                        </a:tabLst>
                      </a:pP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Section</a:t>
                      </a:r>
                      <a:endParaRPr lang="en-US" sz="14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Administration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tabLst>
                          <a:tab pos="734695" algn="l"/>
                          <a:tab pos="906145" algn="l"/>
                        </a:tabLst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Body 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System</a:t>
                      </a:r>
                      <a:endParaRPr lang="en-US" sz="14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Physiological Systems and Anatomical Regions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marL="0" indent="-914400" algn="l" defTabSz="914400" rtl="0" eaLnBrk="1" latinLnBrk="0" hangingPunct="1">
                        <a:lnSpc>
                          <a:spcPct val="115000"/>
                        </a:lnSpc>
                        <a:tabLst>
                          <a:tab pos="734695" algn="l"/>
                          <a:tab pos="906145" algn="l"/>
                        </a:tabLst>
                      </a:pP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91440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-9144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34695" algn="l"/>
                          <a:tab pos="906145" algn="l"/>
                        </a:tabLst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Introduction: Putting in or on a therapeutic, diagnostic, nutritional, physiological, or prophylactic substance except blood or blood products 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Body System /Region 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Approach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Substance 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Qualifier </a:t>
                      </a: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92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Peripheral Vein</a:t>
                      </a:r>
                      <a:b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Central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Vein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Percutaneous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102870" indent="-102870">
                        <a:lnSpc>
                          <a:spcPct val="115000"/>
                        </a:lnSpc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pt-BR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Antineoplastic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High-dose Interleukin-2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Low-dose Interleukin-2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Other Antineoplastic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Monoclonal Antibody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Clofarabine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ADD R Blinatumomab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258" marR="63258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7503" y="6371130"/>
            <a:ext cx="3983621" cy="4868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Ph- - Philadelphia Chromosome Negative; </a:t>
            </a:r>
            <a:r>
              <a:rPr lang="en-US" sz="1000" dirty="0">
                <a:solidFill>
                  <a:srgbClr val="000000"/>
                </a:solidFill>
              </a:rPr>
              <a:t>R/R – Relapsed/Refractory; </a:t>
            </a:r>
            <a:r>
              <a:rPr lang="en-US" sz="1000" dirty="0" smtClean="0">
                <a:solidFill>
                  <a:srgbClr val="000000"/>
                </a:solidFill>
              </a:rPr>
              <a:t>ALL </a:t>
            </a:r>
            <a:r>
              <a:rPr lang="en-US" sz="1000" dirty="0">
                <a:solidFill>
                  <a:srgbClr val="000000"/>
                </a:solidFill>
              </a:rPr>
              <a:t>– Acute Lymphoblastic </a:t>
            </a:r>
            <a:r>
              <a:rPr lang="en-US" sz="1000" dirty="0" smtClean="0">
                <a:solidFill>
                  <a:srgbClr val="000000"/>
                </a:solidFill>
              </a:rPr>
              <a:t>Leukemia; 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ICD-10-PCS </a:t>
            </a:r>
            <a:r>
              <a:rPr lang="en-US" sz="1000" dirty="0">
                <a:solidFill>
                  <a:srgbClr val="000000"/>
                </a:solidFill>
              </a:rPr>
              <a:t>–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 International Classification of Diseases, Tenth Revision, Procedure Coding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System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112137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184928"/>
            <a:ext cx="8119872" cy="1097280"/>
          </a:xfrm>
        </p:spPr>
        <p:txBody>
          <a:bodyPr/>
          <a:lstStyle/>
          <a:p>
            <a:pPr lvl="1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Calibri" panose="020F0502020204030204" pitchFamily="34" charset="0"/>
              </a:rPr>
              <a:t/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/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Rationale to Add Qualifier for </a:t>
            </a:r>
            <a:r>
              <a:rPr lang="en-US" sz="28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B</a:t>
            </a:r>
            <a:r>
              <a:rPr lang="en-US" sz="28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linatumomab</a:t>
            </a: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Under the “0 Antineoplastic” Substance 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C</a:t>
            </a: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ategory </a:t>
            </a:r>
            <a:endParaRPr lang="en-US" sz="28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92936"/>
            <a:ext cx="8119872" cy="323165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b="0" dirty="0" smtClean="0"/>
              <a:t>BLINCYTO</a:t>
            </a:r>
            <a:r>
              <a:rPr lang="en-US" sz="1800" b="0" baseline="30000" dirty="0"/>
              <a:t>™</a:t>
            </a:r>
            <a:r>
              <a:rPr lang="en-US" sz="1800" b="0" dirty="0"/>
              <a:t> </a:t>
            </a:r>
            <a:r>
              <a:rPr lang="en-US" sz="1800" b="0" dirty="0" smtClean="0"/>
              <a:t>is </a:t>
            </a:r>
            <a:r>
              <a:rPr lang="en-US" sz="1800" b="0" dirty="0"/>
              <a:t>an antineoplastic </a:t>
            </a:r>
            <a:r>
              <a:rPr lang="en-US" sz="1800" b="0" dirty="0" smtClean="0"/>
              <a:t>immunotherapy</a:t>
            </a:r>
          </a:p>
          <a:p>
            <a:pPr>
              <a:spcAft>
                <a:spcPts val="600"/>
              </a:spcAft>
            </a:pPr>
            <a:r>
              <a:rPr lang="en-US" sz="1800" b="0" dirty="0" smtClean="0"/>
              <a:t>Consistent </a:t>
            </a:r>
            <a:r>
              <a:rPr lang="en-US" sz="1800" b="0" dirty="0"/>
              <a:t>with </a:t>
            </a:r>
            <a:r>
              <a:rPr lang="en-US" sz="1800" b="0" dirty="0" smtClean="0"/>
              <a:t>other ICD-10-CM </a:t>
            </a:r>
            <a:r>
              <a:rPr lang="en-US" sz="1800" b="0" dirty="0"/>
              <a:t>coding </a:t>
            </a:r>
            <a:r>
              <a:rPr lang="en-US" sz="1800" b="0" dirty="0" smtClean="0"/>
              <a:t>conventions, </a:t>
            </a:r>
            <a:r>
              <a:rPr lang="en-US" sz="1800" b="0" i="1" dirty="0" smtClean="0"/>
              <a:t>e.g.</a:t>
            </a:r>
            <a:r>
              <a:rPr lang="en-US" sz="1800" b="0" dirty="0" smtClean="0"/>
              <a:t>, </a:t>
            </a:r>
            <a:r>
              <a:rPr lang="en-US" sz="1800" b="0" i="1" dirty="0" smtClean="0"/>
              <a:t>Z51.12 </a:t>
            </a:r>
            <a:r>
              <a:rPr lang="en-US" sz="1800" b="0" i="1" dirty="0"/>
              <a:t>Encounter for antineoplastic </a:t>
            </a:r>
            <a:r>
              <a:rPr lang="en-US" sz="1800" b="0" i="1" dirty="0" smtClean="0"/>
              <a:t>immunotherapy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Consistent with pre-existing qualifiers in the Antineoplastic Substance category, </a:t>
            </a:r>
            <a:r>
              <a:rPr lang="en-US" sz="1800" b="0" i="1" dirty="0" smtClean="0"/>
              <a:t>e.g.</a:t>
            </a:r>
            <a:r>
              <a:rPr lang="en-US" sz="1800" b="0" dirty="0" smtClean="0"/>
              <a:t>, </a:t>
            </a:r>
            <a:r>
              <a:rPr lang="en-US" sz="1800" b="0" dirty="0"/>
              <a:t>interleukin-2</a:t>
            </a:r>
          </a:p>
          <a:p>
            <a:pPr>
              <a:spcAft>
                <a:spcPts val="600"/>
              </a:spcAft>
            </a:pPr>
            <a:r>
              <a:rPr lang="en-US" sz="1800" b="0" dirty="0" smtClean="0"/>
              <a:t>Precedent exists for drug-specific qualifiers, </a:t>
            </a:r>
            <a:r>
              <a:rPr lang="en-US" sz="1800" b="0" i="1" dirty="0" smtClean="0"/>
              <a:t>e.g.</a:t>
            </a:r>
            <a:r>
              <a:rPr lang="en-US" sz="1800" b="0" dirty="0" smtClean="0"/>
              <a:t>, “P Clofarabine”</a:t>
            </a:r>
          </a:p>
          <a:p>
            <a:pPr>
              <a:spcAft>
                <a:spcPts val="600"/>
              </a:spcAft>
            </a:pPr>
            <a:r>
              <a:rPr lang="en-US" sz="1800" b="0" dirty="0" smtClean="0"/>
              <a:t>Unique qualifier and ICD-10-PCS code necessary to facilitate new technology add-on payment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503" y="6371131"/>
            <a:ext cx="3983621" cy="3529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ICD-10-PCS </a:t>
            </a:r>
            <a:r>
              <a:rPr lang="en-US" sz="1000" dirty="0">
                <a:solidFill>
                  <a:srgbClr val="000000"/>
                </a:solidFill>
              </a:rPr>
              <a:t>–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 International Classification of Diseases, Tenth Revision, Procedure Coding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System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506938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184928"/>
            <a:ext cx="8119872" cy="1097280"/>
          </a:xfrm>
        </p:spPr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16736"/>
            <a:ext cx="8119872" cy="3093154"/>
          </a:xfrm>
        </p:spPr>
        <p:txBody>
          <a:bodyPr/>
          <a:lstStyle/>
          <a:p>
            <a:r>
              <a:rPr lang="en-US" sz="1800" dirty="0"/>
              <a:t>BLINCYTO</a:t>
            </a:r>
            <a:r>
              <a:rPr lang="en-US" sz="1800" baseline="30000" dirty="0"/>
              <a:t>™</a:t>
            </a:r>
            <a:r>
              <a:rPr lang="en-US" sz="1800" dirty="0"/>
              <a:t> </a:t>
            </a:r>
            <a:r>
              <a:rPr lang="en-US" sz="1800" dirty="0" smtClean="0"/>
              <a:t>-  </a:t>
            </a:r>
            <a:r>
              <a:rPr lang="en-US" sz="1800" dirty="0"/>
              <a:t>first-in-class antineoplastic immunotherapy </a:t>
            </a:r>
            <a:r>
              <a:rPr lang="en-US" sz="1800" b="0" dirty="0" smtClean="0"/>
              <a:t>to treat an </a:t>
            </a:r>
            <a:r>
              <a:rPr lang="en-US" sz="1800" b="0" dirty="0"/>
              <a:t>unmet medical need </a:t>
            </a:r>
          </a:p>
          <a:p>
            <a:r>
              <a:rPr lang="en-US" sz="1800" dirty="0" smtClean="0"/>
              <a:t>Current ICD-10-PCS – no unique mechanism</a:t>
            </a:r>
            <a:r>
              <a:rPr lang="en-US" sz="1800" b="0" dirty="0" smtClean="0"/>
              <a:t> </a:t>
            </a:r>
            <a:r>
              <a:rPr lang="en-US" sz="1800" b="0" dirty="0"/>
              <a:t>to </a:t>
            </a:r>
            <a:r>
              <a:rPr lang="en-US" sz="1800" b="0" dirty="0" smtClean="0"/>
              <a:t>identify </a:t>
            </a:r>
            <a:r>
              <a:rPr lang="en-US" sz="1800" b="0" dirty="0"/>
              <a:t>the intravenous administration of BLINCYTO</a:t>
            </a:r>
            <a:r>
              <a:rPr lang="en-US" sz="1800" b="0" baseline="30000" dirty="0"/>
              <a:t>™</a:t>
            </a:r>
            <a:r>
              <a:rPr lang="en-US" sz="1800" b="0" dirty="0"/>
              <a:t> </a:t>
            </a:r>
          </a:p>
          <a:p>
            <a:r>
              <a:rPr lang="en-US" sz="1800" dirty="0" smtClean="0"/>
              <a:t>Request to establish </a:t>
            </a:r>
            <a:r>
              <a:rPr lang="en-US" sz="1800" dirty="0"/>
              <a:t>new ICD-10-PCS codes </a:t>
            </a:r>
            <a:r>
              <a:rPr lang="en-US" sz="1800" b="0" dirty="0" smtClean="0"/>
              <a:t>to facilitate hospital and payer identification of BLINCYTO</a:t>
            </a:r>
            <a:r>
              <a:rPr lang="en-US" sz="1800" b="0" baseline="30000" dirty="0" smtClean="0"/>
              <a:t>™</a:t>
            </a:r>
            <a:r>
              <a:rPr lang="en-US" sz="1800" b="0" dirty="0" smtClean="0"/>
              <a:t> administration</a:t>
            </a:r>
          </a:p>
          <a:p>
            <a:pPr lvl="1"/>
            <a:r>
              <a:rPr lang="en-US" sz="1600" dirty="0" smtClean="0"/>
              <a:t>Required</a:t>
            </a:r>
            <a:r>
              <a:rPr lang="en-US" sz="1600" b="0" dirty="0" smtClean="0"/>
              <a:t> to facilitate inpatient hospital new </a:t>
            </a:r>
            <a:r>
              <a:rPr lang="en-US" sz="1600" b="0" dirty="0"/>
              <a:t>t</a:t>
            </a:r>
            <a:r>
              <a:rPr lang="en-US" sz="1600" b="0" dirty="0" smtClean="0"/>
              <a:t>echnology add-on payment</a:t>
            </a:r>
          </a:p>
          <a:p>
            <a:r>
              <a:rPr lang="en-US" sz="1800" dirty="0"/>
              <a:t>“0 Antineoplastic” Substance </a:t>
            </a:r>
            <a:r>
              <a:rPr lang="en-US" sz="1800" dirty="0" smtClean="0"/>
              <a:t>category </a:t>
            </a:r>
            <a:r>
              <a:rPr lang="en-US" sz="1800" b="0" dirty="0" smtClean="0"/>
              <a:t>most appropriate for addition of </a:t>
            </a:r>
            <a:r>
              <a:rPr lang="en-US" sz="1800" b="0" dirty="0"/>
              <a:t>BLINCYTO</a:t>
            </a:r>
            <a:r>
              <a:rPr lang="en-US" sz="1800" b="0" baseline="30000" dirty="0"/>
              <a:t>™</a:t>
            </a:r>
            <a:r>
              <a:rPr lang="en-US" sz="1800" b="0" dirty="0"/>
              <a:t> </a:t>
            </a:r>
            <a:r>
              <a:rPr lang="en-US" sz="1800" b="0" dirty="0" smtClean="0"/>
              <a:t>qualifier</a:t>
            </a:r>
            <a:endParaRPr lang="en-US" sz="1800" b="0" dirty="0"/>
          </a:p>
        </p:txBody>
      </p:sp>
      <p:sp>
        <p:nvSpPr>
          <p:cNvPr id="4" name="Rectangle 3"/>
          <p:cNvSpPr/>
          <p:nvPr/>
        </p:nvSpPr>
        <p:spPr>
          <a:xfrm>
            <a:off x="538163" y="4731856"/>
            <a:ext cx="8067675" cy="1200329"/>
          </a:xfrm>
          <a:prstGeom prst="rect">
            <a:avLst/>
          </a:prstGeo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Amgen recommends the creation of a new ICD-10-PCS qualifier </a:t>
            </a:r>
            <a:r>
              <a:rPr lang="en-US" b="1" dirty="0">
                <a:solidFill>
                  <a:schemeClr val="bg1"/>
                </a:solidFill>
              </a:rPr>
              <a:t>value 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en-US" b="1" u="sng" dirty="0" smtClean="0">
                <a:solidFill>
                  <a:schemeClr val="bg1"/>
                </a:solidFill>
              </a:rPr>
              <a:t>R </a:t>
            </a:r>
            <a:r>
              <a:rPr lang="en-US" b="1" u="sng" dirty="0">
                <a:solidFill>
                  <a:schemeClr val="bg1"/>
                </a:solidFill>
              </a:rPr>
              <a:t>Blinatumomab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to </a:t>
            </a:r>
            <a:r>
              <a:rPr lang="en-US" b="1" dirty="0">
                <a:solidFill>
                  <a:schemeClr val="bg1"/>
                </a:solidFill>
              </a:rPr>
              <a:t>support identification of BLINCYTO</a:t>
            </a:r>
            <a:r>
              <a:rPr lang="en-US" b="1" baseline="30000" dirty="0">
                <a:solidFill>
                  <a:schemeClr val="bg1"/>
                </a:solidFill>
              </a:rPr>
              <a:t>™</a:t>
            </a:r>
            <a:r>
              <a:rPr lang="en-US" b="1" dirty="0" smtClean="0">
                <a:solidFill>
                  <a:schemeClr val="bg1"/>
                </a:solidFill>
              </a:rPr>
              <a:t>-specific </a:t>
            </a:r>
            <a:r>
              <a:rPr lang="en-US" b="1" dirty="0">
                <a:solidFill>
                  <a:schemeClr val="bg1"/>
                </a:solidFill>
              </a:rPr>
              <a:t>administrations and facilitate </a:t>
            </a:r>
            <a:r>
              <a:rPr lang="en-US" b="1" dirty="0" smtClean="0">
                <a:solidFill>
                  <a:schemeClr val="bg1"/>
                </a:solidFill>
              </a:rPr>
              <a:t>new technology </a:t>
            </a:r>
            <a:r>
              <a:rPr lang="en-US" b="1" dirty="0">
                <a:solidFill>
                  <a:schemeClr val="bg1"/>
                </a:solidFill>
              </a:rPr>
              <a:t>a</a:t>
            </a:r>
            <a:r>
              <a:rPr lang="en-US" b="1" dirty="0" smtClean="0">
                <a:solidFill>
                  <a:schemeClr val="bg1"/>
                </a:solidFill>
              </a:rPr>
              <a:t>dd-on payment adjudication on inpatient claims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505" y="6313699"/>
            <a:ext cx="3983621" cy="523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Ph- - Philadelphia Chromosome Negative; </a:t>
            </a:r>
            <a:r>
              <a:rPr lang="en-US" sz="1000" dirty="0">
                <a:solidFill>
                  <a:srgbClr val="000000"/>
                </a:solidFill>
              </a:rPr>
              <a:t>R/R – Relapsed/Refractory; </a:t>
            </a:r>
            <a:r>
              <a:rPr lang="en-US" sz="1000" dirty="0" smtClean="0">
                <a:solidFill>
                  <a:srgbClr val="000000"/>
                </a:solidFill>
              </a:rPr>
              <a:t>ALL </a:t>
            </a:r>
            <a:r>
              <a:rPr lang="en-US" sz="1000" dirty="0">
                <a:solidFill>
                  <a:srgbClr val="000000"/>
                </a:solidFill>
              </a:rPr>
              <a:t>– Acute Lymphoblastic </a:t>
            </a:r>
            <a:r>
              <a:rPr lang="en-US" sz="1000" dirty="0" smtClean="0">
                <a:solidFill>
                  <a:srgbClr val="000000"/>
                </a:solidFill>
              </a:rPr>
              <a:t>Leukemia; 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ICD-10-PCS </a:t>
            </a:r>
            <a:r>
              <a:rPr lang="en-US" sz="1000" dirty="0">
                <a:solidFill>
                  <a:srgbClr val="000000"/>
                </a:solidFill>
              </a:rPr>
              <a:t>–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 International Classification of Diseases, Tenth Revision, Procedure Coding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System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50675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18"/>
          <p:cNvSpPr txBox="1">
            <a:spLocks noChangeArrowheads="1"/>
          </p:cNvSpPr>
          <p:nvPr/>
        </p:nvSpPr>
        <p:spPr>
          <a:xfrm>
            <a:off x="512064" y="1389808"/>
            <a:ext cx="8119872" cy="4679581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4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2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0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 smtClean="0"/>
              <a:t>Unmet Medical Need for the Treatment of Ph- R/R B-cell Precursor ALL</a:t>
            </a:r>
          </a:p>
          <a:p>
            <a:r>
              <a:rPr lang="en-US" sz="1800" b="0" dirty="0" smtClean="0"/>
              <a:t>BLINCYTO</a:t>
            </a:r>
            <a:r>
              <a:rPr lang="en-US" sz="1800" b="0" baseline="30000" dirty="0" smtClean="0"/>
              <a:t>™</a:t>
            </a:r>
            <a:r>
              <a:rPr lang="en-US" sz="1800" b="0" dirty="0" smtClean="0"/>
              <a:t> for </a:t>
            </a:r>
            <a:r>
              <a:rPr lang="en-US" sz="1800" b="0" dirty="0"/>
              <a:t>the Treatment of Ph- R/R B-cell Precursor ALL</a:t>
            </a:r>
          </a:p>
          <a:p>
            <a:r>
              <a:rPr lang="en-US" sz="1800" b="0" dirty="0" smtClean="0"/>
              <a:t>BLINCYTO</a:t>
            </a:r>
            <a:r>
              <a:rPr lang="en-US" sz="1800" b="0" baseline="30000" dirty="0" smtClean="0"/>
              <a:t>™</a:t>
            </a:r>
            <a:r>
              <a:rPr lang="en-US" sz="1800" b="0" dirty="0" smtClean="0"/>
              <a:t> and ICD-10-PCS Considerations</a:t>
            </a:r>
          </a:p>
          <a:p>
            <a:pPr lvl="1"/>
            <a:endParaRPr lang="en-US" sz="1800" b="0" dirty="0" smtClean="0"/>
          </a:p>
        </p:txBody>
      </p:sp>
      <p:sp>
        <p:nvSpPr>
          <p:cNvPr id="4" name="TextBox 3"/>
          <p:cNvSpPr txBox="1"/>
          <p:nvPr/>
        </p:nvSpPr>
        <p:spPr>
          <a:xfrm flipH="1">
            <a:off x="249382" y="6146093"/>
            <a:ext cx="41801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000" dirty="0" smtClean="0">
                <a:solidFill>
                  <a:srgbClr val="000000"/>
                </a:solidFill>
              </a:rPr>
              <a:t>Ph- </a:t>
            </a:r>
            <a:r>
              <a:rPr lang="en-US" sz="1000" dirty="0">
                <a:solidFill>
                  <a:srgbClr val="000000"/>
                </a:solidFill>
              </a:rPr>
              <a:t>– Philadelphia-chromosome </a:t>
            </a:r>
            <a:r>
              <a:rPr lang="en-US" sz="1000" dirty="0" smtClean="0">
                <a:solidFill>
                  <a:srgbClr val="000000"/>
                </a:solidFill>
              </a:rPr>
              <a:t>Negative; R/R – Relapsed/Refractory; ALL – Acute Lymphoblastic Leukemia;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ICD-10-PCS </a:t>
            </a:r>
            <a:r>
              <a:rPr lang="en-US" sz="1000" dirty="0">
                <a:solidFill>
                  <a:srgbClr val="000000"/>
                </a:solidFill>
              </a:rPr>
              <a:t>–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 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International Classification of Diseases, Tenth Revision, Procedure Coding System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461985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238093"/>
            <a:ext cx="8495458" cy="1097280"/>
          </a:xfrm>
        </p:spPr>
        <p:txBody>
          <a:bodyPr/>
          <a:lstStyle/>
          <a:p>
            <a:r>
              <a:rPr lang="en-US" dirty="0" smtClean="0"/>
              <a:t>BLINCYTO</a:t>
            </a:r>
            <a:r>
              <a:rPr lang="en-US" baseline="30000" dirty="0" smtClean="0"/>
              <a:t>™</a:t>
            </a:r>
            <a:r>
              <a:rPr lang="en-US" dirty="0" smtClean="0"/>
              <a:t> - A Significant Clinical Improvement for Treatment of Ph- R/R B-cell Precursor ALL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2537" y="1448922"/>
            <a:ext cx="81293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base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b="1" dirty="0"/>
              <a:t>Significant unmet need to treat the Ph- R/R </a:t>
            </a:r>
            <a:r>
              <a:rPr lang="en-US" b="1" dirty="0" smtClean="0"/>
              <a:t>B-cell Precursor </a:t>
            </a:r>
            <a:r>
              <a:rPr lang="en-US" b="1" dirty="0"/>
              <a:t>ALL patient population </a:t>
            </a:r>
            <a:r>
              <a:rPr lang="en-US" dirty="0"/>
              <a:t>– prognosis is poor, and there are no clearly superior treatment regimens</a:t>
            </a:r>
          </a:p>
          <a:p>
            <a:pPr marL="274320" lvl="0" indent="-274320" fontAlgn="base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b="1" dirty="0" smtClean="0"/>
              <a:t>BLINCYTO</a:t>
            </a:r>
            <a:r>
              <a:rPr lang="en-US" b="1" baseline="30000" dirty="0"/>
              <a:t>™</a:t>
            </a:r>
            <a:r>
              <a:rPr lang="en-US" b="1" dirty="0"/>
              <a:t> -  a first-in-class antineoplastic immunotherapy </a:t>
            </a:r>
            <a:r>
              <a:rPr lang="en-US" dirty="0"/>
              <a:t>called bi-specific T-cell engagers (</a:t>
            </a:r>
            <a:r>
              <a:rPr lang="en-US" dirty="0" err="1"/>
              <a:t>BiTE</a:t>
            </a:r>
            <a:r>
              <a:rPr lang="en-US" baseline="30000" dirty="0"/>
              <a:t>®</a:t>
            </a:r>
            <a:r>
              <a:rPr lang="en-US" dirty="0"/>
              <a:t>) to treat </a:t>
            </a:r>
            <a:r>
              <a:rPr lang="en-US" dirty="0" err="1"/>
              <a:t>Ph</a:t>
            </a:r>
            <a:r>
              <a:rPr lang="en-US" dirty="0"/>
              <a:t>- R/R </a:t>
            </a:r>
            <a:r>
              <a:rPr lang="en-US" dirty="0" smtClean="0"/>
              <a:t>B-cell precursor </a:t>
            </a:r>
            <a:r>
              <a:rPr lang="en-US" dirty="0"/>
              <a:t>ALL</a:t>
            </a:r>
          </a:p>
          <a:p>
            <a:pPr marL="274320" indent="-274320" fontAlgn="base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b="1" dirty="0" smtClean="0"/>
              <a:t>FDA </a:t>
            </a:r>
            <a:r>
              <a:rPr lang="en-US" b="1" dirty="0"/>
              <a:t>approval </a:t>
            </a:r>
            <a:r>
              <a:rPr lang="en-US" dirty="0"/>
              <a:t>on December 3, 2014</a:t>
            </a:r>
          </a:p>
          <a:p>
            <a:pPr marL="274320" indent="-274320" fontAlgn="base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b="1" dirty="0" smtClean="0"/>
              <a:t>Applied </a:t>
            </a:r>
            <a:r>
              <a:rPr lang="en-US" b="1" dirty="0"/>
              <a:t>for New Technology Add-on Payment from CMS </a:t>
            </a:r>
            <a:r>
              <a:rPr lang="en-US" dirty="0"/>
              <a:t>beginning FY </a:t>
            </a:r>
            <a:r>
              <a:rPr lang="en-US" dirty="0" smtClean="0"/>
              <a:t>2016</a:t>
            </a:r>
          </a:p>
          <a:p>
            <a:pPr marL="274320" indent="-274320" fontAlgn="base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b="1" dirty="0"/>
              <a:t>Current ICD-10-PCS </a:t>
            </a:r>
            <a:r>
              <a:rPr lang="en-US" dirty="0"/>
              <a:t>– no unique mechanism to identify the intravenous administration of BLINCYTO</a:t>
            </a:r>
            <a:r>
              <a:rPr lang="en-US" baseline="30000" dirty="0"/>
              <a:t>™</a:t>
            </a:r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249382" y="5993693"/>
            <a:ext cx="41801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000" dirty="0" smtClean="0">
                <a:solidFill>
                  <a:srgbClr val="000000"/>
                </a:solidFill>
              </a:rPr>
              <a:t>Ph- </a:t>
            </a:r>
            <a:r>
              <a:rPr lang="en-US" sz="1000" dirty="0">
                <a:solidFill>
                  <a:srgbClr val="000000"/>
                </a:solidFill>
              </a:rPr>
              <a:t>– Philadelphia-chromosome </a:t>
            </a:r>
            <a:r>
              <a:rPr lang="en-US" sz="1000" dirty="0" smtClean="0">
                <a:solidFill>
                  <a:srgbClr val="000000"/>
                </a:solidFill>
              </a:rPr>
              <a:t>Negative; R/R – Relapsed/Refractory; ALL – Acute Lymphoblastic Leukemia, FDA – Food and Drug Administration; CMS – Centers for Medicare and Medicaid Services; FY – Fiscal Year; 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ICD-10-PCS </a:t>
            </a:r>
            <a:r>
              <a:rPr lang="en-US" sz="1000" dirty="0">
                <a:solidFill>
                  <a:srgbClr val="000000"/>
                </a:solidFill>
              </a:rPr>
              <a:t>–</a:t>
            </a:r>
            <a:r>
              <a:rPr lang="en-US" sz="1000" dirty="0">
                <a:solidFill>
                  <a:srgbClr val="000000"/>
                </a:solidFill>
                <a:ea typeface="ＭＳ Ｐゴシック" pitchFamily="32" charset="-128"/>
              </a:rPr>
              <a:t> International Classification of Diseases, Tenth Revision, Procedure Coding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2" charset="-128"/>
              </a:rPr>
              <a:t>System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384528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238093"/>
            <a:ext cx="8403336" cy="1097280"/>
          </a:xfrm>
        </p:spPr>
        <p:txBody>
          <a:bodyPr/>
          <a:lstStyle/>
          <a:p>
            <a:r>
              <a:rPr lang="en-US" dirty="0" smtClean="0"/>
              <a:t>Unmet Medical Need for R/R ALL Patients With Limited Treatment Options and Poor Prognoses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18"/>
          <p:cNvSpPr txBox="1">
            <a:spLocks noChangeArrowheads="1"/>
          </p:cNvSpPr>
          <p:nvPr/>
        </p:nvSpPr>
        <p:spPr>
          <a:xfrm>
            <a:off x="512064" y="1335373"/>
            <a:ext cx="8119872" cy="4864477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4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2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0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500" b="0" dirty="0" smtClean="0"/>
              <a:t>ALL is a blood and bone marrow cancer affecting white blood cells</a:t>
            </a:r>
          </a:p>
          <a:p>
            <a:pPr lvl="1">
              <a:spcAft>
                <a:spcPts val="600"/>
              </a:spcAft>
            </a:pPr>
            <a:r>
              <a:rPr lang="en-US" sz="1500" b="0" dirty="0"/>
              <a:t>ALL occurs when there are malignant transformations of B-cell or T-cell progenitor cells, causing an accumulation of lymphoblasts in the blood, bone marrow, and sometimes throughout the </a:t>
            </a:r>
            <a:r>
              <a:rPr lang="en-US" sz="1500" b="0" dirty="0" smtClean="0"/>
              <a:t>body</a:t>
            </a:r>
          </a:p>
          <a:p>
            <a:pPr marL="171450" indent="-171450" defTabSz="4572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500" b="0" dirty="0"/>
              <a:t>Approximately 6,050 new ALL cases diagnosed in the U.S. each year</a:t>
            </a:r>
            <a:r>
              <a:rPr lang="en-US" sz="1500" b="0" baseline="30000" dirty="0"/>
              <a:t>1</a:t>
            </a:r>
            <a:r>
              <a:rPr lang="en-US" sz="1500" b="0" dirty="0"/>
              <a:t>  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500" b="0" dirty="0"/>
              <a:t>Approximately 2,400 cases are adults</a:t>
            </a:r>
            <a:r>
              <a:rPr lang="en-US" sz="1500" b="0" baseline="30000" dirty="0"/>
              <a:t>2</a:t>
            </a:r>
            <a:r>
              <a:rPr lang="en-US" sz="1500" b="0" dirty="0"/>
              <a:t> </a:t>
            </a:r>
            <a:endParaRPr lang="en-US" sz="1500" b="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500" b="0" dirty="0" smtClean="0"/>
              <a:t>Numerous salvage regimens, such as multi-agent chemotherapy regimens, with similar active agents are used to achieve CR </a:t>
            </a:r>
          </a:p>
          <a:p>
            <a:pPr lvl="1">
              <a:spcAft>
                <a:spcPts val="600"/>
              </a:spcAft>
            </a:pPr>
            <a:r>
              <a:rPr lang="en-US" sz="1500" b="0" dirty="0" smtClean="0"/>
              <a:t>No clearly </a:t>
            </a:r>
            <a:r>
              <a:rPr lang="en-US" sz="1500" b="0" dirty="0"/>
              <a:t>superior </a:t>
            </a:r>
            <a:r>
              <a:rPr lang="en-US" sz="1500" b="0" dirty="0" smtClean="0"/>
              <a:t>regimen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500" b="0" dirty="0" smtClean="0"/>
              <a:t>AlloHSCT is </a:t>
            </a:r>
            <a:r>
              <a:rPr lang="en-US" sz="1500" b="0" dirty="0"/>
              <a:t>the only potentially curative </a:t>
            </a:r>
            <a:r>
              <a:rPr lang="en-US" sz="1500" b="0" dirty="0" smtClean="0"/>
              <a:t>option, but is typically only successful when patients are in CR; not for patients who are R/R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500" b="0" dirty="0" smtClean="0"/>
              <a:t>Current prognosis is poor</a:t>
            </a:r>
          </a:p>
          <a:p>
            <a:pPr lvl="1">
              <a:spcAft>
                <a:spcPts val="600"/>
              </a:spcAft>
            </a:pPr>
            <a:r>
              <a:rPr lang="en-US" sz="1500" b="0" dirty="0" smtClean="0"/>
              <a:t>7 percent estimated overall survival at 5 years</a:t>
            </a:r>
            <a:r>
              <a:rPr lang="en-US" sz="1500" b="0" baseline="30000" dirty="0"/>
              <a:t>3</a:t>
            </a:r>
            <a:endParaRPr lang="en-US" sz="1500" b="0" baseline="30000" dirty="0" smtClean="0"/>
          </a:p>
          <a:p>
            <a:pPr lvl="1">
              <a:spcAft>
                <a:spcPts val="600"/>
              </a:spcAft>
            </a:pPr>
            <a:r>
              <a:rPr lang="en-US" sz="1500" b="0" dirty="0" smtClean="0"/>
              <a:t>CR of patients in second salvage is 18 percent</a:t>
            </a:r>
            <a:r>
              <a:rPr lang="en-US" sz="1500" b="0" baseline="30000" dirty="0" smtClean="0"/>
              <a:t>4</a:t>
            </a:r>
          </a:p>
          <a:p>
            <a:pPr lvl="1">
              <a:spcAft>
                <a:spcPts val="600"/>
              </a:spcAft>
            </a:pPr>
            <a:endParaRPr lang="en-US" sz="1600" b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2874" y="6053138"/>
            <a:ext cx="4429125" cy="8356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US" sz="1000" dirty="0">
                <a:solidFill>
                  <a:srgbClr val="000000"/>
                </a:solidFill>
                <a:cs typeface="Arial"/>
              </a:rPr>
              <a:t>Adult ALL patients = 20 years and </a:t>
            </a:r>
            <a:r>
              <a:rPr lang="en-US" sz="1000" dirty="0" smtClean="0">
                <a:solidFill>
                  <a:srgbClr val="000000"/>
                </a:solidFill>
                <a:cs typeface="Arial"/>
              </a:rPr>
              <a:t>older; </a:t>
            </a:r>
            <a:r>
              <a:rPr lang="en-US" sz="1000" dirty="0" smtClean="0">
                <a:solidFill>
                  <a:srgbClr val="000000"/>
                </a:solidFill>
              </a:rPr>
              <a:t>ALL </a:t>
            </a:r>
            <a:r>
              <a:rPr lang="en-US" sz="1000" dirty="0">
                <a:solidFill>
                  <a:srgbClr val="000000"/>
                </a:solidFill>
              </a:rPr>
              <a:t>– Acute Lymphoblastic Leukemia; </a:t>
            </a:r>
            <a:r>
              <a:rPr lang="en-US" sz="1000" dirty="0" smtClean="0">
                <a:solidFill>
                  <a:srgbClr val="000000"/>
                </a:solidFill>
                <a:cs typeface="Arial"/>
              </a:rPr>
              <a:t>  </a:t>
            </a:r>
            <a:r>
              <a:rPr lang="en-US" sz="1000" dirty="0" smtClean="0">
                <a:solidFill>
                  <a:srgbClr val="000000"/>
                </a:solidFill>
              </a:rPr>
              <a:t>R/R </a:t>
            </a:r>
            <a:r>
              <a:rPr lang="en-US" sz="1000" dirty="0">
                <a:solidFill>
                  <a:srgbClr val="000000"/>
                </a:solidFill>
              </a:rPr>
              <a:t>– </a:t>
            </a:r>
            <a:r>
              <a:rPr lang="en-US" sz="1000" dirty="0" smtClean="0">
                <a:solidFill>
                  <a:srgbClr val="000000"/>
                </a:solidFill>
              </a:rPr>
              <a:t>Relapsed/Refractory; </a:t>
            </a:r>
            <a:r>
              <a:rPr lang="en-US" sz="1000" dirty="0" smtClean="0">
                <a:cs typeface="Arial"/>
              </a:rPr>
              <a:t>CR – Complete Remission; AlloHSCT – Allogeneic Hematopoietic Stem Cell Transplant; </a:t>
            </a:r>
            <a:r>
              <a:rPr lang="en-US" sz="1000" dirty="0"/>
              <a:t>Sources:  </a:t>
            </a:r>
            <a:r>
              <a:rPr lang="en-US" sz="1000" baseline="30000" dirty="0">
                <a:solidFill>
                  <a:srgbClr val="000000"/>
                </a:solidFill>
                <a:cs typeface="Arial"/>
              </a:rPr>
              <a:t>1</a:t>
            </a:r>
            <a:r>
              <a:rPr lang="en-US" sz="1000" dirty="0"/>
              <a:t>Mayoclinic.com  </a:t>
            </a:r>
            <a:r>
              <a:rPr lang="en-US" sz="1000" baseline="30000" dirty="0">
                <a:solidFill>
                  <a:srgbClr val="000000"/>
                </a:solidFill>
                <a:cs typeface="Arial"/>
              </a:rPr>
              <a:t> 2</a:t>
            </a:r>
            <a:r>
              <a:rPr lang="en-US" sz="1000" dirty="0"/>
              <a:t>Howlader N, et </a:t>
            </a:r>
            <a:r>
              <a:rPr lang="en-US" sz="1000" dirty="0" smtClean="0"/>
              <a:t>al </a:t>
            </a:r>
            <a:r>
              <a:rPr lang="en-US" sz="1000" i="1" dirty="0"/>
              <a:t>SEER Cancer Statistics Review, 1975-2009 (Vintage 2009 </a:t>
            </a:r>
            <a:r>
              <a:rPr lang="en-US" sz="1000" i="1" dirty="0" smtClean="0"/>
              <a:t>Populations),</a:t>
            </a:r>
            <a:r>
              <a:rPr lang="en-US" sz="1000" dirty="0" smtClean="0"/>
              <a:t> </a:t>
            </a:r>
            <a:r>
              <a:rPr lang="en-US" sz="1000" dirty="0"/>
              <a:t>2012</a:t>
            </a:r>
            <a:r>
              <a:rPr lang="en-US" sz="1000" dirty="0">
                <a:solidFill>
                  <a:srgbClr val="000000"/>
                </a:solidFill>
                <a:cs typeface="Arial"/>
              </a:rPr>
              <a:t>; </a:t>
            </a:r>
            <a:r>
              <a:rPr lang="en-US" sz="1000" baseline="30000" dirty="0" smtClean="0">
                <a:cs typeface="Arial"/>
              </a:rPr>
              <a:t>3</a:t>
            </a:r>
            <a:r>
              <a:rPr lang="en-US" sz="1000" dirty="0" smtClean="0"/>
              <a:t>Fielding </a:t>
            </a:r>
            <a:r>
              <a:rPr lang="en-US" sz="1000" dirty="0"/>
              <a:t>et al </a:t>
            </a:r>
            <a:r>
              <a:rPr lang="en-US" sz="1000" i="1" dirty="0"/>
              <a:t>Blood</a:t>
            </a:r>
            <a:r>
              <a:rPr lang="en-US" sz="1000" dirty="0"/>
              <a:t>, 2007; </a:t>
            </a:r>
            <a:r>
              <a:rPr lang="en-US" sz="1000" baseline="30000" dirty="0">
                <a:cs typeface="Arial"/>
              </a:rPr>
              <a:t>4</a:t>
            </a:r>
            <a:r>
              <a:rPr lang="en-US" sz="1000" dirty="0" smtClean="0"/>
              <a:t>O’Brien </a:t>
            </a:r>
            <a:r>
              <a:rPr lang="en-US" sz="1000" dirty="0"/>
              <a:t>et al </a:t>
            </a:r>
            <a:r>
              <a:rPr lang="en-US" sz="1000" i="1" dirty="0"/>
              <a:t>Cancer</a:t>
            </a:r>
            <a:r>
              <a:rPr lang="en-US" sz="1000" dirty="0"/>
              <a:t>, 2008</a:t>
            </a:r>
            <a:r>
              <a:rPr lang="en-US" sz="1000" dirty="0">
                <a:cs typeface="Arial"/>
              </a:rPr>
              <a:t> </a:t>
            </a:r>
            <a:endParaRPr lang="en-US" sz="1000" strike="sngStrike" dirty="0">
              <a:solidFill>
                <a:srgbClr val="FF0000"/>
              </a:solidFill>
              <a:cs typeface="Arial"/>
            </a:endParaRPr>
          </a:p>
          <a:p>
            <a:endParaRPr kumimoji="0" lang="en-US" sz="1000" b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  <a:p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en-US" sz="90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385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BLINCYTO</a:t>
            </a:r>
            <a:r>
              <a:rPr lang="en-US" baseline="30000" dirty="0" smtClean="0"/>
              <a:t>™</a:t>
            </a:r>
            <a:r>
              <a:rPr lang="en-US" dirty="0" smtClean="0"/>
              <a:t> Received FDA Approval on December 3, 2014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23459" y="1629339"/>
            <a:ext cx="829708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74320" indent="-27432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63C3"/>
              </a:buClr>
              <a:buFont typeface="Arial" pitchFamily="34" charset="0"/>
              <a:buNone/>
            </a:pPr>
            <a:r>
              <a:rPr b="0" dirty="0" smtClean="0">
                <a:solidFill>
                  <a:srgbClr val="000000"/>
                </a:solidFill>
              </a:rPr>
              <a:t>BLINCYTO</a:t>
            </a:r>
            <a:r>
              <a:rPr b="0" baseline="30000" dirty="0" smtClean="0">
                <a:solidFill>
                  <a:srgbClr val="000000"/>
                </a:solidFill>
              </a:rPr>
              <a:t>™</a:t>
            </a:r>
            <a:r>
              <a:rPr b="0" dirty="0" smtClean="0">
                <a:solidFill>
                  <a:srgbClr val="000000"/>
                </a:solidFill>
              </a:rPr>
              <a:t> </a:t>
            </a:r>
            <a:r>
              <a:rPr b="0" dirty="0">
                <a:solidFill>
                  <a:srgbClr val="000000"/>
                </a:solidFill>
              </a:rPr>
              <a:t>is a bispecific CD19-directed CD3 T-cell engager indicated </a:t>
            </a:r>
            <a:r>
              <a:rPr b="0" dirty="0" smtClean="0">
                <a:solidFill>
                  <a:srgbClr val="000000"/>
                </a:solidFill>
              </a:rPr>
              <a:t>for the treatment </a:t>
            </a:r>
            <a:r>
              <a:rPr b="0" dirty="0">
                <a:solidFill>
                  <a:srgbClr val="000000"/>
                </a:solidFill>
              </a:rPr>
              <a:t>of Philadelphia chromosome-negative relapsed or refractory </a:t>
            </a:r>
            <a:r>
              <a:rPr b="0" dirty="0" smtClean="0">
                <a:solidFill>
                  <a:srgbClr val="000000"/>
                </a:solidFill>
              </a:rPr>
              <a:t>B-cell precursor </a:t>
            </a:r>
            <a:r>
              <a:rPr b="0" dirty="0">
                <a:solidFill>
                  <a:srgbClr val="000000"/>
                </a:solidFill>
              </a:rPr>
              <a:t>acute lymphoblastic </a:t>
            </a:r>
            <a:r>
              <a:rPr b="0" dirty="0" smtClean="0">
                <a:solidFill>
                  <a:srgbClr val="000000"/>
                </a:solidFill>
              </a:rPr>
              <a:t>leukemia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03707" y="3484328"/>
            <a:ext cx="7736586" cy="2416046"/>
          </a:xfrm>
        </p:spPr>
        <p:txBody>
          <a:bodyPr/>
          <a:lstStyle/>
          <a:p>
            <a:r>
              <a:rPr lang="en-US" sz="2000" b="0" dirty="0"/>
              <a:t>Orphan designation</a:t>
            </a:r>
          </a:p>
          <a:p>
            <a:r>
              <a:rPr lang="en-US" sz="2000" b="0" dirty="0" smtClean="0"/>
              <a:t>Breakthrough </a:t>
            </a:r>
            <a:r>
              <a:rPr lang="en-US" sz="2000" b="0" dirty="0"/>
              <a:t>designation</a:t>
            </a:r>
          </a:p>
          <a:p>
            <a:r>
              <a:rPr lang="en-US" sz="2000" b="0" dirty="0" smtClean="0"/>
              <a:t>Priority review</a:t>
            </a:r>
          </a:p>
          <a:p>
            <a:pPr marL="274320"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0" dirty="0" smtClean="0"/>
              <a:t>Accelerated approval</a:t>
            </a:r>
          </a:p>
          <a:p>
            <a:pPr lvl="1"/>
            <a:r>
              <a:rPr lang="en-US" sz="1800" b="0" dirty="0">
                <a:solidFill>
                  <a:schemeClr val="dk1"/>
                </a:solidFill>
              </a:rPr>
              <a:t>Continued approval for this indication may be contingent upon verification of clinical benefit in subsequent trials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249382" y="6262146"/>
            <a:ext cx="41801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000" dirty="0" smtClean="0">
                <a:solidFill>
                  <a:srgbClr val="000000"/>
                </a:solidFill>
              </a:rPr>
              <a:t>FDA – Food and Drug Administration</a:t>
            </a:r>
            <a:endParaRPr lang="en-US" sz="1000" dirty="0"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7230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115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194069"/>
            <a:ext cx="8514978" cy="1097280"/>
          </a:xfrm>
        </p:spPr>
        <p:txBody>
          <a:bodyPr/>
          <a:lstStyle/>
          <a:p>
            <a:r>
              <a:rPr lang="en-US" dirty="0" smtClean="0"/>
              <a:t>BLINCYTO</a:t>
            </a:r>
            <a:r>
              <a:rPr lang="en-US" baseline="30000" dirty="0" smtClean="0"/>
              <a:t>™</a:t>
            </a:r>
            <a:r>
              <a:rPr lang="en-US" dirty="0"/>
              <a:t> </a:t>
            </a:r>
            <a:r>
              <a:rPr lang="en-US" dirty="0" smtClean="0"/>
              <a:t>Antineoplastic Immunotherapy: </a:t>
            </a:r>
            <a:br>
              <a:rPr lang="en-US" dirty="0" smtClean="0"/>
            </a:br>
            <a:r>
              <a:rPr lang="en-US" dirty="0" smtClean="0"/>
              <a:t>First-in-Class Bispecific T-cell Engager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564565" y="1579057"/>
            <a:ext cx="5767887" cy="4501625"/>
            <a:chOff x="1356568" y="2301108"/>
            <a:chExt cx="6378594" cy="4183519"/>
          </a:xfrm>
        </p:grpSpPr>
        <p:grpSp>
          <p:nvGrpSpPr>
            <p:cNvPr id="30" name="Group 14"/>
            <p:cNvGrpSpPr/>
            <p:nvPr/>
          </p:nvGrpSpPr>
          <p:grpSpPr>
            <a:xfrm>
              <a:off x="1356568" y="2307734"/>
              <a:ext cx="1810357" cy="3996667"/>
              <a:chOff x="1611886" y="1721257"/>
              <a:chExt cx="1999076" cy="4188448"/>
            </a:xfrm>
          </p:grpSpPr>
          <p:grpSp>
            <p:nvGrpSpPr>
              <p:cNvPr id="31" name="Group 1024"/>
              <p:cNvGrpSpPr/>
              <p:nvPr/>
            </p:nvGrpSpPr>
            <p:grpSpPr>
              <a:xfrm>
                <a:off x="1619931" y="1721257"/>
                <a:ext cx="1991031" cy="1855567"/>
                <a:chOff x="1733515" y="1451801"/>
                <a:chExt cx="2005818" cy="1869338"/>
              </a:xfrm>
            </p:grpSpPr>
            <p:pic>
              <p:nvPicPr>
                <p:cNvPr id="42" name="Picture 2"/>
                <p:cNvPicPr>
                  <a:picLocks noChangeAspect="1"/>
                </p:cNvPicPr>
                <p:nvPr/>
              </p:nvPicPr>
              <p:blipFill rotWithShape="1">
                <a:blip r:embed="rId3" cstate="print"/>
                <a:srcRect r="69006" b="68120"/>
                <a:stretch/>
              </p:blipFill>
              <p:spPr bwMode="auto">
                <a:xfrm>
                  <a:off x="1733515" y="1571756"/>
                  <a:ext cx="2005818" cy="1367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777288" y="2843001"/>
                  <a:ext cx="1623812" cy="478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82744" tIns="41372" rIns="82744" bIns="41372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  <a:sym typeface="Symbol" pitchFamily="18" charset="2"/>
                    </a:rPr>
                    <a:t>-CD3</a:t>
                  </a:r>
                  <a:br>
                    <a:rPr lang="en-US" sz="1200" b="1" dirty="0">
                      <a:solidFill>
                        <a:srgbClr val="000000"/>
                      </a:solidFill>
                      <a:latin typeface="Arial"/>
                      <a:sym typeface="Symbol" pitchFamily="18" charset="2"/>
                    </a:rPr>
                  </a:b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</a:rPr>
                    <a:t>antibody</a:t>
                  </a:r>
                </a:p>
              </p:txBody>
            </p:sp>
            <p:sp>
              <p:nvSpPr>
                <p:cNvPr id="3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167971" y="2025459"/>
                  <a:ext cx="519681" cy="409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b="1" dirty="0">
                      <a:solidFill>
                        <a:srgbClr val="000000"/>
                      </a:solidFill>
                      <a:latin typeface="Arial"/>
                    </a:rPr>
                    <a:t>V</a:t>
                  </a:r>
                  <a:r>
                    <a:rPr lang="en-US" b="1" baseline="-25000" dirty="0">
                      <a:solidFill>
                        <a:srgbClr val="000000"/>
                      </a:solidFill>
                      <a:latin typeface="Arial"/>
                    </a:rPr>
                    <a:t>L</a:t>
                  </a:r>
                </a:p>
              </p:txBody>
            </p:sp>
            <p:sp>
              <p:nvSpPr>
                <p:cNvPr id="4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616928" y="1451801"/>
                  <a:ext cx="533557" cy="4380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b="1" dirty="0">
                      <a:solidFill>
                        <a:srgbClr val="000000"/>
                      </a:solidFill>
                      <a:latin typeface="Arial"/>
                    </a:rPr>
                    <a:t>V</a:t>
                  </a:r>
                  <a:r>
                    <a:rPr lang="en-US" b="1" baseline="-25000" dirty="0">
                      <a:solidFill>
                        <a:srgbClr val="000000"/>
                      </a:solidFill>
                      <a:latin typeface="Arial"/>
                    </a:rPr>
                    <a:t>H</a:t>
                  </a:r>
                </a:p>
              </p:txBody>
            </p:sp>
          </p:grpSp>
          <p:grpSp>
            <p:nvGrpSpPr>
              <p:cNvPr id="32" name="Group 1026"/>
              <p:cNvGrpSpPr/>
              <p:nvPr/>
            </p:nvGrpSpPr>
            <p:grpSpPr>
              <a:xfrm>
                <a:off x="1611886" y="4131072"/>
                <a:ext cx="1991034" cy="1778633"/>
                <a:chOff x="1702733" y="4022268"/>
                <a:chExt cx="2005819" cy="1791835"/>
              </a:xfrm>
            </p:grpSpPr>
            <p:pic>
              <p:nvPicPr>
                <p:cNvPr id="33" name="Picture 2"/>
                <p:cNvPicPr>
                  <a:picLocks noChangeAspect="1"/>
                </p:cNvPicPr>
                <p:nvPr/>
              </p:nvPicPr>
              <p:blipFill rotWithShape="1">
                <a:blip r:embed="rId3" cstate="print"/>
                <a:srcRect t="64462" r="69006"/>
                <a:stretch/>
              </p:blipFill>
              <p:spPr bwMode="auto">
                <a:xfrm>
                  <a:off x="1702733" y="4290154"/>
                  <a:ext cx="2005819" cy="15239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4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754581" y="4022268"/>
                  <a:ext cx="1623799" cy="478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82744" tIns="41372" rIns="82744" bIns="41372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  <a:sym typeface="Symbol" pitchFamily="18" charset="2"/>
                    </a:rPr>
                    <a:t>-CD19</a:t>
                  </a:r>
                  <a:br>
                    <a:rPr lang="en-US" sz="1200" b="1" dirty="0">
                      <a:solidFill>
                        <a:srgbClr val="000000"/>
                      </a:solidFill>
                      <a:latin typeface="Arial"/>
                      <a:sym typeface="Symbol" pitchFamily="18" charset="2"/>
                    </a:rPr>
                  </a:b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</a:rPr>
                    <a:t>antibody</a:t>
                  </a:r>
                </a:p>
              </p:txBody>
            </p:sp>
            <p:sp>
              <p:nvSpPr>
                <p:cNvPr id="3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566481" y="4462800"/>
                  <a:ext cx="523572" cy="3483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b="1" dirty="0">
                      <a:solidFill>
                        <a:srgbClr val="000000"/>
                      </a:solidFill>
                      <a:latin typeface="Arial"/>
                    </a:rPr>
                    <a:t>V</a:t>
                  </a:r>
                  <a:r>
                    <a:rPr lang="en-US" b="1" baseline="-25000" dirty="0">
                      <a:solidFill>
                        <a:srgbClr val="000000"/>
                      </a:solidFill>
                      <a:latin typeface="Arial"/>
                    </a:rPr>
                    <a:t>H</a:t>
                  </a:r>
                </a:p>
              </p:txBody>
            </p:sp>
            <p:sp>
              <p:nvSpPr>
                <p:cNvPr id="3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166420" y="5002870"/>
                  <a:ext cx="402896" cy="322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b="1" dirty="0">
                      <a:solidFill>
                        <a:srgbClr val="000000"/>
                      </a:solidFill>
                      <a:latin typeface="Arial"/>
                    </a:rPr>
                    <a:t>V</a:t>
                  </a:r>
                  <a:r>
                    <a:rPr lang="en-US" b="1" baseline="-25000" dirty="0">
                      <a:solidFill>
                        <a:srgbClr val="000000"/>
                      </a:solidFill>
                      <a:latin typeface="Arial"/>
                    </a:rPr>
                    <a:t>L</a:t>
                  </a:r>
                </a:p>
              </p:txBody>
            </p:sp>
          </p:grpSp>
        </p:grpSp>
        <p:grpSp>
          <p:nvGrpSpPr>
            <p:cNvPr id="44" name="Group 154"/>
            <p:cNvGrpSpPr/>
            <p:nvPr/>
          </p:nvGrpSpPr>
          <p:grpSpPr>
            <a:xfrm>
              <a:off x="6003114" y="3723928"/>
              <a:ext cx="295708" cy="723953"/>
              <a:chOff x="5240242" y="2800092"/>
              <a:chExt cx="863931" cy="2049679"/>
            </a:xfrm>
          </p:grpSpPr>
          <p:grpSp>
            <p:nvGrpSpPr>
              <p:cNvPr id="45" name="Group 155"/>
              <p:cNvGrpSpPr/>
              <p:nvPr/>
            </p:nvGrpSpPr>
            <p:grpSpPr>
              <a:xfrm>
                <a:off x="5821920" y="3581400"/>
                <a:ext cx="126215" cy="536940"/>
                <a:chOff x="6200531" y="3612353"/>
                <a:chExt cx="126215" cy="536940"/>
              </a:xfrm>
            </p:grpSpPr>
            <p:sp>
              <p:nvSpPr>
                <p:cNvPr id="58" name="Rectangle 57"/>
                <p:cNvSpPr/>
                <p:nvPr/>
              </p:nvSpPr>
              <p:spPr>
                <a:xfrm>
                  <a:off x="6202922" y="3615892"/>
                  <a:ext cx="123824" cy="53340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6200531" y="3612353"/>
                  <a:ext cx="123822" cy="533399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89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  <a:gs pos="60000">
                      <a:schemeClr val="bg1">
                        <a:lumMod val="75000"/>
                      </a:schemeClr>
                    </a:gs>
                  </a:gsLst>
                  <a:lin ang="10800000" scaled="0"/>
                </a:gradFill>
                <a:ln>
                  <a:noFill/>
                </a:ln>
                <a:effectLst>
                  <a:outerShdw blurRad="3810" dist="3810" dir="2700000" sx="4000" sy="4000" algn="ctr" rotWithShape="0">
                    <a:schemeClr val="tx1"/>
                  </a:outerShdw>
                </a:effectLst>
                <a:scene3d>
                  <a:camera prst="perspectiveFront"/>
                  <a:lightRig rig="threePt" dir="t"/>
                </a:scene3d>
                <a:sp3d>
                  <a:bevelT w="3810" h="3810"/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6" name="Group 156"/>
              <p:cNvGrpSpPr/>
              <p:nvPr/>
            </p:nvGrpSpPr>
            <p:grpSpPr>
              <a:xfrm>
                <a:off x="5240242" y="2800092"/>
                <a:ext cx="861140" cy="889497"/>
                <a:chOff x="4702981" y="1301542"/>
                <a:chExt cx="2478158" cy="2559755"/>
              </a:xfrm>
              <a:effectLst>
                <a:outerShdw blurRad="6350" dist="12700" dir="2700000" sx="32000" sy="32000" algn="ctr" rotWithShape="0">
                  <a:schemeClr val="tx1"/>
                </a:outerShdw>
              </a:effectLst>
            </p:grpSpPr>
            <p:grpSp>
              <p:nvGrpSpPr>
                <p:cNvPr id="52" name="Group 162"/>
                <p:cNvGrpSpPr/>
                <p:nvPr/>
              </p:nvGrpSpPr>
              <p:grpSpPr>
                <a:xfrm flipH="1">
                  <a:off x="5990876" y="1301542"/>
                  <a:ext cx="1190263" cy="2559755"/>
                  <a:chOff x="2745738" y="2590800"/>
                  <a:chExt cx="859266" cy="1847919"/>
                </a:xfrm>
              </p:grpSpPr>
              <p:sp>
                <p:nvSpPr>
                  <p:cNvPr id="56" name="Rectangle 15"/>
                  <p:cNvSpPr/>
                  <p:nvPr/>
                </p:nvSpPr>
                <p:spPr>
                  <a:xfrm>
                    <a:off x="2750367" y="2590800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7" name="Rectangle 15"/>
                  <p:cNvSpPr/>
                  <p:nvPr/>
                </p:nvSpPr>
                <p:spPr>
                  <a:xfrm>
                    <a:off x="2745738" y="2591722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820000"/>
                      </a:gs>
                      <a:gs pos="0">
                        <a:srgbClr val="820000"/>
                      </a:gs>
                      <a:gs pos="54000">
                        <a:srgbClr val="FF0000"/>
                      </a:gs>
                    </a:gsLst>
                    <a:lin ang="10800000" scaled="0"/>
                  </a:gra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53" name="Group 163"/>
                <p:cNvGrpSpPr/>
                <p:nvPr/>
              </p:nvGrpSpPr>
              <p:grpSpPr>
                <a:xfrm>
                  <a:off x="4702981" y="1301542"/>
                  <a:ext cx="1190263" cy="2559755"/>
                  <a:chOff x="2745738" y="2590800"/>
                  <a:chExt cx="859266" cy="1847919"/>
                </a:xfrm>
              </p:grpSpPr>
              <p:sp>
                <p:nvSpPr>
                  <p:cNvPr id="54" name="Rectangle 15"/>
                  <p:cNvSpPr/>
                  <p:nvPr/>
                </p:nvSpPr>
                <p:spPr>
                  <a:xfrm>
                    <a:off x="2750367" y="2590800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5" name="Rectangle 15"/>
                  <p:cNvSpPr/>
                  <p:nvPr/>
                </p:nvSpPr>
                <p:spPr>
                  <a:xfrm>
                    <a:off x="2745738" y="2591722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820000"/>
                      </a:gs>
                      <a:gs pos="0">
                        <a:srgbClr val="820000"/>
                      </a:gs>
                      <a:gs pos="54000">
                        <a:srgbClr val="FF0000"/>
                      </a:gs>
                    </a:gsLst>
                    <a:lin ang="10800000" scaled="0"/>
                  </a:gra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1270" h="127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47" name="Group 157"/>
              <p:cNvGrpSpPr/>
              <p:nvPr/>
            </p:nvGrpSpPr>
            <p:grpSpPr>
              <a:xfrm>
                <a:off x="5243520" y="3960718"/>
                <a:ext cx="860653" cy="889053"/>
                <a:chOff x="5243520" y="3970686"/>
                <a:chExt cx="860653" cy="889053"/>
              </a:xfrm>
              <a:effectLst>
                <a:outerShdw blurRad="6350" dist="12700" dir="2700000" sx="32000" sy="32000" algn="ctr" rotWithShape="0">
                  <a:schemeClr val="tx1"/>
                </a:outerShdw>
              </a:effectLst>
            </p:grpSpPr>
            <p:sp>
              <p:nvSpPr>
                <p:cNvPr id="48" name="Rectangle 15"/>
                <p:cNvSpPr/>
                <p:nvPr/>
              </p:nvSpPr>
              <p:spPr>
                <a:xfrm rot="10800000" flipH="1">
                  <a:off x="5243520" y="3970686"/>
                  <a:ext cx="411382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9" name="Rectangle 15"/>
                <p:cNvSpPr/>
                <p:nvPr/>
              </p:nvSpPr>
              <p:spPr>
                <a:xfrm rot="10800000">
                  <a:off x="5692790" y="3970686"/>
                  <a:ext cx="411383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0" name="Rectangle 15"/>
                <p:cNvSpPr/>
                <p:nvPr/>
              </p:nvSpPr>
              <p:spPr>
                <a:xfrm rot="10800000">
                  <a:off x="5692790" y="3970686"/>
                  <a:ext cx="411381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4800"/>
                    </a:gs>
                    <a:gs pos="0">
                      <a:srgbClr val="004800"/>
                    </a:gs>
                    <a:gs pos="47000">
                      <a:srgbClr val="1BB561"/>
                    </a:gs>
                  </a:gsLst>
                  <a:lin ang="10800000" scaled="0"/>
                </a:gra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1" name="Rectangle 15"/>
                <p:cNvSpPr/>
                <p:nvPr/>
              </p:nvSpPr>
              <p:spPr>
                <a:xfrm rot="10800000" flipH="1">
                  <a:off x="5246298" y="3970686"/>
                  <a:ext cx="411383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4800"/>
                    </a:gs>
                    <a:gs pos="0">
                      <a:srgbClr val="004800"/>
                    </a:gs>
                    <a:gs pos="47000">
                      <a:srgbClr val="1BB561"/>
                    </a:gs>
                  </a:gsLst>
                  <a:lin ang="10800000" scaled="0"/>
                </a:gra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60" name="Group 94"/>
            <p:cNvGrpSpPr/>
            <p:nvPr/>
          </p:nvGrpSpPr>
          <p:grpSpPr>
            <a:xfrm>
              <a:off x="5046745" y="4290575"/>
              <a:ext cx="2228167" cy="2194052"/>
              <a:chOff x="7295467" y="3638250"/>
              <a:chExt cx="1868500" cy="1839891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7295467" y="3837304"/>
                <a:ext cx="1868500" cy="164083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8E00C0"/>
                  </a:gs>
                  <a:gs pos="0">
                    <a:srgbClr val="EAA7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7295467" y="3837304"/>
                <a:ext cx="1868500" cy="1640837"/>
              </a:xfrm>
              <a:prstGeom prst="ellipse">
                <a:avLst/>
              </a:prstGeom>
              <a:gradFill flip="none" rotWithShape="1">
                <a:gsLst>
                  <a:gs pos="72000">
                    <a:schemeClr val="tx1">
                      <a:alpha val="9000"/>
                    </a:schemeClr>
                  </a:gs>
                  <a:gs pos="0">
                    <a:schemeClr val="accent6">
                      <a:lumMod val="60000"/>
                      <a:lumOff val="40000"/>
                      <a:alpha val="17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>
                  <a:solidFill>
                    <a:srgbClr val="FFFFFF"/>
                  </a:solidFill>
                  <a:latin typeface="Arial"/>
                </a:endParaRPr>
              </a:p>
            </p:txBody>
          </p:sp>
          <p:grpSp>
            <p:nvGrpSpPr>
              <p:cNvPr id="63" name="Group 97"/>
              <p:cNvGrpSpPr/>
              <p:nvPr/>
            </p:nvGrpSpPr>
            <p:grpSpPr>
              <a:xfrm>
                <a:off x="7871001" y="4312521"/>
                <a:ext cx="1052303" cy="924539"/>
                <a:chOff x="7901197" y="4388308"/>
                <a:chExt cx="1052303" cy="924539"/>
              </a:xfrm>
            </p:grpSpPr>
            <p:sp>
              <p:nvSpPr>
                <p:cNvPr id="68" name="Oval 67"/>
                <p:cNvSpPr/>
                <p:nvPr/>
              </p:nvSpPr>
              <p:spPr>
                <a:xfrm>
                  <a:off x="7901197" y="4388759"/>
                  <a:ext cx="1052303" cy="9240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8E00C0"/>
                    </a:gs>
                    <a:gs pos="0">
                      <a:srgbClr val="EAA7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7901197" y="4388308"/>
                  <a:ext cx="1052303" cy="924088"/>
                </a:xfrm>
                <a:prstGeom prst="ellipse">
                  <a:avLst/>
                </a:prstGeom>
                <a:gradFill flip="none" rotWithShape="1">
                  <a:gsLst>
                    <a:gs pos="72000">
                      <a:schemeClr val="tx1">
                        <a:alpha val="24000"/>
                      </a:schemeClr>
                    </a:gs>
                    <a:gs pos="0">
                      <a:schemeClr val="accent6">
                        <a:lumMod val="60000"/>
                        <a:lumOff val="40000"/>
                        <a:alpha val="69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4" name="Group 98"/>
              <p:cNvGrpSpPr/>
              <p:nvPr/>
            </p:nvGrpSpPr>
            <p:grpSpPr>
              <a:xfrm>
                <a:off x="7616865" y="3638250"/>
                <a:ext cx="1204684" cy="356952"/>
                <a:chOff x="5455830" y="3627980"/>
                <a:chExt cx="1204684" cy="356952"/>
              </a:xfrm>
              <a:solidFill>
                <a:srgbClr val="FD7A17"/>
              </a:solidFill>
            </p:grpSpPr>
            <p:sp>
              <p:nvSpPr>
                <p:cNvPr id="65" name="Isosceles Triangle 64"/>
                <p:cNvSpPr/>
                <p:nvPr/>
              </p:nvSpPr>
              <p:spPr>
                <a:xfrm rot="2015084">
                  <a:off x="6376825" y="3757158"/>
                  <a:ext cx="283689" cy="227774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6" name="Isosceles Triangle 65"/>
                <p:cNvSpPr/>
                <p:nvPr/>
              </p:nvSpPr>
              <p:spPr>
                <a:xfrm>
                  <a:off x="5913753" y="3627980"/>
                  <a:ext cx="283689" cy="227774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7" name="Isosceles Triangle 66"/>
                <p:cNvSpPr/>
                <p:nvPr/>
              </p:nvSpPr>
              <p:spPr>
                <a:xfrm rot="19729443">
                  <a:off x="5455830" y="3752250"/>
                  <a:ext cx="283689" cy="227774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</p:grp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3960" y="4287612"/>
              <a:ext cx="2230952" cy="2194379"/>
            </a:xfrm>
            <a:prstGeom prst="rect">
              <a:avLst/>
            </a:prstGeom>
          </p:spPr>
        </p:pic>
        <p:grpSp>
          <p:nvGrpSpPr>
            <p:cNvPr id="71" name="Group 4"/>
            <p:cNvGrpSpPr/>
            <p:nvPr/>
          </p:nvGrpSpPr>
          <p:grpSpPr>
            <a:xfrm>
              <a:off x="5228391" y="2301108"/>
              <a:ext cx="1772851" cy="1510452"/>
              <a:chOff x="5823727" y="1658049"/>
              <a:chExt cx="1772851" cy="1510452"/>
            </a:xfrm>
          </p:grpSpPr>
          <p:sp>
            <p:nvSpPr>
              <p:cNvPr id="72" name="Rectangle 71"/>
              <p:cNvSpPr/>
              <p:nvPr/>
            </p:nvSpPr>
            <p:spPr>
              <a:xfrm rot="2738317">
                <a:off x="7080818" y="2805021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 rot="8128555">
                <a:off x="6079569" y="2810884"/>
                <a:ext cx="237123" cy="138230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 rot="5400000">
                <a:off x="6632835" y="2983816"/>
                <a:ext cx="221169" cy="148202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299787" y="2347498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 rot="19010069">
                <a:off x="7080014" y="1876945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 rot="16200000">
                <a:off x="6555724" y="1700775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 rot="13309533">
                <a:off x="6046495" y="1878800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 rot="10800000">
                <a:off x="5823727" y="2345990"/>
                <a:ext cx="227871" cy="142419"/>
              </a:xfrm>
              <a:prstGeom prst="rect">
                <a:avLst/>
              </a:prstGeom>
              <a:solidFill>
                <a:srgbClr val="00B0DA"/>
              </a:soli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5970016" y="1808710"/>
                <a:ext cx="1396908" cy="1226705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3">
                      <a:lumMod val="50000"/>
                    </a:schemeClr>
                  </a:gs>
                  <a:gs pos="0">
                    <a:srgbClr val="15B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 smtClea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5970016" y="1808710"/>
                <a:ext cx="1396908" cy="1226705"/>
              </a:xfrm>
              <a:prstGeom prst="ellipse">
                <a:avLst/>
              </a:prstGeom>
              <a:gradFill flip="none" rotWithShape="1">
                <a:gsLst>
                  <a:gs pos="72000">
                    <a:schemeClr val="tx1">
                      <a:alpha val="16000"/>
                    </a:schemeClr>
                  </a:gs>
                  <a:gs pos="0">
                    <a:schemeClr val="accent3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wrap="square" rtlCol="0" anchor="b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b="1" kern="0" dirty="0">
                  <a:solidFill>
                    <a:srgbClr val="FFFFFF"/>
                  </a:solidFill>
                  <a:latin typeface="Arial"/>
                </a:endParaRPr>
              </a:p>
            </p:txBody>
          </p:sp>
          <p:grpSp>
            <p:nvGrpSpPr>
              <p:cNvPr id="82" name="Group 110"/>
              <p:cNvGrpSpPr/>
              <p:nvPr/>
            </p:nvGrpSpPr>
            <p:grpSpPr>
              <a:xfrm>
                <a:off x="6318852" y="1971606"/>
                <a:ext cx="863348" cy="741052"/>
                <a:chOff x="7901197" y="4388308"/>
                <a:chExt cx="1066449" cy="924539"/>
              </a:xfrm>
            </p:grpSpPr>
            <p:sp>
              <p:nvSpPr>
                <p:cNvPr id="84" name="Oval 83"/>
                <p:cNvSpPr/>
                <p:nvPr/>
              </p:nvSpPr>
              <p:spPr>
                <a:xfrm>
                  <a:off x="7901197" y="4388759"/>
                  <a:ext cx="1052303" cy="9240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4800"/>
                    </a:gs>
                    <a:gs pos="0">
                      <a:srgbClr val="1BB56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7915343" y="4388308"/>
                  <a:ext cx="1052303" cy="924088"/>
                </a:xfrm>
                <a:prstGeom prst="ellipse">
                  <a:avLst/>
                </a:prstGeom>
                <a:gradFill flip="none" rotWithShape="1">
                  <a:gsLst>
                    <a:gs pos="72000">
                      <a:schemeClr val="tx1">
                        <a:alpha val="2000"/>
                      </a:schemeClr>
                    </a:gs>
                    <a:gs pos="0">
                      <a:srgbClr val="1192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sp>
            <p:nvSpPr>
              <p:cNvPr id="83" name="Text Box 6"/>
              <p:cNvSpPr txBox="1">
                <a:spLocks noChangeArrowheads="1"/>
              </p:cNvSpPr>
              <p:nvPr/>
            </p:nvSpPr>
            <p:spPr bwMode="auto">
              <a:xfrm>
                <a:off x="5894084" y="2183427"/>
                <a:ext cx="1702494" cy="323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744" tIns="41372" rIns="82744" bIns="41372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 smtClean="0">
                    <a:solidFill>
                      <a:srgbClr val="FFFFFF"/>
                    </a:solidFill>
                    <a:latin typeface="Verdana" pitchFamily="34" charset="0"/>
                    <a:sym typeface="Symbol" pitchFamily="18" charset="2"/>
                  </a:rPr>
                  <a:t>T Cell</a:t>
                </a:r>
                <a:endParaRPr lang="en-US" sz="1800" b="1" dirty="0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6" name="Group 43"/>
            <p:cNvGrpSpPr/>
            <p:nvPr/>
          </p:nvGrpSpPr>
          <p:grpSpPr>
            <a:xfrm>
              <a:off x="3572634" y="3602780"/>
              <a:ext cx="468728" cy="1136178"/>
              <a:chOff x="5240242" y="2800092"/>
              <a:chExt cx="863931" cy="2049679"/>
            </a:xfrm>
          </p:grpSpPr>
          <p:grpSp>
            <p:nvGrpSpPr>
              <p:cNvPr id="87" name="Group 41"/>
              <p:cNvGrpSpPr/>
              <p:nvPr/>
            </p:nvGrpSpPr>
            <p:grpSpPr>
              <a:xfrm>
                <a:off x="5821920" y="3581400"/>
                <a:ext cx="126215" cy="536940"/>
                <a:chOff x="6200531" y="3612353"/>
                <a:chExt cx="126215" cy="536940"/>
              </a:xfrm>
            </p:grpSpPr>
            <p:sp>
              <p:nvSpPr>
                <p:cNvPr id="100" name="Rectangle 99"/>
                <p:cNvSpPr/>
                <p:nvPr/>
              </p:nvSpPr>
              <p:spPr>
                <a:xfrm>
                  <a:off x="6202922" y="3615892"/>
                  <a:ext cx="123824" cy="53340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6200531" y="3612353"/>
                  <a:ext cx="123822" cy="533399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89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  <a:gs pos="60000">
                      <a:schemeClr val="bg1">
                        <a:lumMod val="75000"/>
                      </a:schemeClr>
                    </a:gs>
                  </a:gsLst>
                  <a:lin ang="10800000" scaled="0"/>
                </a:gradFill>
                <a:ln>
                  <a:noFill/>
                </a:ln>
                <a:effectLst>
                  <a:outerShdw blurRad="3810" dist="3810" dir="2700000" sx="4000" sy="4000" algn="ctr" rotWithShape="0">
                    <a:schemeClr val="tx1"/>
                  </a:outerShdw>
                </a:effectLst>
                <a:scene3d>
                  <a:camera prst="perspectiveFront"/>
                  <a:lightRig rig="threePt" dir="t"/>
                </a:scene3d>
                <a:sp3d>
                  <a:bevelT w="3810" h="3810"/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88" name="Group 5"/>
              <p:cNvGrpSpPr/>
              <p:nvPr/>
            </p:nvGrpSpPr>
            <p:grpSpPr>
              <a:xfrm>
                <a:off x="5240242" y="2800092"/>
                <a:ext cx="861140" cy="889497"/>
                <a:chOff x="4702981" y="1301542"/>
                <a:chExt cx="2478158" cy="2559755"/>
              </a:xfrm>
              <a:effectLst>
                <a:outerShdw blurRad="6350" dist="12700" dir="2700000" sx="32000" sy="32000" algn="ctr" rotWithShape="0">
                  <a:schemeClr val="tx1"/>
                </a:outerShdw>
              </a:effectLst>
            </p:grpSpPr>
            <p:grpSp>
              <p:nvGrpSpPr>
                <p:cNvPr id="94" name="Group 20"/>
                <p:cNvGrpSpPr/>
                <p:nvPr/>
              </p:nvGrpSpPr>
              <p:grpSpPr>
                <a:xfrm flipH="1">
                  <a:off x="5990876" y="1301542"/>
                  <a:ext cx="1190263" cy="2559755"/>
                  <a:chOff x="2745738" y="2590800"/>
                  <a:chExt cx="859266" cy="1847919"/>
                </a:xfrm>
              </p:grpSpPr>
              <p:sp>
                <p:nvSpPr>
                  <p:cNvPr id="98" name="Rectangle 15"/>
                  <p:cNvSpPr/>
                  <p:nvPr/>
                </p:nvSpPr>
                <p:spPr>
                  <a:xfrm>
                    <a:off x="2750367" y="2590800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9" name="Rectangle 15"/>
                  <p:cNvSpPr/>
                  <p:nvPr/>
                </p:nvSpPr>
                <p:spPr>
                  <a:xfrm>
                    <a:off x="2745738" y="2591722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820000"/>
                      </a:gs>
                      <a:gs pos="0">
                        <a:srgbClr val="820000"/>
                      </a:gs>
                      <a:gs pos="54000">
                        <a:srgbClr val="FF0000"/>
                      </a:gs>
                    </a:gsLst>
                    <a:lin ang="10800000" scaled="0"/>
                  </a:gra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95" name="Group 26"/>
                <p:cNvGrpSpPr/>
                <p:nvPr/>
              </p:nvGrpSpPr>
              <p:grpSpPr>
                <a:xfrm>
                  <a:off x="4702981" y="1301542"/>
                  <a:ext cx="1190263" cy="2559755"/>
                  <a:chOff x="2745738" y="2590800"/>
                  <a:chExt cx="859266" cy="1847919"/>
                </a:xfrm>
              </p:grpSpPr>
              <p:sp>
                <p:nvSpPr>
                  <p:cNvPr id="96" name="Rectangle 15"/>
                  <p:cNvSpPr/>
                  <p:nvPr/>
                </p:nvSpPr>
                <p:spPr>
                  <a:xfrm>
                    <a:off x="2750367" y="2590800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2540" h="254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7" name="Rectangle 15"/>
                  <p:cNvSpPr/>
                  <p:nvPr/>
                </p:nvSpPr>
                <p:spPr>
                  <a:xfrm>
                    <a:off x="2745738" y="2591722"/>
                    <a:ext cx="854637" cy="1846997"/>
                  </a:xfrm>
                  <a:custGeom>
                    <a:avLst/>
                    <a:gdLst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77176 h 977176"/>
                      <a:gd name="connsiteX3" fmla="*/ 0 w 381000"/>
                      <a:gd name="connsiteY3" fmla="*/ 977176 h 977176"/>
                      <a:gd name="connsiteX4" fmla="*/ 0 w 381000"/>
                      <a:gd name="connsiteY4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0 w 381000"/>
                      <a:gd name="connsiteY4" fmla="*/ 977176 h 977176"/>
                      <a:gd name="connsiteX5" fmla="*/ 0 w 381000"/>
                      <a:gd name="connsiteY5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81000 w 381000"/>
                      <a:gd name="connsiteY3" fmla="*/ 977176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7349"/>
                      <a:gd name="connsiteY0" fmla="*/ 0 h 982834"/>
                      <a:gd name="connsiteX1" fmla="*/ 381000 w 387349"/>
                      <a:gd name="connsiteY1" fmla="*/ 0 h 982834"/>
                      <a:gd name="connsiteX2" fmla="*/ 381000 w 387349"/>
                      <a:gd name="connsiteY2" fmla="*/ 926306 h 982834"/>
                      <a:gd name="connsiteX3" fmla="*/ 381000 w 387349"/>
                      <a:gd name="connsiteY3" fmla="*/ 977176 h 982834"/>
                      <a:gd name="connsiteX4" fmla="*/ 330994 w 387349"/>
                      <a:gd name="connsiteY4" fmla="*/ 973931 h 982834"/>
                      <a:gd name="connsiteX5" fmla="*/ 0 w 387349"/>
                      <a:gd name="connsiteY5" fmla="*/ 977176 h 982834"/>
                      <a:gd name="connsiteX6" fmla="*/ 0 w 387349"/>
                      <a:gd name="connsiteY6" fmla="*/ 0 h 982834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0 w 381000"/>
                      <a:gd name="connsiteY5" fmla="*/ 977176 h 977176"/>
                      <a:gd name="connsiteX6" fmla="*/ 0 w 381000"/>
                      <a:gd name="connsiteY6" fmla="*/ 0 h 977176"/>
                      <a:gd name="connsiteX0" fmla="*/ 0 w 381000"/>
                      <a:gd name="connsiteY0" fmla="*/ 0 h 977176"/>
                      <a:gd name="connsiteX1" fmla="*/ 381000 w 381000"/>
                      <a:gd name="connsiteY1" fmla="*/ 0 h 977176"/>
                      <a:gd name="connsiteX2" fmla="*/ 381000 w 381000"/>
                      <a:gd name="connsiteY2" fmla="*/ 926306 h 977176"/>
                      <a:gd name="connsiteX3" fmla="*/ 366713 w 381000"/>
                      <a:gd name="connsiteY3" fmla="*/ 960507 h 977176"/>
                      <a:gd name="connsiteX4" fmla="*/ 330994 w 381000"/>
                      <a:gd name="connsiteY4" fmla="*/ 973931 h 977176"/>
                      <a:gd name="connsiteX5" fmla="*/ 50009 w 381000"/>
                      <a:gd name="connsiteY5" fmla="*/ 976476 h 977176"/>
                      <a:gd name="connsiteX6" fmla="*/ 0 w 381000"/>
                      <a:gd name="connsiteY6" fmla="*/ 977176 h 977176"/>
                      <a:gd name="connsiteX7" fmla="*/ 0 w 381000"/>
                      <a:gd name="connsiteY7" fmla="*/ 0 h 977176"/>
                      <a:gd name="connsiteX0" fmla="*/ 2378 w 383378"/>
                      <a:gd name="connsiteY0" fmla="*/ 0 h 977176"/>
                      <a:gd name="connsiteX1" fmla="*/ 383378 w 383378"/>
                      <a:gd name="connsiteY1" fmla="*/ 0 h 977176"/>
                      <a:gd name="connsiteX2" fmla="*/ 383378 w 383378"/>
                      <a:gd name="connsiteY2" fmla="*/ 926306 h 977176"/>
                      <a:gd name="connsiteX3" fmla="*/ 369091 w 383378"/>
                      <a:gd name="connsiteY3" fmla="*/ 960507 h 977176"/>
                      <a:gd name="connsiteX4" fmla="*/ 333372 w 383378"/>
                      <a:gd name="connsiteY4" fmla="*/ 973931 h 977176"/>
                      <a:gd name="connsiteX5" fmla="*/ 52387 w 383378"/>
                      <a:gd name="connsiteY5" fmla="*/ 976476 h 977176"/>
                      <a:gd name="connsiteX6" fmla="*/ 2378 w 383378"/>
                      <a:gd name="connsiteY6" fmla="*/ 977176 h 977176"/>
                      <a:gd name="connsiteX7" fmla="*/ 0 w 383378"/>
                      <a:gd name="connsiteY7" fmla="*/ 931232 h 977176"/>
                      <a:gd name="connsiteX8" fmla="*/ 2378 w 383378"/>
                      <a:gd name="connsiteY8" fmla="*/ 0 h 977176"/>
                      <a:gd name="connsiteX0" fmla="*/ 7879 w 388879"/>
                      <a:gd name="connsiteY0" fmla="*/ 0 h 985411"/>
                      <a:gd name="connsiteX1" fmla="*/ 388879 w 388879"/>
                      <a:gd name="connsiteY1" fmla="*/ 0 h 985411"/>
                      <a:gd name="connsiteX2" fmla="*/ 388879 w 388879"/>
                      <a:gd name="connsiteY2" fmla="*/ 926306 h 985411"/>
                      <a:gd name="connsiteX3" fmla="*/ 374592 w 388879"/>
                      <a:gd name="connsiteY3" fmla="*/ 960507 h 985411"/>
                      <a:gd name="connsiteX4" fmla="*/ 338873 w 388879"/>
                      <a:gd name="connsiteY4" fmla="*/ 973931 h 985411"/>
                      <a:gd name="connsiteX5" fmla="*/ 57888 w 388879"/>
                      <a:gd name="connsiteY5" fmla="*/ 976476 h 985411"/>
                      <a:gd name="connsiteX6" fmla="*/ 7879 w 388879"/>
                      <a:gd name="connsiteY6" fmla="*/ 977176 h 985411"/>
                      <a:gd name="connsiteX7" fmla="*/ 5501 w 388879"/>
                      <a:gd name="connsiteY7" fmla="*/ 931232 h 985411"/>
                      <a:gd name="connsiteX8" fmla="*/ 7879 w 388879"/>
                      <a:gd name="connsiteY8" fmla="*/ 0 h 985411"/>
                      <a:gd name="connsiteX0" fmla="*/ 2378 w 383378"/>
                      <a:gd name="connsiteY0" fmla="*/ 0 h 976726"/>
                      <a:gd name="connsiteX1" fmla="*/ 383378 w 383378"/>
                      <a:gd name="connsiteY1" fmla="*/ 0 h 976726"/>
                      <a:gd name="connsiteX2" fmla="*/ 383378 w 383378"/>
                      <a:gd name="connsiteY2" fmla="*/ 926306 h 976726"/>
                      <a:gd name="connsiteX3" fmla="*/ 369091 w 383378"/>
                      <a:gd name="connsiteY3" fmla="*/ 960507 h 976726"/>
                      <a:gd name="connsiteX4" fmla="*/ 333372 w 383378"/>
                      <a:gd name="connsiteY4" fmla="*/ 973931 h 976726"/>
                      <a:gd name="connsiteX5" fmla="*/ 52387 w 383378"/>
                      <a:gd name="connsiteY5" fmla="*/ 976476 h 976726"/>
                      <a:gd name="connsiteX6" fmla="*/ 14284 w 383378"/>
                      <a:gd name="connsiteY6" fmla="*/ 960508 h 976726"/>
                      <a:gd name="connsiteX7" fmla="*/ 0 w 383378"/>
                      <a:gd name="connsiteY7" fmla="*/ 931232 h 976726"/>
                      <a:gd name="connsiteX8" fmla="*/ 2378 w 383378"/>
                      <a:gd name="connsiteY8" fmla="*/ 0 h 976726"/>
                      <a:gd name="connsiteX0" fmla="*/ 4820 w 383378"/>
                      <a:gd name="connsiteY0" fmla="*/ 0 h 1876301"/>
                      <a:gd name="connsiteX1" fmla="*/ 383378 w 383378"/>
                      <a:gd name="connsiteY1" fmla="*/ 899575 h 1876301"/>
                      <a:gd name="connsiteX2" fmla="*/ 383378 w 383378"/>
                      <a:gd name="connsiteY2" fmla="*/ 1825881 h 1876301"/>
                      <a:gd name="connsiteX3" fmla="*/ 369091 w 383378"/>
                      <a:gd name="connsiteY3" fmla="*/ 1860082 h 1876301"/>
                      <a:gd name="connsiteX4" fmla="*/ 333372 w 383378"/>
                      <a:gd name="connsiteY4" fmla="*/ 1873506 h 1876301"/>
                      <a:gd name="connsiteX5" fmla="*/ 52387 w 383378"/>
                      <a:gd name="connsiteY5" fmla="*/ 1876051 h 1876301"/>
                      <a:gd name="connsiteX6" fmla="*/ 14284 w 383378"/>
                      <a:gd name="connsiteY6" fmla="*/ 1860083 h 1876301"/>
                      <a:gd name="connsiteX7" fmla="*/ 0 w 383378"/>
                      <a:gd name="connsiteY7" fmla="*/ 1830807 h 1876301"/>
                      <a:gd name="connsiteX8" fmla="*/ 4820 w 383378"/>
                      <a:gd name="connsiteY8" fmla="*/ 0 h 1876301"/>
                      <a:gd name="connsiteX0" fmla="*/ 4820 w 383378"/>
                      <a:gd name="connsiteY0" fmla="*/ 0 h 1876301"/>
                      <a:gd name="connsiteX1" fmla="*/ 34186 w 383378"/>
                      <a:gd name="connsiteY1" fmla="*/ 66358 h 1876301"/>
                      <a:gd name="connsiteX2" fmla="*/ 383378 w 383378"/>
                      <a:gd name="connsiteY2" fmla="*/ 899575 h 1876301"/>
                      <a:gd name="connsiteX3" fmla="*/ 383378 w 383378"/>
                      <a:gd name="connsiteY3" fmla="*/ 1825881 h 1876301"/>
                      <a:gd name="connsiteX4" fmla="*/ 369091 w 383378"/>
                      <a:gd name="connsiteY4" fmla="*/ 1860082 h 1876301"/>
                      <a:gd name="connsiteX5" fmla="*/ 333372 w 383378"/>
                      <a:gd name="connsiteY5" fmla="*/ 1873506 h 1876301"/>
                      <a:gd name="connsiteX6" fmla="*/ 52387 w 383378"/>
                      <a:gd name="connsiteY6" fmla="*/ 1876051 h 1876301"/>
                      <a:gd name="connsiteX7" fmla="*/ 14284 w 383378"/>
                      <a:gd name="connsiteY7" fmla="*/ 1860083 h 1876301"/>
                      <a:gd name="connsiteX8" fmla="*/ 0 w 383378"/>
                      <a:gd name="connsiteY8" fmla="*/ 1830807 h 1876301"/>
                      <a:gd name="connsiteX9" fmla="*/ 4820 w 383378"/>
                      <a:gd name="connsiteY9" fmla="*/ 0 h 18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3378" h="1876301">
                        <a:moveTo>
                          <a:pt x="4820" y="0"/>
                        </a:moveTo>
                        <a:lnTo>
                          <a:pt x="34186" y="66358"/>
                        </a:lnTo>
                        <a:lnTo>
                          <a:pt x="383378" y="899575"/>
                        </a:lnTo>
                        <a:lnTo>
                          <a:pt x="383378" y="1825881"/>
                        </a:lnTo>
                        <a:cubicBezTo>
                          <a:pt x="383378" y="1842838"/>
                          <a:pt x="383378" y="1838362"/>
                          <a:pt x="369091" y="1860082"/>
                        </a:cubicBezTo>
                        <a:cubicBezTo>
                          <a:pt x="359911" y="1874038"/>
                          <a:pt x="350041" y="1874588"/>
                          <a:pt x="333372" y="1873506"/>
                        </a:cubicBezTo>
                        <a:lnTo>
                          <a:pt x="52387" y="1876051"/>
                        </a:lnTo>
                        <a:cubicBezTo>
                          <a:pt x="35717" y="1876284"/>
                          <a:pt x="30954" y="1878900"/>
                          <a:pt x="14284" y="1860083"/>
                        </a:cubicBezTo>
                        <a:cubicBezTo>
                          <a:pt x="-2386" y="1841266"/>
                          <a:pt x="793" y="1846122"/>
                          <a:pt x="0" y="1830807"/>
                        </a:cubicBezTo>
                        <a:cubicBezTo>
                          <a:pt x="793" y="1520396"/>
                          <a:pt x="4027" y="310411"/>
                          <a:pt x="4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820000"/>
                      </a:gs>
                      <a:gs pos="0">
                        <a:srgbClr val="820000"/>
                      </a:gs>
                      <a:gs pos="54000">
                        <a:srgbClr val="FF0000"/>
                      </a:gs>
                    </a:gsLst>
                    <a:lin ang="10800000" scaled="0"/>
                  </a:gradFill>
                  <a:ln w="0">
                    <a:noFill/>
                  </a:ln>
                  <a:scene3d>
                    <a:camera prst="perspectiveFront"/>
                    <a:lightRig rig="threePt" dir="t"/>
                  </a:scene3d>
                  <a:sp3d>
                    <a:bevelT w="1270" h="1270"/>
                    <a:contourClr>
                      <a:schemeClr val="bg1"/>
                    </a:contourClr>
                  </a:sp3d>
                </p:spPr>
                <p:txBody>
                  <a:bodyPr wrap="square" rtlCol="0" anchor="b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400" b="1" kern="0" dirty="0" smtClea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89" name="Group 12"/>
              <p:cNvGrpSpPr/>
              <p:nvPr/>
            </p:nvGrpSpPr>
            <p:grpSpPr>
              <a:xfrm>
                <a:off x="5243520" y="3960718"/>
                <a:ext cx="860653" cy="889053"/>
                <a:chOff x="5243520" y="3970686"/>
                <a:chExt cx="860653" cy="889053"/>
              </a:xfrm>
              <a:effectLst>
                <a:outerShdw blurRad="6350" dist="12700" dir="2700000" sx="32000" sy="32000" algn="ctr" rotWithShape="0">
                  <a:schemeClr val="tx1"/>
                </a:outerShdw>
              </a:effectLst>
            </p:grpSpPr>
            <p:sp>
              <p:nvSpPr>
                <p:cNvPr id="90" name="Rectangle 15"/>
                <p:cNvSpPr/>
                <p:nvPr/>
              </p:nvSpPr>
              <p:spPr>
                <a:xfrm rot="10800000" flipH="1">
                  <a:off x="5243520" y="3970686"/>
                  <a:ext cx="411382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91" name="Rectangle 15"/>
                <p:cNvSpPr/>
                <p:nvPr/>
              </p:nvSpPr>
              <p:spPr>
                <a:xfrm rot="10800000">
                  <a:off x="5692790" y="3970686"/>
                  <a:ext cx="411383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92" name="Rectangle 15"/>
                <p:cNvSpPr/>
                <p:nvPr/>
              </p:nvSpPr>
              <p:spPr>
                <a:xfrm rot="10800000">
                  <a:off x="5692790" y="3970686"/>
                  <a:ext cx="411381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4800"/>
                    </a:gs>
                    <a:gs pos="0">
                      <a:srgbClr val="004800"/>
                    </a:gs>
                    <a:gs pos="47000">
                      <a:srgbClr val="1BB561"/>
                    </a:gs>
                  </a:gsLst>
                  <a:lin ang="10800000" scaled="0"/>
                </a:gra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93" name="Rectangle 15"/>
                <p:cNvSpPr/>
                <p:nvPr/>
              </p:nvSpPr>
              <p:spPr>
                <a:xfrm rot="10800000" flipH="1">
                  <a:off x="5246298" y="3970686"/>
                  <a:ext cx="411383" cy="889053"/>
                </a:xfrm>
                <a:custGeom>
                  <a:avLst/>
                  <a:gdLst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77176 h 977176"/>
                    <a:gd name="connsiteX3" fmla="*/ 0 w 381000"/>
                    <a:gd name="connsiteY3" fmla="*/ 977176 h 977176"/>
                    <a:gd name="connsiteX4" fmla="*/ 0 w 381000"/>
                    <a:gd name="connsiteY4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0 w 381000"/>
                    <a:gd name="connsiteY4" fmla="*/ 977176 h 977176"/>
                    <a:gd name="connsiteX5" fmla="*/ 0 w 381000"/>
                    <a:gd name="connsiteY5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81000 w 381000"/>
                    <a:gd name="connsiteY3" fmla="*/ 977176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7349"/>
                    <a:gd name="connsiteY0" fmla="*/ 0 h 982834"/>
                    <a:gd name="connsiteX1" fmla="*/ 381000 w 387349"/>
                    <a:gd name="connsiteY1" fmla="*/ 0 h 982834"/>
                    <a:gd name="connsiteX2" fmla="*/ 381000 w 387349"/>
                    <a:gd name="connsiteY2" fmla="*/ 926306 h 982834"/>
                    <a:gd name="connsiteX3" fmla="*/ 381000 w 387349"/>
                    <a:gd name="connsiteY3" fmla="*/ 977176 h 982834"/>
                    <a:gd name="connsiteX4" fmla="*/ 330994 w 387349"/>
                    <a:gd name="connsiteY4" fmla="*/ 973931 h 982834"/>
                    <a:gd name="connsiteX5" fmla="*/ 0 w 387349"/>
                    <a:gd name="connsiteY5" fmla="*/ 977176 h 982834"/>
                    <a:gd name="connsiteX6" fmla="*/ 0 w 387349"/>
                    <a:gd name="connsiteY6" fmla="*/ 0 h 982834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0 w 381000"/>
                    <a:gd name="connsiteY5" fmla="*/ 977176 h 977176"/>
                    <a:gd name="connsiteX6" fmla="*/ 0 w 381000"/>
                    <a:gd name="connsiteY6" fmla="*/ 0 h 977176"/>
                    <a:gd name="connsiteX0" fmla="*/ 0 w 381000"/>
                    <a:gd name="connsiteY0" fmla="*/ 0 h 977176"/>
                    <a:gd name="connsiteX1" fmla="*/ 381000 w 381000"/>
                    <a:gd name="connsiteY1" fmla="*/ 0 h 977176"/>
                    <a:gd name="connsiteX2" fmla="*/ 381000 w 381000"/>
                    <a:gd name="connsiteY2" fmla="*/ 926306 h 977176"/>
                    <a:gd name="connsiteX3" fmla="*/ 366713 w 381000"/>
                    <a:gd name="connsiteY3" fmla="*/ 960507 h 977176"/>
                    <a:gd name="connsiteX4" fmla="*/ 330994 w 381000"/>
                    <a:gd name="connsiteY4" fmla="*/ 973931 h 977176"/>
                    <a:gd name="connsiteX5" fmla="*/ 50009 w 381000"/>
                    <a:gd name="connsiteY5" fmla="*/ 976476 h 977176"/>
                    <a:gd name="connsiteX6" fmla="*/ 0 w 381000"/>
                    <a:gd name="connsiteY6" fmla="*/ 977176 h 977176"/>
                    <a:gd name="connsiteX7" fmla="*/ 0 w 381000"/>
                    <a:gd name="connsiteY7" fmla="*/ 0 h 977176"/>
                    <a:gd name="connsiteX0" fmla="*/ 2378 w 383378"/>
                    <a:gd name="connsiteY0" fmla="*/ 0 h 977176"/>
                    <a:gd name="connsiteX1" fmla="*/ 383378 w 383378"/>
                    <a:gd name="connsiteY1" fmla="*/ 0 h 977176"/>
                    <a:gd name="connsiteX2" fmla="*/ 383378 w 383378"/>
                    <a:gd name="connsiteY2" fmla="*/ 926306 h 977176"/>
                    <a:gd name="connsiteX3" fmla="*/ 369091 w 383378"/>
                    <a:gd name="connsiteY3" fmla="*/ 960507 h 977176"/>
                    <a:gd name="connsiteX4" fmla="*/ 333372 w 383378"/>
                    <a:gd name="connsiteY4" fmla="*/ 973931 h 977176"/>
                    <a:gd name="connsiteX5" fmla="*/ 52387 w 383378"/>
                    <a:gd name="connsiteY5" fmla="*/ 976476 h 977176"/>
                    <a:gd name="connsiteX6" fmla="*/ 2378 w 383378"/>
                    <a:gd name="connsiteY6" fmla="*/ 977176 h 977176"/>
                    <a:gd name="connsiteX7" fmla="*/ 0 w 383378"/>
                    <a:gd name="connsiteY7" fmla="*/ 931232 h 977176"/>
                    <a:gd name="connsiteX8" fmla="*/ 2378 w 383378"/>
                    <a:gd name="connsiteY8" fmla="*/ 0 h 977176"/>
                    <a:gd name="connsiteX0" fmla="*/ 7879 w 388879"/>
                    <a:gd name="connsiteY0" fmla="*/ 0 h 985411"/>
                    <a:gd name="connsiteX1" fmla="*/ 388879 w 388879"/>
                    <a:gd name="connsiteY1" fmla="*/ 0 h 985411"/>
                    <a:gd name="connsiteX2" fmla="*/ 388879 w 388879"/>
                    <a:gd name="connsiteY2" fmla="*/ 926306 h 985411"/>
                    <a:gd name="connsiteX3" fmla="*/ 374592 w 388879"/>
                    <a:gd name="connsiteY3" fmla="*/ 960507 h 985411"/>
                    <a:gd name="connsiteX4" fmla="*/ 338873 w 388879"/>
                    <a:gd name="connsiteY4" fmla="*/ 973931 h 985411"/>
                    <a:gd name="connsiteX5" fmla="*/ 57888 w 388879"/>
                    <a:gd name="connsiteY5" fmla="*/ 976476 h 985411"/>
                    <a:gd name="connsiteX6" fmla="*/ 7879 w 388879"/>
                    <a:gd name="connsiteY6" fmla="*/ 977176 h 985411"/>
                    <a:gd name="connsiteX7" fmla="*/ 5501 w 388879"/>
                    <a:gd name="connsiteY7" fmla="*/ 931232 h 985411"/>
                    <a:gd name="connsiteX8" fmla="*/ 7879 w 388879"/>
                    <a:gd name="connsiteY8" fmla="*/ 0 h 985411"/>
                    <a:gd name="connsiteX0" fmla="*/ 2378 w 383378"/>
                    <a:gd name="connsiteY0" fmla="*/ 0 h 976726"/>
                    <a:gd name="connsiteX1" fmla="*/ 383378 w 383378"/>
                    <a:gd name="connsiteY1" fmla="*/ 0 h 976726"/>
                    <a:gd name="connsiteX2" fmla="*/ 383378 w 383378"/>
                    <a:gd name="connsiteY2" fmla="*/ 926306 h 976726"/>
                    <a:gd name="connsiteX3" fmla="*/ 369091 w 383378"/>
                    <a:gd name="connsiteY3" fmla="*/ 960507 h 976726"/>
                    <a:gd name="connsiteX4" fmla="*/ 333372 w 383378"/>
                    <a:gd name="connsiteY4" fmla="*/ 973931 h 976726"/>
                    <a:gd name="connsiteX5" fmla="*/ 52387 w 383378"/>
                    <a:gd name="connsiteY5" fmla="*/ 976476 h 976726"/>
                    <a:gd name="connsiteX6" fmla="*/ 14284 w 383378"/>
                    <a:gd name="connsiteY6" fmla="*/ 960508 h 976726"/>
                    <a:gd name="connsiteX7" fmla="*/ 0 w 383378"/>
                    <a:gd name="connsiteY7" fmla="*/ 931232 h 976726"/>
                    <a:gd name="connsiteX8" fmla="*/ 2378 w 383378"/>
                    <a:gd name="connsiteY8" fmla="*/ 0 h 976726"/>
                    <a:gd name="connsiteX0" fmla="*/ 4820 w 383378"/>
                    <a:gd name="connsiteY0" fmla="*/ 0 h 1876301"/>
                    <a:gd name="connsiteX1" fmla="*/ 383378 w 383378"/>
                    <a:gd name="connsiteY1" fmla="*/ 899575 h 1876301"/>
                    <a:gd name="connsiteX2" fmla="*/ 383378 w 383378"/>
                    <a:gd name="connsiteY2" fmla="*/ 1825881 h 1876301"/>
                    <a:gd name="connsiteX3" fmla="*/ 369091 w 383378"/>
                    <a:gd name="connsiteY3" fmla="*/ 1860082 h 1876301"/>
                    <a:gd name="connsiteX4" fmla="*/ 333372 w 383378"/>
                    <a:gd name="connsiteY4" fmla="*/ 1873506 h 1876301"/>
                    <a:gd name="connsiteX5" fmla="*/ 52387 w 383378"/>
                    <a:gd name="connsiteY5" fmla="*/ 1876051 h 1876301"/>
                    <a:gd name="connsiteX6" fmla="*/ 14284 w 383378"/>
                    <a:gd name="connsiteY6" fmla="*/ 1860083 h 1876301"/>
                    <a:gd name="connsiteX7" fmla="*/ 0 w 383378"/>
                    <a:gd name="connsiteY7" fmla="*/ 1830807 h 1876301"/>
                    <a:gd name="connsiteX8" fmla="*/ 4820 w 383378"/>
                    <a:gd name="connsiteY8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34186 w 383378"/>
                    <a:gd name="connsiteY1" fmla="*/ 66358 h 1876301"/>
                    <a:gd name="connsiteX2" fmla="*/ 171753 w 383378"/>
                    <a:gd name="connsiteY2" fmla="*/ 670568 h 1876301"/>
                    <a:gd name="connsiteX3" fmla="*/ 383378 w 383378"/>
                    <a:gd name="connsiteY3" fmla="*/ 899575 h 1876301"/>
                    <a:gd name="connsiteX4" fmla="*/ 383378 w 383378"/>
                    <a:gd name="connsiteY4" fmla="*/ 1825881 h 1876301"/>
                    <a:gd name="connsiteX5" fmla="*/ 369091 w 383378"/>
                    <a:gd name="connsiteY5" fmla="*/ 1860082 h 1876301"/>
                    <a:gd name="connsiteX6" fmla="*/ 333372 w 383378"/>
                    <a:gd name="connsiteY6" fmla="*/ 1873506 h 1876301"/>
                    <a:gd name="connsiteX7" fmla="*/ 52387 w 383378"/>
                    <a:gd name="connsiteY7" fmla="*/ 1876051 h 1876301"/>
                    <a:gd name="connsiteX8" fmla="*/ 14284 w 383378"/>
                    <a:gd name="connsiteY8" fmla="*/ 1860083 h 1876301"/>
                    <a:gd name="connsiteX9" fmla="*/ 0 w 383378"/>
                    <a:gd name="connsiteY9" fmla="*/ 1830807 h 1876301"/>
                    <a:gd name="connsiteX10" fmla="*/ 4820 w 383378"/>
                    <a:gd name="connsiteY10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  <a:gd name="connsiteX0" fmla="*/ 4820 w 383378"/>
                    <a:gd name="connsiteY0" fmla="*/ 0 h 1876301"/>
                    <a:gd name="connsiteX1" fmla="*/ 171753 w 383378"/>
                    <a:gd name="connsiteY1" fmla="*/ 670568 h 1876301"/>
                    <a:gd name="connsiteX2" fmla="*/ 383378 w 383378"/>
                    <a:gd name="connsiteY2" fmla="*/ 899575 h 1876301"/>
                    <a:gd name="connsiteX3" fmla="*/ 383378 w 383378"/>
                    <a:gd name="connsiteY3" fmla="*/ 1825881 h 1876301"/>
                    <a:gd name="connsiteX4" fmla="*/ 369091 w 383378"/>
                    <a:gd name="connsiteY4" fmla="*/ 1860082 h 1876301"/>
                    <a:gd name="connsiteX5" fmla="*/ 333372 w 383378"/>
                    <a:gd name="connsiteY5" fmla="*/ 1873506 h 1876301"/>
                    <a:gd name="connsiteX6" fmla="*/ 52387 w 383378"/>
                    <a:gd name="connsiteY6" fmla="*/ 1876051 h 1876301"/>
                    <a:gd name="connsiteX7" fmla="*/ 14284 w 383378"/>
                    <a:gd name="connsiteY7" fmla="*/ 1860083 h 1876301"/>
                    <a:gd name="connsiteX8" fmla="*/ 0 w 383378"/>
                    <a:gd name="connsiteY8" fmla="*/ 1830807 h 1876301"/>
                    <a:gd name="connsiteX9" fmla="*/ 4820 w 383378"/>
                    <a:gd name="connsiteY9" fmla="*/ 0 h 18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378" h="1876301">
                      <a:moveTo>
                        <a:pt x="4820" y="0"/>
                      </a:moveTo>
                      <a:cubicBezTo>
                        <a:pt x="7292" y="15001"/>
                        <a:pt x="54756" y="419847"/>
                        <a:pt x="171753" y="670568"/>
                      </a:cubicBezTo>
                      <a:cubicBezTo>
                        <a:pt x="291377" y="901026"/>
                        <a:pt x="378280" y="904837"/>
                        <a:pt x="383378" y="899575"/>
                      </a:cubicBezTo>
                      <a:lnTo>
                        <a:pt x="383378" y="1825881"/>
                      </a:lnTo>
                      <a:cubicBezTo>
                        <a:pt x="383378" y="1842838"/>
                        <a:pt x="383378" y="1838362"/>
                        <a:pt x="369091" y="1860082"/>
                      </a:cubicBezTo>
                      <a:cubicBezTo>
                        <a:pt x="359911" y="1874038"/>
                        <a:pt x="350041" y="1874588"/>
                        <a:pt x="333372" y="1873506"/>
                      </a:cubicBezTo>
                      <a:lnTo>
                        <a:pt x="52387" y="1876051"/>
                      </a:lnTo>
                      <a:cubicBezTo>
                        <a:pt x="35717" y="1876284"/>
                        <a:pt x="30954" y="1878900"/>
                        <a:pt x="14284" y="1860083"/>
                      </a:cubicBezTo>
                      <a:cubicBezTo>
                        <a:pt x="-2386" y="1841266"/>
                        <a:pt x="793" y="1846122"/>
                        <a:pt x="0" y="1830807"/>
                      </a:cubicBezTo>
                      <a:cubicBezTo>
                        <a:pt x="793" y="1520396"/>
                        <a:pt x="4027" y="310411"/>
                        <a:pt x="482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4800"/>
                    </a:gs>
                    <a:gs pos="0">
                      <a:srgbClr val="004800"/>
                    </a:gs>
                    <a:gs pos="47000">
                      <a:srgbClr val="1BB561"/>
                    </a:gs>
                  </a:gsLst>
                  <a:lin ang="10800000" scaled="0"/>
                </a:gradFill>
                <a:ln w="0">
                  <a:noFill/>
                </a:ln>
                <a:scene3d>
                  <a:camera prst="perspectiveFront"/>
                  <a:lightRig rig="threePt" dir="t"/>
                </a:scene3d>
                <a:sp3d>
                  <a:bevelT w="2540" h="2540"/>
                  <a:contourClr>
                    <a:schemeClr val="bg1"/>
                  </a:contourClr>
                </a:sp3d>
              </p:spPr>
              <p:txBody>
                <a:bodyPr wrap="square" rtlCol="0" anchor="b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b="1" kern="0" dirty="0" smtClean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02" name="Oval 101"/>
            <p:cNvSpPr/>
            <p:nvPr/>
          </p:nvSpPr>
          <p:spPr bwMode="auto">
            <a:xfrm>
              <a:off x="5963521" y="3335763"/>
              <a:ext cx="202116" cy="189309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5694352" y="3302696"/>
              <a:ext cx="202116" cy="189309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5593546" y="3162015"/>
              <a:ext cx="202116" cy="189309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5501736" y="2944821"/>
              <a:ext cx="202116" cy="189309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5532852" y="2722112"/>
              <a:ext cx="202116" cy="189309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Text Box 6"/>
            <p:cNvSpPr txBox="1">
              <a:spLocks noChangeArrowheads="1"/>
            </p:cNvSpPr>
            <p:nvPr/>
          </p:nvSpPr>
          <p:spPr bwMode="auto">
            <a:xfrm>
              <a:off x="5019566" y="5364339"/>
              <a:ext cx="2715596" cy="627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744" tIns="41372" rIns="82744" bIns="41372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FFFFFF"/>
                  </a:solidFill>
                  <a:latin typeface="Arial"/>
                  <a:sym typeface="Symbol" pitchFamily="18" charset="2"/>
                </a:rPr>
                <a:t>Tumor</a:t>
              </a:r>
              <a:br>
                <a:rPr lang="en-US" sz="2000" b="1" dirty="0">
                  <a:solidFill>
                    <a:srgbClr val="FFFFFF"/>
                  </a:solidFill>
                  <a:latin typeface="Arial"/>
                  <a:sym typeface="Symbol" pitchFamily="18" charset="2"/>
                </a:rPr>
              </a:br>
              <a:r>
                <a:rPr lang="en-US" sz="2000" b="1" dirty="0">
                  <a:solidFill>
                    <a:srgbClr val="FFFFFF"/>
                  </a:solidFill>
                  <a:latin typeface="Arial"/>
                  <a:sym typeface="Symbol" pitchFamily="18" charset="2"/>
                </a:rPr>
                <a:t>Cell</a:t>
              </a:r>
              <a:endParaRPr lang="en-US" sz="2000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4718099" y="2733949"/>
              <a:ext cx="267970" cy="25197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b="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4649329" y="3630650"/>
              <a:ext cx="1585310" cy="1037350"/>
            </a:xfrm>
            <a:custGeom>
              <a:avLst/>
              <a:gdLst>
                <a:gd name="connsiteX0" fmla="*/ 102394 w 1464469"/>
                <a:gd name="connsiteY0" fmla="*/ 926306 h 926306"/>
                <a:gd name="connsiteX1" fmla="*/ 1464469 w 1464469"/>
                <a:gd name="connsiteY1" fmla="*/ 395288 h 926306"/>
                <a:gd name="connsiteX2" fmla="*/ 0 w 1464469"/>
                <a:gd name="connsiteY2" fmla="*/ 0 h 926306"/>
                <a:gd name="connsiteX3" fmla="*/ 171450 w 1464469"/>
                <a:gd name="connsiteY3" fmla="*/ 95250 h 926306"/>
                <a:gd name="connsiteX4" fmla="*/ 311944 w 1464469"/>
                <a:gd name="connsiteY4" fmla="*/ 226219 h 926306"/>
                <a:gd name="connsiteX5" fmla="*/ 400050 w 1464469"/>
                <a:gd name="connsiteY5" fmla="*/ 404813 h 926306"/>
                <a:gd name="connsiteX6" fmla="*/ 395287 w 1464469"/>
                <a:gd name="connsiteY6" fmla="*/ 576263 h 926306"/>
                <a:gd name="connsiteX7" fmla="*/ 359569 w 1464469"/>
                <a:gd name="connsiteY7" fmla="*/ 664369 h 926306"/>
                <a:gd name="connsiteX8" fmla="*/ 276225 w 1464469"/>
                <a:gd name="connsiteY8" fmla="*/ 776288 h 926306"/>
                <a:gd name="connsiteX9" fmla="*/ 202406 w 1464469"/>
                <a:gd name="connsiteY9" fmla="*/ 842963 h 926306"/>
                <a:gd name="connsiteX10" fmla="*/ 102394 w 1464469"/>
                <a:gd name="connsiteY10" fmla="*/ 926306 h 92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4469" h="926306">
                  <a:moveTo>
                    <a:pt x="102394" y="926306"/>
                  </a:moveTo>
                  <a:lnTo>
                    <a:pt x="1464469" y="395288"/>
                  </a:lnTo>
                  <a:lnTo>
                    <a:pt x="0" y="0"/>
                  </a:lnTo>
                  <a:lnTo>
                    <a:pt x="171450" y="95250"/>
                  </a:lnTo>
                  <a:lnTo>
                    <a:pt x="311944" y="226219"/>
                  </a:lnTo>
                  <a:lnTo>
                    <a:pt x="400050" y="404813"/>
                  </a:lnTo>
                  <a:lnTo>
                    <a:pt x="395287" y="576263"/>
                  </a:lnTo>
                  <a:lnTo>
                    <a:pt x="359569" y="664369"/>
                  </a:lnTo>
                  <a:lnTo>
                    <a:pt x="276225" y="776288"/>
                  </a:lnTo>
                  <a:lnTo>
                    <a:pt x="202406" y="842963"/>
                  </a:lnTo>
                  <a:lnTo>
                    <a:pt x="102394" y="926306"/>
                  </a:lnTo>
                  <a:close/>
                </a:path>
              </a:pathLst>
            </a:cu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txBody>
            <a:bodyPr wrap="square" rtlCol="0" anchor="b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400" b="1" kern="0" dirty="0" smtClea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2532927" y="3422290"/>
              <a:ext cx="2547489" cy="1477336"/>
            </a:xfrm>
            <a:prstGeom prst="ellipse">
              <a:avLst/>
            </a:prstGeom>
            <a:noFill/>
            <a:ln w="19050">
              <a:solidFill>
                <a:srgbClr val="9D9D9D"/>
              </a:solidFill>
            </a:ln>
          </p:spPr>
          <p:txBody>
            <a:bodyPr wrap="square" rtlCol="0" anchor="b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400" b="1" kern="0" dirty="0" smtClea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>
              <a:off x="4694003" y="3635942"/>
              <a:ext cx="1473414" cy="426674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4707345" y="4092014"/>
              <a:ext cx="1463896" cy="601894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</p:cxnSp>
        <p:sp>
          <p:nvSpPr>
            <p:cNvPr id="113" name="TextBox 112"/>
            <p:cNvSpPr txBox="1"/>
            <p:nvPr/>
          </p:nvSpPr>
          <p:spPr>
            <a:xfrm>
              <a:off x="2737647" y="2721960"/>
              <a:ext cx="2185172" cy="268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744" tIns="41372" rIns="82744" bIns="41372">
              <a:spAutoFit/>
            </a:bodyPr>
            <a:lstStyle>
              <a:defPPr>
                <a:defRPr lang="en-US"/>
              </a:defPPr>
              <a:lvl1pPr algn="ctr">
                <a:defRPr sz="1600" b="1">
                  <a:solidFill>
                    <a:srgbClr val="000000"/>
                  </a:solidFill>
                  <a:latin typeface="Verdana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latin typeface="Arial"/>
                </a:rPr>
                <a:t>Granzymes &amp; Perforin</a:t>
              </a:r>
              <a:endParaRPr lang="en-US" sz="1200" dirty="0">
                <a:latin typeface="Arial"/>
              </a:endParaRPr>
            </a:p>
          </p:txBody>
        </p:sp>
      </p:grpSp>
      <p:sp>
        <p:nvSpPr>
          <p:cNvPr id="115" name="Rectangle 2"/>
          <p:cNvSpPr>
            <a:spLocks noChangeArrowheads="1"/>
          </p:cNvSpPr>
          <p:nvPr/>
        </p:nvSpPr>
        <p:spPr bwMode="auto">
          <a:xfrm>
            <a:off x="392941" y="6382730"/>
            <a:ext cx="37885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cs typeface="Arial"/>
              </a:rPr>
              <a:t>AlloHSCT – Allogeneic Hematopoietic Stem Cell Transplant; </a:t>
            </a:r>
            <a:r>
              <a:rPr lang="de-DE" sz="1000" dirty="0" smtClean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Source: Bargou et </a:t>
            </a:r>
            <a:r>
              <a:rPr lang="de-DE" sz="1000" dirty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al. </a:t>
            </a:r>
            <a:r>
              <a:rPr lang="de-DE" sz="1000" i="1" dirty="0" smtClean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Science</a:t>
            </a:r>
            <a:r>
              <a:rPr lang="de-DE" sz="1000" dirty="0" smtClean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. 2008; 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321(5891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):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ＭＳ Ｐゴシック" pitchFamily="1" charset="-128"/>
              </a:rPr>
              <a:t>974-977</a:t>
            </a:r>
            <a:endParaRPr lang="de-DE" sz="1000" dirty="0">
              <a:solidFill>
                <a:srgbClr val="000000"/>
              </a:solidFill>
              <a:latin typeface="Arial"/>
              <a:ea typeface="ＭＳ Ｐゴシック" pitchFamily="1" charset="-128"/>
            </a:endParaRPr>
          </a:p>
        </p:txBody>
      </p:sp>
      <p:sp>
        <p:nvSpPr>
          <p:cNvPr id="117" name="Content Placeholder 3"/>
          <p:cNvSpPr txBox="1">
            <a:spLocks/>
          </p:cNvSpPr>
          <p:nvPr/>
        </p:nvSpPr>
        <p:spPr>
          <a:xfrm>
            <a:off x="392941" y="1841918"/>
            <a:ext cx="3171623" cy="3703801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4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2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20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lang="en-US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7432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0" dirty="0" smtClean="0"/>
              <a:t>Single agent </a:t>
            </a:r>
          </a:p>
          <a:p>
            <a:r>
              <a:rPr lang="en-US" sz="1700" b="0" dirty="0" smtClean="0"/>
              <a:t>Durable and deep (molecular) responses</a:t>
            </a:r>
            <a:endParaRPr lang="en-US" sz="1700" b="0" strike="sngStrike" dirty="0" smtClean="0"/>
          </a:p>
          <a:p>
            <a:r>
              <a:rPr lang="en-US" sz="1700" b="0" dirty="0" smtClean="0"/>
              <a:t>Positive benefit:risk profile</a:t>
            </a:r>
          </a:p>
          <a:p>
            <a:r>
              <a:rPr lang="en-US" sz="1700" b="0" dirty="0" smtClean="0"/>
              <a:t>Retains efficacy in difficult to treat populations</a:t>
            </a:r>
          </a:p>
          <a:p>
            <a:pPr lvl="1"/>
            <a:r>
              <a:rPr lang="en-US" sz="1700" b="0" dirty="0" smtClean="0"/>
              <a:t>Early relapse</a:t>
            </a:r>
          </a:p>
          <a:p>
            <a:pPr lvl="1"/>
            <a:r>
              <a:rPr lang="en-US" sz="1700" b="0" dirty="0"/>
              <a:t>A</a:t>
            </a:r>
            <a:r>
              <a:rPr lang="en-US" sz="1700" b="0" dirty="0" smtClean="0"/>
              <a:t>lloHSCT failure</a:t>
            </a:r>
          </a:p>
          <a:p>
            <a:pPr lvl="1"/>
            <a:r>
              <a:rPr lang="en-US" sz="1700" b="0" dirty="0" smtClean="0"/>
              <a:t>Elderly</a:t>
            </a:r>
          </a:p>
          <a:p>
            <a:pPr lvl="1"/>
            <a:r>
              <a:rPr lang="en-US" sz="1700" b="0" dirty="0" smtClean="0"/>
              <a:t>Refractory </a:t>
            </a:r>
          </a:p>
          <a:p>
            <a:pPr lvl="1"/>
            <a:r>
              <a:rPr lang="en-US" sz="1700" b="0" u="sng" dirty="0"/>
              <a:t>&gt;</a:t>
            </a:r>
            <a:r>
              <a:rPr lang="en-US" sz="1700" b="0" dirty="0"/>
              <a:t> 2nd </a:t>
            </a:r>
            <a:r>
              <a:rPr lang="en-US" sz="1700" b="0" dirty="0" smtClean="0"/>
              <a:t>Salvage</a:t>
            </a:r>
            <a:endParaRPr lang="en-US" sz="1700" b="0" dirty="0"/>
          </a:p>
        </p:txBody>
      </p:sp>
    </p:spTree>
    <p:extLst>
      <p:ext uri="{BB962C8B-B14F-4D97-AF65-F5344CB8AC3E}">
        <p14:creationId xmlns:p14="http://schemas.microsoft.com/office/powerpoint/2010/main" val="65561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68125"/>
            <a:ext cx="8610600" cy="1109663"/>
          </a:xfrm>
        </p:spPr>
        <p:txBody>
          <a:bodyPr/>
          <a:lstStyle/>
          <a:p>
            <a:r>
              <a:rPr lang="en-GB" sz="3000" dirty="0" smtClean="0"/>
              <a:t>BLINCYTO</a:t>
            </a:r>
            <a:r>
              <a:rPr lang="en-GB" sz="3000" baseline="30000" dirty="0" smtClean="0"/>
              <a:t>™</a:t>
            </a:r>
            <a:r>
              <a:rPr lang="en-GB" sz="3000" dirty="0" smtClean="0"/>
              <a:t> Yielded Better Outcomes Than Historical Comparator and Other Data</a:t>
            </a:r>
            <a:endParaRPr lang="en-GB" sz="30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98641362"/>
              </p:ext>
            </p:extLst>
          </p:nvPr>
        </p:nvGraphicFramePr>
        <p:xfrm>
          <a:off x="276446" y="1332916"/>
          <a:ext cx="8591109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413"/>
                <a:gridCol w="1706547"/>
                <a:gridCol w="1828800"/>
                <a:gridCol w="1787221"/>
                <a:gridCol w="1935128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Historical Literature Search</a:t>
                      </a:r>
                      <a:r>
                        <a:rPr lang="en-US" sz="1400" baseline="30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Model-Based Meta-Analysis (Study 118427)</a:t>
                      </a:r>
                      <a:r>
                        <a:rPr lang="en-US" sz="1400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baseline="0" dirty="0" smtClean="0">
                          <a:solidFill>
                            <a:schemeClr val="bg1"/>
                          </a:solidFill>
                        </a:rPr>
                        <a:t>Historical Comparator Data (Study 20120310)</a:t>
                      </a:r>
                      <a:r>
                        <a:rPr lang="en-US" sz="1400" u="none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baseline="0" dirty="0" smtClean="0">
                          <a:solidFill>
                            <a:schemeClr val="bg1"/>
                          </a:solidFill>
                        </a:rPr>
                        <a:t>BLINCYTO</a:t>
                      </a:r>
                      <a:r>
                        <a:rPr lang="en-US" sz="1400" u="none" baseline="30000" dirty="0" smtClean="0">
                          <a:solidFill>
                            <a:schemeClr val="bg1"/>
                          </a:solidFill>
                        </a:rPr>
                        <a:t>™</a:t>
                      </a:r>
                      <a:r>
                        <a:rPr lang="en-US" sz="1400" u="non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1400" u="none" strike="sngStrike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en-US" sz="1400" u="none" baseline="0" dirty="0" smtClean="0">
                          <a:solidFill>
                            <a:schemeClr val="bg1"/>
                          </a:solidFill>
                        </a:rPr>
                        <a:t>Pivotal Clinical Trial (Study MT 103-211)</a:t>
                      </a:r>
                      <a:r>
                        <a:rPr lang="en-US" sz="1400" u="none" baseline="30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Methods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Literature Search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Simulation of Control Arm – with Same Patient Characteristics as in Study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103-211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Historical Database Study (Patient-level data)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Phase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single-arm clinical trial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Population Achieving CR/CRh*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18% to 38.6%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12.1%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(95% CI: 4.1% to 34%)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24%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(95% CI: 20% to 27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41.6% </a:t>
                      </a:r>
                    </a:p>
                    <a:p>
                      <a:pPr algn="ctr"/>
                      <a:r>
                        <a:rPr lang="en-US" sz="1200" b="0" dirty="0" smtClean="0"/>
                        <a:t>(95% CI: 34.4%-49.1%)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Median RFS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4.9 months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(95% CI: 2.5 to 9.2)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5.0 months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(95% CI: 1.2 to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6.6)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5.9 months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(95% CI: 4.8 to 8.3)</a:t>
                      </a: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Median OS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3.0 to 4.7 months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3.9 months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(95% CI: 3.0 to 4.7)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3.3 months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(95% CI: 2.8 to 3.6)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 months</a:t>
                      </a:r>
                      <a:r>
                        <a:rPr lang="en-US" sz="1400" b="1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95% CI: 6.1 to 7.5)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284" y="5953733"/>
            <a:ext cx="456136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00" dirty="0"/>
              <a:t>CR </a:t>
            </a:r>
            <a:r>
              <a:rPr lang="en-US" sz="1000" dirty="0" smtClean="0"/>
              <a:t>– Complete Remission; CRh* - </a:t>
            </a:r>
            <a:r>
              <a:rPr lang="en-US" altLang="en-US" sz="1000" dirty="0" smtClean="0">
                <a:cs typeface="Arial" charset="0"/>
              </a:rPr>
              <a:t>Complete </a:t>
            </a:r>
            <a:r>
              <a:rPr lang="en-US" altLang="en-US" sz="1000" dirty="0">
                <a:cs typeface="Arial" charset="0"/>
              </a:rPr>
              <a:t>Remission with Partial Hematological Recovery of Peripheral Blood </a:t>
            </a:r>
            <a:r>
              <a:rPr lang="en-US" altLang="en-US" sz="1000" dirty="0" smtClean="0">
                <a:cs typeface="Arial" charset="0"/>
              </a:rPr>
              <a:t>Counts; </a:t>
            </a:r>
            <a:r>
              <a:rPr lang="en-US" sz="1000" dirty="0" smtClean="0"/>
              <a:t>RFS – Relapse-Free Survival; OS – Overall Survival; CI – Confidence Interval; </a:t>
            </a:r>
            <a:r>
              <a:rPr lang="en-US" sz="1000" dirty="0"/>
              <a:t>Sources: </a:t>
            </a:r>
            <a:r>
              <a:rPr lang="en-US" sz="1000" baseline="30000" dirty="0"/>
              <a:t>1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Gokbuget et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al </a:t>
            </a:r>
            <a:r>
              <a:rPr lang="en-US" sz="1000" i="1" dirty="0" smtClean="0">
                <a:latin typeface="Arial" pitchFamily="32" charset="0"/>
                <a:ea typeface="ＭＳ Ｐゴシック" pitchFamily="32" charset="-128"/>
              </a:rPr>
              <a:t>Blood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, 2012,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Kantarjian et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al </a:t>
            </a:r>
            <a:r>
              <a:rPr lang="en-US" sz="1000" i="1" dirty="0" smtClean="0">
                <a:latin typeface="Arial" pitchFamily="32" charset="0"/>
                <a:ea typeface="ＭＳ Ｐゴシック" pitchFamily="32" charset="-128"/>
              </a:rPr>
              <a:t>Cancer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, 2010,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Oriol et al </a:t>
            </a:r>
            <a:r>
              <a:rPr lang="en-US" sz="1000" i="1" dirty="0" err="1" smtClean="0">
                <a:latin typeface="Arial" pitchFamily="32" charset="0"/>
                <a:ea typeface="ＭＳ Ｐゴシック" pitchFamily="32" charset="-128"/>
              </a:rPr>
              <a:t>Haematologica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, 2010,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O’Brien et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al </a:t>
            </a:r>
            <a:r>
              <a:rPr lang="en-US" sz="1000" i="1" dirty="0" smtClean="0">
                <a:latin typeface="Arial" pitchFamily="32" charset="0"/>
                <a:ea typeface="ＭＳ Ｐゴシック" pitchFamily="32" charset="-128"/>
              </a:rPr>
              <a:t>Cancer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, 2008,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Thomas et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al </a:t>
            </a:r>
            <a:r>
              <a:rPr lang="en-US" sz="1000" i="1" dirty="0" smtClean="0">
                <a:latin typeface="Arial" pitchFamily="32" charset="0"/>
                <a:ea typeface="ＭＳ Ｐゴシック" pitchFamily="32" charset="-128"/>
              </a:rPr>
              <a:t>Cancer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, 1999; </a:t>
            </a:r>
            <a:r>
              <a:rPr lang="en-US" sz="1000" baseline="30000" dirty="0"/>
              <a:t>2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Amgen data on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file; </a:t>
            </a:r>
            <a:r>
              <a:rPr lang="en-US" sz="1000" baseline="30000" dirty="0" smtClean="0"/>
              <a:t>3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BLINCYTO</a:t>
            </a:r>
            <a:r>
              <a:rPr lang="en-US" sz="1000" baseline="30000" dirty="0" smtClean="0">
                <a:latin typeface="Arial" pitchFamily="32" charset="0"/>
                <a:ea typeface="ＭＳ Ｐゴシック" pitchFamily="32" charset="-128"/>
              </a:rPr>
              <a:t>™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U.S. Package Insert</a:t>
            </a:r>
            <a:endParaRPr lang="en-US" sz="1000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5140001" y="1332916"/>
            <a:ext cx="3727554" cy="4480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33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12064" y="561962"/>
            <a:ext cx="8437793" cy="714818"/>
          </a:xfrm>
        </p:spPr>
        <p:txBody>
          <a:bodyPr/>
          <a:lstStyle/>
          <a:p>
            <a:pPr eaLnBrk="1" hangingPunct="1"/>
            <a:r>
              <a:rPr lang="en-US" dirty="0" smtClean="0"/>
              <a:t>Safety Profile</a:t>
            </a:r>
            <a:endParaRPr lang="en-US" sz="18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79474"/>
              </p:ext>
            </p:extLst>
          </p:nvPr>
        </p:nvGraphicFramePr>
        <p:xfrm>
          <a:off x="380245" y="1926432"/>
          <a:ext cx="3564439" cy="1267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5448"/>
                <a:gridCol w="1648991"/>
              </a:tblGrid>
              <a:tr h="41877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Adverse events, n (%)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†</a:t>
                      </a:r>
                      <a:endParaRPr lang="en-US" sz="12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All Patients (N=189)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66">
                <a:tc>
                  <a:txBody>
                    <a:bodyPr/>
                    <a:lstStyle/>
                    <a:p>
                      <a:pPr algn="l">
                        <a:tabLst>
                          <a:tab pos="236538" algn="l"/>
                        </a:tabLs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Worst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rade 1 or 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33 (17)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66">
                <a:tc>
                  <a:txBody>
                    <a:bodyPr/>
                    <a:lstStyle/>
                    <a:p>
                      <a:pPr algn="l">
                        <a:tabLst>
                          <a:tab pos="236538" algn="l"/>
                        </a:tabLs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Worst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rade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3 or 4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127 (67)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82866">
                <a:tc>
                  <a:txBody>
                    <a:bodyPr/>
                    <a:lstStyle/>
                    <a:p>
                      <a:pPr algn="l">
                        <a:tabLst>
                          <a:tab pos="236538" algn="l"/>
                        </a:tabLs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Worst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rade 5 (death)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28 (15)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lnT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 Placeholder 1"/>
          <p:cNvSpPr txBox="1">
            <a:spLocks/>
          </p:cNvSpPr>
          <p:nvPr/>
        </p:nvSpPr>
        <p:spPr>
          <a:xfrm>
            <a:off x="211333" y="6177662"/>
            <a:ext cx="4796601" cy="623860"/>
          </a:xfrm>
          <a:prstGeom prst="rect">
            <a:avLst/>
          </a:prstGeom>
        </p:spPr>
        <p:txBody>
          <a:bodyPr lIns="91440" tIns="45720" rIns="91440" bIns="45720"/>
          <a:lstStyle>
            <a:lvl1pPr marL="342900" indent="-342900" algn="l" rtl="0" eaLnBrk="1" fontAlgn="base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57200">
              <a:buNone/>
            </a:pP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Data on this slide is reflective of the Phase 2 study population only (189 patients) and does not include data from the entire safety database (212 patients);                AE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– Adverse Event; CRS – </a:t>
            </a:r>
            <a:r>
              <a:rPr lang="en-US" sz="1000" dirty="0"/>
              <a:t>Cytokine Release Syndrome; </a:t>
            </a:r>
            <a:r>
              <a:rPr lang="en-US" sz="1000" dirty="0" smtClean="0"/>
              <a:t>                               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Source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:  </a:t>
            </a:r>
            <a:r>
              <a:rPr lang="en-US" sz="1000" dirty="0" err="1"/>
              <a:t>Topp</a:t>
            </a:r>
            <a:r>
              <a:rPr lang="en-US" sz="1000" dirty="0"/>
              <a:t> et al</a:t>
            </a:r>
            <a:r>
              <a:rPr lang="en-US" sz="1000" i="1" dirty="0"/>
              <a:t>.  Lancet Oncology</a:t>
            </a:r>
            <a:r>
              <a:rPr lang="en-US" sz="1000" dirty="0"/>
              <a:t>, 2014</a:t>
            </a:r>
            <a:endParaRPr lang="en-US" sz="1000" dirty="0">
              <a:ea typeface="ＭＳ Ｐゴシック" pitchFamily="3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0245" y="1449771"/>
            <a:ext cx="35644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AEs Regardless of Causality 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(during treatment until 30 days post-treatment)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0245" y="3193807"/>
            <a:ext cx="35644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000" i="1" dirty="0"/>
              <a:t>Grade ≥3 </a:t>
            </a:r>
            <a:r>
              <a:rPr lang="en-US" sz="1000" i="1" dirty="0" smtClean="0"/>
              <a:t>occurred </a:t>
            </a:r>
            <a:r>
              <a:rPr lang="en-US" sz="1000" i="1" dirty="0"/>
              <a:t>in </a:t>
            </a:r>
            <a:r>
              <a:rPr lang="en-US" sz="1000" i="1" dirty="0" smtClean="0"/>
              <a:t>≥ 5</a:t>
            </a:r>
            <a:r>
              <a:rPr lang="en-US" sz="1000" i="1" dirty="0"/>
              <a:t>% of </a:t>
            </a:r>
            <a:r>
              <a:rPr lang="en-US" sz="1000" i="1" dirty="0" smtClean="0"/>
              <a:t>patients</a:t>
            </a:r>
          </a:p>
          <a:p>
            <a:pPr defTabSz="457200">
              <a:defRPr/>
            </a:pPr>
            <a:r>
              <a:rPr lang="en-US" altLang="en-US" sz="1000" i="1" baseline="30000" dirty="0">
                <a:cs typeface="Arial" charset="0"/>
              </a:rPr>
              <a:t>†</a:t>
            </a:r>
            <a:r>
              <a:rPr lang="en-US" sz="1000" i="1" dirty="0"/>
              <a:t>Common Terminology Criteria for Adverse Events (CTCAE) </a:t>
            </a:r>
            <a:r>
              <a:rPr lang="en-US" altLang="en-US" sz="1000" i="1" dirty="0">
                <a:cs typeface="Arial" charset="0"/>
              </a:rPr>
              <a:t>v4.0 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31530" y="1388215"/>
            <a:ext cx="3980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Fatal AEs Regardless of Causality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211605"/>
              </p:ext>
            </p:extLst>
          </p:nvPr>
        </p:nvGraphicFramePr>
        <p:xfrm>
          <a:off x="4731529" y="1639327"/>
          <a:ext cx="3980571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4111"/>
                <a:gridCol w="185646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Adverse events, n*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All Patients / Death </a:t>
                      </a:r>
                      <a:b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    N=189 / n=28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Infection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Disease Progression</a:t>
                      </a:r>
                      <a:r>
                        <a:rPr lang="en-US" sz="1200" baseline="30000" dirty="0" smtClean="0">
                          <a:cs typeface="Arial" charset="0"/>
                        </a:rPr>
                        <a:t>†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Hemorrhage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767326" y="3193807"/>
            <a:ext cx="3965889" cy="35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20000"/>
              </a:spcBef>
              <a:spcAft>
                <a:spcPts val="1200"/>
              </a:spcAft>
            </a:pPr>
            <a:r>
              <a:rPr lang="en-US" altLang="en-US" sz="1000" i="1" dirty="0" smtClean="0"/>
              <a:t>*</a:t>
            </a:r>
            <a:r>
              <a:rPr lang="en-US" sz="1000" i="1" dirty="0" smtClean="0"/>
              <a:t>CTCAE </a:t>
            </a:r>
            <a:r>
              <a:rPr lang="en-US" altLang="en-US" sz="1000" i="1" dirty="0">
                <a:cs typeface="Arial" charset="0"/>
              </a:rPr>
              <a:t>v4.0 </a:t>
            </a:r>
            <a:r>
              <a:rPr lang="en-US" altLang="en-US" sz="1000" i="1" dirty="0" smtClean="0"/>
              <a:t/>
            </a:r>
            <a:br>
              <a:rPr lang="en-US" altLang="en-US" sz="1000" i="1" dirty="0" smtClean="0"/>
            </a:br>
            <a:r>
              <a:rPr lang="en-US" sz="1000" i="1" baseline="30000" dirty="0" smtClean="0">
                <a:cs typeface="Arial" charset="0"/>
              </a:rPr>
              <a:t>†</a:t>
            </a:r>
            <a:r>
              <a:rPr lang="en-US" sz="1000" i="1" dirty="0" smtClean="0">
                <a:cs typeface="Arial" charset="0"/>
              </a:rPr>
              <a:t>Some considered possibly related to blinatumomab treatment</a:t>
            </a:r>
            <a:r>
              <a:rPr lang="en-US" altLang="en-US" sz="1000" i="1" dirty="0"/>
              <a:t/>
            </a:r>
            <a:br>
              <a:rPr lang="en-US" altLang="en-US" sz="1000" i="1" dirty="0"/>
            </a:br>
            <a:endParaRPr lang="en-US" altLang="en-US" sz="1000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752870" y="3645730"/>
            <a:ext cx="393789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defRPr sz="1300"/>
            </a:lvl1pPr>
          </a:lstStyle>
          <a:p>
            <a:r>
              <a:rPr lang="en-US" altLang="en-US" sz="1100" b="1" dirty="0"/>
              <a:t>No patient in remission had fatal adverse events while on </a:t>
            </a:r>
            <a:r>
              <a:rPr lang="en-US" altLang="en-US" sz="1100" b="1" dirty="0" smtClean="0"/>
              <a:t>BLINCYTO™ (blinatumomab)</a:t>
            </a:r>
            <a:endParaRPr lang="en-US" altLang="en-US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00305" y="4340451"/>
            <a:ext cx="68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CRS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chemeClr val="accent1"/>
                </a:solidFill>
              </a:rPr>
              <a:t>and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</a:rPr>
              <a:t>Neurologic Events Regardless of Causality </a:t>
            </a:r>
          </a:p>
        </p:txBody>
      </p:sp>
      <p:sp>
        <p:nvSpPr>
          <p:cNvPr id="10" name="Rectangle 9"/>
          <p:cNvSpPr/>
          <p:nvPr/>
        </p:nvSpPr>
        <p:spPr bwMode="gray">
          <a:xfrm>
            <a:off x="212656" y="1343455"/>
            <a:ext cx="3940093" cy="245104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gray">
          <a:xfrm>
            <a:off x="4444342" y="1343455"/>
            <a:ext cx="4508278" cy="283514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735400"/>
              </p:ext>
            </p:extLst>
          </p:nvPr>
        </p:nvGraphicFramePr>
        <p:xfrm>
          <a:off x="299625" y="4648228"/>
          <a:ext cx="8535699" cy="1198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3097"/>
                <a:gridCol w="1341659"/>
                <a:gridCol w="1100957"/>
                <a:gridCol w="1100957"/>
                <a:gridCol w="1549029"/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Patients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(N=189)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Grade 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Grade 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</a:rPr>
                        <a:t>Grade 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</a:rPr>
                        <a:t>Any Grade</a:t>
                      </a:r>
                      <a:br>
                        <a:rPr lang="en-US" sz="1200" b="1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</a:rPr>
                        <a:t>(in ≥2% of</a:t>
                      </a:r>
                      <a:r>
                        <a:rPr lang="en-US" sz="1200" b="1" u="none" strike="noStrike" baseline="0" dirty="0" smtClean="0">
                          <a:solidFill>
                            <a:schemeClr val="tx1"/>
                          </a:solidFill>
                        </a:rPr>
                        <a:t> Patients)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>
                        <a:tabLst>
                          <a:tab pos="58738" algn="l"/>
                          <a:tab pos="236538" algn="l"/>
                        </a:tabLst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</a:rPr>
                        <a:t>	Nervous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</a:rPr>
                        <a:t> system/psychiatric disorders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</a:rPr>
                        <a:t>, n (%)*</a:t>
                      </a:r>
                      <a:endParaRPr lang="en-US" sz="1200" b="0" i="0" u="none" strike="noStrike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 (0)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(2)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en-US" sz="1200" u="none" strike="noStrike" baseline="0" dirty="0" smtClean="0">
                          <a:solidFill>
                            <a:schemeClr val="tx1"/>
                          </a:solidFill>
                        </a:rPr>
                        <a:t> (11)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</a:rPr>
                        <a:t>98 (52)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738" algn="l"/>
                          <a:tab pos="236538" algn="l"/>
                        </a:tabLst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Incidence of CRS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</a:rPr>
                        <a:t>, n (%)*</a:t>
                      </a:r>
                      <a:r>
                        <a:rPr lang="en-US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 (0)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 (0)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 (2)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(12.7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99625" y="5846473"/>
            <a:ext cx="2693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457200">
              <a:defRPr sz="1000" i="1"/>
            </a:lvl1pPr>
          </a:lstStyle>
          <a:p>
            <a:r>
              <a:rPr lang="en-US" dirty="0"/>
              <a:t>*CTCAE v4.0 </a:t>
            </a:r>
          </a:p>
        </p:txBody>
      </p:sp>
      <p:sp>
        <p:nvSpPr>
          <p:cNvPr id="19" name="Rectangle 18"/>
          <p:cNvSpPr/>
          <p:nvPr/>
        </p:nvSpPr>
        <p:spPr bwMode="gray">
          <a:xfrm>
            <a:off x="213684" y="4316819"/>
            <a:ext cx="8738937" cy="1786145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4545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512064" y="6582785"/>
            <a:ext cx="2574036" cy="23461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3" y="174295"/>
            <a:ext cx="8631937" cy="1097280"/>
          </a:xfrm>
        </p:spPr>
        <p:txBody>
          <a:bodyPr/>
          <a:lstStyle/>
          <a:p>
            <a:r>
              <a:rPr lang="en-GB" sz="3000" dirty="0" smtClean="0"/>
              <a:t>BLINCYTO</a:t>
            </a:r>
            <a:r>
              <a:rPr lang="en-GB" sz="3000" baseline="30000" dirty="0" smtClean="0"/>
              <a:t>™ </a:t>
            </a:r>
            <a:r>
              <a:rPr lang="en-GB" sz="3000" dirty="0" smtClean="0"/>
              <a:t>Represents a Substantial Clinical Improvement Over Current Chemotherapies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374147"/>
            <a:ext cx="8119872" cy="461664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 smtClean="0"/>
              <a:t>Substantial improvement with single-agent </a:t>
            </a:r>
            <a:r>
              <a:rPr lang="en-US" sz="1800" b="0" dirty="0"/>
              <a:t>BLINCYTO</a:t>
            </a:r>
            <a:r>
              <a:rPr lang="en-US" sz="1800" b="0" baseline="30000" dirty="0" smtClean="0"/>
              <a:t>™ </a:t>
            </a:r>
            <a:r>
              <a:rPr lang="en-US" sz="1800" b="0" dirty="0" smtClean="0"/>
              <a:t>in OS and CR compared to historical data for multi-agent chemotherapy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 smtClean="0"/>
              <a:t>Offers a treatment option for patients that may be unresponsive to available treatments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 smtClean="0"/>
              <a:t>Allows patients to bridge to alloHCST, the only potential curative option</a:t>
            </a:r>
          </a:p>
          <a:p>
            <a:pPr lvl="1">
              <a:spcAft>
                <a:spcPts val="600"/>
              </a:spcAft>
            </a:pPr>
            <a:r>
              <a:rPr lang="en-US" sz="1600" b="0" dirty="0" smtClean="0"/>
              <a:t>39 percent </a:t>
            </a:r>
            <a:r>
              <a:rPr lang="en-US" sz="1600" b="0" dirty="0">
                <a:solidFill>
                  <a:schemeClr val="dk1"/>
                </a:solidFill>
              </a:rPr>
              <a:t>of patients who achieved CR/CRh* went on to alloHSCT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 smtClean="0">
                <a:solidFill>
                  <a:schemeClr val="dk1"/>
                </a:solidFill>
              </a:rPr>
              <a:t>Effective </a:t>
            </a:r>
            <a:r>
              <a:rPr lang="en-US" sz="1800" b="0" dirty="0">
                <a:solidFill>
                  <a:schemeClr val="dk1"/>
                </a:solidFill>
              </a:rPr>
              <a:t>in patients resistant to standard therapy and in populations with negative prognostic factors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/>
              <a:t>BLINCYTO</a:t>
            </a:r>
            <a:r>
              <a:rPr lang="en-US" sz="1800" b="0" baseline="30000" dirty="0"/>
              <a:t>™</a:t>
            </a:r>
            <a:r>
              <a:rPr lang="en-US" sz="1800" b="0" dirty="0"/>
              <a:t> </a:t>
            </a:r>
            <a:r>
              <a:rPr lang="en-US" sz="1800" b="0" dirty="0" smtClean="0">
                <a:solidFill>
                  <a:schemeClr val="dk1"/>
                </a:solidFill>
              </a:rPr>
              <a:t>has </a:t>
            </a:r>
            <a:r>
              <a:rPr lang="en-US" sz="1800" b="0" dirty="0">
                <a:solidFill>
                  <a:schemeClr val="dk1"/>
                </a:solidFill>
              </a:rPr>
              <a:t>a </a:t>
            </a:r>
            <a:r>
              <a:rPr lang="en-US" sz="1800" b="0" dirty="0" smtClean="0">
                <a:solidFill>
                  <a:schemeClr val="dk1"/>
                </a:solidFill>
              </a:rPr>
              <a:t>positive benefit</a:t>
            </a:r>
            <a:r>
              <a:rPr lang="en-US" sz="1800" b="0" dirty="0">
                <a:solidFill>
                  <a:schemeClr val="dk1"/>
                </a:solidFill>
              </a:rPr>
              <a:t>: risk profile for patients that may be suffering from the cumulative toxic effects of multiple chemotherapy </a:t>
            </a:r>
            <a:r>
              <a:rPr lang="en-US" sz="1800" b="0" dirty="0" smtClean="0">
                <a:solidFill>
                  <a:schemeClr val="dk1"/>
                </a:solidFill>
              </a:rPr>
              <a:t>treatments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0" dirty="0"/>
              <a:t>BLINCYTO</a:t>
            </a:r>
            <a:r>
              <a:rPr lang="en-US" sz="1800" b="0" baseline="30000" dirty="0"/>
              <a:t>™</a:t>
            </a:r>
            <a:r>
              <a:rPr lang="en-US" sz="1800" b="0" dirty="0"/>
              <a:t> </a:t>
            </a:r>
            <a:r>
              <a:rPr lang="en-US" sz="1800" b="0" dirty="0" smtClean="0">
                <a:solidFill>
                  <a:schemeClr val="dk1"/>
                </a:solidFill>
              </a:rPr>
              <a:t>has </a:t>
            </a:r>
            <a:r>
              <a:rPr lang="en-US" sz="1800" b="0" dirty="0">
                <a:solidFill>
                  <a:schemeClr val="dk1"/>
                </a:solidFill>
              </a:rPr>
              <a:t>a BOXED WARNING in its product label regarding </a:t>
            </a:r>
            <a:r>
              <a:rPr lang="en-US" sz="1800" b="0" dirty="0" smtClean="0">
                <a:solidFill>
                  <a:schemeClr val="dk1"/>
                </a:solidFill>
              </a:rPr>
              <a:t>CRS </a:t>
            </a:r>
            <a:r>
              <a:rPr lang="en-US" sz="1800" b="0" dirty="0">
                <a:solidFill>
                  <a:schemeClr val="dk1"/>
                </a:solidFill>
              </a:rPr>
              <a:t>and </a:t>
            </a:r>
            <a:r>
              <a:rPr lang="en-US" sz="1800" b="0" dirty="0" smtClean="0">
                <a:solidFill>
                  <a:schemeClr val="dk1"/>
                </a:solidFill>
              </a:rPr>
              <a:t>Neurological Toxicities</a:t>
            </a:r>
            <a:endParaRPr lang="en-US" sz="1800" b="0" dirty="0">
              <a:solidFill>
                <a:schemeClr val="dk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75008"/>
            <a:ext cx="4733704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00" dirty="0"/>
              <a:t>OS – Overall </a:t>
            </a:r>
            <a:r>
              <a:rPr lang="en-US" sz="1000" dirty="0" smtClean="0"/>
              <a:t>Survival; CR – Complete Remission; CRh* - </a:t>
            </a:r>
            <a:r>
              <a:rPr lang="en-US" altLang="en-US" sz="1000" dirty="0" smtClean="0">
                <a:cs typeface="Arial" charset="0"/>
              </a:rPr>
              <a:t>Complete </a:t>
            </a:r>
            <a:r>
              <a:rPr lang="en-US" altLang="en-US" sz="1000" dirty="0">
                <a:cs typeface="Arial" charset="0"/>
              </a:rPr>
              <a:t>Remission with Partial Hematological Recovery of Peripheral Blood </a:t>
            </a:r>
            <a:r>
              <a:rPr lang="en-US" altLang="en-US" sz="1000" dirty="0" smtClean="0">
                <a:cs typeface="Arial" charset="0"/>
              </a:rPr>
              <a:t>Counts; </a:t>
            </a:r>
            <a:r>
              <a:rPr lang="en-US" sz="1000" dirty="0">
                <a:cs typeface="Arial"/>
              </a:rPr>
              <a:t>AlloHSCT – Allogeneic Hematopoietic Stem Cell </a:t>
            </a:r>
            <a:r>
              <a:rPr lang="en-US" sz="1000" dirty="0" smtClean="0">
                <a:cs typeface="Arial"/>
              </a:rPr>
              <a:t>Transplant; </a:t>
            </a:r>
            <a:r>
              <a:rPr lang="en-US" sz="1000" dirty="0" smtClean="0">
                <a:solidFill>
                  <a:srgbClr val="000000"/>
                </a:solidFill>
              </a:rPr>
              <a:t>CRS </a:t>
            </a:r>
            <a:r>
              <a:rPr lang="en-US" sz="1000" dirty="0">
                <a:solidFill>
                  <a:srgbClr val="000000"/>
                </a:solidFill>
              </a:rPr>
              <a:t>– </a:t>
            </a:r>
            <a:r>
              <a:rPr lang="en-US" sz="1000" dirty="0"/>
              <a:t>Cytokine Release </a:t>
            </a:r>
            <a:r>
              <a:rPr lang="en-US" sz="1000" dirty="0" smtClean="0"/>
              <a:t>Syndrome; </a:t>
            </a:r>
            <a:r>
              <a:rPr lang="en-US" sz="1000" dirty="0" smtClean="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</a:rPr>
              <a:t>Sources</a:t>
            </a:r>
            <a:r>
              <a:rPr lang="en-US" sz="1000" dirty="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</a:rPr>
              <a:t>:  Amgen data on file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; 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BLINCYTO</a:t>
            </a:r>
            <a:r>
              <a:rPr lang="en-US" sz="1000" baseline="30000" dirty="0" smtClean="0">
                <a:latin typeface="Arial" pitchFamily="32" charset="0"/>
                <a:ea typeface="ＭＳ Ｐゴシック" pitchFamily="32" charset="-128"/>
              </a:rPr>
              <a:t>™</a:t>
            </a:r>
            <a:r>
              <a:rPr lang="en-US" sz="1000" dirty="0" smtClean="0">
                <a:latin typeface="Arial" pitchFamily="32" charset="0"/>
                <a:ea typeface="ＭＳ Ｐゴシック" pitchFamily="32" charset="-128"/>
              </a:rPr>
              <a:t> </a:t>
            </a:r>
            <a:r>
              <a:rPr lang="en-US" sz="1000" dirty="0">
                <a:latin typeface="Arial" pitchFamily="32" charset="0"/>
                <a:ea typeface="ＭＳ Ｐゴシック" pitchFamily="32" charset="-128"/>
              </a:rPr>
              <a:t>U.S. Package Insert</a:t>
            </a:r>
            <a:endParaRPr lang="en-US" sz="1000" baseline="30000" dirty="0"/>
          </a:p>
          <a:p>
            <a:pPr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strike="sngStrike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796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resentation Title (Arial 38pt bold)&amp;quot;&quot;/&gt;&lt;property id=&quot;20307&quot; value=&quot;262&quot;/&gt;&lt;/object&gt;&lt;object type=&quot;3&quot; unique_id=&quot;10005&quot;&gt;&lt;property id=&quot;20148&quot; value=&quot;5&quot;/&gt;&lt;property id=&quot;20300&quot; value=&quot;Slide 2 - &amp;quot;One-Line Title Slide (Arial 32pt bold)&amp;quot;&quot;/&gt;&lt;property id=&quot;20307&quot; value=&quot;263&quot;/&gt;&lt;/object&gt;&lt;object type=&quot;3&quot; unique_id=&quot;10006&quot;&gt;&lt;property id=&quot;20148&quot; value=&quot;5&quot;/&gt;&lt;property id=&quot;20300&quot; value=&quot;Slide 3 - &amp;quot;Two-Line Title Slide With &amp;#x0D;&amp;#x0A;a Subtitle Placeholder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Single Photo Treatment&amp;quot;&quot;/&gt;&lt;property id=&quot;20307&quot; value=&quot;284&quot;/&gt;&lt;/object&gt;&lt;object type=&quot;3&quot; unique_id=&quot;10009&quot;&gt;&lt;property id=&quot;20148&quot; value=&quot;5&quot;/&gt;&lt;property id=&quot;20300&quot; value=&quot;Slide 6 - &amp;quot;Two-Content Subtitle Layout&amp;quot;&quot;/&gt;&lt;property id=&quot;20307&quot; value=&quot;285&quot;/&gt;&lt;/object&gt;&lt;object type=&quot;3&quot; unique_id=&quot;10010&quot;&gt;&lt;property id=&quot;20148&quot; value=&quot;5&quot;/&gt;&lt;property id=&quot;20300&quot; value=&quot;Slide 7 - &amp;quot;Table Example&amp;quot;&quot;/&gt;&lt;property id=&quot;20307&quot; value=&quot;265&quot;/&gt;&lt;/object&gt;&lt;object type=&quot;3&quot; unique_id=&quot;10011&quot;&gt;&lt;property id=&quot;20148&quot; value=&quot;5&quot;/&gt;&lt;property id=&quot;20300&quot; value=&quot;Slide 8 - &amp;quot;Pie Chart Example&amp;quot;&quot;/&gt;&lt;property id=&quot;20307&quot; value=&quot;283&quot;/&gt;&lt;/object&gt;&lt;object type=&quot;3&quot; unique_id=&quot;10012&quot;&gt;&lt;property id=&quot;20148&quot; value=&quot;5&quot;/&gt;&lt;property id=&quot;20300&quot; value=&quot;Slide 9 - &amp;quot;Pie Chart Example&amp;quot;&quot;/&gt;&lt;property id=&quot;20307&quot; value=&quot;300&quot;/&gt;&lt;/object&gt;&lt;object type=&quot;3&quot; unique_id=&quot;10013&quot;&gt;&lt;property id=&quot;20148&quot; value=&quot;5&quot;/&gt;&lt;property id=&quot;20300&quot; value=&quot;Slide 10 - &amp;quot;Column Chart Example&amp;quot;&quot;/&gt;&lt;property id=&quot;20307&quot; value=&quot;279&quot;/&gt;&lt;/object&gt;&lt;object type=&quot;3&quot; unique_id=&quot;10014&quot;&gt;&lt;property id=&quot;20148&quot; value=&quot;5&quot;/&gt;&lt;property id=&quot;20300&quot; value=&quot;Slide 11 - &amp;quot;Line Chart Example&amp;quot;&quot;/&gt;&lt;property id=&quot;20307&quot; value=&quot;278&quot;/&gt;&lt;/object&gt;&lt;object type=&quot;3&quot; unique_id=&quot;10015&quot;&gt;&lt;property id=&quot;20148&quot; value=&quot;5&quot;/&gt;&lt;property id=&quot;20300&quot; value=&quot;Slide 12 - &amp;quot;Presentation Master Color Palette&amp;quot;&quot;/&gt;&lt;property id=&quot;20307&quot; value=&quot;287&quot;/&gt;&lt;/object&gt;&lt;object type=&quot;3&quot; unique_id=&quot;10018&quot;&gt;&lt;property id=&quot;20148&quot; value=&quot;5&quot;/&gt;&lt;property id=&quot;20300&quot; value=&quot;Slide 15 - &amp;quot;Working With the Amgen Color Palette&amp;quot;&quot;/&gt;&lt;property id=&quot;20307&quot; value=&quot;289&quot;/&gt;&lt;/object&gt;&lt;object type=&quot;3&quot; unique_id=&quot;10019&quot;&gt;&lt;property id=&quot;20148&quot; value=&quot;5&quot;/&gt;&lt;property id=&quot;20300&quot; value=&quot;Slide 16 - &amp;quot;Formatting Slides&amp;quot;&quot;/&gt;&lt;property id=&quot;20307&quot; value=&quot;298&quot;/&gt;&lt;/object&gt;&lt;object type=&quot;3&quot; unique_id=&quot;10020&quot;&gt;&lt;property id=&quot;20148&quot; value=&quot;5&quot;/&gt;&lt;property id=&quot;20300&quot; value=&quot;Slide 17 - &amp;quot;Selecting Objects&amp;quot;&quot;/&gt;&lt;property id=&quot;20307&quot; value=&quot;296&quot;/&gt;&lt;/object&gt;&lt;object type=&quot;3&quot; unique_id=&quot;10021&quot;&gt;&lt;property id=&quot;20148&quot; value=&quot;5&quot;/&gt;&lt;property id=&quot;20300&quot; value=&quot;Slide 18 - &amp;quot;Working With Objects&amp;quot;&quot;/&gt;&lt;property id=&quot;20307&quot; value=&quot;293&quot;/&gt;&lt;/object&gt;&lt;object type=&quot;3&quot; unique_id=&quot;10022&quot;&gt;&lt;property id=&quot;20148&quot; value=&quot;5&quot;/&gt;&lt;property id=&quot;20300&quot; value=&quot;Slide 19 - &amp;quot;Adjusting Tables&amp;quot;&quot;/&gt;&lt;property id=&quot;20307&quot; value=&quot;297&quot;/&gt;&lt;/object&gt;&lt;object type=&quot;3&quot; unique_id=&quot;10023&quot;&gt;&lt;property id=&quot;20148&quot; value=&quot;5&quot;/&gt;&lt;property id=&quot;20300&quot; value=&quot;Slide 20 - &amp;quot;Streamlining Objects&amp;quot;&quot;/&gt;&lt;property id=&quot;20307&quot; value=&quot;294&quot;/&gt;&lt;/object&gt;&lt;object type=&quot;3&quot; unique_id=&quot;10707&quot;&gt;&lt;property id=&quot;20148&quot; value=&quot;5&quot;/&gt;&lt;property id=&quot;20300&quot; value=&quot;Slide 5 - &amp;quot;Photo Treatment With Label&amp;quot;&quot;/&gt;&lt;property id=&quot;20307&quot; value=&quot;303&quot;/&gt;&lt;/object&gt;&lt;object type=&quot;3&quot; unique_id=&quot;10752&quot;&gt;&lt;property id=&quot;20148&quot; value=&quot;5&quot;/&gt;&lt;property id=&quot;20300&quot; value=&quot;Slide 13 - &amp;quot;We Adapted Our Plan Swiftly&amp;quot;&quot;/&gt;&lt;property id=&quot;20307&quot; value=&quot;304&quot;/&gt;&lt;/object&gt;&lt;object type=&quot;3&quot; unique_id=&quot;10753&quot;&gt;&lt;property id=&quot;20148&quot; value=&quot;5&quot;/&gt;&lt;property id=&quot;20300&quot; value=&quot;Slide 14 - &amp;quot;Our Strategy Positions Us Well&amp;quot;&quot;/&gt;&lt;property id=&quot;20307&quot; value=&quot;30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mgen 35th Anniversary Template">
  <a:themeElements>
    <a:clrScheme name="Custom 1">
      <a:dk1>
        <a:srgbClr val="000000"/>
      </a:dk1>
      <a:lt1>
        <a:srgbClr val="FFFFFF"/>
      </a:lt1>
      <a:dk2>
        <a:srgbClr val="716F73"/>
      </a:dk2>
      <a:lt2>
        <a:srgbClr val="00BCE4"/>
      </a:lt2>
      <a:accent1>
        <a:srgbClr val="0063C3"/>
      </a:accent1>
      <a:accent2>
        <a:srgbClr val="88C765"/>
      </a:accent2>
      <a:accent3>
        <a:srgbClr val="F3C108"/>
      </a:accent3>
      <a:accent4>
        <a:srgbClr val="D34D2F"/>
      </a:accent4>
      <a:accent5>
        <a:srgbClr val="597B7C"/>
      </a:accent5>
      <a:accent6>
        <a:srgbClr val="005480"/>
      </a:accent6>
      <a:hlink>
        <a:srgbClr val="0063C3"/>
      </a:hlink>
      <a:folHlink>
        <a:srgbClr val="00BCE4"/>
      </a:folHlink>
    </a:clrScheme>
    <a:fontScheme name="Amgen Corporate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6350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</a:defRPr>
        </a:defPPr>
      </a:lstStyle>
    </a:spDef>
    <a:lnDef>
      <a:spPr>
        <a:ln w="28575" cap="rnd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Amgen 35th Anniversary Template">
  <a:themeElements>
    <a:clrScheme name="Custom 1">
      <a:dk1>
        <a:srgbClr val="000000"/>
      </a:dk1>
      <a:lt1>
        <a:srgbClr val="FFFFFF"/>
      </a:lt1>
      <a:dk2>
        <a:srgbClr val="716F73"/>
      </a:dk2>
      <a:lt2>
        <a:srgbClr val="00BCE4"/>
      </a:lt2>
      <a:accent1>
        <a:srgbClr val="0063C3"/>
      </a:accent1>
      <a:accent2>
        <a:srgbClr val="88C765"/>
      </a:accent2>
      <a:accent3>
        <a:srgbClr val="F3C108"/>
      </a:accent3>
      <a:accent4>
        <a:srgbClr val="D34D2F"/>
      </a:accent4>
      <a:accent5>
        <a:srgbClr val="597B7C"/>
      </a:accent5>
      <a:accent6>
        <a:srgbClr val="005480"/>
      </a:accent6>
      <a:hlink>
        <a:srgbClr val="0063C3"/>
      </a:hlink>
      <a:folHlink>
        <a:srgbClr val="00BCE4"/>
      </a:folHlink>
    </a:clrScheme>
    <a:fontScheme name="Amgen Corporate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6350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</a:defRPr>
        </a:defPPr>
      </a:lstStyle>
    </a:spDef>
    <a:lnDef>
      <a:spPr>
        <a:ln w="28575" cap="rnd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Amgen Theme">
      <a:dk1>
        <a:srgbClr val="000000"/>
      </a:dk1>
      <a:lt1>
        <a:srgbClr val="FFFFFF"/>
      </a:lt1>
      <a:dk2>
        <a:srgbClr val="777777"/>
      </a:dk2>
      <a:lt2>
        <a:srgbClr val="C0C0C0"/>
      </a:lt2>
      <a:accent1>
        <a:srgbClr val="007CC2"/>
      </a:accent1>
      <a:accent2>
        <a:srgbClr val="FCC30C"/>
      </a:accent2>
      <a:accent3>
        <a:srgbClr val="42865C"/>
      </a:accent3>
      <a:accent4>
        <a:srgbClr val="C0362C"/>
      </a:accent4>
      <a:accent5>
        <a:srgbClr val="003161"/>
      </a:accent5>
      <a:accent6>
        <a:srgbClr val="81B5E2"/>
      </a:accent6>
      <a:hlink>
        <a:srgbClr val="007CC2"/>
      </a:hlink>
      <a:folHlink>
        <a:srgbClr val="81B5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Amgen">
      <a:dk1>
        <a:sysClr val="windowText" lastClr="000000"/>
      </a:dk1>
      <a:lt1>
        <a:sysClr val="window" lastClr="FFFFFF"/>
      </a:lt1>
      <a:dk2>
        <a:srgbClr val="868686"/>
      </a:dk2>
      <a:lt2>
        <a:srgbClr val="2DBCB6"/>
      </a:lt2>
      <a:accent1>
        <a:srgbClr val="00A3C4"/>
      </a:accent1>
      <a:accent2>
        <a:srgbClr val="F3CC63"/>
      </a:accent2>
      <a:accent3>
        <a:srgbClr val="95CB6E"/>
      </a:accent3>
      <a:accent4>
        <a:srgbClr val="D14D2A"/>
      </a:accent4>
      <a:accent5>
        <a:srgbClr val="EC951A"/>
      </a:accent5>
      <a:accent6>
        <a:srgbClr val="0063C3"/>
      </a:accent6>
      <a:hlink>
        <a:srgbClr val="00A3C4"/>
      </a:hlink>
      <a:folHlink>
        <a:srgbClr val="2DBCB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e567ca9-0403-4824-87ec-8a351a935572">X7KFCPD7EWT5-6-875</_dlc_DocId>
    <_dlc_DocIdUrl xmlns="7e567ca9-0403-4824-87ec-8a351a935572">
      <Url>https://myteams.amgen.com/sites/CorpCommPhil/_layouts/DocIdRedir.aspx?ID=X7KFCPD7EWT5-6-875</Url>
      <Description>X7KFCPD7EWT5-6-875</Description>
    </_dlc_DocIdUrl>
    <Notes0 xmlns="39b91340-540f-4ce1-a303-61a708f507e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ept Document" ma:contentTypeID="0x010100A61895BDB9A670468EC689B9FEE20D4300684415630E2F7A4D98E21C0B8CB1F4F4009084E69EF871A44099302130BD14962F" ma:contentTypeVersion="7" ma:contentTypeDescription="Dept Document" ma:contentTypeScope="" ma:versionID="04ed6c1721a7f296e49577c5a9f2604b">
  <xsd:schema xmlns:xsd="http://www.w3.org/2001/XMLSchema" xmlns:xs="http://www.w3.org/2001/XMLSchema" xmlns:p="http://schemas.microsoft.com/office/2006/metadata/properties" xmlns:ns2="39b91340-540f-4ce1-a303-61a708f507e8" xmlns:ns3="7e567ca9-0403-4824-87ec-8a351a935572" targetNamespace="http://schemas.microsoft.com/office/2006/metadata/properties" ma:root="true" ma:fieldsID="d6c8a5ff90980943b19fd5fdc7ab5efc" ns2:_="" ns3:_="">
    <xsd:import namespace="39b91340-540f-4ce1-a303-61a708f507e8"/>
    <xsd:import namespace="7e567ca9-0403-4824-87ec-8a351a935572"/>
    <xsd:element name="properties">
      <xsd:complexType>
        <xsd:sequence>
          <xsd:element name="documentManagement">
            <xsd:complexType>
              <xsd:all>
                <xsd:element ref="ns2:Notes0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91340-540f-4ce1-a303-61a708f507e8" elementFormDefault="qualified">
    <xsd:import namespace="http://schemas.microsoft.com/office/2006/documentManagement/types"/>
    <xsd:import namespace="http://schemas.microsoft.com/office/infopath/2007/PartnerControls"/>
    <xsd:element name="Notes0" ma:index="8" nillable="true" ma:displayName="Notes" ma:internalName="Notes0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67ca9-0403-4824-87ec-8a351a935572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79EC46-5B8D-42F4-8BC3-5A91A22F4EE5}">
  <ds:schemaRefs>
    <ds:schemaRef ds:uri="http://purl.org/dc/dcmitype/"/>
    <ds:schemaRef ds:uri="39b91340-540f-4ce1-a303-61a708f507e8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7e567ca9-0403-4824-87ec-8a351a935572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B647E-AA10-452E-B086-0A2C818C9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b91340-540f-4ce1-a303-61a708f507e8"/>
    <ds:schemaRef ds:uri="7e567ca9-0403-4824-87ec-8a351a9355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30C0D9-0E6F-463C-B77D-97D4CD3D3D9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B34B901-231B-47B7-BF57-C3E3F1866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Amgen 35th Anniversary Template</Template>
  <TotalTime>0</TotalTime>
  <Words>1689</Words>
  <Application>Microsoft Office PowerPoint</Application>
  <PresentationFormat>On-screen Show (4:3)</PresentationFormat>
  <Paragraphs>206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Amgen 35th Anniversary Template</vt:lpstr>
      <vt:lpstr>1_Amgen 35th Anniversary Template</vt:lpstr>
      <vt:lpstr>New ICD-10-PCS Code for the Administration of BLINCYTO™ (blinatumomab)</vt:lpstr>
      <vt:lpstr>Agenda</vt:lpstr>
      <vt:lpstr>BLINCYTO™ - A Significant Clinical Improvement for Treatment of Ph- R/R B-cell Precursor ALL</vt:lpstr>
      <vt:lpstr>Unmet Medical Need for R/R ALL Patients With Limited Treatment Options and Poor Prognoses</vt:lpstr>
      <vt:lpstr>BLINCYTO™ Received FDA Approval on December 3, 2014</vt:lpstr>
      <vt:lpstr>BLINCYTO™ Antineoplastic Immunotherapy:  First-in-Class Bispecific T-cell Engager</vt:lpstr>
      <vt:lpstr>BLINCYTO™ Yielded Better Outcomes Than Historical Comparator and Other Data</vt:lpstr>
      <vt:lpstr>Safety Profile</vt:lpstr>
      <vt:lpstr>BLINCYTO™ Represents a Substantial Clinical Improvement Over Current Chemotherapies</vt:lpstr>
      <vt:lpstr>BLINCYTO™ is a Continuous Intravenous Infusion Initiated in the Inpatient Setting </vt:lpstr>
      <vt:lpstr>New ICD-10-PCS Code for the Administration of BLINCYTO™ Requested</vt:lpstr>
      <vt:lpstr>  Rationale to Add Qualifier for Blinatumomab Under the “0 Antineoplastic” Substance Category 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2015-01-08T20:13:10Z</dcterms:created>
  <dcterms:modified xsi:type="dcterms:W3CDTF">2015-02-20T22:09:42Z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26c11cc9-00b5-4d90-9e4b-df2bde033c6e</vt:lpwstr>
  </property>
  <property fmtid="{D5CDD505-2E9C-101B-9397-08002B2CF9AE}" pid="3" name="ContentTypeId">
    <vt:lpwstr>0x010100A61895BDB9A670468EC689B9FEE20D4300684415630E2F7A4D98E21C0B8CB1F4F4009084E69EF871A44099302130BD14962F</vt:lpwstr>
  </property>
</Properties>
</file>