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7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8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19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20.xml" ContentType="application/vnd.openxmlformats-officedocument.themeOverride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6" r:id="rId1"/>
    <p:sldMasterId id="2147484144" r:id="rId2"/>
    <p:sldMasterId id="2147484204" r:id="rId3"/>
    <p:sldMasterId id="2147484240" r:id="rId4"/>
    <p:sldMasterId id="2147484588" r:id="rId5"/>
  </p:sldMasterIdLst>
  <p:notesMasterIdLst>
    <p:notesMasterId r:id="rId28"/>
  </p:notesMasterIdLst>
  <p:handoutMasterIdLst>
    <p:handoutMasterId r:id="rId29"/>
  </p:handoutMasterIdLst>
  <p:sldIdLst>
    <p:sldId id="828" r:id="rId6"/>
    <p:sldId id="818" r:id="rId7"/>
    <p:sldId id="848" r:id="rId8"/>
    <p:sldId id="811" r:id="rId9"/>
    <p:sldId id="837" r:id="rId10"/>
    <p:sldId id="840" r:id="rId11"/>
    <p:sldId id="843" r:id="rId12"/>
    <p:sldId id="833" r:id="rId13"/>
    <p:sldId id="836" r:id="rId14"/>
    <p:sldId id="834" r:id="rId15"/>
    <p:sldId id="827" r:id="rId16"/>
    <p:sldId id="846" r:id="rId17"/>
    <p:sldId id="849" r:id="rId18"/>
    <p:sldId id="850" r:id="rId19"/>
    <p:sldId id="851" r:id="rId20"/>
    <p:sldId id="855" r:id="rId21"/>
    <p:sldId id="808" r:id="rId22"/>
    <p:sldId id="854" r:id="rId23"/>
    <p:sldId id="844" r:id="rId24"/>
    <p:sldId id="845" r:id="rId25"/>
    <p:sldId id="847" r:id="rId26"/>
    <p:sldId id="841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Lucida Sans Unicode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008000"/>
    <a:srgbClr val="B1471D"/>
    <a:srgbClr val="000A1E"/>
    <a:srgbClr val="FFFF00"/>
    <a:srgbClr val="B7C37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156" y="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Asset_1407:Users:lelson:Desktop:2-Year%20Multicenter%20Balance%2012-1-14.xlsx" TargetMode="External"/><Relationship Id="rId1" Type="http://schemas.openxmlformats.org/officeDocument/2006/relationships/themeOverride" Target="../theme/themeOverrid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Asset_1407:Users:lelson:Desktop:2-Year%20Multicenter%20Balance%2012-1-14.xlsx" TargetMode="External"/><Relationship Id="rId1" Type="http://schemas.openxmlformats.org/officeDocument/2006/relationships/themeOverride" Target="../theme/themeOverride1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Asset_1407:Users:lelson:Desktop:2-Year%20Multicenter%20Balance%2012-1-14.xlsx" TargetMode="External"/><Relationship Id="rId1" Type="http://schemas.openxmlformats.org/officeDocument/2006/relationships/themeOverride" Target="../theme/themeOverride1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Asset_1407:Users:lelson:Desktop:2-Year%20Multicenter%20Balance%2012-1-14.xlsx" TargetMode="External"/><Relationship Id="rId1" Type="http://schemas.openxmlformats.org/officeDocument/2006/relationships/themeOverride" Target="../theme/themeOverride2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KSS Pain </a:t>
            </a:r>
          </a:p>
        </c:rich>
      </c:tx>
      <c:layout>
        <c:manualLayout>
          <c:xMode val="edge"/>
          <c:yMode val="edge"/>
          <c:x val="0.30859014097100101"/>
          <c:y val="9.2592592592592605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249611768251"/>
          <c:y val="0.12072944006999101"/>
          <c:w val="0.69867901703677704"/>
          <c:h val="0.763290682414698"/>
        </c:manualLayout>
      </c:layout>
      <c:lineChart>
        <c:grouping val="standard"/>
        <c:varyColors val="0"/>
        <c:ser>
          <c:idx val="0"/>
          <c:order val="0"/>
          <c:tx>
            <c:strRef>
              <c:f>Descriptives!$E$37</c:f>
              <c:strCache>
                <c:ptCount val="1"/>
                <c:pt idx="0">
                  <c:v>Balanced</c:v>
                </c:pt>
              </c:strCache>
            </c:strRef>
          </c:tx>
          <c:marker>
            <c:symbol val="none"/>
          </c:marker>
          <c:cat>
            <c:strRef>
              <c:f>Descriptives!$D$38:$D$41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Descriptives!$E$38:$E$41</c:f>
              <c:numCache>
                <c:formatCode>General</c:formatCode>
                <c:ptCount val="4"/>
                <c:pt idx="0">
                  <c:v>54.2</c:v>
                </c:pt>
                <c:pt idx="1">
                  <c:v>91.2</c:v>
                </c:pt>
                <c:pt idx="2">
                  <c:v>96.4</c:v>
                </c:pt>
                <c:pt idx="3">
                  <c:v>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Descriptives!$F$37</c:f>
              <c:strCache>
                <c:ptCount val="1"/>
                <c:pt idx="0">
                  <c:v>Unbalanced</c:v>
                </c:pt>
              </c:strCache>
            </c:strRef>
          </c:tx>
          <c:marker>
            <c:symbol val="none"/>
          </c:marker>
          <c:cat>
            <c:strRef>
              <c:f>Descriptives!$D$38:$D$41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Descriptives!$F$38:$F$41</c:f>
              <c:numCache>
                <c:formatCode>General</c:formatCode>
                <c:ptCount val="4"/>
                <c:pt idx="0">
                  <c:v>54.2</c:v>
                </c:pt>
                <c:pt idx="1">
                  <c:v>81.2</c:v>
                </c:pt>
                <c:pt idx="2">
                  <c:v>87.8</c:v>
                </c:pt>
                <c:pt idx="3">
                  <c:v>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046592"/>
        <c:axId val="41246016"/>
      </c:lineChart>
      <c:catAx>
        <c:axId val="144046592"/>
        <c:scaling>
          <c:orientation val="minMax"/>
        </c:scaling>
        <c:delete val="0"/>
        <c:axPos val="b"/>
        <c:majorTickMark val="out"/>
        <c:minorTickMark val="none"/>
        <c:tickLblPos val="nextTo"/>
        <c:crossAx val="41246016"/>
        <c:crosses val="autoZero"/>
        <c:auto val="1"/>
        <c:lblAlgn val="ctr"/>
        <c:lblOffset val="100"/>
        <c:noMultiLvlLbl val="0"/>
      </c:catAx>
      <c:valAx>
        <c:axId val="41246016"/>
        <c:scaling>
          <c:orientation val="minMax"/>
          <c:max val="100"/>
          <c:min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KSS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40465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4872081940603896"/>
          <c:y val="0.35625861117906898"/>
          <c:w val="0.23938581538266299"/>
          <c:h val="0.181653723857538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solidFill>
      <a:schemeClr val="bg1"/>
    </a:solidFill>
    <a:ln>
      <a:solidFill>
        <a:srgbClr val="000000"/>
      </a:solidFill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KSS Function </a:t>
            </a:r>
          </a:p>
        </c:rich>
      </c:tx>
      <c:layout>
        <c:manualLayout>
          <c:xMode val="edge"/>
          <c:yMode val="edge"/>
          <c:x val="0.26324999999999998"/>
          <c:y val="9.2592592592592605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016760178338099"/>
          <c:y val="0.12998869932925"/>
          <c:w val="0.69980186586847504"/>
          <c:h val="0.75403142315543903"/>
        </c:manualLayout>
      </c:layout>
      <c:lineChart>
        <c:grouping val="standard"/>
        <c:varyColors val="0"/>
        <c:ser>
          <c:idx val="0"/>
          <c:order val="0"/>
          <c:tx>
            <c:strRef>
              <c:f>Descriptives!$E$44</c:f>
              <c:strCache>
                <c:ptCount val="1"/>
                <c:pt idx="0">
                  <c:v>Balanced</c:v>
                </c:pt>
              </c:strCache>
            </c:strRef>
          </c:tx>
          <c:marker>
            <c:symbol val="none"/>
          </c:marker>
          <c:cat>
            <c:strRef>
              <c:f>Descriptives!$D$45:$D$48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Descriptives!$E$45:$E$48</c:f>
              <c:numCache>
                <c:formatCode>General</c:formatCode>
                <c:ptCount val="4"/>
                <c:pt idx="0">
                  <c:v>52.6</c:v>
                </c:pt>
                <c:pt idx="1">
                  <c:v>79.3</c:v>
                </c:pt>
                <c:pt idx="2">
                  <c:v>82.4</c:v>
                </c:pt>
                <c:pt idx="3">
                  <c:v>80.7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Descriptives!$F$44</c:f>
              <c:strCache>
                <c:ptCount val="1"/>
                <c:pt idx="0">
                  <c:v>Unbalanced</c:v>
                </c:pt>
              </c:strCache>
            </c:strRef>
          </c:tx>
          <c:marker>
            <c:symbol val="none"/>
          </c:marker>
          <c:cat>
            <c:strRef>
              <c:f>Descriptives!$D$45:$D$48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Descriptives!$F$45:$F$48</c:f>
              <c:numCache>
                <c:formatCode>General</c:formatCode>
                <c:ptCount val="4"/>
                <c:pt idx="0">
                  <c:v>52.6</c:v>
                </c:pt>
                <c:pt idx="1">
                  <c:v>61</c:v>
                </c:pt>
                <c:pt idx="2">
                  <c:v>68.3</c:v>
                </c:pt>
                <c:pt idx="3">
                  <c:v>73.8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866368"/>
        <c:axId val="143811712"/>
      </c:lineChart>
      <c:catAx>
        <c:axId val="14386636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811712"/>
        <c:crosses val="autoZero"/>
        <c:auto val="1"/>
        <c:lblAlgn val="ctr"/>
        <c:lblOffset val="100"/>
        <c:noMultiLvlLbl val="0"/>
      </c:catAx>
      <c:valAx>
        <c:axId val="143811712"/>
        <c:scaling>
          <c:orientation val="minMax"/>
          <c:max val="100"/>
          <c:min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KSS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386636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3381575981054104"/>
          <c:y val="0.35173601726135201"/>
          <c:w val="0.25358539943161401"/>
          <c:h val="0.181653723857538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WOMAC </a:t>
            </a:r>
          </a:p>
        </c:rich>
      </c:tx>
      <c:layout>
        <c:manualLayout>
          <c:xMode val="edge"/>
          <c:yMode val="edge"/>
          <c:x val="0.30726377952755901"/>
          <c:y val="1.3888888888888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1207300666563"/>
          <c:y val="0.13473394989700099"/>
          <c:w val="0.73854878069765295"/>
          <c:h val="0.72613808690580295"/>
        </c:manualLayout>
      </c:layout>
      <c:lineChart>
        <c:grouping val="standard"/>
        <c:varyColors val="0"/>
        <c:ser>
          <c:idx val="0"/>
          <c:order val="0"/>
          <c:tx>
            <c:strRef>
              <c:f>Descriptives!$E$51</c:f>
              <c:strCache>
                <c:ptCount val="1"/>
                <c:pt idx="0">
                  <c:v>Balanced</c:v>
                </c:pt>
              </c:strCache>
            </c:strRef>
          </c:tx>
          <c:marker>
            <c:symbol val="none"/>
          </c:marker>
          <c:cat>
            <c:strRef>
              <c:f>Descriptives!$D$52:$D$55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Descriptives!$E$52:$E$55</c:f>
              <c:numCache>
                <c:formatCode>General</c:formatCode>
                <c:ptCount val="4"/>
                <c:pt idx="0">
                  <c:v>53.7</c:v>
                </c:pt>
                <c:pt idx="1">
                  <c:v>85.5</c:v>
                </c:pt>
                <c:pt idx="2">
                  <c:v>89.6</c:v>
                </c:pt>
                <c:pt idx="3">
                  <c:v>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Descriptives!$F$51</c:f>
              <c:strCache>
                <c:ptCount val="1"/>
                <c:pt idx="0">
                  <c:v>Unbalanced</c:v>
                </c:pt>
              </c:strCache>
            </c:strRef>
          </c:tx>
          <c:marker>
            <c:symbol val="none"/>
          </c:marker>
          <c:cat>
            <c:strRef>
              <c:f>Descriptives!$D$52:$D$55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Descriptives!$F$52:$F$55</c:f>
              <c:numCache>
                <c:formatCode>General</c:formatCode>
                <c:ptCount val="4"/>
                <c:pt idx="0">
                  <c:v>53.7</c:v>
                </c:pt>
                <c:pt idx="1">
                  <c:v>76.2</c:v>
                </c:pt>
                <c:pt idx="2">
                  <c:v>82.1</c:v>
                </c:pt>
                <c:pt idx="3">
                  <c:v>82.4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337408"/>
        <c:axId val="143813440"/>
      </c:lineChart>
      <c:catAx>
        <c:axId val="14433740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813440"/>
        <c:crosses val="autoZero"/>
        <c:auto val="1"/>
        <c:lblAlgn val="ctr"/>
        <c:lblOffset val="100"/>
        <c:noMultiLvlLbl val="0"/>
      </c:catAx>
      <c:valAx>
        <c:axId val="143813440"/>
        <c:scaling>
          <c:orientation val="minMax"/>
          <c:max val="100"/>
          <c:min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WOMAC Score</a:t>
                </a:r>
              </a:p>
            </c:rich>
          </c:tx>
          <c:layout>
            <c:manualLayout>
              <c:xMode val="edge"/>
              <c:yMode val="edge"/>
              <c:x val="1.3794082556139601E-2"/>
              <c:y val="0.3421187726137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433740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4805094675665496"/>
          <c:y val="0.34110401559891101"/>
          <c:w val="0.23706808069336399"/>
          <c:h val="0.18519637264804101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Activity Level</a:t>
            </a:r>
          </a:p>
        </c:rich>
      </c:tx>
      <c:layout>
        <c:manualLayout>
          <c:xMode val="edge"/>
          <c:yMode val="edge"/>
          <c:x val="0.24129384686529201"/>
          <c:y val="2.7777777777777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064651830467701"/>
          <c:y val="0.21325037808196201"/>
          <c:w val="0.70677876570768905"/>
          <c:h val="0.66821508122640305"/>
        </c:manualLayout>
      </c:layout>
      <c:lineChart>
        <c:grouping val="standard"/>
        <c:varyColors val="0"/>
        <c:ser>
          <c:idx val="0"/>
          <c:order val="0"/>
          <c:tx>
            <c:strRef>
              <c:f>Descriptives!$E$58</c:f>
              <c:strCache>
                <c:ptCount val="1"/>
                <c:pt idx="0">
                  <c:v>Balanced</c:v>
                </c:pt>
              </c:strCache>
            </c:strRef>
          </c:tx>
          <c:marker>
            <c:symbol val="none"/>
          </c:marker>
          <c:cat>
            <c:strRef>
              <c:f>Descriptives!$D$59:$D$62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Descriptives!$E$59:$E$62</c:f>
              <c:numCache>
                <c:formatCode>General</c:formatCode>
                <c:ptCount val="4"/>
                <c:pt idx="0">
                  <c:v>43.5</c:v>
                </c:pt>
                <c:pt idx="1">
                  <c:v>60.2</c:v>
                </c:pt>
                <c:pt idx="2">
                  <c:v>68.599999999999994</c:v>
                </c:pt>
                <c:pt idx="3">
                  <c:v>66.8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Descriptives!$F$58</c:f>
              <c:strCache>
                <c:ptCount val="1"/>
                <c:pt idx="0">
                  <c:v>Unbalanced</c:v>
                </c:pt>
              </c:strCache>
            </c:strRef>
          </c:tx>
          <c:marker>
            <c:symbol val="none"/>
          </c:marker>
          <c:cat>
            <c:strRef>
              <c:f>Descriptives!$D$59:$D$62</c:f>
              <c:strCache>
                <c:ptCount val="4"/>
                <c:pt idx="0">
                  <c:v>Pre-Op</c:v>
                </c:pt>
                <c:pt idx="1">
                  <c:v>6 Months</c:v>
                </c:pt>
                <c:pt idx="2">
                  <c:v>1 Year</c:v>
                </c:pt>
                <c:pt idx="3">
                  <c:v>2 Year</c:v>
                </c:pt>
              </c:strCache>
            </c:strRef>
          </c:cat>
          <c:val>
            <c:numRef>
              <c:f>Descriptives!$F$59:$F$62</c:f>
              <c:numCache>
                <c:formatCode>General</c:formatCode>
                <c:ptCount val="4"/>
                <c:pt idx="0">
                  <c:v>43.5</c:v>
                </c:pt>
                <c:pt idx="1">
                  <c:v>48</c:v>
                </c:pt>
                <c:pt idx="2">
                  <c:v>46.7</c:v>
                </c:pt>
                <c:pt idx="3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388608"/>
        <c:axId val="143812288"/>
      </c:lineChart>
      <c:catAx>
        <c:axId val="144388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812288"/>
        <c:crosses val="autoZero"/>
        <c:auto val="1"/>
        <c:lblAlgn val="ctr"/>
        <c:lblOffset val="100"/>
        <c:noMultiLvlLbl val="0"/>
      </c:catAx>
      <c:valAx>
        <c:axId val="143812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Activity </a:t>
                </a:r>
                <a:r>
                  <a:rPr lang="en-US" dirty="0"/>
                  <a:t>Level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438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424305452384497"/>
          <c:y val="0.36937318690426901"/>
          <c:w val="0.25317832912395399"/>
          <c:h val="0.17616590689321701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0.12562</cdr:x>
      <cdr:y>0.23926</cdr:y>
    </cdr:from>
    <cdr:to>
      <cdr:x>0.39034</cdr:x>
      <cdr:y>0.24068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36544" y="671864"/>
          <a:ext cx="1130704" cy="398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0.12562</cdr:x>
      <cdr:y>0.26689</cdr:y>
    </cdr:from>
    <cdr:to>
      <cdr:x>0.7238</cdr:x>
      <cdr:y>0.27038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536544" y="749470"/>
          <a:ext cx="2555009" cy="978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0.38247</cdr:x>
      <cdr:y>0.24132</cdr:y>
    </cdr:from>
    <cdr:to>
      <cdr:x>0.38407</cdr:x>
      <cdr:y>0.87967</cdr:y>
    </cdr:to>
    <cdr:cxnSp macro="">
      <cdr:nvCxnSpPr>
        <cdr:cNvPr id="10" name="Straight Connector 9"/>
        <cdr:cNvCxnSpPr/>
      </cdr:nvCxnSpPr>
      <cdr:spPr>
        <a:xfrm xmlns:a="http://schemas.openxmlformats.org/drawingml/2006/main" flipH="1">
          <a:off x="1633621" y="677656"/>
          <a:ext cx="6834" cy="179256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0.73281</cdr:x>
      <cdr:y>0.26888</cdr:y>
    </cdr:from>
    <cdr:to>
      <cdr:x>0.73342</cdr:x>
      <cdr:y>0.87038</cdr:y>
    </cdr:to>
    <cdr:cxnSp macro="">
      <cdr:nvCxnSpPr>
        <cdr:cNvPr id="15" name="Straight Connector 14"/>
        <cdr:cNvCxnSpPr/>
      </cdr:nvCxnSpPr>
      <cdr:spPr>
        <a:xfrm xmlns:a="http://schemas.openxmlformats.org/drawingml/2006/main" flipH="1" flipV="1">
          <a:off x="3130031" y="755045"/>
          <a:ext cx="2606" cy="168908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0.13009</cdr:x>
      <cdr:y>0.38551</cdr:y>
    </cdr:from>
    <cdr:to>
      <cdr:x>0.41886</cdr:x>
      <cdr:y>0.38715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24531" y="1082549"/>
          <a:ext cx="1164362" cy="461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0.407</cdr:x>
      <cdr:y>0.38551</cdr:y>
    </cdr:from>
    <cdr:to>
      <cdr:x>0.4086</cdr:x>
      <cdr:y>0.87476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1641055" y="1082549"/>
          <a:ext cx="6452" cy="13738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0.12096</cdr:x>
      <cdr:y>0.46691</cdr:y>
    </cdr:from>
    <cdr:to>
      <cdr:x>0.73145</cdr:x>
      <cdr:y>0.46691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487720" y="1311149"/>
          <a:ext cx="2461591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0.73294</cdr:x>
      <cdr:y>0.45647</cdr:y>
    </cdr:from>
    <cdr:to>
      <cdr:x>0.73491</cdr:x>
      <cdr:y>0.87314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2955300" y="1281824"/>
          <a:ext cx="7938" cy="117006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0.13132</cdr:x>
      <cdr:y>0.31099</cdr:y>
    </cdr:from>
    <cdr:to>
      <cdr:x>0.40789</cdr:x>
      <cdr:y>0.31099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41845" y="964578"/>
          <a:ext cx="1141131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0.13624</cdr:x>
      <cdr:y>0.35253</cdr:y>
    </cdr:from>
    <cdr:to>
      <cdr:x>0.77144</cdr:x>
      <cdr:y>0.36323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62129" y="1093410"/>
          <a:ext cx="2620882" cy="3319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0.4189</cdr:x>
      <cdr:y>0.31273</cdr:y>
    </cdr:from>
    <cdr:to>
      <cdr:x>0.4201</cdr:x>
      <cdr:y>0.85689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1912505" y="857870"/>
          <a:ext cx="5484" cy="149274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0.7724</cdr:x>
      <cdr:y>0.34699</cdr:y>
    </cdr:from>
    <cdr:to>
      <cdr:x>0.7736</cdr:x>
      <cdr:y>0.86339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3186997" y="1076241"/>
          <a:ext cx="4951" cy="160167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0.11241</cdr:x>
      <cdr:y>0.38077</cdr:y>
    </cdr:from>
    <cdr:to>
      <cdr:x>0.37842</cdr:x>
      <cdr:y>0.38077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482213" y="1181019"/>
          <a:ext cx="1141131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0.37368</cdr:x>
      <cdr:y>0.37626</cdr:y>
    </cdr:from>
    <cdr:to>
      <cdr:x>0.37515</cdr:x>
      <cdr:y>0.87327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1602990" y="1167028"/>
          <a:ext cx="6330" cy="154152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0.10856</cdr:x>
      <cdr:y>0.46385</cdr:y>
    </cdr:from>
    <cdr:to>
      <cdr:x>0.71952</cdr:x>
      <cdr:y>0.47455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465687" y="1438683"/>
          <a:ext cx="2620882" cy="3319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0.72764</cdr:x>
      <cdr:y>0.45934</cdr:y>
    </cdr:from>
    <cdr:to>
      <cdr:x>0.73018</cdr:x>
      <cdr:y>0.88867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3121430" y="1424692"/>
          <a:ext cx="10886" cy="133163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80DF07-147B-804D-95BD-00DF53887772}" type="datetimeFigureOut">
              <a:rPr lang="en-US"/>
              <a:pPr>
                <a:defRPr/>
              </a:pPr>
              <a:t>02/20/2015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E2026B1-20B1-0D44-B168-A1F83973C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272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7BB423-9164-6947-B830-841DC6801FE5}" type="datetimeFigureOut">
              <a:rPr lang="en-US"/>
              <a:pPr>
                <a:defRPr/>
              </a:pPr>
              <a:t>02/20/2015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9" tIns="48320" rIns="96639" bIns="483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39" tIns="48320" rIns="96639" bIns="483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AB38F24-1DAB-A546-B34D-E2EE2146A6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492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B38F24-1DAB-A546-B34D-E2EE2146A6E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980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F64870A-39C7-8948-9C3A-71DA9C1DBBD6}" type="slidenum">
              <a:rPr lang="en-US" sz="1200">
                <a:solidFill>
                  <a:srgbClr val="000000"/>
                </a:solidFill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BB2115A-5659-B54D-A5A8-D3B3E3A50E84}" type="slidenum">
              <a:rPr lang="en-US" sz="1200">
                <a:solidFill>
                  <a:srgbClr val="000000"/>
                </a:solidFill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D41CC0B-EC04-0148-AD14-A140C11D9CB5}" type="slidenum">
              <a:rPr lang="en-US" sz="1200">
                <a:solidFill>
                  <a:srgbClr val="000000"/>
                </a:solidFill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C55C31B-36D3-48FD-BA8B-81A6A2631621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71EEE40-13B0-8743-861B-241AE9312B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28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BCBD4D9-6321-40DB-949B-4D61BA02622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73AE5A6-6CE6-634D-A134-6228D9E60A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4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0608DCE-E67B-412F-9DE0-270A2ED881DD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E6029E2-E897-9C42-AFC0-FC5680D47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76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7F1AD48-612C-40C9-989C-972B7C7374E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839698-C43E-494E-B7FD-D0CA15CEE4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452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B1282E45-3637-4625-A6F2-96748F0A012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8F6B7E78-6539-D346-B9F3-EA0AA0B687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68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CB607094-B8C8-4CE4-B860-B3E195E0272B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285A1D27-795F-8940-BA33-9E9126E188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87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8E260838-46BD-4C35-95E6-4694E703F8DB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C3038F0-C113-F746-B2DF-42E31227DD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76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44F9D812-6067-4B84-B54C-8AA10FC2A7F4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2CF19AF1-0A98-7D4B-8EEB-86A463F5BE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318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9824C6B-3273-4A89-97E5-2C079A9D61B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682841C-B43A-C045-9469-430C3EBA9F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4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53FAD8C8-682E-401E-AAE5-E323E74E5CB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B74ECB4E-5681-6E4B-92FA-79E0FAC4C6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093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9B9722BA-59BE-44F6-BABA-80E9482CA9D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1A128AD-CE64-9F44-9DE2-F137BB8ED6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78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D538DEB-D329-4FBB-965E-78C39A3A5648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DEA1A4-925C-AF40-B031-B3E80851D6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502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2EBAFC9F-1064-430F-8167-DBDDB09BC8E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3A7C488-9F45-AF4C-88CC-2860A7A286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721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EC1A724D-5EBD-48D3-9460-7885D7E89AD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B9A42C76-3474-8946-A9D1-5D4472E4A3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37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ECB99004-B5CC-402C-93E7-371B06B2E3B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423EE1E8-3D20-7445-8BE0-F3240CF87C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402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1F2526-9558-43AE-AA27-7AEFC4E219B0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663B3D4-8154-2B48-A585-DA137EF248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106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5F5EF4BE-3B7E-4CE2-87D3-ACB3BA109F1E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5C37F055-0BD0-9C41-A8B2-E8F50B2D7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441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9AF6D30-F52F-4796-84E9-504BA837F439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87532CBF-FBD7-E24E-82C1-5A3297312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050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49D2D8A-BBDB-4BDB-9AE3-4FD11E24D87D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FA7E84F-C2AF-584B-A8FF-99903A4946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427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41FB3973-F1D9-4EA8-A42E-C86587970317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9A6E2DCF-FABE-C646-ABD4-52B107001B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98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3D96BF1-BCEE-4D5C-A9C0-CAF31DB4D20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BABC1965-7809-6C4F-85B6-3359FE35A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69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B027BA4F-A3F1-44D5-AB8E-DBB3C46DC33D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8FAE5FD6-64C4-6842-B970-A0856C1F03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3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4AF2F8-7C61-4178-9802-33C1251B63D5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B1680C9-F4AE-5B4C-9085-9B65735F0D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824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E962F120-A4D8-4C4D-933C-2F59501957BD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D90CF692-AC39-EB4F-9FA4-AC7F3747A9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16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ED0D5D1-8BD1-4306-92F9-52951D47BFB8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923DAAF-34A8-AA42-B1BE-925340BD4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03CE2A5B-584F-4B12-8398-AD9FC19E3E9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7CF98A30-E987-8943-8BF7-7D9E2F8AC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754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F377B9F-1A40-4C55-B702-2774BB3D5427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75AE3A37-AADD-C843-A644-51A8620639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408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AB0B22-3836-4299-8A7B-9B0E07E7FC8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E98F985-C84F-9249-9B09-CC4A314B59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25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D3D47-55C6-42E4-BC67-AA8E974DBC8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6C99F-9D36-9D4B-B63B-35F855973D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425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CFB97D1F-160C-450B-A48F-727B728D6961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F52B053-F057-6142-85A3-67480F18B4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5872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A83AFC8F-4A95-4A7F-B36C-4CE7BFCA8A5C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99362767-84B8-D74A-BC13-32651C421A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66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F6B3-10AE-4D4F-BD1A-580783C9F57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82AC-F98F-1F41-ABB4-D20124446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37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EFEF9EC7-B74E-477C-ADCD-B2031EE00329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E7443DEB-A557-C04B-A982-33CEEE0FD5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67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6EC4845-C180-43EA-9D6C-10D4F1EBC198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092FCF-B035-E749-9425-54C097E743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7819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0C9B5-A206-4CF8-BF12-D95ECA48B04B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58012-CB9B-064E-AB24-A1B46C0A6C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363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DCA7-A034-4AB4-AFC7-6BCBE0D99ABF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39A0-C67F-044A-A1C2-744554F55F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40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5D4B1F0B-4AF1-405A-9316-51F8F5F8325F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8351A986-DA2A-FF4C-8411-D639AAF394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01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3EAA8-08F2-4DE2-BAE8-C56C05CB5B4F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C0A51-55CD-FB41-81F6-DD26407B77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982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FD61B-483A-4A30-8FFF-4B43CD70619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0CEB9-125E-9549-B8E7-0C78474670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176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3E87BE-4D17-467E-B30C-B1419F23015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dirty="0" smtClean="0">
                <a:solidFill>
                  <a:srgbClr val="4F81BD">
                    <a:tint val="20000"/>
                  </a:srgbClr>
                </a:solidFill>
              </a:rPr>
              <a:t>ICD-10-PCS Request </a:t>
            </a:r>
            <a:endParaRPr lang="en-US" dirty="0">
              <a:solidFill>
                <a:srgbClr val="4F81BD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F40491-CCF0-4AA5-9FB4-9E5E6911D8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577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1303C-CE5C-4BB6-8E56-B0CE61EEC133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73930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B92E43-5399-42AD-995E-3508A085AC3E}" type="datetime1">
              <a:rPr lang="en-US" smtClean="0">
                <a:solidFill>
                  <a:prstClr val="white"/>
                </a:solidFill>
              </a:rPr>
              <a:t>02/20/2015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ICD-10-PCS Request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51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EF5B6-6CB6-4E98-A7D3-1B2C39C464BC}" type="datetime1">
              <a:rPr lang="en-US" smtClean="0">
                <a:solidFill>
                  <a:prstClr val="white"/>
                </a:solidFill>
              </a:rPr>
              <a:t>02/20/2015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ICD-10-PCS Request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99135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88D90A-CB0C-48D0-95C4-A857CEED1B9F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569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75897A-62E0-45DE-B3C3-D61080B0CD9A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2AA980B-5D1F-1746-9410-A12EACEA6C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678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7DA77-274F-4947-AEBA-37103A565FBE}" type="datetime1">
              <a:rPr lang="en-US" smtClean="0">
                <a:solidFill>
                  <a:prstClr val="white"/>
                </a:solidFill>
              </a:rPr>
              <a:t>02/20/2015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ICD-10-PCS Request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0480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546E-E9C7-4926-A58C-D97B8CA41F95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096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8B287D-EE8F-4206-8385-AFB1CD939559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142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20A512-6A34-4E57-948E-DECAF98FBCF8}" type="datetime1">
              <a:rPr lang="en-US" smtClean="0">
                <a:solidFill>
                  <a:prstClr val="white"/>
                </a:solidFill>
              </a:rPr>
              <a:t>02/20/2015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ICD-10-PCS Request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F40491-CCF0-4AA5-9FB4-9E5E6911D89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17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B7E53-5A54-491B-8A58-05CE51055B43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165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100C8-05C0-45B7-8126-A17EFF5ED1F6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40491-CCF0-4AA5-9FB4-9E5E6911D89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4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20A393A-6D66-4A99-8735-E5160AED1196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F6E3CBC-E738-B345-A641-E0F1581AB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43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8C560B-E7F2-4C8F-BC82-E93BEA87F6D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CCA1FFD-D7D0-8A4F-8B78-8D26B6AF6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2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CE78135-73D3-4EE2-A8E9-692E5022FA42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EEEDC7-8A8C-D94B-9600-F9629F49AA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32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5840CA-508A-440F-B422-37951760D953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481C85-E93B-B64B-800B-3D53093480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908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A9716C29-E17B-450B-A899-3BED3FE7D17D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F2588EE2-0444-9A47-B9AE-5FC378AC45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315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2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058EEA4D-72F6-45F1-954A-29E605224121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C993C408-3B6D-324A-BAF9-DAB46A823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9" r:id="rId1"/>
    <p:sldLayoutId id="2147484560" r:id="rId2"/>
    <p:sldLayoutId id="2147484561" r:id="rId3"/>
    <p:sldLayoutId id="2147484562" r:id="rId4"/>
    <p:sldLayoutId id="2147484563" r:id="rId5"/>
    <p:sldLayoutId id="2147484564" r:id="rId6"/>
    <p:sldLayoutId id="2147484565" r:id="rId7"/>
    <p:sldLayoutId id="2147484566" r:id="rId8"/>
    <p:sldLayoutId id="2147484567" r:id="rId9"/>
    <p:sldLayoutId id="2147484568" r:id="rId10"/>
    <p:sldLayoutId id="214748456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603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6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6E70D93F-E010-4D87-AA53-F40261EE61F1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851FE90E-28B4-5547-B89F-0F107195D9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  <a:cs typeface="ＭＳ Ｐゴシック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89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789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10621B-1665-488F-B8F2-85B3C822FA9A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0F1E4F-06CF-CD47-B1FF-DB24A9A38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1" r:id="rId1"/>
    <p:sldLayoutId id="2147484544" r:id="rId2"/>
    <p:sldLayoutId id="2147484582" r:id="rId3"/>
    <p:sldLayoutId id="2147484583" r:id="rId4"/>
    <p:sldLayoutId id="2147484584" r:id="rId5"/>
    <p:sldLayoutId id="2147484585" r:id="rId6"/>
    <p:sldLayoutId id="2147484545" r:id="rId7"/>
    <p:sldLayoutId id="2147484586" r:id="rId8"/>
    <p:sldLayoutId id="2147484587" r:id="rId9"/>
    <p:sldLayoutId id="2147484546" r:id="rId10"/>
    <p:sldLayoutId id="2147484547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70FA14F-3048-47B3-A55A-379592BDB1F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Lucida Sans Unicode"/>
                <a:ea typeface="+mn-ea"/>
                <a:cs typeface="+mn-cs"/>
              </a:rPr>
              <a:t>02/20/2015</a:t>
            </a:fld>
            <a:endParaRPr lang="en-US" dirty="0" smtClean="0">
              <a:solidFill>
                <a:prstClr val="black">
                  <a:tint val="75000"/>
                </a:prstClr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Lucida Sans Unicode"/>
                <a:ea typeface="+mn-ea"/>
                <a:cs typeface="+mn-cs"/>
              </a:rPr>
              <a:t>ICD-10-PCS Request 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9E02F19-E6EA-4FB8-96AB-0E466437A19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Lucida Sans Unicode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 smtClean="0">
              <a:solidFill>
                <a:prstClr val="black">
                  <a:tint val="75000"/>
                </a:prstClr>
              </a:solidFill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36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9" r:id="rId1"/>
    <p:sldLayoutId id="2147484590" r:id="rId2"/>
    <p:sldLayoutId id="2147484591" r:id="rId3"/>
    <p:sldLayoutId id="2147484592" r:id="rId4"/>
    <p:sldLayoutId id="2147484593" r:id="rId5"/>
    <p:sldLayoutId id="2147484594" r:id="rId6"/>
    <p:sldLayoutId id="2147484595" r:id="rId7"/>
    <p:sldLayoutId id="2147484596" r:id="rId8"/>
    <p:sldLayoutId id="2147484597" r:id="rId9"/>
    <p:sldLayoutId id="2147484598" r:id="rId10"/>
    <p:sldLayoutId id="2147484599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bjjprocs.boneandjoint.org.uk/content/95-B/SUPP_34/356.short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1"/>
            <a:ext cx="9144000" cy="236219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500" dirty="0" smtClean="0">
                <a:ea typeface="+mj-ea"/>
                <a:cs typeface="+mj-cs"/>
              </a:rPr>
              <a:t/>
            </a:r>
            <a:br>
              <a:rPr lang="en-US" sz="3500" dirty="0" smtClean="0">
                <a:ea typeface="+mj-ea"/>
                <a:cs typeface="+mj-cs"/>
              </a:rPr>
            </a:br>
            <a:r>
              <a:rPr lang="en-US" sz="3500" dirty="0" smtClean="0">
                <a:ea typeface="+mj-ea"/>
                <a:cs typeface="+mj-cs"/>
              </a:rPr>
              <a:t/>
            </a:r>
            <a:br>
              <a:rPr lang="en-US" sz="3500" dirty="0" smtClean="0">
                <a:ea typeface="+mj-ea"/>
                <a:cs typeface="+mj-cs"/>
              </a:rPr>
            </a:br>
            <a:r>
              <a:rPr lang="en-US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ICD-10-PCS </a:t>
            </a:r>
            <a:r>
              <a:rPr lang="en-US" sz="34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Meeting </a:t>
            </a:r>
            <a:br>
              <a:rPr lang="en-US" sz="34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0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3/18/15</a:t>
            </a:r>
            <a:br>
              <a:rPr lang="en-US" sz="20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4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en-US" sz="34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4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VERASENSE</a:t>
            </a:r>
            <a:r>
              <a:rPr lang="en-US" sz="3400" baseline="30000" dirty="0" smtClean="0">
                <a:effectLst/>
                <a:latin typeface="Georgia" panose="02040502050405020303" pitchFamily="18" charset="0"/>
                <a:ea typeface="+mj-ea"/>
                <a:cs typeface="+mj-cs"/>
              </a:rPr>
              <a:t>™</a:t>
            </a:r>
            <a:endParaRPr lang="en-US" sz="3400" baseline="30000" dirty="0">
              <a:solidFill>
                <a:schemeClr val="tx1"/>
              </a:solidFill>
              <a:effectLst/>
              <a:latin typeface="Georgia" panose="02040502050405020303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2226" name="Subtitle 2"/>
          <p:cNvSpPr>
            <a:spLocks noGrp="1"/>
          </p:cNvSpPr>
          <p:nvPr>
            <p:ph type="subTitle" idx="1"/>
          </p:nvPr>
        </p:nvSpPr>
        <p:spPr>
          <a:xfrm>
            <a:off x="228600" y="3352800"/>
            <a:ext cx="8610600" cy="1676400"/>
          </a:xfrm>
        </p:spPr>
        <p:txBody>
          <a:bodyPr/>
          <a:lstStyle/>
          <a:p>
            <a:pPr marR="0" eaLnBrk="1" hangingPunct="1"/>
            <a:r>
              <a:rPr lang="en-US" sz="3000" b="1" dirty="0">
                <a:solidFill>
                  <a:srgbClr val="1D314E"/>
                </a:solidFill>
                <a:latin typeface="Times New Roman" charset="0"/>
                <a:cs typeface="Times New Roman" charset="0"/>
              </a:rPr>
              <a:t>Gregory J. Golladay, MD </a:t>
            </a:r>
          </a:p>
          <a:p>
            <a:pPr marR="0" eaLnBrk="1" hangingPunct="1"/>
            <a:r>
              <a:rPr lang="en-US" sz="3000" b="1" dirty="0">
                <a:solidFill>
                  <a:srgbClr val="1D314E"/>
                </a:solidFill>
                <a:latin typeface="Times New Roman" charset="0"/>
                <a:cs typeface="Times New Roman" charset="0"/>
              </a:rPr>
              <a:t>Associate Professor Orthopedic Surgery  </a:t>
            </a:r>
          </a:p>
          <a:p>
            <a:pPr marR="0" eaLnBrk="1" hangingPunct="1"/>
            <a:r>
              <a:rPr lang="en-US" sz="3000" b="1" dirty="0">
                <a:solidFill>
                  <a:srgbClr val="1D314E"/>
                </a:solidFill>
                <a:latin typeface="Times New Roman" charset="0"/>
                <a:cs typeface="Times New Roman" charset="0"/>
              </a:rPr>
              <a:t>Virginia Commonwealth University Medical Center  </a:t>
            </a:r>
            <a:endParaRPr lang="en-US" sz="3000" b="1" baseline="30000" dirty="0">
              <a:solidFill>
                <a:srgbClr val="1D314E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2227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379913" y="6408738"/>
            <a:ext cx="224948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E8F0F4"/>
                </a:solidFill>
                <a:latin typeface="Century Schoolbook" charset="0"/>
              </a:rPr>
              <a:t>ICD-10-PCS Request </a:t>
            </a:r>
            <a:endParaRPr lang="en-US" sz="1000" dirty="0">
              <a:solidFill>
                <a:srgbClr val="E8F0F4"/>
              </a:solidFill>
              <a:latin typeface="Century Schoolbook" charset="0"/>
            </a:endParaRPr>
          </a:p>
        </p:txBody>
      </p:sp>
      <p:sp>
        <p:nvSpPr>
          <p:cNvPr id="5222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1E6554B-B22B-4EBC-87DB-459EED79DD53}" type="datetime1">
              <a:rPr lang="en-US" sz="1000" smtClean="0">
                <a:solidFill>
                  <a:srgbClr val="FFFFFF"/>
                </a:solidFill>
                <a:latin typeface="Century Schoolbook" charset="0"/>
              </a:rPr>
              <a:t>02/20/2015</a:t>
            </a:fld>
            <a:endParaRPr lang="en-US" sz="1000" dirty="0">
              <a:solidFill>
                <a:srgbClr val="FFFFFF"/>
              </a:solidFill>
              <a:latin typeface="Century School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ECD1EF-A1AE-444A-9A60-157ABD6E3878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144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6400" y="0"/>
            <a:ext cx="7315200" cy="1108868"/>
          </a:xfrm>
        </p:spPr>
        <p:txBody>
          <a:bodyPr anchor="t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5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Initial trialing identified </a:t>
            </a:r>
            <a:r>
              <a:rPr lang="en-US" sz="2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</a:t>
            </a:r>
            <a:r>
              <a:rPr lang="en-US" sz="25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ight </a:t>
            </a:r>
            <a:r>
              <a:rPr lang="en-US" sz="2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medial soft-tissues causing elevated medial compartment pressures. Compartment pressures are more </a:t>
            </a:r>
            <a:r>
              <a:rPr lang="en-US" sz="25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equalized </a:t>
            </a:r>
            <a:r>
              <a:rPr lang="en-US" sz="2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after a medial soft-tissue release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r>
              <a:rPr lang="en-US" sz="24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(Gustke 2014)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14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9"/>
          <a:stretch>
            <a:fillRect/>
          </a:stretch>
        </p:blipFill>
        <p:spPr>
          <a:xfrm>
            <a:off x="754063" y="1600200"/>
            <a:ext cx="7627937" cy="412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5751513"/>
            <a:ext cx="64865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6" name="Picture 7" descr="Orthosenser LOGO_dark blue 2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9"/>
            <a:ext cx="1219200" cy="4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848600" cy="12954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IMPROVED TKA IMPLANT PLACEMENT </a:t>
            </a:r>
            <a:b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Studies </a:t>
            </a:r>
            <a:r>
              <a:rPr lang="en-US" sz="2400" dirty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have </a:t>
            </a:r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demonstrated knees with &lt;15 </a:t>
            </a:r>
            <a:r>
              <a:rPr lang="en-US" sz="2400" dirty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lb. </a:t>
            </a:r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mediolateral pressure differential have statistically significant higher KSS function scores than unbalanced knees</a:t>
            </a:r>
            <a:endParaRPr lang="en-US" sz="2400" dirty="0">
              <a:solidFill>
                <a:srgbClr val="0033CC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451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A7F0F7-CE84-4AF5-BE18-E098983863F1}" type="datetime1">
              <a:rPr lang="en-US" sz="1000" smtClean="0"/>
              <a:t>02/20/2015</a:t>
            </a:fld>
            <a:endParaRPr lang="en-US" sz="1000" dirty="0"/>
          </a:p>
        </p:txBody>
      </p:sp>
      <p:pic>
        <p:nvPicPr>
          <p:cNvPr id="6451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524000"/>
            <a:ext cx="7910512" cy="3830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517" name="Rectangle 4"/>
          <p:cNvSpPr>
            <a:spLocks noChangeArrowheads="1"/>
          </p:cNvSpPr>
          <p:nvPr/>
        </p:nvSpPr>
        <p:spPr bwMode="auto">
          <a:xfrm rot="10800000" flipV="1">
            <a:off x="0" y="5343525"/>
            <a:ext cx="9144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charset="0"/>
                <a:cs typeface="Times New Roman" charset="0"/>
              </a:rPr>
              <a:t>Regression analysis divided into 5 lbs. of mediolateral (ML) difference (0-5, 5-10, 10-15, etc.) was conducted to understand where patients experienced the greatest gains or reductions in Knee Society Scores (KSS). </a:t>
            </a:r>
          </a:p>
        </p:txBody>
      </p:sp>
      <p:pic>
        <p:nvPicPr>
          <p:cNvPr id="64518" name="Picture 7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8"/>
            <a:ext cx="1417641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823A538-98F2-4327-B2BD-8DA9E3B181E2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553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pic>
        <p:nvPicPr>
          <p:cNvPr id="65539" name="Picture 8" descr="Orthosenser LOGO_dark blue 2.t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8"/>
            <a:ext cx="914400" cy="33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381000" y="838200"/>
          <a:ext cx="4271289" cy="2808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4876800" y="838200"/>
          <a:ext cx="4032117" cy="2808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381000" y="3733800"/>
          <a:ext cx="4267200" cy="2873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7657619"/>
              </p:ext>
            </p:extLst>
          </p:nvPr>
        </p:nvGraphicFramePr>
        <p:xfrm>
          <a:off x="4876800" y="3733800"/>
          <a:ext cx="40386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36320" y="228600"/>
            <a:ext cx="7879080" cy="38369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29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STANDARDIZED OUTCOME MEASURES </a:t>
            </a:r>
            <a:br>
              <a:rPr lang="en-US" sz="29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</a:br>
            <a:r>
              <a:rPr lang="en-US" sz="1800" dirty="0" smtClean="0">
                <a:solidFill>
                  <a:srgbClr val="000000"/>
                </a:solidFill>
              </a:rPr>
              <a:t>Multicenter </a:t>
            </a:r>
            <a:r>
              <a:rPr lang="en-US" sz="1800" dirty="0">
                <a:solidFill>
                  <a:srgbClr val="000000"/>
                </a:solidFill>
              </a:rPr>
              <a:t>Study Results at </a:t>
            </a:r>
            <a:r>
              <a:rPr lang="en-US" sz="1800" dirty="0" smtClean="0">
                <a:solidFill>
                  <a:srgbClr val="000000"/>
                </a:solidFill>
              </a:rPr>
              <a:t>6-month, 1-year, 2-year intervals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1CA5132-5467-442D-8EC5-63A09C11406B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pic>
        <p:nvPicPr>
          <p:cNvPr id="66563" name="Picture 5" descr="CHART_PATIENT SATISFACTION 1-Yr STUDY-BRIGHTER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8" y="990600"/>
            <a:ext cx="8164512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7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5895"/>
            <a:ext cx="1025697" cy="40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36320" y="228600"/>
            <a:ext cx="7879080" cy="38369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29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STANDARDIZED OUTCOME MEASURES </a:t>
            </a:r>
            <a:br>
              <a:rPr lang="en-US" sz="29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800" dirty="0" smtClean="0">
                <a:solidFill>
                  <a:srgbClr val="000000"/>
                </a:solidFill>
              </a:rPr>
              <a:t>Multicenter </a:t>
            </a:r>
            <a:r>
              <a:rPr lang="en-US" sz="1800" dirty="0">
                <a:solidFill>
                  <a:srgbClr val="000000"/>
                </a:solidFill>
              </a:rPr>
              <a:t>Study Results at </a:t>
            </a:r>
            <a:r>
              <a:rPr lang="en-US" sz="1800" dirty="0" smtClean="0">
                <a:solidFill>
                  <a:srgbClr val="000000"/>
                </a:solidFill>
              </a:rPr>
              <a:t>6-month, 1-year, 2-year intervals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96300" cy="4800600"/>
          </a:xfrm>
          <a:ln w="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109728" lvl="0" indent="0">
              <a:buClr>
                <a:srgbClr val="4F81BD"/>
              </a:buClr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Insertion of the Verasense </a:t>
            </a:r>
            <a:r>
              <a:rPr lang="en-US" sz="24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TM </a:t>
            </a:r>
            <a:r>
              <a:rPr lang="en-US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Intelligent Tibial Trial </a:t>
            </a:r>
          </a:p>
          <a:p>
            <a:pPr lvl="0"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a novel surgical aspect of TKA.</a:t>
            </a:r>
          </a:p>
          <a:p>
            <a:pPr lvl="0"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Offers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ability to diagnose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improper implant placement </a:t>
            </a:r>
          </a:p>
          <a:p>
            <a:pPr lvl="0"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Enables the surgeon to take immediate corrective action </a:t>
            </a:r>
          </a:p>
          <a:p>
            <a:pPr lvl="0"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Improved implant stability and balance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reduces the probability of a knee revision surgery supported by 3 years of clinical evidence. </a:t>
            </a:r>
          </a:p>
          <a:p>
            <a:pPr marL="109728" lvl="0" indent="0">
              <a:buClr>
                <a:srgbClr val="4F81BD"/>
              </a:buClr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buClr>
                <a:srgbClr val="4F81BD"/>
              </a:buCl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Key Criteria for a new ICD-10-PCS code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 current ICD-10-PCS code exists for this novel procedure performed during TKA, but distinctly separate from conventional TKA.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Entirely new procedure with distinct beginning, middle and end.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Device has novelty and leads to </a:t>
            </a:r>
            <a:r>
              <a:rPr lang="en-US" sz="2400" b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Improved Patient Outcomes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concept of “</a:t>
            </a:r>
            <a:r>
              <a:rPr lang="en-US" sz="2400" b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balanced” TKA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able to prevent rotational incongruency is due to the Verasense 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TM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Knee Balancer System. </a:t>
            </a:r>
          </a:p>
          <a:p>
            <a:pPr marL="109728" indent="0">
              <a:buNone/>
            </a:pP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80072" y="6407945"/>
            <a:ext cx="2350681" cy="297656"/>
          </a:xfrm>
        </p:spPr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76200"/>
            <a:ext cx="7848600" cy="685800"/>
          </a:xfrm>
        </p:spPr>
        <p:txBody>
          <a:bodyPr anchor="t">
            <a:noAutofit/>
          </a:bodyPr>
          <a:lstStyle/>
          <a:p>
            <a:pPr algn="r"/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Verasense</a:t>
            </a:r>
            <a:r>
              <a:rPr lang="en-US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Intra-compartmental Insertion and Surgeon’s Response to Load and Balance Metrics  Leads to Improved TKA Implant Placement   </a:t>
            </a: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7B5-4A79-4C99-82F7-857E0E81E2AB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" y="0"/>
            <a:ext cx="102393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36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2"/>
    </mc:Choice>
    <mc:Fallback xmlns="">
      <p:transition spd="slow" advTm="541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105399"/>
          </a:xfrm>
        </p:spPr>
        <p:txBody>
          <a:bodyPr>
            <a:normAutofit fontScale="25000" lnSpcReduction="20000"/>
          </a:bodyPr>
          <a:lstStyle/>
          <a:p>
            <a:pPr marL="365760" lvl="1" indent="0">
              <a:buNone/>
            </a:pPr>
            <a:endParaRPr lang="en-US" sz="2500" b="1" dirty="0" smtClean="0">
              <a:solidFill>
                <a:srgbClr val="008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8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A distinct ICD-10-PCS code is needed </a:t>
            </a:r>
          </a:p>
          <a:p>
            <a:pPr marL="109728" indent="0">
              <a:buNone/>
            </a:pPr>
            <a:r>
              <a:rPr lang="en-US" sz="8800" b="1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en-US" sz="8800" dirty="0" smtClean="0">
                <a:latin typeface="Times New Roman" pitchFamily="18" charset="0"/>
                <a:ea typeface="Calibri"/>
                <a:cs typeface="Times New Roman" pitchFamily="18" charset="0"/>
              </a:rPr>
              <a:t>Novel new procedure </a:t>
            </a:r>
          </a:p>
          <a:p>
            <a:pPr marL="109728" indent="0">
              <a:buNone/>
            </a:pPr>
            <a:r>
              <a:rPr lang="en-US" sz="88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en-US" sz="8800" dirty="0" smtClean="0">
                <a:latin typeface="Times New Roman" pitchFamily="18" charset="0"/>
                <a:ea typeface="Calibri"/>
                <a:cs typeface="Times New Roman" pitchFamily="18" charset="0"/>
              </a:rPr>
              <a:t>Need utilization tracking </a:t>
            </a:r>
          </a:p>
          <a:p>
            <a:pPr marL="109728" indent="0">
              <a:buNone/>
            </a:pPr>
            <a:r>
              <a:rPr lang="en-US" sz="88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en-US" sz="8800" dirty="0" smtClean="0">
                <a:latin typeface="Times New Roman" pitchFamily="18" charset="0"/>
                <a:ea typeface="Calibri"/>
                <a:cs typeface="Times New Roman" pitchFamily="18" charset="0"/>
              </a:rPr>
              <a:t>Need to follow patient outcom</a:t>
            </a:r>
            <a:r>
              <a:rPr lang="en-US" sz="8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e</a:t>
            </a:r>
          </a:p>
          <a:p>
            <a:pPr marL="109728" indent="0">
              <a:buNone/>
            </a:pPr>
            <a:r>
              <a:rPr lang="en-US" sz="8800" b="1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endParaRPr lang="en-US" sz="88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en-US" sz="8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Accuracy of rotational congruency can be achieved with the improved balance measurements</a:t>
            </a:r>
            <a:endParaRPr lang="en-US" sz="8800" b="1" dirty="0" smtClean="0">
              <a:solidFill>
                <a:srgbClr val="0033CC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>
                <a:schemeClr val="accent2">
                  <a:lumMod val="75000"/>
                </a:schemeClr>
              </a:buClr>
              <a:buNone/>
            </a:pPr>
            <a:endParaRPr lang="en-US" sz="8800" b="1" u="sng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Clr>
                <a:schemeClr val="accent2">
                  <a:lumMod val="75000"/>
                </a:schemeClr>
              </a:buClr>
              <a:buNone/>
            </a:pPr>
            <a:r>
              <a:rPr lang="en-US" sz="8800" b="1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Published Evidence</a:t>
            </a:r>
            <a:r>
              <a:rPr lang="en-US" sz="8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Study comparing </a:t>
            </a:r>
            <a:r>
              <a:rPr lang="en-US" sz="8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internal rotation of </a:t>
            </a:r>
            <a:r>
              <a:rPr lang="en-US" sz="8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VERASENSE</a:t>
            </a:r>
            <a:r>
              <a:rPr lang="en-US" sz="8800" baseline="30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TM</a:t>
            </a:r>
            <a:r>
              <a:rPr lang="en-US" sz="8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Balanced TKA </a:t>
            </a:r>
            <a:r>
              <a:rPr lang="en-US" sz="8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to conventional methods using the tibial tubercle as a point of </a:t>
            </a:r>
            <a:r>
              <a:rPr lang="en-US" sz="8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reference, and then </a:t>
            </a:r>
            <a:r>
              <a:rPr lang="en-US" sz="8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correcting the rotational incongruency resulted in the avoidance of anterior knee pain manifesting in as much as 35% of the conventionally treated patient group (those with incongruency ≥6.2</a:t>
            </a:r>
            <a:r>
              <a:rPr lang="en-US" sz="8800" b="1" baseline="30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°).  </a:t>
            </a:r>
            <a:r>
              <a:rPr lang="en-US" sz="6400" dirty="0" smtClean="0">
                <a:latin typeface="Times New Roman"/>
                <a:ea typeface="Times New Roman"/>
                <a:cs typeface="Times New Roman"/>
              </a:rPr>
              <a:t>Roche </a:t>
            </a:r>
            <a:r>
              <a:rPr lang="en-US" sz="6400" dirty="0">
                <a:latin typeface="Times New Roman"/>
                <a:ea typeface="Times New Roman"/>
                <a:cs typeface="Times New Roman"/>
              </a:rPr>
              <a:t>MW, </a:t>
            </a:r>
            <a:r>
              <a:rPr lang="en-US" sz="6400" dirty="0" smtClean="0">
                <a:latin typeface="Times New Roman"/>
                <a:ea typeface="Times New Roman"/>
                <a:cs typeface="Times New Roman"/>
              </a:rPr>
              <a:t>et. al.  </a:t>
            </a:r>
            <a:r>
              <a:rPr lang="en-US" sz="6400" dirty="0">
                <a:latin typeface="Times New Roman"/>
                <a:ea typeface="Times New Roman"/>
                <a:cs typeface="Times New Roman"/>
              </a:rPr>
              <a:t>A Novel Technique Using Sensor-Based Technology to Evaluate Tibial Tray Rotation. Orthopedics. 2014 (In Press)</a:t>
            </a:r>
            <a:endParaRPr lang="en-US" sz="6400" dirty="0">
              <a:latin typeface="Calibri"/>
              <a:ea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Clr>
                <a:schemeClr val="accent2">
                  <a:lumMod val="75000"/>
                </a:schemeClr>
              </a:buClr>
              <a:buNone/>
            </a:pPr>
            <a:r>
              <a:rPr lang="en-US" sz="8800" b="1" u="sng" baseline="30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</a:t>
            </a:r>
            <a:r>
              <a:rPr lang="en-US" sz="8800" b="1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en-US" sz="88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52400"/>
            <a:ext cx="8077200" cy="477838"/>
          </a:xfrm>
        </p:spPr>
        <p:txBody>
          <a:bodyPr>
            <a:noAutofit/>
          </a:bodyPr>
          <a:lstStyle/>
          <a:p>
            <a:pPr marL="342900" lvl="0" indent="-342900" algn="r"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</a:t>
            </a: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Clinical Evidence of </a:t>
            </a:r>
            <a:b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Significant Improvement In TKA Outcomes</a:t>
            </a:r>
            <a:endParaRPr lang="en-US" sz="25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34BE-CB53-4692-918C-69D375B25A58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" y="76200"/>
            <a:ext cx="102393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18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8"/>
    </mc:Choice>
    <mc:Fallback xmlns="">
      <p:transition spd="slow" advTm="475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10539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200" b="1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Published Evidence: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Barrack reported </a:t>
            </a:r>
            <a:r>
              <a:rPr lang="en-US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that as little as 6.2° of internal rotation (IR) of the tibial component is associated with postoperative anterior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knee pain with time resulting in revision TKA.</a:t>
            </a:r>
            <a:r>
              <a:rPr lang="en-US" sz="2200" baseline="30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</a:t>
            </a:r>
            <a:r>
              <a:rPr lang="en-US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Barrack RL, </a:t>
            </a:r>
            <a:r>
              <a:rPr lang="en-US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et.al. Component </a:t>
            </a:r>
            <a:r>
              <a:rPr lang="en-US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rotation and anterior knee pain after total knee arthroplasty. Clin Orthop Rel Res 2001;392:46-55</a:t>
            </a:r>
            <a:r>
              <a:rPr lang="en-US" sz="1600" dirty="0">
                <a:latin typeface="Times New Roman"/>
                <a:ea typeface="Times New Roman"/>
                <a:cs typeface="Times New Roman"/>
              </a:rPr>
              <a:t>. </a:t>
            </a:r>
            <a:endParaRPr lang="en-US" sz="1600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aseline="30000" dirty="0"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Conclusion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Patient </a:t>
            </a:r>
            <a:r>
              <a:rPr lang="en-US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complications were avoided due to implant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rotation/balance/congruency </a:t>
            </a:r>
            <a:r>
              <a:rPr lang="en-US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correction, based on the metrics provided by the VERASENSE</a:t>
            </a:r>
            <a:r>
              <a:rPr lang="en-US" sz="2200" baseline="30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TM</a:t>
            </a:r>
            <a:r>
              <a:rPr lang="en-US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System used intraoperatively placed within the open knee compartment.  </a:t>
            </a:r>
            <a:r>
              <a:rPr lang="en-US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Roche MW, Elson LC, Anderson CR, A novel technique using sensor-based technology to    evaluate  tibial tray rotation. Orthopedics, 2014 in press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52400"/>
            <a:ext cx="8077200" cy="477838"/>
          </a:xfrm>
        </p:spPr>
        <p:txBody>
          <a:bodyPr>
            <a:noAutofit/>
          </a:bodyPr>
          <a:lstStyle/>
          <a:p>
            <a:pPr marL="342900" lvl="0" indent="-342900" algn="r"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</a:t>
            </a: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Clinical Evidence of </a:t>
            </a:r>
            <a:b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Significant Improvement In TKA Outcomes</a:t>
            </a:r>
            <a:endParaRPr lang="en-US" sz="25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34BE-CB53-4692-918C-69D375B25A58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" y="76200"/>
            <a:ext cx="102393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58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8"/>
    </mc:Choice>
    <mc:Fallback xmlns="">
      <p:transition spd="slow" advTm="475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352550"/>
            <a:ext cx="9144000" cy="5048250"/>
          </a:xfrm>
        </p:spPr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Tx/>
              <a:buSzPct val="85000"/>
              <a:buFont typeface="Wingdings 3"/>
              <a:buNone/>
              <a:defRPr/>
            </a:pPr>
            <a:r>
              <a:rPr lang="en-US" sz="23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VERASENSE</a:t>
            </a:r>
            <a:r>
              <a:rPr lang="en-US" sz="2300" b="1" baseline="30000" dirty="0" smtClean="0">
                <a:latin typeface="Times New Roman" pitchFamily="18" charset="0"/>
                <a:ea typeface="+mn-ea"/>
                <a:cs typeface="Times New Roman" pitchFamily="18" charset="0"/>
              </a:rPr>
              <a:t>TM</a:t>
            </a:r>
            <a:r>
              <a:rPr lang="en-US" sz="23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 Procedure Results in </a:t>
            </a:r>
          </a:p>
          <a:p>
            <a:pPr marL="109728" indent="0" eaLnBrk="1" fontAlgn="auto" hangingPunct="1">
              <a:spcAft>
                <a:spcPts val="0"/>
              </a:spcAft>
              <a:buClrTx/>
              <a:buSzPct val="85000"/>
              <a:buFont typeface="Wingdings 3"/>
              <a:buNone/>
              <a:defRPr/>
            </a:pPr>
            <a:r>
              <a:rPr lang="en-US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Decreased </a:t>
            </a:r>
            <a:r>
              <a:rPr 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rate of subsequent diagnostic or therapeutic interventions (for example, due to reduced rate of </a:t>
            </a:r>
            <a:r>
              <a:rPr lang="en-US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revision or other interventions)</a:t>
            </a: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Balanced Cohort Did Not Require Emergent or Problem Focused Follow up Visits </a:t>
            </a:r>
            <a:endParaRPr lang="en-US" sz="2000" b="1" dirty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37160" indent="0" eaLnBrk="1" fontAlgn="auto" hangingPunct="1">
              <a:spcAft>
                <a:spcPts val="0"/>
              </a:spcAft>
              <a:buClrTx/>
              <a:buSzPct val="85000"/>
              <a:buNone/>
              <a:defRPr/>
            </a:pPr>
            <a:r>
              <a:rPr lang="en-US" sz="23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Decreased </a:t>
            </a:r>
            <a:r>
              <a:rPr lang="en-US" sz="2300" b="1" dirty="0">
                <a:latin typeface="Times New Roman" pitchFamily="18" charset="0"/>
                <a:ea typeface="+mn-ea"/>
                <a:cs typeface="Times New Roman" pitchFamily="18" charset="0"/>
              </a:rPr>
              <a:t>number of future hospitalizations or physician </a:t>
            </a:r>
            <a:r>
              <a:rPr lang="en-US" sz="23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visits</a:t>
            </a: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Roche et al. (2014) demonstrated 35% of TKA are at risk for a revision or readmission due to incongruence of rotation. </a:t>
            </a:r>
            <a:endParaRPr lang="en-US" sz="2000" b="1" dirty="0" smtClean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The Verasense</a:t>
            </a:r>
            <a:r>
              <a:rPr lang="en-US" sz="2000" b="1" baseline="30000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TM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procedure corrects this problem. </a:t>
            </a: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Balanced TKA will reduce the incidence of Readmission for TKA. 71.5% of 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159,840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Hip and Knee Readmissions in 2013. </a:t>
            </a:r>
            <a:r>
              <a:rPr lang="en-US" sz="2000" b="1" baseline="30000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(MS-DRG readjustment factor HK 2013 and CDC Faststats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000" b="1" baseline="30000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http://www.cdc.gov/nchs/fastats/inpatient-surgery.htm</a:t>
            </a:r>
            <a:r>
              <a:rPr lang="en-US" sz="2000" b="1" baseline="30000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</a:p>
          <a:p>
            <a:pPr marL="109728" indent="0" eaLnBrk="1" fontAlgn="auto" hangingPunct="1">
              <a:spcAft>
                <a:spcPts val="0"/>
              </a:spcAft>
              <a:buClrTx/>
              <a:buSzPct val="85000"/>
              <a:buNone/>
              <a:defRPr/>
            </a:pPr>
            <a:endParaRPr lang="en-US" sz="2200" b="1" dirty="0" smtClean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861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934200" cy="762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34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Balanced Knees: </a:t>
            </a:r>
            <a:b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Deliver Cost Effective TKA Outcomes </a:t>
            </a:r>
            <a:r>
              <a:rPr lang="en-US" sz="33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33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sz="3300" dirty="0">
              <a:solidFill>
                <a:srgbClr val="000000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8612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963027A-8D7F-4744-986B-8C47893E31B8}" type="datetime1">
              <a:rPr lang="en-US" sz="1000" smtClean="0">
                <a:solidFill>
                  <a:srgbClr val="000000"/>
                </a:solidFill>
              </a:rPr>
              <a:t>02/20/2015</a:t>
            </a:fld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68613" name="Picture 6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9"/>
            <a:ext cx="990600" cy="3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81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Autofit/>
          </a:bodyPr>
          <a:lstStyle/>
          <a:p>
            <a:pPr marL="566928" indent="-457200">
              <a:spcBef>
                <a:spcPts val="0"/>
              </a:spcBef>
              <a:buFont typeface="+mj-lt"/>
              <a:buAutoNum type="arabicPeriod"/>
            </a:pPr>
            <a:r>
              <a:rPr lang="en-US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TKA is growing rapidly increasing in the Medicare population to 243,802 in 2010 a 161.5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from 1991. </a:t>
            </a:r>
            <a:r>
              <a:rPr lang="en-US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</a:t>
            </a:r>
            <a:r>
              <a:rPr lang="en-US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Cram, et. al. Total knee arthroplasty volume, utilization, and outcomes among Medicare Beneficiaries, 1991-2010. JAMA. 2012;308(12):1227-1236.) </a:t>
            </a:r>
            <a:endParaRPr lang="en-US" sz="17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spcBef>
                <a:spcPts val="0"/>
              </a:spcBef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 there were 19,871 Revision TKA with mean cost of  $27,000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(NIS 2012 ICD-9-CM 00.80)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>
              <a:buFont typeface="+mj-lt"/>
              <a:buAutoNum type="arabicPeriod" startAt="3"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Roche reported 35% of the “unbalanced” TKA could result in a revision.  </a:t>
            </a:r>
          </a:p>
          <a:p>
            <a:pPr marL="566928" indent="-457200">
              <a:buFont typeface="+mj-lt"/>
              <a:buAutoNum type="arabicPeriod" startAt="3"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Estimating a 50% reduction in the incidence of the 35% at risk for revision TKA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(0.175*19,871</a:t>
            </a:r>
            <a:r>
              <a:rPr lang="en-US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)=3,477 revision TKA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avoided approximates to  </a:t>
            </a:r>
          </a:p>
          <a:p>
            <a:pPr marL="109728" indent="0" algn="ctr">
              <a:buNone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Annualized CMS savings of </a:t>
            </a: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$93,879,000.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1334-CB80-4FAF-8C47-BBBFA0571D42}" type="datetime1">
              <a:rPr lang="en-US" smtClean="0">
                <a:solidFill>
                  <a:prstClr val="black"/>
                </a:solidFill>
              </a:rPr>
              <a:t>02/20/2015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ICD-10-PCS Request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6200"/>
            <a:ext cx="7696200" cy="914400"/>
          </a:xfrm>
        </p:spPr>
        <p:txBody>
          <a:bodyPr>
            <a:normAutofit/>
          </a:bodyPr>
          <a:lstStyle/>
          <a:p>
            <a:pPr algn="r"/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Verasense </a:t>
            </a:r>
            <a:r>
              <a:rPr lang="en-US" sz="25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TM  </a:t>
            </a: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Knee Balancer System </a:t>
            </a:r>
            <a:b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5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Improved Outcomes is Cost Effective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3868"/>
            <a:ext cx="838200" cy="324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048250"/>
          </a:xfrm>
        </p:spPr>
        <p:txBody>
          <a:bodyPr>
            <a:normAutofit/>
          </a:bodyPr>
          <a:lstStyle/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Rapid recovery because 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of the use of the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device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(balanced knees are better at 6 months than unbalanced knees at 2 years)</a:t>
            </a:r>
            <a:endParaRPr lang="en-US" sz="2000" b="1" dirty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Decreased pain,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stiffness, instability and other 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quantifiable symptoms</a:t>
            </a:r>
          </a:p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Continued functional improvement over time (balanced knees continue to show increased function between 6, 12 months and 2 years, while unbalanced knees plateau)</a:t>
            </a:r>
            <a:endParaRPr lang="en-US" sz="2000" b="1" dirty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ClrTx/>
              <a:buSzPct val="85000"/>
              <a:buNone/>
              <a:defRPr/>
            </a:pP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 Outcomes Measured Using Standardized Metrics</a:t>
            </a:r>
            <a:endParaRPr lang="en-US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v"/>
              <a:defRPr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American 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Knee Society Score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en-US" sz="2000" b="1" u="sng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KSS) </a:t>
            </a:r>
            <a:endParaRPr lang="en-US" sz="2000" b="1" u="sng" dirty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v"/>
              <a:defRPr/>
            </a:pP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Western Ontario and McMaster Universities Osteoarthritis Index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en-US" sz="2000" b="1" u="sng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WOMAC)</a:t>
            </a:r>
            <a:endParaRPr lang="en-US" sz="2000" b="1" u="sng" dirty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2628" indent="-342900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v"/>
              <a:defRPr/>
            </a:pP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Patient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Satisfaction &amp; Activity Level </a:t>
            </a:r>
            <a:r>
              <a:rPr lang="en-US" sz="20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Scores </a:t>
            </a:r>
            <a:endParaRPr lang="en-US" sz="2000" b="1" dirty="0" smtClean="0">
              <a:solidFill>
                <a:srgbClr val="00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Arial" pitchFamily="34" charset="0"/>
              <a:buChar char="•"/>
              <a:defRPr/>
            </a:pPr>
            <a:endParaRPr lang="en-US" sz="1800" b="1" dirty="0" smtClean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065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457200"/>
          </a:xfrm>
        </p:spPr>
        <p:txBody>
          <a:bodyPr>
            <a:normAutofit fontScale="90000"/>
          </a:bodyPr>
          <a:lstStyle/>
          <a:p>
            <a:pPr marL="109728" algn="r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34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br>
              <a:rPr lang="en-US" sz="34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3100" dirty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Outcome </a:t>
            </a:r>
            <a: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Metrics:</a:t>
            </a:r>
            <a:b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1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Leads to Statistically Significant Improvement</a:t>
            </a:r>
            <a:endParaRPr lang="en-US" sz="34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0660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B56BD3B-C9BA-4232-8117-1297F2831DBC}" type="datetime1">
              <a:rPr lang="en-US" sz="1000" smtClean="0">
                <a:solidFill>
                  <a:srgbClr val="000000"/>
                </a:solidFill>
              </a:rPr>
              <a:t>02/20/2015</a:t>
            </a:fld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70661" name="Picture 6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81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609600"/>
          </a:xfrm>
        </p:spPr>
        <p:txBody>
          <a:bodyPr>
            <a:noAutofit/>
          </a:bodyPr>
          <a:lstStyle/>
          <a:p>
            <a:pPr marL="342900" indent="-342900" algn="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ISSUE: VERASENSE</a:t>
            </a:r>
            <a:r>
              <a:rPr lang="en-US" sz="2600" baseline="300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™ </a:t>
            </a:r>
            <a: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KNEE BALANCER SYSTEM INSERTION  </a:t>
            </a:r>
            <a:r>
              <a:rPr lang="en-US" sz="2600" baseline="300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US" sz="2600" baseline="300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632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31F5EC-7D76-4E1B-B998-4E000E33D617}" type="datetime1">
              <a:rPr lang="en-US" sz="1000" smtClean="0"/>
              <a:t>02/20/2015</a:t>
            </a:fld>
            <a:endParaRPr lang="en-US" sz="1000" dirty="0"/>
          </a:p>
        </p:txBody>
      </p:sp>
      <p:pic>
        <p:nvPicPr>
          <p:cNvPr id="563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048000"/>
            <a:ext cx="24384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7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05"/>
            <a:ext cx="971720" cy="39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800" y="838200"/>
            <a:ext cx="5767388" cy="5401467"/>
          </a:xfrm>
          <a:prstGeom prst="rect">
            <a:avLst/>
          </a:prstGeom>
          <a:noFill/>
        </p:spPr>
        <p:txBody>
          <a:bodyPr lIns="91429" tIns="45714" rIns="91429" bIns="45714">
            <a:spAutoFit/>
          </a:bodyPr>
          <a:lstStyle/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FDA cleared </a:t>
            </a: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Sterile, single use,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disposable after insertion into the open tibial plateau during total knee arthroplasty (TKA)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Intelligent instrument- embedded with micro-processing chip, proprietary sensors,  accelerometer and RF technology</a:t>
            </a:r>
          </a:p>
          <a:p>
            <a:pPr>
              <a:spcAft>
                <a:spcPts val="800"/>
              </a:spcAft>
              <a:buClr>
                <a:srgbClr val="559FDD"/>
              </a:buClr>
              <a:buSzPct val="70000"/>
              <a:defRPr/>
            </a:pP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Enables surgeon to quantify center of load and kinetic tracking of load</a:t>
            </a: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endParaRPr lang="en-US" sz="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Assists surgeon establishing optimal implant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ROTATION</a:t>
            </a:r>
            <a:r>
              <a:rPr lang="en-US" sz="2000" b="1" dirty="0">
                <a:solidFill>
                  <a:srgbClr val="559F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soft tissue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BALANCE</a:t>
            </a:r>
          </a:p>
          <a:p>
            <a:pPr>
              <a:spcAft>
                <a:spcPts val="800"/>
              </a:spcAft>
              <a:buClr>
                <a:srgbClr val="559FDD"/>
              </a:buClr>
              <a:buSzPct val="70000"/>
              <a:defRPr/>
            </a:pPr>
            <a:endParaRPr lang="en-US" sz="800" b="1" dirty="0">
              <a:solidFill>
                <a:srgbClr val="559FDD"/>
              </a:solidFill>
            </a:endParaRPr>
          </a:p>
          <a:p>
            <a:pPr marL="137160" indent="-137160">
              <a:spcAft>
                <a:spcPts val="800"/>
              </a:spcAft>
              <a:buClr>
                <a:srgbClr val="559FDD"/>
              </a:buClr>
              <a:buSzPct val="70000"/>
              <a:buFont typeface="Arial"/>
              <a:buChar char="•"/>
              <a:defRPr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Compatible with Stryker, Zimmer, Biomet &amp; Smith &amp; Nephew Total Knee Systems</a:t>
            </a:r>
          </a:p>
          <a:p>
            <a:pPr>
              <a:spcAft>
                <a:spcPts val="800"/>
              </a:spcAft>
              <a:buSzPct val="70000"/>
              <a:defRPr/>
            </a:pPr>
            <a:endParaRPr lang="en-US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6327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"/>
          <a:stretch>
            <a:fillRect/>
          </a:stretch>
        </p:blipFill>
        <p:spPr bwMode="auto">
          <a:xfrm>
            <a:off x="6400800" y="1219200"/>
            <a:ext cx="2436813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730750"/>
            <a:ext cx="24415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75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504825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31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Balanced TKA patients </a:t>
            </a:r>
            <a:r>
              <a:rPr lang="en-US" sz="31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at </a:t>
            </a:r>
            <a:r>
              <a:rPr lang="en-US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31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years report “satisfied” to “very satisfied” </a:t>
            </a:r>
            <a:r>
              <a:rPr lang="en-US" sz="31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98% vs 81% of patients with unbalanced knees. </a:t>
            </a: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v"/>
              <a:defRPr/>
            </a:pPr>
            <a:endParaRPr lang="en-US" sz="3100" b="1" dirty="0" smtClean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31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This represents nearly 21% (17/81) improvement in patient satisfaction </a:t>
            </a:r>
            <a:r>
              <a:rPr lang="en-US" sz="31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(P&lt;0.001</a:t>
            </a:r>
            <a:r>
              <a:rPr lang="en-US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 </a:t>
            </a:r>
            <a:endParaRPr lang="en-US" sz="3100" b="1" dirty="0" smtClean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3100" b="1" dirty="0">
                <a:solidFill>
                  <a:srgbClr val="0033CC"/>
                </a:solidFill>
                <a:latin typeface="Times New Roman"/>
                <a:ea typeface="Times"/>
                <a:cs typeface="+mn-cs"/>
              </a:rPr>
              <a:t>Patient outcome data report a significant improvement over routine TKA or navigated TKA in functional outcome measures, activity </a:t>
            </a:r>
            <a:r>
              <a:rPr lang="en-US" sz="3100" b="1" dirty="0" smtClean="0">
                <a:solidFill>
                  <a:srgbClr val="0033CC"/>
                </a:solidFill>
                <a:latin typeface="Times New Roman"/>
                <a:ea typeface="Times"/>
                <a:cs typeface="+mn-cs"/>
              </a:rPr>
              <a:t>level </a:t>
            </a:r>
            <a:r>
              <a:rPr lang="en-US" sz="3100" b="1" dirty="0">
                <a:solidFill>
                  <a:srgbClr val="0033CC"/>
                </a:solidFill>
                <a:latin typeface="Times New Roman"/>
                <a:ea typeface="Times"/>
                <a:cs typeface="+mn-cs"/>
              </a:rPr>
              <a:t>and reduction in BMI</a:t>
            </a:r>
            <a:r>
              <a:rPr lang="en-US" sz="3100" dirty="0" smtClean="0">
                <a:solidFill>
                  <a:srgbClr val="0033CC"/>
                </a:solidFill>
                <a:latin typeface="Times New Roman"/>
                <a:ea typeface="Times"/>
                <a:cs typeface="+mn-cs"/>
              </a:rPr>
              <a:t>. </a:t>
            </a:r>
            <a:endParaRPr lang="en-US" sz="3100" baseline="30000" dirty="0" smtClean="0">
              <a:solidFill>
                <a:srgbClr val="0033CC"/>
              </a:solidFill>
              <a:latin typeface="Times New Roman"/>
              <a:ea typeface="Times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ClrTx/>
              <a:buSzPct val="85000"/>
              <a:buFont typeface="Wingdings" panose="05000000000000000000" pitchFamily="2" charset="2"/>
              <a:buChar char="Ø"/>
              <a:defRPr/>
            </a:pPr>
            <a:endParaRPr lang="en-US" sz="2300" dirty="0" smtClean="0">
              <a:latin typeface="Times New Roman" panose="02020603050405020304" pitchFamily="18" charset="0"/>
              <a:ea typeface="Times"/>
              <a:cs typeface="Times New Roman" panose="02020603050405020304" pitchFamily="18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n-US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Mackie </a:t>
            </a:r>
            <a:r>
              <a:rPr lang="en-US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A, et al, Association Between Body Mass Index Change and Outcome in the First Year After Total </a:t>
            </a:r>
            <a:r>
              <a:rPr lang="en-US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Knee Arthroplasty</a:t>
            </a:r>
            <a:r>
              <a:rPr lang="en-US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J Arthroplasty (2014), http://dx.doi.org/10.1016/j.arth.2014.09.003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n-US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Golladay </a:t>
            </a:r>
            <a:r>
              <a:rPr lang="en-US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GJ, Jerry GJ, Gustke KA, Roche MW, Elson L, Anderson C. Post-operative weight gain after total knee arthroplasty: Prevalence and its possible attenuation using intraoperative sensors. Reconstructive Review 2014 March Vol 4, No 138-41.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n-US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Jerry </a:t>
            </a:r>
            <a:r>
              <a:rPr lang="en-US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G, Dounchis J, Computer-Assisted Orthopaedic Surgery During TKA Is Insufficient for Ensuring Ideal Joint Reconstruction:, Bone Joint J (2013</a:t>
            </a:r>
            <a:r>
              <a:rPr lang="en-US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 </a:t>
            </a:r>
            <a:r>
              <a:rPr lang="en-US" sz="1900" dirty="0" smtClean="0"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</a:rPr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n-US" sz="1900" dirty="0" smtClean="0"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</a:rPr>
              <a:t>Roche </a:t>
            </a:r>
            <a:r>
              <a:rPr lang="en-US" sz="1900" dirty="0"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</a:rPr>
              <a:t>MW, Elson LC, Anderson CR, A Novel Technique Using Sensor-Based Technology to Evaluate Tibial Tray Rotation. Orthopedics. 2014 (In </a:t>
            </a:r>
            <a:r>
              <a:rPr lang="en-US" sz="1900" dirty="0" smtClean="0"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</a:rPr>
              <a:t>Press)</a:t>
            </a:r>
            <a:endParaRPr lang="en-US" sz="1900" b="1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ClrTx/>
              <a:buSzPct val="85000"/>
              <a:buFont typeface="Wingdings 3"/>
              <a:buNone/>
              <a:defRPr/>
            </a:pPr>
            <a:endParaRPr lang="en-US" sz="1900" b="1" dirty="0" smtClean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2706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96200" cy="609600"/>
          </a:xfrm>
        </p:spPr>
        <p:txBody>
          <a:bodyPr>
            <a:normAutofit fontScale="90000"/>
          </a:bodyPr>
          <a:lstStyle/>
          <a:p>
            <a:pPr marL="109728" algn="r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34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br>
              <a:rPr lang="en-US" sz="34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900" dirty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Outcome </a:t>
            </a:r>
            <a:r>
              <a:rPr lang="en-US" sz="29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Metrics:</a:t>
            </a:r>
            <a:br>
              <a:rPr lang="en-US" sz="29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9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900" dirty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Meet Significant Improvement Criterion </a:t>
            </a:r>
            <a:r>
              <a:rPr lang="en-US" sz="2700" dirty="0">
                <a:solidFill>
                  <a:srgbClr val="0033CC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dirty="0">
                <a:solidFill>
                  <a:srgbClr val="0033CC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3400" dirty="0">
              <a:solidFill>
                <a:srgbClr val="0033CC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2708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56C739-0D8D-40E7-AFC2-5F938ADC206D}" type="datetime1">
              <a:rPr lang="en-US" sz="1000" smtClean="0">
                <a:solidFill>
                  <a:srgbClr val="000000"/>
                </a:solidFill>
              </a:rPr>
              <a:t>02/20/2015</a:t>
            </a:fld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72709" name="Picture 6" descr="Orthosenser LOGO_dark blue 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8"/>
            <a:ext cx="18288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81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CF8E618-13F3-4BFF-855F-383FC895D96E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758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9906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Patient-Reported Satisfaction:</a:t>
            </a:r>
            <a:b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Also Statistically Significant- Improved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7588" name="Picture 8" descr="Orthosenser LOGO_dark blue 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8"/>
            <a:ext cx="18288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Content Placeholder 5" descr="VERASENSE ROI TEMPLATE Patient Satisfaction Chart-01.pn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00" b="-10300"/>
          <a:stretch>
            <a:fillRect/>
          </a:stretch>
        </p:blipFill>
        <p:spPr>
          <a:xfrm>
            <a:off x="222250" y="1231900"/>
            <a:ext cx="8845550" cy="4864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534401" cy="2614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9689"/>
                <a:gridCol w="3397956"/>
                <a:gridCol w="2686756"/>
              </a:tblGrid>
              <a:tr h="12297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Outcome Measure</a:t>
                      </a:r>
                    </a:p>
                  </a:txBody>
                  <a:tcPr marL="9525" marR="9525" marT="95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Score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Change Between Preop and 6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</a:t>
                      </a:r>
                      <a:r>
                        <a:rPr lang="en-US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(p&lt;0.001)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Odds Ratio</a:t>
                      </a:r>
                    </a:p>
                  </a:txBody>
                  <a:tcPr marL="9525" marR="9525" marT="9523" marB="0"/>
                </a:tc>
              </a:tr>
              <a:tr h="461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KSS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 N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+ 50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pts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9525" marR="9525" marT="9523" marB="0" anchor="b"/>
                </a:tc>
              </a:tr>
              <a:tr h="461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WOMAC 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 N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+ 30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pts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9525" marR="9525" marT="9523" marB="0" anchor="b"/>
                </a:tc>
              </a:tr>
              <a:tr h="461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 Level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 N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+ 40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pts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9525" marR="9525" marT="9523" marB="0" anchor="b"/>
                </a:tc>
              </a:tr>
            </a:tbl>
          </a:graphicData>
        </a:graphic>
      </p:graphicFrame>
      <p:sp>
        <p:nvSpPr>
          <p:cNvPr id="7477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14A7F7-0D4C-4D21-9DCD-A091A903C50E}" type="datetime1">
              <a:rPr lang="en-US" sz="1000" smtClean="0">
                <a:solidFill>
                  <a:srgbClr val="000000"/>
                </a:solidFill>
              </a:rPr>
              <a:t>02/20/2015</a:t>
            </a:fld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747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772400" cy="9144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Outcome Measures:</a:t>
            </a:r>
            <a:b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Superior to Conventional and/or CAOS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4038600"/>
          <a:ext cx="8382000" cy="838200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838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Odds Ratios: Likelihood of Balanced Patients Achieving Clinically Meaningful Improvement Over Unbalanced Patients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4780" name="Rectangle 8"/>
          <p:cNvSpPr>
            <a:spLocks noChangeArrowheads="1"/>
          </p:cNvSpPr>
          <p:nvPr/>
        </p:nvSpPr>
        <p:spPr bwMode="auto">
          <a:xfrm>
            <a:off x="609600" y="5029200"/>
            <a:ext cx="838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latin typeface="Times New Roman" charset="0"/>
                <a:cs typeface="Times New Roman" charset="0"/>
              </a:rPr>
              <a:t>Jerry G, Dounchis J, Computer-Assisted Orthopaedic Surgery During TKA Is Insufficient for Ensuring Ideal Joint Reconstruction:, Bone Joint J (2013) </a:t>
            </a:r>
            <a:r>
              <a:rPr lang="en-US" sz="1400" dirty="0">
                <a:latin typeface="Times New Roman" charset="0"/>
                <a:cs typeface="Times New Roman" charset="0"/>
                <a:hlinkClick r:id="rId2"/>
              </a:rPr>
              <a:t>http://www.bjjprocs.boneandjoint.org.uk/content/95-B/SUPP_34/356.short</a:t>
            </a:r>
            <a:r>
              <a:rPr lang="en-US" sz="1400" dirty="0">
                <a:latin typeface="Times New Roman" charset="0"/>
                <a:cs typeface="Times New Roman" charset="0"/>
              </a:rPr>
              <a:t>. </a:t>
            </a:r>
          </a:p>
          <a:p>
            <a:r>
              <a:rPr lang="en-US" sz="1400" dirty="0">
                <a:latin typeface="Times New Roman" charset="0"/>
                <a:cs typeface="Times New Roman" charset="0"/>
              </a:rPr>
              <a:t>Roche MW, Elson LC, Anderson CR, A Novel Technique Using Sensor-Based Technology to Evaluate Tibial Tray Rotation. Orthopedics. 2014 (In Press)</a:t>
            </a:r>
          </a:p>
        </p:txBody>
      </p:sp>
      <p:pic>
        <p:nvPicPr>
          <p:cNvPr id="74781" name="Picture 9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" y="0"/>
            <a:ext cx="898540" cy="40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9C1A02-DDE2-46AD-A52F-101D15F6FB6B}" type="datetime1">
              <a:rPr lang="en-US" smtClean="0"/>
              <a:t>02/20/2015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ICD-10-PCS Request </a:t>
            </a:r>
            <a:endParaRPr lang="en-US" dirty="0"/>
          </a:p>
        </p:txBody>
      </p:sp>
      <p:pic>
        <p:nvPicPr>
          <p:cNvPr id="5427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30512"/>
            <a:ext cx="7578725" cy="48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152401"/>
            <a:ext cx="7848600" cy="8382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ISSUE: MEDICALLY NECESSARY FOR IMPROVED IMPLANT PLACEMENT </a:t>
            </a:r>
            <a:r>
              <a:rPr lang="en-US" sz="2600" dirty="0" smtClean="0">
                <a:latin typeface="Times New Roman"/>
                <a:cs typeface="Times New Roman"/>
              </a:rPr>
              <a:t/>
            </a:r>
            <a:br>
              <a:rPr lang="en-US" sz="2600" dirty="0" smtClean="0">
                <a:latin typeface="Times New Roman"/>
                <a:cs typeface="Times New Roman"/>
              </a:rPr>
            </a:br>
            <a:r>
              <a:rPr lang="en-US" sz="2100" i="1" u="sng" dirty="0" smtClean="0">
                <a:latin typeface="Times New Roman"/>
                <a:cs typeface="Times New Roman"/>
              </a:rPr>
              <a:t>THE JOURNAL OF ARTHROPLASTY SURGEON POLL (2014</a:t>
            </a:r>
            <a:r>
              <a:rPr lang="en-US" sz="2100" dirty="0" smtClean="0">
                <a:latin typeface="Times New Roman"/>
                <a:cs typeface="Times New Roman"/>
              </a:rPr>
              <a:t>)</a:t>
            </a:r>
            <a:endParaRPr lang="en-US" sz="2100" dirty="0">
              <a:latin typeface="Times New Roman"/>
              <a:cs typeface="Times New Roman"/>
            </a:endParaRPr>
          </a:p>
        </p:txBody>
      </p:sp>
      <p:pic>
        <p:nvPicPr>
          <p:cNvPr id="54277" name="Picture 4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34"/>
            <a:ext cx="990600" cy="3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496300" cy="4724400"/>
          </a:xfrm>
        </p:spPr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600" b="1" u="sng" dirty="0" smtClean="0">
                <a:latin typeface="Times New Roman" pitchFamily="18" charset="0"/>
                <a:ea typeface="+mn-ea"/>
                <a:cs typeface="Times New Roman" pitchFamily="18" charset="0"/>
              </a:rPr>
              <a:t>VERASENSE</a:t>
            </a:r>
            <a:r>
              <a:rPr lang="en-US" sz="2600" b="1" u="sng" baseline="30000" dirty="0" smtClean="0">
                <a:latin typeface="Times New Roman" pitchFamily="18" charset="0"/>
                <a:ea typeface="+mn-ea"/>
                <a:cs typeface="Times New Roman" pitchFamily="18" charset="0"/>
              </a:rPr>
              <a:t>™</a:t>
            </a:r>
            <a:r>
              <a:rPr lang="en-US" sz="2600" b="1" u="sng" dirty="0" smtClean="0">
                <a:latin typeface="Times New Roman" pitchFamily="18" charset="0"/>
                <a:ea typeface="+mn-ea"/>
                <a:cs typeface="Times New Roman" pitchFamily="18" charset="0"/>
              </a:rPr>
              <a:t> Intelligent Tibial Trial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Detects </a:t>
            </a:r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and quantifies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rotational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congruency and intercompartmental load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differential during TKA.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Measures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TKA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kinematic performance (no other technology currently available in market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b="1" dirty="0" smtClean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Evidence of improved patient outcomes </a:t>
            </a:r>
          </a:p>
          <a:p>
            <a:pPr marL="708216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More than 7 peer-reviewed publications </a:t>
            </a:r>
          </a:p>
          <a:p>
            <a:pPr marL="708216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Demonstrating statistically  significant TKA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clinical</a:t>
            </a: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 and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functional </a:t>
            </a: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outcome scores over conventional or navigated TKA techniques. </a:t>
            </a: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600" b="1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6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529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379913" y="6408738"/>
            <a:ext cx="2351087" cy="296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ICD-10-PCS Request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55299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34526F1-821E-445B-8674-C0CA783C3D5C}" type="datetime1">
              <a:rPr lang="en-US" sz="1000" smtClean="0"/>
              <a:t>02/20/2015</a:t>
            </a:fld>
            <a:endParaRPr lang="en-US" sz="1000" dirty="0"/>
          </a:p>
        </p:txBody>
      </p:sp>
      <p:pic>
        <p:nvPicPr>
          <p:cNvPr id="55300" name="Picture 7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4"/>
            <a:ext cx="1143000" cy="42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2133600" y="84139"/>
            <a:ext cx="6888480" cy="601662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Background: Technology </a:t>
            </a:r>
            <a:r>
              <a:rPr lang="en-US" sz="2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and Procedure</a:t>
            </a:r>
            <a:r>
              <a:rPr lang="en-US" sz="2600" dirty="0">
                <a:solidFill>
                  <a:prstClr val="black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600" dirty="0">
                <a:solidFill>
                  <a:prstClr val="black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sz="2600" dirty="0">
              <a:solidFill>
                <a:srgbClr val="0033CC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 advTm="541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A33340-F00C-4008-B88D-82B90560F1CB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5837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5638800"/>
            <a:ext cx="8305800" cy="914399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After initial trialing,  ROM is completed, </a:t>
            </a:r>
            <a:br>
              <a:rPr lang="en-US" sz="20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the s</a:t>
            </a:r>
            <a:r>
              <a:rPr lang="en-US" sz="20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urgeon inserts the intelligent tibial trial into the open knee compartment to rest on the tibial plateau and activated.</a:t>
            </a:r>
            <a:endParaRPr lang="en-US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536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066800"/>
            <a:ext cx="42672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4114800" cy="448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4" name="Picture 7" descr="Orthosenser LOGO_dark blue 2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4138"/>
            <a:ext cx="1010115" cy="37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1371600" y="152400"/>
            <a:ext cx="7315200" cy="612295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9pPr>
            <a:extLst/>
          </a:lstStyle>
          <a:p>
            <a:pPr algn="r">
              <a:defRPr/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PROCEDURE: INSERTION OF INTELLIGENT TIBIAL TRIAL </a:t>
            </a:r>
            <a:endParaRPr lang="en-US" sz="26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C17F9A6-920F-4B63-922B-05AD08DBFAFA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5939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1" y="5334000"/>
            <a:ext cx="9004299" cy="990600"/>
          </a:xfrm>
        </p:spPr>
        <p:txBody>
          <a:bodyPr anchor="t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Insertion requires added surgeon work and training with no change in surgical workflow.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here is no piercing of tissue or bone.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" y="1219200"/>
            <a:ext cx="446563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1219200"/>
            <a:ext cx="441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8" name="Picture 7" descr="Orthosenser LOGO_dark blue 2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84139"/>
            <a:ext cx="100648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2286000" y="381000"/>
            <a:ext cx="6736080" cy="383695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9pPr>
            <a:extLst/>
          </a:lstStyle>
          <a:p>
            <a:pPr algn="r">
              <a:defRPr/>
            </a:pPr>
            <a:endParaRPr lang="en-US" sz="3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126571"/>
            <a:ext cx="7315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PROCEDURE: INSERTION OF INTELLIGENT TIBIAL TRIAL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DBBF3D9-3B23-45FD-BE4C-EC660E4E315B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041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72400" cy="838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600" dirty="0" smtClean="0"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Quantitative Load and Balance Measurements Through ROM to Guide Surgeons tissue dissection. </a:t>
            </a:r>
            <a:endParaRPr lang="en-US" sz="2600" dirty="0"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04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" y="1447800"/>
            <a:ext cx="8039100" cy="4559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1" name="Picture 6" descr="Orthosenser LOGO_dark blue 2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447800" cy="53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0FA31B-DA71-49AA-A407-B9ADC95B62F5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246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pic>
        <p:nvPicPr>
          <p:cNvPr id="624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9"/>
          <a:stretch>
            <a:fillRect/>
          </a:stretch>
        </p:blipFill>
        <p:spPr>
          <a:xfrm>
            <a:off x="457200" y="1219200"/>
            <a:ext cx="8291513" cy="441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5675313"/>
            <a:ext cx="64865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9" name="Picture 7" descr="Orthosenser LOGO_dark blue 2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210"/>
            <a:ext cx="886241" cy="4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 txBox="1">
            <a:spLocks/>
          </p:cNvSpPr>
          <p:nvPr/>
        </p:nvSpPr>
        <p:spPr>
          <a:xfrm>
            <a:off x="1371600" y="228600"/>
            <a:ext cx="7650480" cy="536095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9pPr>
            <a:extLst/>
          </a:lstStyle>
          <a:p>
            <a:pPr algn="r">
              <a:defRPr/>
            </a:pPr>
            <a:endParaRPr lang="en-US" sz="2600" dirty="0" smtClean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INFORMATION TO THE SURGEON </a:t>
            </a:r>
          </a:p>
          <a:p>
            <a:pPr algn="r">
              <a:defRPr/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KINETIC TRACKING FULL ROM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Placeholder 2"/>
          <p:cNvSpPr>
            <a:spLocks noGrp="1"/>
          </p:cNvSpPr>
          <p:nvPr>
            <p:ph type="body" idx="1"/>
          </p:nvPr>
        </p:nvSpPr>
        <p:spPr>
          <a:xfrm>
            <a:off x="228600" y="5257800"/>
            <a:ext cx="4040188" cy="990600"/>
          </a:xfrm>
          <a:ln>
            <a:headEnd/>
            <a:tailEnd/>
          </a:ln>
        </p:spPr>
        <p:txBody>
          <a:bodyPr/>
          <a:lstStyle/>
          <a:p>
            <a:pPr eaLnBrk="1" hangingPunct="1"/>
            <a:r>
              <a:rPr lang="en-US" sz="2000" b="1" dirty="0">
                <a:latin typeface="Times New Roman" charset="0"/>
                <a:cs typeface="Times New Roman" charset="0"/>
              </a:rPr>
              <a:t>High lateral compartment pressures near full extension (note 2.5° varus mechanical alignment.</a:t>
            </a:r>
          </a:p>
        </p:txBody>
      </p:sp>
      <p:sp>
        <p:nvSpPr>
          <p:cNvPr id="63490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7425" y="5257800"/>
            <a:ext cx="4041775" cy="914400"/>
          </a:xfrm>
          <a:ln>
            <a:headEnd/>
            <a:tailEnd/>
          </a:ln>
        </p:spPr>
        <p:txBody>
          <a:bodyPr/>
          <a:lstStyle/>
          <a:p>
            <a:pPr eaLnBrk="1" hangingPunct="1"/>
            <a:r>
              <a:rPr lang="en-US" sz="2000" b="1" dirty="0">
                <a:latin typeface="Times New Roman" charset="0"/>
                <a:cs typeface="Times New Roman" charset="0"/>
              </a:rPr>
              <a:t>Compartment pressures more equalized after 3° valgus recut of the distal femur</a:t>
            </a:r>
            <a:r>
              <a:rPr lang="en-US" sz="2000" b="1" dirty="0">
                <a:latin typeface="Lucida Sans Unicode" charset="0"/>
              </a:rPr>
              <a:t>.</a:t>
            </a:r>
          </a:p>
        </p:txBody>
      </p:sp>
      <p:sp>
        <p:nvSpPr>
          <p:cNvPr id="63491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A7FA63-D9CD-4ADA-939E-4EDABECD6E81}" type="datetime1">
              <a:rPr lang="en-US" sz="1000" smtClean="0"/>
              <a:t>02/20/2015</a:t>
            </a:fld>
            <a:endParaRPr lang="en-US" sz="1000" dirty="0"/>
          </a:p>
        </p:txBody>
      </p:sp>
      <p:sp>
        <p:nvSpPr>
          <p:cNvPr id="63492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/>
              <a:t>ICD-10-PCS Request </a:t>
            </a:r>
            <a:endParaRPr lang="en-US" sz="1000" dirty="0"/>
          </a:p>
        </p:txBody>
      </p:sp>
      <p:pic>
        <p:nvPicPr>
          <p:cNvPr id="6349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862138"/>
            <a:ext cx="4495800" cy="3014662"/>
          </a:xfrm>
          <a:noFill/>
          <a:ln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4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79600"/>
            <a:ext cx="4343400" cy="2997200"/>
          </a:xfrm>
          <a:noFill/>
          <a:ln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5" name="Picture 9" descr="Orthosenser LOGO_dark blue 2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070"/>
            <a:ext cx="1431982" cy="53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5"/>
          <p:cNvSpPr txBox="1">
            <a:spLocks/>
          </p:cNvSpPr>
          <p:nvPr/>
        </p:nvSpPr>
        <p:spPr>
          <a:xfrm>
            <a:off x="1524000" y="381000"/>
            <a:ext cx="7498080" cy="383695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0"/>
                <a:cs typeface="ＭＳ Ｐゴシック" charset="0"/>
              </a:defRPr>
            </a:lvl9pPr>
            <a:extLst/>
          </a:lstStyle>
          <a:p>
            <a:pPr algn="r">
              <a:defRPr/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SURGEON’S RESPONSE TO QUANTIFIED BALANCE:</a:t>
            </a:r>
          </a:p>
          <a:p>
            <a:pPr algn="r">
              <a:defRPr/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Full ROM</a:t>
            </a:r>
            <a:endParaRPr lang="en-US" sz="260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oncourse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inorFont>
  </a:fontScheme>
  <a:fmtScheme name="Concourse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oncourse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inorFont>
  </a:fontScheme>
  <a:fmtScheme name="Concourse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oncourse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inorFont>
  </a:fontScheme>
  <a:fmtScheme name="Concourse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oncourse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  <a:font script="Geor" typeface="Sylfaen"/>
    </a:minorFont>
  </a:fontScheme>
  <a:fmtScheme name="Concourse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23583</TotalTime>
  <Words>1337</Words>
  <Application>Microsoft Office PowerPoint</Application>
  <PresentationFormat>On-screen Show (4:3)</PresentationFormat>
  <Paragraphs>174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Concourse</vt:lpstr>
      <vt:lpstr>10_Concourse</vt:lpstr>
      <vt:lpstr>11_Concourse</vt:lpstr>
      <vt:lpstr>1_Concourse</vt:lpstr>
      <vt:lpstr>2_Concourse</vt:lpstr>
      <vt:lpstr>  ICD-10-PCS Meeting  3/18/15  VERASENSE™</vt:lpstr>
      <vt:lpstr>     ISSUE: VERASENSE™ KNEE BALANCER SYSTEM INSERTION      </vt:lpstr>
      <vt:lpstr>ISSUE: MEDICALLY NECESSARY FOR IMPROVED IMPLANT PLACEMENT  THE JOURNAL OF ARTHROPLASTY SURGEON POLL (2014)</vt:lpstr>
      <vt:lpstr> Background: Technology and Procedure </vt:lpstr>
      <vt:lpstr>After initial trialing,  ROM is completed,  and the surgeon inserts the intelligent tibial trial into the open knee compartment to rest on the tibial plateau and activated.</vt:lpstr>
      <vt:lpstr>Insertion requires added surgeon work and training with no change in surgical workflow. There is no piercing of tissue or bone. </vt:lpstr>
      <vt:lpstr>Quantitative Load and Balance Measurements Through ROM to Guide Surgeons tissue dissection. </vt:lpstr>
      <vt:lpstr>PowerPoint Presentation</vt:lpstr>
      <vt:lpstr>PowerPoint Presentation</vt:lpstr>
      <vt:lpstr>Initial trialing identified tight medial soft-tissues causing elevated medial compartment pressures. Compartment pressures are more equalized after a medial soft-tissue release. (Gustke 2014)   </vt:lpstr>
      <vt:lpstr>IMPROVED TKA IMPLANT PLACEMENT  Studies have demonstrated knees with &lt;15 lb. mediolateral pressure differential have statistically significant higher KSS function scores than unbalanced knees</vt:lpstr>
      <vt:lpstr>STANDARDIZED OUTCOME MEASURES  Multicenter Study Results at 6-month, 1-year, 2-year intervals</vt:lpstr>
      <vt:lpstr>STANDARDIZED OUTCOME MEASURES  Multicenter Study Results at 6-month, 1-year, 2-year intervals</vt:lpstr>
      <vt:lpstr>Verasense  Intra-compartmental Insertion and Surgeon’s Response to Load and Balance Metrics  Leads to Improved TKA Implant Placement    </vt:lpstr>
      <vt:lpstr>      Clinical Evidence of  Significant Improvement In TKA Outcomes</vt:lpstr>
      <vt:lpstr>      Clinical Evidence of  Significant Improvement In TKA Outcomes</vt:lpstr>
      <vt:lpstr>      Balanced Knees:  Deliver Cost Effective TKA Outcomes  </vt:lpstr>
      <vt:lpstr>Verasense TM   Knee Balancer System  Improved Outcomes is Cost Effective</vt:lpstr>
      <vt:lpstr>       Outcome Metrics: Leads to Statistically Significant Improvement</vt:lpstr>
      <vt:lpstr>       Outcome Metrics:  Meet Significant Improvement Criterion  </vt:lpstr>
      <vt:lpstr>Patient-Reported Satisfaction: Also Statistically Significant- Improved</vt:lpstr>
      <vt:lpstr>Outcome Measures: Superior to Conventional and/or CAOS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>Opportunity Overview</dc:subject>
  <dc:creator>Leah</dc:creator>
  <cp:lastModifiedBy>Celeste Beauregard</cp:lastModifiedBy>
  <cp:revision>947</cp:revision>
  <cp:lastPrinted>2014-05-23T13:31:58Z</cp:lastPrinted>
  <dcterms:created xsi:type="dcterms:W3CDTF">2012-07-18T16:59:38Z</dcterms:created>
  <dcterms:modified xsi:type="dcterms:W3CDTF">2015-02-20T15:00:45Z</dcterms:modified>
  <cp:category>Investor Presentation</cp:category>
  <cp:contentStatus>Confidential</cp:contentStatus>
</cp:coreProperties>
</file>