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1.bin" ContentType="application/vnd.openxmlformats-officedocument.oleObject"/>
  <Override PartName="/ppt/notesSlides/notesSlide13.xml" ContentType="application/vnd.openxmlformats-officedocument.presentationml.notesSlide+xml"/>
  <Override PartName="/ppt/embeddings/oleObject2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8" r:id="rId3"/>
    <p:sldMasterId id="2147483726" r:id="rId4"/>
  </p:sldMasterIdLst>
  <p:notesMasterIdLst>
    <p:notesMasterId r:id="rId45"/>
  </p:notesMasterIdLst>
  <p:handoutMasterIdLst>
    <p:handoutMasterId r:id="rId46"/>
  </p:handoutMasterIdLst>
  <p:sldIdLst>
    <p:sldId id="289" r:id="rId5"/>
    <p:sldId id="259" r:id="rId6"/>
    <p:sldId id="262" r:id="rId7"/>
    <p:sldId id="372" r:id="rId8"/>
    <p:sldId id="310" r:id="rId9"/>
    <p:sldId id="325" r:id="rId10"/>
    <p:sldId id="354" r:id="rId11"/>
    <p:sldId id="352" r:id="rId12"/>
    <p:sldId id="355" r:id="rId13"/>
    <p:sldId id="329" r:id="rId14"/>
    <p:sldId id="318" r:id="rId15"/>
    <p:sldId id="319" r:id="rId16"/>
    <p:sldId id="300" r:id="rId17"/>
    <p:sldId id="320" r:id="rId18"/>
    <p:sldId id="321" r:id="rId19"/>
    <p:sldId id="359" r:id="rId20"/>
    <p:sldId id="331" r:id="rId21"/>
    <p:sldId id="260" r:id="rId22"/>
    <p:sldId id="360" r:id="rId23"/>
    <p:sldId id="361" r:id="rId24"/>
    <p:sldId id="336" r:id="rId25"/>
    <p:sldId id="337" r:id="rId26"/>
    <p:sldId id="362" r:id="rId27"/>
    <p:sldId id="277" r:id="rId28"/>
    <p:sldId id="276" r:id="rId29"/>
    <p:sldId id="292" r:id="rId30"/>
    <p:sldId id="279" r:id="rId31"/>
    <p:sldId id="297" r:id="rId32"/>
    <p:sldId id="282" r:id="rId33"/>
    <p:sldId id="299" r:id="rId34"/>
    <p:sldId id="283" r:id="rId35"/>
    <p:sldId id="294" r:id="rId36"/>
    <p:sldId id="296" r:id="rId37"/>
    <p:sldId id="301" r:id="rId38"/>
    <p:sldId id="334" r:id="rId39"/>
    <p:sldId id="332" r:id="rId40"/>
    <p:sldId id="366" r:id="rId41"/>
    <p:sldId id="369" r:id="rId42"/>
    <p:sldId id="370" r:id="rId43"/>
    <p:sldId id="37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hua Cohen" initials="JC" lastIdx="49" clrIdx="0"/>
  <p:cmAuthor id="1" name="carrie.bullock" initials="cb" lastIdx="21" clrIdx="1"/>
  <p:cmAuthor id="2" name="Kim, Liz" initials="LKim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8" autoAdjust="0"/>
    <p:restoredTop sz="80107" autoAdjust="0"/>
  </p:normalViewPr>
  <p:slideViewPr>
    <p:cSldViewPr>
      <p:cViewPr>
        <p:scale>
          <a:sx n="50" d="100"/>
          <a:sy n="50" d="100"/>
        </p:scale>
        <p:origin x="-1770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notesViewPr>
    <p:cSldViewPr>
      <p:cViewPr varScale="1">
        <p:scale>
          <a:sx n="56" d="100"/>
          <a:sy n="56" d="100"/>
        </p:scale>
        <p:origin x="-258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23AD1-A6AE-4542-914C-16715A6CBE66}" type="datetimeFigureOut">
              <a:rPr lang="en-US" smtClean="0"/>
              <a:t>02/20/2015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6C632-050A-41FB-81F6-1001494EE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8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3CFD3-0691-4336-8073-9CF90BBAAB02}" type="datetimeFigureOut">
              <a:rPr lang="en-US" smtClean="0"/>
              <a:t>02/20/2015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81C28-465C-4F65-AE0D-3C111C78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2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00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54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24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D10BDE9-602E-4757-B2E1-B83599F4C443}" type="slidenum">
              <a:rPr lang="en-US" altLang="en-US">
                <a:solidFill>
                  <a:srgbClr val="000000"/>
                </a:solidFill>
                <a:latin typeface="Calibri" pitchFamily="34" charset="0"/>
              </a:rPr>
              <a:pPr eaLnBrk="1" hangingPunct="1"/>
              <a:t>21</a:t>
            </a:fld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6132" name="Notes Placeholder 7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3954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24CF23E-E07B-41A0-AB4A-5D3A429FDD9D}" type="slidenum">
              <a:rPr lang="en-US" altLang="en-US">
                <a:solidFill>
                  <a:srgbClr val="000000"/>
                </a:solidFill>
                <a:latin typeface="Calibri" pitchFamily="34" charset="0"/>
              </a:rPr>
              <a:pPr eaLnBrk="1" hangingPunct="1"/>
              <a:t>22</a:t>
            </a:fld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7156" name="Notes Placeholder 7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95987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34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7EEB554-BB19-452A-A02A-F1BC3090788C}" type="slidenum">
              <a:rPr lang="en-US" altLang="en-US">
                <a:solidFill>
                  <a:prstClr val="black"/>
                </a:solidFill>
                <a:latin typeface="Calibri" pitchFamily="34" charset="0"/>
              </a:rPr>
              <a:pPr eaLnBrk="1" hangingPunct="1"/>
              <a:t>26</a:t>
            </a:fld>
            <a:endParaRPr lang="en-US" alt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29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65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871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75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05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006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F652-4DA3-486B-B526-C6B1B109D1F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7882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1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150531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AE7334-FB2F-44F3-9E24-EC7EABE926FA}" type="slidenum">
              <a:rPr lang="en-US" altLang="en-US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</a:pPr>
              <a:t>33</a:t>
            </a:fld>
            <a:endParaRPr lang="en-US" altLang="en-US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75325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560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1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6BDB9DB-F89B-47FE-B65F-9CB877D77071}" type="slidenum">
              <a:rPr lang="en-US" altLang="en-US">
                <a:solidFill>
                  <a:srgbClr val="000000"/>
                </a:solidFill>
                <a:latin typeface="Calibri" pitchFamily="34" charset="0"/>
              </a:rPr>
              <a:pPr eaLnBrk="1" hangingPunct="1"/>
              <a:t>35</a:t>
            </a:fld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9085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11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217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54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89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54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81C28-465C-4F65-AE0D-3C111C78CB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0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1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000" dirty="0" smtClean="0"/>
              <a:t>Most common </a:t>
            </a:r>
            <a:r>
              <a:rPr lang="en-US" altLang="en-US" sz="2000" i="1" dirty="0" smtClean="0"/>
              <a:t>mold</a:t>
            </a:r>
            <a:r>
              <a:rPr lang="en-US" altLang="en-US" sz="2000" dirty="0" smtClean="0"/>
              <a:t> pathogen causing invasive fungal infections</a:t>
            </a:r>
          </a:p>
          <a:p>
            <a:r>
              <a:rPr lang="en-US" altLang="en-US" sz="2000" dirty="0" smtClean="0"/>
              <a:t>Ubiquitous organisms present in almost all environments</a:t>
            </a:r>
          </a:p>
          <a:p>
            <a:r>
              <a:rPr lang="en-US" altLang="en-US" sz="2000" dirty="0" smtClean="0"/>
              <a:t>Primarily found in soil</a:t>
            </a:r>
          </a:p>
          <a:p>
            <a:r>
              <a:rPr lang="en-US" altLang="en-US" sz="2000" dirty="0" smtClean="0"/>
              <a:t>Usual route of infection is inhalation of conidia</a:t>
            </a:r>
          </a:p>
          <a:p>
            <a:r>
              <a:rPr lang="en-US" altLang="en-US" sz="2000" dirty="0" smtClean="0"/>
              <a:t>Can cause invasive, chronic, and allergic conditions</a:t>
            </a:r>
          </a:p>
          <a:p>
            <a:r>
              <a:rPr lang="en-US" altLang="en-US" sz="2000" dirty="0" smtClean="0"/>
              <a:t>Lung is most common site of invasive disease</a:t>
            </a:r>
          </a:p>
          <a:p>
            <a:pPr lvl="1"/>
            <a:r>
              <a:rPr lang="en-US" altLang="en-US" dirty="0" smtClean="0"/>
              <a:t>Other sites include sinuses, CNS, skin, </a:t>
            </a:r>
            <a:br>
              <a:rPr lang="en-US" altLang="en-US" dirty="0" smtClean="0"/>
            </a:br>
            <a:r>
              <a:rPr lang="en-US" altLang="en-US" dirty="0" smtClean="0"/>
              <a:t>internal organs</a:t>
            </a:r>
          </a:p>
          <a:p>
            <a:pPr lvl="1"/>
            <a:r>
              <a:rPr lang="en-US" altLang="en-US" dirty="0" smtClean="0"/>
              <a:t>Can disseminate to the brain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F42554-0B70-457F-9E81-153F74F9A65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8239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24402" y="4413479"/>
            <a:ext cx="5384693" cy="4114800"/>
          </a:xfrm>
        </p:spPr>
        <p:txBody>
          <a:bodyPr/>
          <a:lstStyle/>
          <a:p>
            <a:r>
              <a:rPr lang="en-US" altLang="en-US" b="1" dirty="0"/>
              <a:t>Primary Host Condition and Risk Factors </a:t>
            </a:r>
            <a:r>
              <a:rPr lang="en-US" altLang="en-US" b="1" dirty="0" smtClean="0"/>
              <a:t>Drive </a:t>
            </a:r>
            <a:r>
              <a:rPr lang="en-US" altLang="en-US" b="1" dirty="0"/>
              <a:t>the Risk for </a:t>
            </a:r>
            <a:r>
              <a:rPr lang="en-US" altLang="en-US" b="1" dirty="0" smtClean="0"/>
              <a:t>Invasive Aspergillosis</a:t>
            </a:r>
            <a:endParaRPr lang="en-US" b="1" baseline="0" dirty="0" smtClean="0"/>
          </a:p>
          <a:p>
            <a:pPr marL="171450" marR="0" indent="-17145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 smtClean="0"/>
              <a:t>Several</a:t>
            </a:r>
            <a:r>
              <a:rPr lang="en-US" baseline="0" dirty="0" smtClean="0"/>
              <a:t> different groups of patients are at risk for </a:t>
            </a:r>
            <a:r>
              <a:rPr lang="en-US" dirty="0" smtClean="0"/>
              <a:t>invasive aspergillosis </a:t>
            </a:r>
            <a:r>
              <a:rPr lang="en-US" baseline="0" dirty="0" smtClean="0"/>
              <a:t> based on their primary illness</a:t>
            </a:r>
            <a:r>
              <a:rPr lang="en-US" dirty="0" smtClean="0"/>
              <a:t>. </a:t>
            </a:r>
          </a:p>
          <a:p>
            <a:pPr marL="171450" marR="0" indent="-17145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 smtClean="0"/>
              <a:t>In addition, numerous risk factors influence</a:t>
            </a:r>
            <a:r>
              <a:rPr lang="en-US" baseline="0" dirty="0" smtClean="0"/>
              <a:t> the primary host condition and drive the risk for </a:t>
            </a:r>
            <a:r>
              <a:rPr lang="en-US" dirty="0" smtClean="0"/>
              <a:t>invasive aspergillosis and o</a:t>
            </a:r>
            <a:r>
              <a:rPr lang="en-US" baseline="0" dirty="0" smtClean="0"/>
              <a:t>ther invasive mold infections.</a:t>
            </a:r>
            <a:r>
              <a:rPr lang="en-US" baseline="30000" dirty="0" smtClean="0"/>
              <a:t>1-5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aseline="0" dirty="0" smtClean="0"/>
              <a:t>The interplay of these factors and their</a:t>
            </a:r>
            <a:r>
              <a:rPr lang="en-US" dirty="0" smtClean="0"/>
              <a:t> </a:t>
            </a:r>
            <a:r>
              <a:rPr lang="en-US" baseline="0" dirty="0" smtClean="0"/>
              <a:t>potential synergies make risk stratification difficult.</a:t>
            </a:r>
            <a:r>
              <a:rPr lang="en-US" baseline="30000" dirty="0" smtClean="0"/>
              <a:t>1</a:t>
            </a:r>
            <a:r>
              <a:rPr lang="en-US" baseline="0" dirty="0" smtClean="0"/>
              <a:t> </a:t>
            </a:r>
          </a:p>
          <a:p>
            <a:pPr marL="171450" indent="-171450">
              <a:buFont typeface="Arial"/>
              <a:buChar char="•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000" b="1" baseline="0" dirty="0" smtClean="0"/>
              <a:t>References</a:t>
            </a:r>
          </a:p>
          <a:p>
            <a:pPr marL="228600" lvl="0" indent="-228600">
              <a:buFont typeface="+mj-lt"/>
              <a:buAutoNum type="arabicPeriod"/>
              <a:defRPr/>
            </a:pPr>
            <a:r>
              <a:rPr lang="en-US" sz="1000" dirty="0" smtClean="0"/>
              <a:t>Adapted from Herbrecht R,</a:t>
            </a:r>
            <a:r>
              <a:rPr lang="en-US" sz="1000" baseline="0" dirty="0" smtClean="0"/>
              <a:t> Bories P, Moulin JC, Ledoux MP, Letscher-Bru V</a:t>
            </a:r>
            <a:r>
              <a:rPr lang="en-US" sz="1000" dirty="0" smtClean="0"/>
              <a:t>. </a:t>
            </a:r>
            <a:r>
              <a:rPr lang="en-US" sz="1000" dirty="0"/>
              <a:t>Risk stratification for invasive aspergillosis in immunocompromised patients</a:t>
            </a:r>
            <a:r>
              <a:rPr lang="en-US" sz="1000" dirty="0" smtClean="0"/>
              <a:t>. </a:t>
            </a:r>
            <a:r>
              <a:rPr lang="en-US" sz="1000" i="1" dirty="0" smtClean="0"/>
              <a:t>Ann N Y Acad Sci</a:t>
            </a:r>
            <a:r>
              <a:rPr lang="en-US" sz="1000" dirty="0" smtClean="0"/>
              <a:t>. 2012;1272:23-30. </a:t>
            </a:r>
          </a:p>
          <a:p>
            <a:pPr marL="228600" lvl="0" indent="-228600">
              <a:buFont typeface="+mj-lt"/>
              <a:buAutoNum type="arabicPeriod"/>
              <a:defRPr/>
            </a:pPr>
            <a:r>
              <a:rPr lang="en-US" sz="1000" baseline="0" dirty="0" smtClean="0"/>
              <a:t>Steinbach WJ, Marr KA, Anaissie EJ, et al. </a:t>
            </a:r>
            <a:r>
              <a:rPr lang="en-US" sz="1000" dirty="0"/>
              <a:t>Clinical epidemiology of 960 patients with invasive aspergillosis from the PATH Alliance registry</a:t>
            </a:r>
            <a:r>
              <a:rPr lang="en-US" sz="1000" dirty="0" smtClean="0"/>
              <a:t>. </a:t>
            </a:r>
            <a:r>
              <a:rPr lang="en-US" sz="1000" i="1" baseline="0" dirty="0" smtClean="0"/>
              <a:t>J Infect</a:t>
            </a:r>
            <a:r>
              <a:rPr lang="en-US" sz="1000" baseline="0" dirty="0" smtClean="0"/>
              <a:t>. 2012;65(5):453-464.</a:t>
            </a:r>
            <a:endParaRPr lang="en-US" sz="1000" dirty="0" smtClean="0"/>
          </a:p>
          <a:p>
            <a:pPr marL="228600" lvl="0" indent="-228600">
              <a:buFont typeface="+mj-lt"/>
              <a:buAutoNum type="arabicPeriod"/>
              <a:defRPr/>
            </a:pPr>
            <a:r>
              <a:rPr lang="en-US" sz="1000" dirty="0" smtClean="0"/>
              <a:t>Garcia-Vidal  C, Upton A, Kirby KA, Marr KA.</a:t>
            </a:r>
            <a:r>
              <a:rPr lang="en-US" sz="1000" baseline="0" dirty="0" smtClean="0"/>
              <a:t> </a:t>
            </a:r>
            <a:r>
              <a:rPr lang="en-US" sz="1000" i="1" dirty="0" err="1" smtClean="0"/>
              <a:t>Clin</a:t>
            </a:r>
            <a:r>
              <a:rPr lang="en-US" sz="1000" i="1" dirty="0" smtClean="0"/>
              <a:t> Infect Dis</a:t>
            </a:r>
            <a:r>
              <a:rPr lang="en-US" sz="1000" dirty="0" smtClean="0"/>
              <a:t>. 2008;47(8):1041-1050. </a:t>
            </a:r>
          </a:p>
          <a:p>
            <a:pPr marL="228600" lvl="0" indent="-228600">
              <a:buFont typeface="+mj-lt"/>
              <a:buAutoNum type="arabicPeriod"/>
              <a:defRPr/>
            </a:pPr>
            <a:r>
              <a:rPr lang="en-US" sz="1000" i="0" u="none" strike="noStrike" kern="1200" baseline="0" dirty="0" smtClean="0">
                <a:solidFill>
                  <a:schemeClr val="tx1"/>
                </a:solidFill>
              </a:rPr>
              <a:t>Girmenia C, Barosi G, Aversa F, et al. </a:t>
            </a:r>
            <a:r>
              <a:rPr lang="en-US" sz="1000" dirty="0"/>
              <a:t>Prophylaxis and treatment of invasive fungal diseases in allogeneic stem cell transplantation: results of a consensus process by Gruppo Italiano Trapianto di Midollo Osseo (GITMO</a:t>
            </a:r>
            <a:r>
              <a:rPr lang="en-US" sz="1000" dirty="0" smtClean="0"/>
              <a:t>). </a:t>
            </a:r>
            <a:r>
              <a:rPr lang="en-US" sz="1000" i="1" u="none" strike="noStrike" kern="1200" baseline="0" dirty="0" smtClean="0">
                <a:solidFill>
                  <a:schemeClr val="tx1"/>
                </a:solidFill>
              </a:rPr>
              <a:t>Clin Infect Dis</a:t>
            </a:r>
            <a:r>
              <a:rPr lang="en-US" sz="1000" i="0" u="none" strike="noStrike" kern="1200" baseline="0" dirty="0" smtClean="0">
                <a:solidFill>
                  <a:schemeClr val="tx1"/>
                </a:solidFill>
              </a:rPr>
              <a:t>. 2009;49(8):1226-1236. </a:t>
            </a:r>
          </a:p>
          <a:p>
            <a:pPr marL="228600" lvl="0" indent="-228600">
              <a:buFont typeface="+mj-lt"/>
              <a:buAutoNum type="arabicPeriod"/>
              <a:defRPr/>
            </a:pPr>
            <a:r>
              <a:rPr lang="en-US" sz="1000" i="0" u="none" strike="noStrike" kern="1200" baseline="0" dirty="0" smtClean="0">
                <a:solidFill>
                  <a:schemeClr val="tx1"/>
                </a:solidFill>
              </a:rPr>
              <a:t>Pagano L, Akova M, Dimopoulos G, Herbrecht R, Drgona L, Blijlevens N. </a:t>
            </a:r>
            <a:r>
              <a:rPr lang="en-US" sz="1000" dirty="0"/>
              <a:t>Risk assessment and prognostic factors for mould-related diseases in immunocompromised patients</a:t>
            </a:r>
            <a:r>
              <a:rPr lang="en-US" sz="1000" dirty="0" smtClean="0"/>
              <a:t>. </a:t>
            </a:r>
            <a:r>
              <a:rPr lang="en-US" sz="1000" b="0" i="1" u="none" strike="noStrike" kern="1200" baseline="0" dirty="0" smtClean="0">
                <a:solidFill>
                  <a:schemeClr val="tx1"/>
                </a:solidFill>
              </a:rPr>
              <a:t>J Antimicrob Chemother</a:t>
            </a:r>
            <a:r>
              <a:rPr lang="en-US" sz="1000" b="0" i="0" u="none" strike="noStrike" kern="1200" baseline="0" dirty="0" smtClean="0">
                <a:solidFill>
                  <a:schemeClr val="tx1"/>
                </a:solidFill>
              </a:rPr>
              <a:t>. 2011;66 Suppl 1:i5-14.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48820-35B2-4075-9708-92A0ABBEDB0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014B-023-9680  6/14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956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Mucorales Group </a:t>
            </a:r>
            <a:r>
              <a:rPr lang="en-US" b="1" dirty="0"/>
              <a:t>(</a:t>
            </a:r>
            <a:r>
              <a:rPr lang="en-US" b="1" dirty="0" smtClean="0"/>
              <a:t>Mucormycosis)</a:t>
            </a:r>
            <a:endParaRPr lang="en-US" b="1" baseline="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0" u="none" strike="noStrike" kern="1200" baseline="0" dirty="0" smtClean="0">
                <a:solidFill>
                  <a:schemeClr val="tx1"/>
                </a:solidFill>
              </a:rPr>
              <a:t>The Mucorales group of </a:t>
            </a:r>
            <a:r>
              <a:rPr lang="en-US" b="0" u="none" strike="noStrike" kern="1200" dirty="0" smtClean="0">
                <a:solidFill>
                  <a:schemeClr val="tx1"/>
                </a:solidFill>
              </a:rPr>
              <a:t>molds is also ub</a:t>
            </a:r>
            <a:r>
              <a:rPr lang="en-US" dirty="0" smtClean="0"/>
              <a:t>iquitous, usually </a:t>
            </a:r>
            <a:r>
              <a:rPr lang="en-US" dirty="0"/>
              <a:t>present in decaying </a:t>
            </a:r>
            <a:r>
              <a:rPr lang="en-US" dirty="0" smtClean="0"/>
              <a:t>matter.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 smtClean="0"/>
              <a:t>The primary </a:t>
            </a:r>
            <a:r>
              <a:rPr lang="en-US" dirty="0"/>
              <a:t>route of infection is via the respiratory </a:t>
            </a:r>
            <a:r>
              <a:rPr lang="en-US" dirty="0" smtClean="0"/>
              <a:t>tract. Conidia </a:t>
            </a:r>
            <a:r>
              <a:rPr lang="en-US" dirty="0"/>
              <a:t>deposit in the nasal cavities or are inhaled into pulmonary </a:t>
            </a:r>
            <a:r>
              <a:rPr lang="en-US" dirty="0" smtClean="0"/>
              <a:t>alveoli.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 smtClean="0"/>
              <a:t>Infection </a:t>
            </a:r>
            <a:r>
              <a:rPr lang="en-US" dirty="0"/>
              <a:t>can also occur through cutaneous transmission or less commonly via </a:t>
            </a:r>
            <a:r>
              <a:rPr lang="en-US" dirty="0" smtClean="0"/>
              <a:t>ingestion. 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 smtClean="0"/>
              <a:t>Mucormycosis is an extremely </a:t>
            </a:r>
            <a:r>
              <a:rPr lang="en-US" dirty="0"/>
              <a:t>aggressive infection; </a:t>
            </a:r>
            <a:r>
              <a:rPr lang="en-US" dirty="0" smtClean="0"/>
              <a:t>it is characterized </a:t>
            </a:r>
            <a:r>
              <a:rPr lang="en-US" dirty="0"/>
              <a:t>by angioinvasion, then infarction and necrosis of </a:t>
            </a:r>
            <a:r>
              <a:rPr lang="en-US" dirty="0" smtClean="0"/>
              <a:t>tissue. An example of this is shown.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/>
              <a:t>Clinical manifestations depend on host’s immune and medical </a:t>
            </a:r>
            <a:r>
              <a:rPr lang="en-US" dirty="0" smtClean="0"/>
              <a:t>status. The sinuses (rhinocerebral mucormycosis) and the lungs (pulmonary mucormycosis) are </a:t>
            </a:r>
            <a:r>
              <a:rPr lang="en-US" dirty="0"/>
              <a:t>the two most common sites of </a:t>
            </a:r>
            <a:r>
              <a:rPr lang="en-US" dirty="0" smtClean="0"/>
              <a:t>infection. The pulmonary manifestation occurs in neutropenic patients and in HSCT and SOT recipients. The rhinocerebral manifestation occurs in patients with diabetes/diabetic ketoacidosis. </a:t>
            </a:r>
            <a:endParaRPr lang="en-US" dirty="0"/>
          </a:p>
          <a:p>
            <a:pPr marL="171450" lvl="0" indent="-171450">
              <a:buFont typeface="Wingdings" panose="05000000000000000000" pitchFamily="2" charset="2"/>
              <a:buChar char="§"/>
            </a:pPr>
            <a:endParaRPr lang="en-US" i="1" kern="1200" dirty="0" smtClean="0">
              <a:solidFill>
                <a:schemeClr val="tx1"/>
              </a:solidFill>
              <a:effectLst/>
            </a:endParaRPr>
          </a:p>
          <a:p>
            <a:endParaRPr lang="en-US" dirty="0" smtClean="0"/>
          </a:p>
          <a:p>
            <a:r>
              <a:rPr lang="en-US" sz="1000" b="1" dirty="0" smtClean="0"/>
              <a:t>Reference</a:t>
            </a:r>
          </a:p>
          <a:p>
            <a:pPr marR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000" dirty="0" smtClean="0"/>
              <a:t>Kontoyiannis DP. Chapter 348: Mucormycosis. In: Goldman L, Schafer</a:t>
            </a:r>
            <a:r>
              <a:rPr lang="en-US" sz="1000" baseline="0" dirty="0" smtClean="0"/>
              <a:t> AI (eds). </a:t>
            </a:r>
            <a:r>
              <a:rPr lang="en-US" sz="1000" i="1" baseline="0" dirty="0" smtClean="0"/>
              <a:t>Goldman’s Cecil Medicine</a:t>
            </a:r>
            <a:r>
              <a:rPr lang="en-US" sz="1000" i="0" baseline="0" dirty="0" smtClean="0"/>
              <a:t>, 24</a:t>
            </a:r>
            <a:r>
              <a:rPr lang="en-US" sz="1000" i="0" dirty="0" smtClean="0"/>
              <a:t>th</a:t>
            </a:r>
            <a:r>
              <a:rPr lang="en-US" sz="1000" i="0" baseline="0" dirty="0" smtClean="0"/>
              <a:t> ed. Philadelphia, PA: Saunders Elsevier; 2012.</a:t>
            </a:r>
          </a:p>
          <a:p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48820-35B2-4075-9708-92A0ABBEDB07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014B-023-9680  6/14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15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78A471-D789-41F3-8A64-F8CE717DD838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0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0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tIns="9279"/>
          <a:lstStyle/>
          <a:p>
            <a:pPr algn="just">
              <a:lnSpc>
                <a:spcPct val="93000"/>
              </a:lnSpc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</a:tabLst>
            </a:pPr>
            <a:r>
              <a:rPr dirty="0"/>
              <a:t>(A) Histology of normal proximal tubule cells. (B) Histology of β‐</a:t>
            </a:r>
            <a:r>
              <a:rPr dirty="0" err="1"/>
              <a:t>cyclodextrin</a:t>
            </a:r>
            <a:r>
              <a:rPr dirty="0"/>
              <a:t> renal necrosis: Sequence of progressive degeneration of the proximal tubule cells.</a:t>
            </a:r>
          </a:p>
          <a:p>
            <a:endParaRPr dirty="0"/>
          </a:p>
          <a:p>
            <a:r>
              <a:rPr lang="en-GB" dirty="0"/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450F-5667-4575-ACFA-E4602C5296D3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9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64F-F1DD-4835-8ABC-B565B9240F08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8253-EAED-4490-A889-DDCFEA541CA2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89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1B34-3913-4747-9F80-AAA1370B734F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6835F-EAB0-4ED2-A968-0980A81755B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595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F1FFCF-C597-456A-9EB6-3A0D47DE41B9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02DDB-C13F-473E-AACA-21864AE54F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46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6C9BF-E05C-45B5-9FB2-7611974BDB7C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227DA-043B-4C48-91A2-32B39C53C3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8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802E44-C931-4032-9B52-5EB118C2FB45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F22E44-FC5C-4E3E-8CAB-290F97FD3C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843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24DEC4-1175-4837-A6C3-8B7ED3242532}" type="datetime1">
              <a:rPr lang="en-US" smtClean="0"/>
              <a:t>02/20/2015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FD631-3533-49BF-8675-298A6C14A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13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AB69D-FF20-487D-98CE-FF955E302FC4}" type="datetime1">
              <a:rPr lang="en-US" smtClean="0"/>
              <a:t>02/20/2015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3DBE94-DEC4-4881-8D14-AF6CCDF9C64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269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0ED00A-5D0E-4B28-9D12-EAD9159F1E84}" type="datetime1">
              <a:rPr lang="en-US" smtClean="0"/>
              <a:t>02/20/2015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1BC93-EF5F-4F33-8BFB-4A24491F25A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25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53C5E1-1F98-4E8F-829E-2E47FA20FD8C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9EE62-BC28-4A7F-B1F5-B6ACB6EE66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4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AD5F3-4301-4F11-B057-503B180A4055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470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7EB86-7230-4CAA-B5C7-F40B2FE85104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FF142-1807-4DC6-9742-35132D50543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440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512414-AB85-42BB-B96F-40EB0437EAFD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9A307-86D9-4069-899A-C1B09C8DFE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96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0196C-4E72-4B20-B45F-5AEF99443DDC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B7843-4E17-42A9-8FE3-5E47CE8316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60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8226720" cy="2193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481" y="3935934"/>
            <a:ext cx="8226720" cy="2193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4ADE3F-3AD3-46FC-87C2-5EAF0D205859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5E9B0-7DA8-466E-963D-86F25D5E43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917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70988" cy="6858000"/>
          </a:xfrm>
          <a:prstGeom prst="rect">
            <a:avLst/>
          </a:prstGeom>
          <a:gradFill>
            <a:gsLst>
              <a:gs pos="70000">
                <a:srgbClr val="C0272D"/>
              </a:gs>
              <a:gs pos="100000">
                <a:srgbClr val="DC5928"/>
              </a:gs>
            </a:gsLst>
            <a:lin ang="108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7" name="Picture 9" descr="AstellasCorporatePowerpoint_051013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821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AstellasCorporatePowerpoint_051013-08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200" y="333305"/>
            <a:ext cx="6400800" cy="1470025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200" y="2089080"/>
            <a:ext cx="4856191" cy="39924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2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/>
          </p:nvPr>
        </p:nvSpPr>
        <p:spPr>
          <a:xfrm>
            <a:off x="241200" y="2504306"/>
            <a:ext cx="4856191" cy="3959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/>
                </a:solidFill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241200" y="2916276"/>
            <a:ext cx="4856191" cy="4229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46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70988" cy="6858000"/>
          </a:xfrm>
          <a:prstGeom prst="rect">
            <a:avLst/>
          </a:prstGeom>
          <a:gradFill>
            <a:gsLst>
              <a:gs pos="70000">
                <a:srgbClr val="C0272D"/>
              </a:gs>
              <a:gs pos="100000">
                <a:srgbClr val="DC5928"/>
              </a:gs>
            </a:gsLst>
            <a:lin ang="108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6" name="Picture 9" descr="AstellasCorporatePowerpoint_051013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AstellasCorporatePowerpoint_051013-08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367414" y="1606479"/>
            <a:ext cx="5373869" cy="14607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3600" b="1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367415" y="4104424"/>
            <a:ext cx="5373868" cy="3454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94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09563" y="1508125"/>
            <a:ext cx="8593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9" descr="AstellasCorporatePowerpoint_051013-08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00" y="349069"/>
            <a:ext cx="8704800" cy="11430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000" y="1600201"/>
            <a:ext cx="8592480" cy="41594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CA2F4E-E3C8-445D-B9FA-D3D5570BD5C2}" type="slidenum">
              <a:rPr lang="en-US" altLang="en-US">
                <a:solidFill>
                  <a:srgbClr val="929496"/>
                </a:solidFill>
              </a:rPr>
              <a:pPr/>
              <a:t>‹#›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8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09563" y="1508125"/>
            <a:ext cx="8593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9" descr="AstellasCorporatePowerpoint_051013-08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00" y="349069"/>
            <a:ext cx="8704800" cy="1143000"/>
          </a:xfrm>
          <a:prstGeom prst="rect">
            <a:avLst/>
          </a:prstGeom>
        </p:spPr>
        <p:txBody>
          <a:bodyPr/>
          <a:lstStyle>
            <a:lvl1pPr algn="l">
              <a:defRPr sz="36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DD5581-E631-400B-9AA4-2985EC5F00F9}" type="slidenum">
              <a:rPr lang="en-US" altLang="en-US">
                <a:solidFill>
                  <a:srgbClr val="929496"/>
                </a:solidFill>
              </a:rPr>
              <a:pPr/>
              <a:t>‹#›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5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ith Lift 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AstellasCorporatePowerpoint_051013-06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309563" y="1508125"/>
            <a:ext cx="8593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AstellasCorporatePowerpoint_051013-08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00" y="349069"/>
            <a:ext cx="8704800" cy="11430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000" y="1600201"/>
            <a:ext cx="8592480" cy="41594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784E36-9061-413F-B3C3-801EA5264E03}" type="slidenum">
              <a:rPr lang="en-US" altLang="en-US">
                <a:solidFill>
                  <a:srgbClr val="929496"/>
                </a:solidFill>
              </a:rPr>
              <a:pPr/>
              <a:t>‹#›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6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Long Titles_With_Lift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AstellasCorporatePowerpoint_051013-08-06-06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309563" y="1508125"/>
            <a:ext cx="8593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AstellasCorporatePowerpoint_051013-08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00" y="349069"/>
            <a:ext cx="8704800" cy="1143000"/>
          </a:xfrm>
          <a:prstGeom prst="rect">
            <a:avLst/>
          </a:prstGeom>
        </p:spPr>
        <p:txBody>
          <a:bodyPr/>
          <a:lstStyle>
            <a:lvl1pPr algn="l">
              <a:defRPr sz="36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000" y="1600201"/>
            <a:ext cx="8592480" cy="41594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39C272-3E00-4B6A-BC4C-73E9DB88C5B8}" type="slidenum">
              <a:rPr lang="en-US" altLang="en-US">
                <a:solidFill>
                  <a:srgbClr val="929496"/>
                </a:solidFill>
              </a:rPr>
              <a:pPr/>
              <a:t>‹#›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2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504D-4BD4-4287-B868-380BDA13A73D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551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Image_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3487738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AstellasCorporatePowerpoint_051013-03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AstellasCorporatePowerpoint_051013-08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367414" y="1606479"/>
            <a:ext cx="5373869" cy="14607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400" b="1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367415" y="3326525"/>
            <a:ext cx="5373868" cy="3454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367414" y="3680640"/>
            <a:ext cx="5373868" cy="3454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413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3487738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AstellasCorporatePowerpoint_051013-03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AstellasCorporatePowerpoint_051013-08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367414" y="1606479"/>
            <a:ext cx="5373869" cy="14607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400" b="1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367415" y="3326525"/>
            <a:ext cx="5373868" cy="3454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367414" y="3680640"/>
            <a:ext cx="5373868" cy="3454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06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FE66-7F92-447E-90DC-EB2C71921A3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43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6CECE-C2F6-40ED-868F-223389E1D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066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7700-41E0-44DE-BD4F-B92BB564E0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462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F7F25-F43E-4A9D-9630-A7D05A9702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001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FB13-17BA-4D8C-8EAA-C70C164EB6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202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595A-1133-4F74-9F85-105702C6D1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813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1B2A-BD27-4984-BA69-8C6C89ABCE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0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E6E3-346F-4CD1-B737-0FF95D7AA4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3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1A7A-0A81-4C71-8832-A7ECAA8FF668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609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9DD7-AFD7-490A-8AB2-678953BE91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42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59B7-BA49-45B4-8A3C-7C2F56F2DD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425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C46B-3628-4205-8C3E-0E5CEFDA82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3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A615-CE78-4D77-9E9E-41735BDB0BFD}" type="datetime1">
              <a:rPr lang="en-US" smtClean="0"/>
              <a:t>02/20/2015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0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6A05-E49E-4059-B828-76B22C0FE437}" type="datetime1">
              <a:rPr lang="en-US" smtClean="0"/>
              <a:t>02/20/2015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2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2A1A-ED4F-4197-A028-2A19FD422A2B}" type="datetime1">
              <a:rPr lang="en-US" smtClean="0"/>
              <a:t>02/20/2015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5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B63A-08C9-4EDF-B537-9105470E0D90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4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81F6-E7C1-43F5-9F31-BBB775C65570}" type="datetime1">
              <a:rPr lang="en-US" smtClean="0"/>
              <a:t>02/20/2015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219D4-89A0-42FF-9096-D2A8039FB588}" type="datetime1">
              <a:rPr lang="en-US" smtClean="0"/>
              <a:t>02/20/2015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91062-87CE-45B0-8E40-E27A9F6FE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6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643BC4F2-D135-48CB-8903-61DBEE5B3C93}" type="datetime1">
              <a:rPr lang="en-US" smtClean="0"/>
              <a:t>02/20/2015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AB055419-CB8B-4279-962F-1AC4AB6A6D26}" type="slidenum">
              <a:rPr lang="en-GB"/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6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11045" indent="-311045" algn="l" defTabSz="407526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AB56AB9-8A29-4B59-9162-2488E26D14FB}" type="slidenum">
              <a:rPr lang="en-US" altLang="en-US" smtClean="0">
                <a:solidFill>
                  <a:srgbClr val="929496"/>
                </a:solidFill>
                <a:cs typeface="Arial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929496"/>
              </a:solidFill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9563" y="1508125"/>
            <a:ext cx="8593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5" descr="AstellasCorporatePowerpoint_051013-08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4888"/>
            <a:ext cx="17732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itle Placeholder 6"/>
          <p:cNvSpPr>
            <a:spLocks noGrp="1"/>
          </p:cNvSpPr>
          <p:nvPr>
            <p:ph type="title"/>
          </p:nvPr>
        </p:nvSpPr>
        <p:spPr bwMode="auto">
          <a:xfrm>
            <a:off x="198438" y="349069"/>
            <a:ext cx="87042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0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198438" y="1600200"/>
            <a:ext cx="87042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812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en-US" sz="3600" b="1" kern="1200" dirty="0">
          <a:solidFill>
            <a:schemeClr val="tx2"/>
          </a:solidFill>
          <a:latin typeface="Arial"/>
          <a:ea typeface="+mj-ea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Font typeface="Arial" pitchFamily="34" charset="0"/>
        <a:buChar char="•"/>
        <a:defRPr lang="en-US" sz="2800" kern="1200" dirty="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Font typeface="Arial" pitchFamily="34" charset="0"/>
        <a:buChar char="–"/>
        <a:defRPr sz="2400" kern="1200">
          <a:solidFill>
            <a:srgbClr val="000000"/>
          </a:solidFill>
          <a:latin typeface="+mn-lt"/>
          <a:ea typeface="+mn-ea"/>
          <a:cs typeface="Arial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Arial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Font typeface="Arial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Arial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Font typeface="Arial" pitchFamily="34" charset="0"/>
        <a:buChar char="»"/>
        <a:defRPr sz="1800" kern="1200">
          <a:solidFill>
            <a:srgbClr val="000000"/>
          </a:solidFill>
          <a:latin typeface="+mn-lt"/>
          <a:ea typeface="+mn-ea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AA3A1-2B02-407F-B154-0FB5B215B9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2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onlinelibrary.wiley.com/doi/10.1002/jps.22109/full" TargetMode="External"/><Relationship Id="rId5" Type="http://schemas.openxmlformats.org/officeDocument/2006/relationships/hyperlink" Target="http://onlinelibrary.wiley.com/doi/10.1002/jps.v99:8/issuetoc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bin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png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bin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bin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ICD-10-PCS Application for </a:t>
            </a:r>
            <a:r>
              <a:rPr lang="en-US" sz="32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Cresemba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(isavuconazole)</a:t>
            </a:r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Tawanda Gumbo, MD</a:t>
            </a:r>
          </a:p>
          <a:p>
            <a:r>
              <a:rPr lang="en-US" dirty="0">
                <a:solidFill>
                  <a:schemeClr val="tx1"/>
                </a:solidFill>
              </a:rPr>
              <a:t>Baylor Research Institute,</a:t>
            </a:r>
          </a:p>
          <a:p>
            <a:r>
              <a:rPr lang="en-US" dirty="0">
                <a:solidFill>
                  <a:schemeClr val="tx1"/>
                </a:solidFill>
              </a:rPr>
              <a:t>Baylor University Medical Center, Dallas, Texas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Difficult to diagnose and Differentiate Mold Infections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9" y="1371600"/>
            <a:ext cx="8699500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9" y="1481138"/>
            <a:ext cx="8596529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02DDB-C13F-473E-AACA-21864AE54F4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382000" cy="609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84671" y="244930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11BC93-EF5F-4F33-8BFB-4A24491F25A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68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8" y="57150"/>
            <a:ext cx="9116292" cy="6572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56812" y="81647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11BC93-EF5F-4F33-8BFB-4A24491F25A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0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783584" y="419084"/>
            <a:ext cx="8164688" cy="724396"/>
          </a:xfrm>
        </p:spPr>
        <p:txBody>
          <a:bodyPr tIns="12800"/>
          <a:lstStyle/>
          <a:p>
            <a:pPr algn="l" eaLnBrk="1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GB" sz="2900" b="1" dirty="0" err="1">
                <a:solidFill>
                  <a:schemeClr val="accent2"/>
                </a:solidFill>
              </a:rPr>
              <a:t>Sulfobutylether</a:t>
            </a:r>
            <a:r>
              <a:rPr lang="en-GB" sz="2900" b="1" dirty="0">
                <a:solidFill>
                  <a:schemeClr val="accent2"/>
                </a:solidFill>
              </a:rPr>
              <a:t>‐β‐</a:t>
            </a:r>
            <a:r>
              <a:rPr lang="en-GB" sz="2900" b="1" dirty="0" err="1">
                <a:solidFill>
                  <a:schemeClr val="accent2"/>
                </a:solidFill>
              </a:rPr>
              <a:t>cyclodextrin</a:t>
            </a:r>
            <a:r>
              <a:rPr lang="en-GB" sz="2900" b="1" dirty="0">
                <a:solidFill>
                  <a:schemeClr val="accent2"/>
                </a:solidFill>
              </a:rPr>
              <a:t> (SBECD):</a:t>
            </a:r>
            <a:r>
              <a:rPr lang="en-GB" sz="2200" b="1" dirty="0">
                <a:solidFill>
                  <a:schemeClr val="accent2"/>
                </a:solidFill>
              </a:rPr>
              <a:t/>
            </a:r>
            <a:br>
              <a:rPr lang="en-GB" sz="2200" b="1" dirty="0">
                <a:solidFill>
                  <a:schemeClr val="accent2"/>
                </a:solidFill>
              </a:rPr>
            </a:br>
            <a:r>
              <a:rPr lang="en-US" sz="2200" b="1" dirty="0">
                <a:solidFill>
                  <a:srgbClr val="FF0000"/>
                </a:solidFill>
              </a:rPr>
              <a:t>Sequence of progressive degeneration of Renal proximal tubule cells.</a:t>
            </a:r>
            <a:br>
              <a:rPr lang="en-US" sz="2200" b="1" dirty="0">
                <a:solidFill>
                  <a:srgbClr val="FF0000"/>
                </a:solidFill>
              </a:rPr>
            </a:br>
            <a:endParaRPr lang="en-GB" sz="2200" b="1" dirty="0">
              <a:solidFill>
                <a:srgbClr val="FF0000"/>
              </a:solidFill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28737"/>
            <a:ext cx="7010400" cy="39343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15200" y="6205613"/>
            <a:ext cx="6252480" cy="5054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1" tIns="49615" rIns="81631" bIns="40816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</a:tabLst>
            </a:pPr>
            <a:r>
              <a:rPr lang="en-GB" sz="1000" b="1">
                <a:solidFill>
                  <a:srgbClr val="000000"/>
                </a:solidFill>
              </a:rPr>
              <a:t>Journal of Pharmaceutical Sciences</a:t>
            </a:r>
            <a:r>
              <a:rPr lang="en-GB" sz="1000">
                <a:solidFill>
                  <a:srgbClr val="000000"/>
                </a:solidFill>
              </a:rPr>
              <a:t/>
            </a:r>
            <a:br>
              <a:rPr lang="en-GB" sz="1000">
                <a:solidFill>
                  <a:srgbClr val="000000"/>
                </a:solidFill>
              </a:rPr>
            </a:br>
            <a:r>
              <a:rPr lang="en-GB" sz="1000">
                <a:solidFill>
                  <a:srgbClr val="000000"/>
                </a:solidFill>
                <a:hlinkClick r:id="rId5"/>
              </a:rPr>
              <a:t>Volume 99, Issue 8, </a:t>
            </a:r>
            <a:r>
              <a:rPr lang="en-GB" sz="1000">
                <a:solidFill>
                  <a:srgbClr val="000000"/>
                </a:solidFill>
              </a:rPr>
              <a:t>pages 3291-3301, 8 MAR 2010 DOI: 10.1002/jps.22109</a:t>
            </a:r>
            <a:br>
              <a:rPr lang="en-GB" sz="1000">
                <a:solidFill>
                  <a:srgbClr val="000000"/>
                </a:solidFill>
              </a:rPr>
            </a:br>
            <a:r>
              <a:rPr lang="en-GB" sz="1000">
                <a:solidFill>
                  <a:srgbClr val="000000"/>
                </a:solidFill>
                <a:hlinkClick r:id="rId6"/>
              </a:rPr>
              <a:t>http://onlinelibrary.wiley.com/doi/10.1002/jps.22109/full#fig2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6998" y="5417884"/>
            <a:ext cx="8360639" cy="525139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500" b="1" dirty="0">
                <a:solidFill>
                  <a:srgbClr val="000000"/>
                </a:solidFill>
              </a:rPr>
              <a:t>(A) Histology of normal proximal tubule cells. (B) Histology of β‐</a:t>
            </a:r>
            <a:r>
              <a:rPr lang="en-US" sz="1500" b="1" dirty="0" err="1">
                <a:solidFill>
                  <a:srgbClr val="000000"/>
                </a:solidFill>
              </a:rPr>
              <a:t>cyclodextrin</a:t>
            </a:r>
            <a:r>
              <a:rPr lang="en-US" sz="1500" b="1" dirty="0">
                <a:solidFill>
                  <a:srgbClr val="000000"/>
                </a:solidFill>
              </a:rPr>
              <a:t> renal necrosis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67" y="1219200"/>
            <a:ext cx="8699500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165E9B0-7DA8-466E-963D-86F25D5E43B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10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" y="152400"/>
            <a:ext cx="8991600" cy="6477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56812" y="81647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11BC93-EF5F-4F33-8BFB-4A24491F25A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4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763000" cy="6400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56812" y="81647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11BC93-EF5F-4F33-8BFB-4A24491F25A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89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0000FF"/>
                </a:solidFill>
              </a:rPr>
              <a:t>Unmet Medical Need for Additional Therapeutic Options 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Difficult to diagnose and differentiate mold conditions clinically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Voriconazole </a:t>
            </a:r>
          </a:p>
          <a:p>
            <a:pPr marL="820085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PK and safety limitations</a:t>
            </a:r>
          </a:p>
          <a:p>
            <a:pPr marL="820085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No activity against </a:t>
            </a:r>
            <a:r>
              <a:rPr lang="en-US" sz="2000" dirty="0" err="1" smtClean="0"/>
              <a:t>mucormycetes</a:t>
            </a:r>
            <a:r>
              <a:rPr lang="en-US" sz="2000" dirty="0" smtClean="0"/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Amphotericin B </a:t>
            </a:r>
            <a:r>
              <a:rPr lang="en-US" sz="2400" dirty="0" err="1" smtClean="0"/>
              <a:t>deoxycholate</a:t>
            </a:r>
            <a:r>
              <a:rPr lang="en-US" sz="2400" dirty="0" smtClean="0"/>
              <a:t> </a:t>
            </a:r>
          </a:p>
          <a:p>
            <a:pPr marL="820085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Only approved option for </a:t>
            </a:r>
            <a:r>
              <a:rPr lang="en-US" sz="2000" dirty="0" err="1" smtClean="0"/>
              <a:t>mucormycosis</a:t>
            </a:r>
            <a:endParaRPr lang="en-US" sz="2000" dirty="0" smtClean="0"/>
          </a:p>
          <a:p>
            <a:pPr marL="820085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Toxicity limitations</a:t>
            </a:r>
          </a:p>
          <a:p>
            <a:pPr marL="820085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Active against invasive </a:t>
            </a:r>
            <a:r>
              <a:rPr lang="en-US" sz="2000" i="1" dirty="0" smtClean="0"/>
              <a:t>aspergillosis </a:t>
            </a:r>
            <a:r>
              <a:rPr lang="en-US" sz="2000" dirty="0" smtClean="0"/>
              <a:t>and invasive </a:t>
            </a:r>
            <a:r>
              <a:rPr lang="en-US" sz="2000" dirty="0" err="1" smtClean="0"/>
              <a:t>mucormycosis</a:t>
            </a:r>
            <a:r>
              <a:rPr lang="en-US" sz="2000" dirty="0" smtClean="0"/>
              <a:t> 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57200" y="1371600"/>
            <a:ext cx="8458200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02DDB-C13F-473E-AACA-21864AE54F4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0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FF"/>
                </a:solidFill>
              </a:rPr>
              <a:t>Isavuconazonium</a:t>
            </a:r>
            <a:r>
              <a:rPr lang="en-US" dirty="0">
                <a:solidFill>
                  <a:srgbClr val="0000FF"/>
                </a:solidFill>
              </a:rPr>
              <a:t> Sulfate (Isavuconazole)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B66835F-EAB0-4ED2-A968-0980A81755B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8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153400" cy="58674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Rectangle 2"/>
          <p:cNvSpPr/>
          <p:nvPr/>
        </p:nvSpPr>
        <p:spPr>
          <a:xfrm>
            <a:off x="7924800" y="283029"/>
            <a:ext cx="609600" cy="304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799614" y="261258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Isavuconazole: Spectrum of Activity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51796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228600" y="1295400"/>
            <a:ext cx="8651796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29600" y="304800"/>
            <a:ext cx="609600" cy="30480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29600" y="304800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7680" y="152400"/>
            <a:ext cx="8226720" cy="1143480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Isavuconazonium</a:t>
            </a:r>
            <a:r>
              <a:rPr lang="en-US" sz="3200" b="1" dirty="0" smtClean="0">
                <a:solidFill>
                  <a:srgbClr val="0000FF"/>
                </a:solidFill>
              </a:rPr>
              <a:t> Sulfate (Isavuconazole)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295400"/>
            <a:ext cx="8048545" cy="5181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en-US" sz="2800" dirty="0" smtClean="0"/>
              <a:t>Mold active </a:t>
            </a:r>
            <a:r>
              <a:rPr lang="en-US" sz="2800" dirty="0" err="1" smtClean="0"/>
              <a:t>triazole</a:t>
            </a:r>
            <a:r>
              <a:rPr lang="en-US" sz="2800" dirty="0" smtClean="0"/>
              <a:t> antifungal agent</a:t>
            </a:r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en-US" sz="2800" dirty="0" smtClean="0"/>
              <a:t>Highly water soluble </a:t>
            </a:r>
            <a:r>
              <a:rPr lang="en-US" sz="2800" dirty="0" err="1" smtClean="0"/>
              <a:t>prodrug</a:t>
            </a:r>
            <a:endParaRPr lang="en-US" sz="2800" dirty="0" smtClean="0"/>
          </a:p>
          <a:p>
            <a:pPr marL="820085" lvl="1" indent="-457200">
              <a:buClrTx/>
              <a:buFont typeface="Wingdings" panose="05000000000000000000" pitchFamily="2" charset="2"/>
              <a:buChar char="§"/>
            </a:pPr>
            <a:r>
              <a:rPr lang="en-US" sz="2400" dirty="0" smtClean="0"/>
              <a:t>IV formulation: no </a:t>
            </a:r>
            <a:r>
              <a:rPr lang="en-US" sz="2400" dirty="0" err="1" smtClean="0"/>
              <a:t>cyclodextrin</a:t>
            </a:r>
            <a:endParaRPr lang="en-US" sz="2400" dirty="0" smtClean="0"/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Under FDA review </a:t>
            </a:r>
            <a:r>
              <a:rPr lang="en-US" sz="2800" dirty="0" smtClean="0"/>
              <a:t>for Invasive Aspergillosis and Invasive Mucormycosis</a:t>
            </a:r>
          </a:p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990600"/>
            <a:ext cx="8610600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772399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02DDB-C13F-473E-AACA-21864AE54F4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Pharmacology Characteristics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40 Clinical pharmacology studies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Dose proportional increases in exposure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Rapidly absorbed with 98% oral bioavailability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pH or food effect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 volume of distribution (450L)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CYP3A4 metabolism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&lt;1% of unchanged drug excreted by kidneys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Long terminal elimination half-life (~ 130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dose adjustment required in elderly or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renally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impaired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1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83596" y="3176873"/>
            <a:ext cx="940904" cy="2352260"/>
          </a:xfrm>
          <a:prstGeom prst="rect">
            <a:avLst/>
          </a:prstGeom>
          <a:solidFill>
            <a:schemeClr val="accent3">
              <a:lumMod val="20000"/>
              <a:lumOff val="80000"/>
              <a:alpha val="5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777777">
                    <a:lumMod val="50000"/>
                  </a:srgbClr>
                </a:solidFill>
                <a:ea typeface="ＭＳ Ｐゴシック"/>
                <a:cs typeface="ＭＳ Ｐゴシック"/>
              </a:rPr>
              <a:t>Therapeutic window</a:t>
            </a:r>
          </a:p>
        </p:txBody>
      </p:sp>
      <p:graphicFrame>
        <p:nvGraphicFramePr>
          <p:cNvPr id="69635" name="Chart 24"/>
          <p:cNvGraphicFramePr>
            <a:graphicFrameLocks/>
          </p:cNvGraphicFramePr>
          <p:nvPr/>
        </p:nvGraphicFramePr>
        <p:xfrm>
          <a:off x="2425700" y="3016250"/>
          <a:ext cx="4521200" cy="334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3" name="Worksheet" r:id="rId5" imgW="4523624" imgH="3340898" progId="Excel.Sheet.8">
                  <p:embed/>
                </p:oleObj>
              </mc:Choice>
              <mc:Fallback>
                <p:oleObj name="Worksheet" r:id="rId5" imgW="4523624" imgH="3340898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3016250"/>
                        <a:ext cx="4521200" cy="334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dirty="0" smtClean="0">
                <a:solidFill>
                  <a:srgbClr val="0000FF"/>
                </a:solidFill>
                <a:latin typeface="+mj-lt"/>
              </a:rPr>
              <a:t>Complexity of Achieving Adequate Drug Levels</a:t>
            </a:r>
            <a:r>
              <a:rPr baseline="30000" dirty="0" smtClean="0">
                <a:solidFill>
                  <a:srgbClr val="0000FF"/>
                </a:solidFill>
                <a:latin typeface="+mj-lt"/>
              </a:rPr>
              <a:t>1</a:t>
            </a:r>
            <a:r>
              <a:rPr dirty="0" smtClean="0">
                <a:solidFill>
                  <a:srgbClr val="0000FF"/>
                </a:solidFill>
                <a:latin typeface="+mj-lt"/>
              </a:rPr>
              <a:t> With </a:t>
            </a:r>
            <a:r>
              <a:rPr dirty="0" err="1" smtClean="0">
                <a:solidFill>
                  <a:srgbClr val="0000FF"/>
                </a:solidFill>
                <a:latin typeface="+mj-lt"/>
              </a:rPr>
              <a:t>Triazoles</a:t>
            </a:r>
            <a:endParaRPr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7" name="Right Arrow 16"/>
          <p:cNvSpPr/>
          <p:nvPr/>
        </p:nvSpPr>
        <p:spPr bwMode="auto">
          <a:xfrm flipV="1">
            <a:off x="1968500" y="1752600"/>
            <a:ext cx="2057401" cy="60629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0488" tIns="44450" rIns="90488" bIns="4445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5" name="Right Arrow 14"/>
          <p:cNvSpPr/>
          <p:nvPr/>
        </p:nvSpPr>
        <p:spPr bwMode="auto">
          <a:xfrm flipH="1">
            <a:off x="6108700" y="1752600"/>
            <a:ext cx="1524000" cy="606291"/>
          </a:xfrm>
          <a:prstGeom prst="rightArrow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0488" tIns="44450" rIns="90488" bIns="4445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6700" y="1763358"/>
            <a:ext cx="1985556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ea typeface="ＭＳ Ｐゴシック"/>
                <a:cs typeface="ＭＳ Ｐゴシック"/>
              </a:rPr>
              <a:t>[Drug] at therapeutic target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3900" y="1761051"/>
            <a:ext cx="1828800" cy="2377440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b="1">
                <a:solidFill>
                  <a:prstClr val="white"/>
                </a:solidFill>
                <a:ea typeface="ＭＳ Ｐゴシック" pitchFamily="34" charset="-128"/>
              </a:rPr>
              <a:t>Drug Factors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Administration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Formulation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Dosing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Absorption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Metabolism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DDIs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Distribution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400">
                <a:solidFill>
                  <a:prstClr val="white"/>
                </a:solidFill>
                <a:ea typeface="ＭＳ Ｐゴシック" pitchFamily="34" charset="-128"/>
              </a:rPr>
              <a:t>Elimination</a:t>
            </a:r>
            <a:endParaRPr lang="en-US" altLang="en-US" sz="1600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2100" y="1761053"/>
            <a:ext cx="2011680" cy="23774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en-US" b="1" dirty="0">
                <a:solidFill>
                  <a:srgbClr val="000000"/>
                </a:solidFill>
                <a:ea typeface="ＭＳ Ｐゴシック"/>
                <a:cs typeface="ＭＳ Ｐゴシック"/>
              </a:rPr>
              <a:t>Patient Factors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Immunocompetence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Risk of stress ulcers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Renal function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Hepatic function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Mucosal integrity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Genetics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Comorbidities </a:t>
            </a:r>
          </a:p>
          <a:p>
            <a:pPr marL="177800" indent="-1778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/>
                <a:cs typeface="ＭＳ Ｐゴシック"/>
              </a:rPr>
              <a:t>Concomitant medications</a:t>
            </a:r>
          </a:p>
        </p:txBody>
      </p:sp>
      <p:sp>
        <p:nvSpPr>
          <p:cNvPr id="12" name="Right Brace 11"/>
          <p:cNvSpPr/>
          <p:nvPr/>
        </p:nvSpPr>
        <p:spPr bwMode="auto">
          <a:xfrm rot="16200000" flipV="1">
            <a:off x="4744244" y="2266156"/>
            <a:ext cx="533400" cy="877888"/>
          </a:xfrm>
          <a:prstGeom prst="rightBrace">
            <a:avLst>
              <a:gd name="adj1" fmla="val 29762"/>
              <a:gd name="adj2" fmla="val 50000"/>
            </a:avLst>
          </a:prstGeom>
          <a:noFill/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cxnSp>
        <p:nvCxnSpPr>
          <p:cNvPr id="69654" name="Straight Connector 17"/>
          <p:cNvCxnSpPr>
            <a:cxnSpLocks noChangeShapeType="1"/>
          </p:cNvCxnSpPr>
          <p:nvPr/>
        </p:nvCxnSpPr>
        <p:spPr bwMode="auto">
          <a:xfrm flipH="1">
            <a:off x="3679825" y="3176588"/>
            <a:ext cx="0" cy="234950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655" name="TextBox 20"/>
          <p:cNvSpPr txBox="1">
            <a:spLocks noChangeArrowheads="1"/>
          </p:cNvSpPr>
          <p:nvPr/>
        </p:nvSpPr>
        <p:spPr bwMode="auto">
          <a:xfrm>
            <a:off x="3363913" y="2819400"/>
            <a:ext cx="650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b="1">
                <a:solidFill>
                  <a:srgbClr val="FFFFFF"/>
                </a:solidFill>
                <a:ea typeface="ＭＳ Ｐゴシック" pitchFamily="34" charset="-128"/>
              </a:rPr>
              <a:t>MPC</a:t>
            </a:r>
            <a:r>
              <a:rPr lang="en-US" altLang="en-US" sz="1400" b="1" baseline="30000">
                <a:solidFill>
                  <a:srgbClr val="FFFFFF"/>
                </a:solidFill>
                <a:ea typeface="ＭＳ Ｐゴシック" pitchFamily="34" charset="-128"/>
              </a:rPr>
              <a:t>2</a:t>
            </a:r>
            <a:endParaRPr lang="en-US" altLang="en-US" sz="1400" b="1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475" y="5776375"/>
            <a:ext cx="8077200" cy="938719"/>
          </a:xfrm>
          <a:prstGeom prst="rect">
            <a:avLst/>
          </a:prstGeom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ea typeface="ＭＳ Ｐゴシック" pitchFamily="34" charset="-128"/>
              </a:rPr>
              <a:t/>
            </a:r>
            <a:br>
              <a:rPr lang="en-US" altLang="en-US" sz="1000" dirty="0">
                <a:solidFill>
                  <a:srgbClr val="FFFFFF"/>
                </a:solidFill>
                <a:ea typeface="ＭＳ Ｐゴシック" pitchFamily="34" charset="-128"/>
              </a:rPr>
            </a:br>
            <a:endParaRPr lang="en-US" altLang="en-US" sz="90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DDI, drug-drug interaction; MPC, mutant prevention concentration.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AutoNum type="arabicPeriod"/>
            </a:pPr>
            <a:r>
              <a:rPr lang="en-US" altLang="en-US" sz="900" dirty="0" err="1">
                <a:solidFill>
                  <a:srgbClr val="000000"/>
                </a:solidFill>
                <a:ea typeface="ＭＳ Ｐゴシック" pitchFamily="34" charset="-128"/>
              </a:rPr>
              <a:t>Brunton</a:t>
            </a: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 LL, </a:t>
            </a:r>
            <a:r>
              <a:rPr lang="en-US" altLang="en-US" sz="900" dirty="0" err="1">
                <a:solidFill>
                  <a:srgbClr val="000000"/>
                </a:solidFill>
                <a:ea typeface="ＭＳ Ｐゴシック" pitchFamily="34" charset="-128"/>
              </a:rPr>
              <a:t>Lazo</a:t>
            </a: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 JS, Parker KL, eds. </a:t>
            </a:r>
            <a:r>
              <a:rPr lang="en-US" altLang="en-US" sz="900" i="1" dirty="0">
                <a:solidFill>
                  <a:srgbClr val="000000"/>
                </a:solidFill>
                <a:ea typeface="ＭＳ Ｐゴシック" pitchFamily="34" charset="-128"/>
              </a:rPr>
              <a:t>Goodman and Gilman’s The Pharmacological Basis of Pharmacotherapy</a:t>
            </a: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. 11th ed. </a:t>
            </a:r>
            <a:b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New York, NY: McGraw-Hill Book Company; 2006:1-39.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AutoNum type="arabicPeriod"/>
            </a:pPr>
            <a:r>
              <a:rPr lang="en-US" altLang="en-US" sz="900" dirty="0" err="1">
                <a:solidFill>
                  <a:srgbClr val="000000"/>
                </a:solidFill>
                <a:ea typeface="ＭＳ Ｐゴシック" pitchFamily="34" charset="-128"/>
              </a:rPr>
              <a:t>Blondeau</a:t>
            </a: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 JM, et al. </a:t>
            </a:r>
            <a:r>
              <a:rPr lang="en-US" altLang="en-US" sz="900" i="1" dirty="0" err="1">
                <a:solidFill>
                  <a:srgbClr val="000000"/>
                </a:solidFill>
                <a:ea typeface="ＭＳ Ｐゴシック" pitchFamily="34" charset="-128"/>
              </a:rPr>
              <a:t>Antimicrob</a:t>
            </a:r>
            <a:r>
              <a:rPr lang="en-US" altLang="en-US" sz="900" i="1" dirty="0">
                <a:solidFill>
                  <a:srgbClr val="000000"/>
                </a:solidFill>
                <a:ea typeface="ＭＳ Ｐゴシック" pitchFamily="34" charset="-128"/>
              </a:rPr>
              <a:t> Agents </a:t>
            </a:r>
            <a:r>
              <a:rPr lang="en-US" altLang="en-US" sz="900" i="1" dirty="0" err="1">
                <a:solidFill>
                  <a:srgbClr val="000000"/>
                </a:solidFill>
                <a:ea typeface="ＭＳ Ｐゴシック" pitchFamily="34" charset="-128"/>
              </a:rPr>
              <a:t>Chemother</a:t>
            </a:r>
            <a:r>
              <a:rPr lang="en-US" altLang="en-US" sz="900" dirty="0">
                <a:solidFill>
                  <a:srgbClr val="000000"/>
                </a:solidFill>
                <a:ea typeface="ＭＳ Ｐゴシック" pitchFamily="34" charset="-128"/>
              </a:rPr>
              <a:t>. 2001;45(2):433-438</a:t>
            </a:r>
            <a:r>
              <a:rPr lang="en-US" altLang="en-US" sz="900" dirty="0">
                <a:solidFill>
                  <a:srgbClr val="FFFFFF"/>
                </a:solidFill>
                <a:ea typeface="ＭＳ Ｐゴシック" pitchFamily="34" charset="-128"/>
              </a:rPr>
              <a:t>.</a:t>
            </a:r>
          </a:p>
        </p:txBody>
      </p:sp>
      <p:sp>
        <p:nvSpPr>
          <p:cNvPr id="69657" name="TextBox 28"/>
          <p:cNvSpPr txBox="1">
            <a:spLocks noChangeArrowheads="1"/>
          </p:cNvSpPr>
          <p:nvPr/>
        </p:nvSpPr>
        <p:spPr bwMode="auto">
          <a:xfrm>
            <a:off x="5753100" y="3978275"/>
            <a:ext cx="7556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>
                <a:solidFill>
                  <a:srgbClr val="FFFFFF"/>
                </a:solidFill>
                <a:ea typeface="ＭＳ Ｐゴシック" pitchFamily="34" charset="-128"/>
              </a:rPr>
              <a:t>Toxicity</a:t>
            </a:r>
          </a:p>
        </p:txBody>
      </p:sp>
      <p:sp>
        <p:nvSpPr>
          <p:cNvPr id="69658" name="TextBox 29"/>
          <p:cNvSpPr txBox="1">
            <a:spLocks noChangeArrowheads="1"/>
          </p:cNvSpPr>
          <p:nvPr/>
        </p:nvSpPr>
        <p:spPr bwMode="auto">
          <a:xfrm>
            <a:off x="5753100" y="3395663"/>
            <a:ext cx="919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>
                <a:solidFill>
                  <a:srgbClr val="FFFFFF"/>
                </a:solidFill>
                <a:ea typeface="ＭＳ Ｐゴシック" pitchFamily="34" charset="-128"/>
              </a:rPr>
              <a:t>Response</a:t>
            </a:r>
          </a:p>
        </p:txBody>
      </p:sp>
      <p:sp>
        <p:nvSpPr>
          <p:cNvPr id="69659" name="Freeform 30"/>
          <p:cNvSpPr>
            <a:spLocks/>
          </p:cNvSpPr>
          <p:nvPr/>
        </p:nvSpPr>
        <p:spPr bwMode="auto">
          <a:xfrm>
            <a:off x="3190875" y="3679825"/>
            <a:ext cx="3538538" cy="1773238"/>
          </a:xfrm>
          <a:custGeom>
            <a:avLst/>
            <a:gdLst>
              <a:gd name="T0" fmla="*/ 0 w 3538538"/>
              <a:gd name="T1" fmla="*/ 1773238 h 1773237"/>
              <a:gd name="T2" fmla="*/ 885826 w 3538538"/>
              <a:gd name="T3" fmla="*/ 1296989 h 1773237"/>
              <a:gd name="T4" fmla="*/ 1700213 w 3538538"/>
              <a:gd name="T5" fmla="*/ 301625 h 1773237"/>
              <a:gd name="T6" fmla="*/ 3538538 w 3538538"/>
              <a:gd name="T7" fmla="*/ 58737 h 17732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38538" h="1773237">
                <a:moveTo>
                  <a:pt x="0" y="1773237"/>
                </a:moveTo>
                <a:cubicBezTo>
                  <a:pt x="465138" y="1754981"/>
                  <a:pt x="625476" y="1767682"/>
                  <a:pt x="885826" y="1296988"/>
                </a:cubicBezTo>
                <a:cubicBezTo>
                  <a:pt x="1012826" y="1078707"/>
                  <a:pt x="1134269" y="550863"/>
                  <a:pt x="1700213" y="301625"/>
                </a:cubicBezTo>
                <a:cubicBezTo>
                  <a:pt x="2142332" y="95250"/>
                  <a:pt x="2686051" y="0"/>
                  <a:pt x="3538538" y="58737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929496"/>
              </a:solidFill>
              <a:cs typeface="Arial" pitchFamily="34" charset="0"/>
            </a:endParaRPr>
          </a:p>
        </p:txBody>
      </p:sp>
      <p:sp>
        <p:nvSpPr>
          <p:cNvPr id="69660" name="Freeform 31"/>
          <p:cNvSpPr>
            <a:spLocks/>
          </p:cNvSpPr>
          <p:nvPr/>
        </p:nvSpPr>
        <p:spPr bwMode="auto">
          <a:xfrm>
            <a:off x="3190875" y="4030663"/>
            <a:ext cx="3548063" cy="1462087"/>
          </a:xfrm>
          <a:custGeom>
            <a:avLst/>
            <a:gdLst>
              <a:gd name="T0" fmla="*/ 0 w 3548063"/>
              <a:gd name="T1" fmla="*/ 1462087 h 1462087"/>
              <a:gd name="T2" fmla="*/ 2333626 w 3548063"/>
              <a:gd name="T3" fmla="*/ 1203323 h 1462087"/>
              <a:gd name="T4" fmla="*/ 3548063 w 3548063"/>
              <a:gd name="T5" fmla="*/ 0 h 14620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548063" h="1462087">
                <a:moveTo>
                  <a:pt x="0" y="1462087"/>
                </a:moveTo>
                <a:cubicBezTo>
                  <a:pt x="970360" y="1457391"/>
                  <a:pt x="1748632" y="1447004"/>
                  <a:pt x="2333626" y="1203323"/>
                </a:cubicBezTo>
                <a:cubicBezTo>
                  <a:pt x="2775745" y="996948"/>
                  <a:pt x="2962277" y="307976"/>
                  <a:pt x="3548063" y="0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929496"/>
              </a:solidFill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5581-E631-400B-9AA4-2985EC5F00F9}" type="slidenum">
              <a:rPr lang="en-US" altLang="en-US" smtClean="0">
                <a:solidFill>
                  <a:srgbClr val="929496"/>
                </a:solidFill>
              </a:rPr>
              <a:pPr/>
              <a:t>21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50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</a:rPr>
              <a:t>CYP450 Inhibitors and Inducers Increase Risk of Poor Response or Toxicity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475" y="5946278"/>
            <a:ext cx="8077200" cy="784830"/>
          </a:xfrm>
          <a:prstGeom prst="rect">
            <a:avLst/>
          </a:prstGeom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MPC, mutant prevention concentration.</a:t>
            </a:r>
            <a:b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</a:br>
            <a:endParaRPr lang="en-US" altLang="en-US" sz="9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AutoNum type="arabicPeriod"/>
            </a:pP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Brunton LL, Lazo JS, Parker KL, eds. </a:t>
            </a:r>
            <a:r>
              <a:rPr lang="en-US" altLang="en-US" sz="900" i="1">
                <a:solidFill>
                  <a:srgbClr val="000000"/>
                </a:solidFill>
                <a:ea typeface="ＭＳ Ｐゴシック" pitchFamily="34" charset="-128"/>
              </a:rPr>
              <a:t>Goodman and Gilman’s The Pharmacological Basis of Pharmacotherapy</a:t>
            </a: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. 11th ed. </a:t>
            </a:r>
            <a:b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New York, NY: McGraw-Hill Book Company; 2006:1-39.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AutoNum type="arabicPeriod"/>
            </a:pP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Blondeau JM, et al. </a:t>
            </a:r>
            <a:r>
              <a:rPr lang="en-US" altLang="en-US" sz="900" i="1">
                <a:solidFill>
                  <a:srgbClr val="000000"/>
                </a:solidFill>
                <a:ea typeface="ＭＳ Ｐゴシック" pitchFamily="34" charset="-128"/>
              </a:rPr>
              <a:t>Antimicrob Agents Chemother</a:t>
            </a: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. 2001;45(2):433-438.</a:t>
            </a:r>
          </a:p>
        </p:txBody>
      </p:sp>
      <p:grpSp>
        <p:nvGrpSpPr>
          <p:cNvPr id="70661" name="Group 21"/>
          <p:cNvGrpSpPr>
            <a:grpSpLocks/>
          </p:cNvGrpSpPr>
          <p:nvPr/>
        </p:nvGrpSpPr>
        <p:grpSpPr bwMode="auto">
          <a:xfrm>
            <a:off x="2235200" y="1639888"/>
            <a:ext cx="4521200" cy="3538538"/>
            <a:chOff x="2425701" y="2819400"/>
            <a:chExt cx="4521200" cy="3539033"/>
          </a:xfrm>
        </p:grpSpPr>
        <p:sp>
          <p:nvSpPr>
            <p:cNvPr id="3" name="Rectangle 2"/>
            <p:cNvSpPr/>
            <p:nvPr/>
          </p:nvSpPr>
          <p:spPr>
            <a:xfrm>
              <a:off x="4583596" y="3176873"/>
              <a:ext cx="940904" cy="235226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 dirty="0">
                  <a:solidFill>
                    <a:srgbClr val="777777">
                      <a:lumMod val="50000"/>
                    </a:srgbClr>
                  </a:solidFill>
                  <a:ea typeface="ＭＳ Ｐゴシック"/>
                  <a:cs typeface="ＭＳ Ｐゴシック"/>
                </a:rPr>
                <a:t>Therapeutic window</a:t>
              </a:r>
            </a:p>
          </p:txBody>
        </p:sp>
        <p:graphicFrame>
          <p:nvGraphicFramePr>
            <p:cNvPr id="70667" name="Chart 24"/>
            <p:cNvGraphicFramePr>
              <a:graphicFrameLocks/>
            </p:cNvGraphicFramePr>
            <p:nvPr/>
          </p:nvGraphicFramePr>
          <p:xfrm>
            <a:off x="2425701" y="3016278"/>
            <a:ext cx="4521200" cy="33421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7" name="Worksheet" r:id="rId5" imgW="4517528" imgH="3346994" progId="Excel.Sheet.8">
                    <p:embed/>
                  </p:oleObj>
                </mc:Choice>
                <mc:Fallback>
                  <p:oleObj name="Worksheet" r:id="rId5" imgW="4517528" imgH="3346994" progId="Excel.Shee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5701" y="3016278"/>
                          <a:ext cx="4521200" cy="33421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0668" name="Straight Connector 17"/>
            <p:cNvCxnSpPr>
              <a:cxnSpLocks noChangeShapeType="1"/>
            </p:cNvCxnSpPr>
            <p:nvPr/>
          </p:nvCxnSpPr>
          <p:spPr bwMode="auto">
            <a:xfrm flipH="1">
              <a:off x="3680030" y="3176873"/>
              <a:ext cx="0" cy="235000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669" name="TextBox 20"/>
            <p:cNvSpPr txBox="1">
              <a:spLocks noChangeArrowheads="1"/>
            </p:cNvSpPr>
            <p:nvPr/>
          </p:nvSpPr>
          <p:spPr bwMode="auto">
            <a:xfrm>
              <a:off x="3364396" y="2819400"/>
              <a:ext cx="6511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FFFFFF"/>
                  </a:solidFill>
                  <a:ea typeface="ＭＳ Ｐゴシック" pitchFamily="34" charset="-128"/>
                </a:rPr>
                <a:t>MPC</a:t>
              </a:r>
              <a:r>
                <a:rPr lang="en-US" altLang="en-US" sz="1400" b="1" baseline="30000">
                  <a:solidFill>
                    <a:srgbClr val="FFFFFF"/>
                  </a:solidFill>
                  <a:ea typeface="ＭＳ Ｐゴシック" pitchFamily="34" charset="-128"/>
                </a:rPr>
                <a:t>2</a:t>
              </a:r>
              <a:endParaRPr lang="en-US" altLang="en-US" sz="1400" b="1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70670" name="TextBox 28"/>
            <p:cNvSpPr txBox="1">
              <a:spLocks noChangeArrowheads="1"/>
            </p:cNvSpPr>
            <p:nvPr/>
          </p:nvSpPr>
          <p:spPr bwMode="auto">
            <a:xfrm>
              <a:off x="5753100" y="3978629"/>
              <a:ext cx="7551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FFFFFF"/>
                  </a:solidFill>
                  <a:ea typeface="ＭＳ Ｐゴシック" pitchFamily="34" charset="-128"/>
                </a:rPr>
                <a:t>Toxicity</a:t>
              </a:r>
            </a:p>
          </p:txBody>
        </p:sp>
        <p:sp>
          <p:nvSpPr>
            <p:cNvPr id="70671" name="TextBox 29"/>
            <p:cNvSpPr txBox="1">
              <a:spLocks noChangeArrowheads="1"/>
            </p:cNvSpPr>
            <p:nvPr/>
          </p:nvSpPr>
          <p:spPr bwMode="auto">
            <a:xfrm>
              <a:off x="5753100" y="3395533"/>
              <a:ext cx="91884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FFFFFF"/>
                  </a:solidFill>
                  <a:ea typeface="ＭＳ Ｐゴシック" pitchFamily="34" charset="-128"/>
                </a:rPr>
                <a:t>Response</a:t>
              </a:r>
            </a:p>
          </p:txBody>
        </p:sp>
        <p:sp>
          <p:nvSpPr>
            <p:cNvPr id="70672" name="Freeform 30"/>
            <p:cNvSpPr>
              <a:spLocks/>
            </p:cNvSpPr>
            <p:nvPr/>
          </p:nvSpPr>
          <p:spPr bwMode="auto">
            <a:xfrm>
              <a:off x="3190875" y="3680111"/>
              <a:ext cx="3538538" cy="1773237"/>
            </a:xfrm>
            <a:custGeom>
              <a:avLst/>
              <a:gdLst>
                <a:gd name="T0" fmla="*/ 0 w 3538538"/>
                <a:gd name="T1" fmla="*/ 1773237 h 1773237"/>
                <a:gd name="T2" fmla="*/ 885826 w 3538538"/>
                <a:gd name="T3" fmla="*/ 1296988 h 1773237"/>
                <a:gd name="T4" fmla="*/ 1700213 w 3538538"/>
                <a:gd name="T5" fmla="*/ 301625 h 1773237"/>
                <a:gd name="T6" fmla="*/ 3538538 w 3538538"/>
                <a:gd name="T7" fmla="*/ 58737 h 17732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38538" h="1773237">
                  <a:moveTo>
                    <a:pt x="0" y="1773237"/>
                  </a:moveTo>
                  <a:cubicBezTo>
                    <a:pt x="465138" y="1754981"/>
                    <a:pt x="625476" y="1767682"/>
                    <a:pt x="885826" y="1296988"/>
                  </a:cubicBezTo>
                  <a:cubicBezTo>
                    <a:pt x="1012826" y="1078707"/>
                    <a:pt x="1134269" y="550863"/>
                    <a:pt x="1700213" y="301625"/>
                  </a:cubicBezTo>
                  <a:cubicBezTo>
                    <a:pt x="2142332" y="95250"/>
                    <a:pt x="2686051" y="0"/>
                    <a:pt x="3538538" y="58737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29496"/>
                </a:solidFill>
                <a:cs typeface="Arial" pitchFamily="34" charset="0"/>
              </a:endParaRPr>
            </a:p>
          </p:txBody>
        </p:sp>
        <p:sp>
          <p:nvSpPr>
            <p:cNvPr id="70673" name="Freeform 31"/>
            <p:cNvSpPr>
              <a:spLocks/>
            </p:cNvSpPr>
            <p:nvPr/>
          </p:nvSpPr>
          <p:spPr bwMode="auto">
            <a:xfrm>
              <a:off x="3190874" y="4030950"/>
              <a:ext cx="3548063" cy="1462087"/>
            </a:xfrm>
            <a:custGeom>
              <a:avLst/>
              <a:gdLst>
                <a:gd name="T0" fmla="*/ 0 w 3548063"/>
                <a:gd name="T1" fmla="*/ 1462087 h 1462087"/>
                <a:gd name="T2" fmla="*/ 2333626 w 3548063"/>
                <a:gd name="T3" fmla="*/ 1203323 h 1462087"/>
                <a:gd name="T4" fmla="*/ 3548063 w 3548063"/>
                <a:gd name="T5" fmla="*/ 0 h 146208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48063" h="1462087">
                  <a:moveTo>
                    <a:pt x="0" y="1462087"/>
                  </a:moveTo>
                  <a:cubicBezTo>
                    <a:pt x="970360" y="1457391"/>
                    <a:pt x="1748632" y="1447004"/>
                    <a:pt x="2333626" y="1203323"/>
                  </a:cubicBezTo>
                  <a:cubicBezTo>
                    <a:pt x="2775745" y="996948"/>
                    <a:pt x="2962277" y="307976"/>
                    <a:pt x="3548063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29496"/>
                </a:solidFill>
                <a:cs typeface="Arial" pitchFamily="34" charset="0"/>
              </a:endParaRPr>
            </a:p>
          </p:txBody>
        </p:sp>
      </p:grpSp>
      <p:sp>
        <p:nvSpPr>
          <p:cNvPr id="70662" name="Rectangle 22"/>
          <p:cNvSpPr>
            <a:spLocks noChangeArrowheads="1"/>
          </p:cNvSpPr>
          <p:nvPr/>
        </p:nvSpPr>
        <p:spPr bwMode="auto">
          <a:xfrm>
            <a:off x="5143500" y="5106988"/>
            <a:ext cx="21859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ea typeface="ＭＳ Ｐゴシック" pitchFamily="34" charset="-128"/>
              </a:rPr>
              <a:t>Metabolic Pathway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ea typeface="ＭＳ Ｐゴシック" pitchFamily="34" charset="-128"/>
              </a:rPr>
              <a:t>Inhibitor</a:t>
            </a:r>
          </a:p>
        </p:txBody>
      </p:sp>
      <p:sp>
        <p:nvSpPr>
          <p:cNvPr id="70663" name="Rectangle 25"/>
          <p:cNvSpPr>
            <a:spLocks noChangeArrowheads="1"/>
          </p:cNvSpPr>
          <p:nvPr/>
        </p:nvSpPr>
        <p:spPr bwMode="auto">
          <a:xfrm>
            <a:off x="2538413" y="5106988"/>
            <a:ext cx="2185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ea typeface="ＭＳ Ｐゴシック" pitchFamily="34" charset="-128"/>
              </a:rPr>
              <a:t>Metabolic Pathway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ea typeface="ＭＳ Ｐゴシック" pitchFamily="34" charset="-128"/>
              </a:rPr>
              <a:t>Inducer</a:t>
            </a:r>
          </a:p>
        </p:txBody>
      </p:sp>
      <p:cxnSp>
        <p:nvCxnSpPr>
          <p:cNvPr id="70664" name="Straight Arrow Connector 32"/>
          <p:cNvCxnSpPr>
            <a:cxnSpLocks noChangeShapeType="1"/>
          </p:cNvCxnSpPr>
          <p:nvPr/>
        </p:nvCxnSpPr>
        <p:spPr bwMode="auto">
          <a:xfrm>
            <a:off x="5143500" y="5030788"/>
            <a:ext cx="2209800" cy="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5" name="Straight Arrow Connector 33"/>
          <p:cNvCxnSpPr>
            <a:cxnSpLocks noChangeShapeType="1"/>
          </p:cNvCxnSpPr>
          <p:nvPr/>
        </p:nvCxnSpPr>
        <p:spPr bwMode="auto">
          <a:xfrm rot="10800000">
            <a:off x="2286000" y="5030788"/>
            <a:ext cx="2209800" cy="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5581-E631-400B-9AA4-2985EC5F00F9}" type="slidenum">
              <a:rPr lang="en-US" altLang="en-US" smtClean="0">
                <a:solidFill>
                  <a:srgbClr val="929496"/>
                </a:solidFill>
              </a:rPr>
              <a:pPr/>
              <a:t>22</a:t>
            </a:fld>
            <a:endParaRPr lang="en-US" altLang="en-US">
              <a:solidFill>
                <a:srgbClr val="929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1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– Drug Interaction Potential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06" y="2057400"/>
            <a:ext cx="898724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33106" y="1371600"/>
            <a:ext cx="8782294" cy="0"/>
          </a:xfrm>
          <a:prstGeom prst="line">
            <a:avLst/>
          </a:prstGeom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3200"/>
            <a:ext cx="7772400" cy="1362075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3 study Design and efficacy results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4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807"/>
            <a:ext cx="8610600" cy="6705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75812" y="65323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12"/>
          <p:cNvSpPr txBox="1">
            <a:spLocks noChangeArrowheads="1"/>
          </p:cNvSpPr>
          <p:nvPr/>
        </p:nvSpPr>
        <p:spPr bwMode="auto">
          <a:xfrm>
            <a:off x="2424113" y="3205163"/>
            <a:ext cx="38147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altLang="en-US" b="1" dirty="0">
                <a:solidFill>
                  <a:srgbClr val="000000"/>
                </a:solidFill>
              </a:rPr>
              <a:t>Treatment duration:</a:t>
            </a:r>
            <a:r>
              <a:rPr lang="en-GB" altLang="en-US" dirty="0">
                <a:solidFill>
                  <a:srgbClr val="000000"/>
                </a:solidFill>
              </a:rPr>
              <a:t> 84 days</a:t>
            </a:r>
          </a:p>
          <a:p>
            <a:pPr eaLnBrk="1" hangingPunct="1"/>
            <a:r>
              <a:rPr lang="en-GB" altLang="en-US" b="1" dirty="0">
                <a:solidFill>
                  <a:srgbClr val="000000"/>
                </a:solidFill>
              </a:rPr>
              <a:t>Efficacy &amp; safety assessments:</a:t>
            </a:r>
          </a:p>
          <a:p>
            <a:pPr eaLnBrk="1" hangingPunct="1"/>
            <a:r>
              <a:rPr lang="en-GB" altLang="en-US" dirty="0">
                <a:solidFill>
                  <a:srgbClr val="000000"/>
                </a:solidFill>
              </a:rPr>
              <a:t>Days 1, 2, 3, 7, 14, 28, </a:t>
            </a:r>
            <a:r>
              <a:rPr lang="en-GB" altLang="en-US" b="1" dirty="0">
                <a:solidFill>
                  <a:srgbClr val="000000"/>
                </a:solidFill>
              </a:rPr>
              <a:t>42</a:t>
            </a:r>
            <a:r>
              <a:rPr lang="en-GB" altLang="en-US" dirty="0">
                <a:solidFill>
                  <a:srgbClr val="000000"/>
                </a:solidFill>
              </a:rPr>
              <a:t>, 63 &amp; </a:t>
            </a:r>
            <a:r>
              <a:rPr lang="en-GB" altLang="en-US" b="1" dirty="0">
                <a:solidFill>
                  <a:srgbClr val="000000"/>
                </a:solidFill>
              </a:rPr>
              <a:t>84</a:t>
            </a:r>
          </a:p>
        </p:txBody>
      </p:sp>
      <p:sp>
        <p:nvSpPr>
          <p:cNvPr id="83971" name="TextBox 19"/>
          <p:cNvSpPr txBox="1">
            <a:spLocks noChangeArrowheads="1"/>
          </p:cNvSpPr>
          <p:nvPr/>
        </p:nvSpPr>
        <p:spPr bwMode="auto">
          <a:xfrm>
            <a:off x="158750" y="4818063"/>
            <a:ext cx="890905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GB" altLang="en-US" b="1" dirty="0">
                <a:solidFill>
                  <a:srgbClr val="BB2449"/>
                </a:solidFill>
              </a:rPr>
              <a:t>Voriconazole</a:t>
            </a:r>
          </a:p>
          <a:p>
            <a:pPr algn="ctr" eaLnBrk="1" hangingPunct="1"/>
            <a:r>
              <a:rPr lang="en-GB" altLang="en-US" sz="1600" dirty="0">
                <a:solidFill>
                  <a:srgbClr val="000000"/>
                </a:solidFill>
              </a:rPr>
              <a:t>IV 6 mg/kg BID (Day 1); IV 4 mg/kg BID (Day 2); IV 4 mg/kg or oral 200 mg BID (Day 3 onwards)</a:t>
            </a:r>
            <a:endParaRPr lang="en-GB" altLang="en-US" sz="1600" baseline="30000" dirty="0">
              <a:solidFill>
                <a:srgbClr val="000000"/>
              </a:solidFill>
            </a:endParaRPr>
          </a:p>
        </p:txBody>
      </p:sp>
      <p:sp>
        <p:nvSpPr>
          <p:cNvPr id="83972" name="TextBox 18"/>
          <p:cNvSpPr txBox="1">
            <a:spLocks noChangeArrowheads="1"/>
          </p:cNvSpPr>
          <p:nvPr/>
        </p:nvSpPr>
        <p:spPr bwMode="auto">
          <a:xfrm>
            <a:off x="1514475" y="1752600"/>
            <a:ext cx="6323013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GB" altLang="en-US" b="1" dirty="0">
                <a:solidFill>
                  <a:srgbClr val="BB2449"/>
                </a:solidFill>
              </a:rPr>
              <a:t>Isavuconazole</a:t>
            </a:r>
          </a:p>
          <a:p>
            <a:pPr algn="ctr" eaLnBrk="1" hangingPunct="1"/>
            <a:r>
              <a:rPr lang="en-GB" altLang="en-US" sz="1600" dirty="0">
                <a:solidFill>
                  <a:srgbClr val="000000"/>
                </a:solidFill>
              </a:rPr>
              <a:t>IV 200 mg TID (Days 1 &amp; 2); IV or oral 200 mg QD (Day 3 onwards)</a:t>
            </a:r>
            <a:endParaRPr lang="en-GB" altLang="en-US" sz="1600" baseline="30000" dirty="0">
              <a:solidFill>
                <a:srgbClr val="000000"/>
              </a:solidFill>
            </a:endParaRPr>
          </a:p>
        </p:txBody>
      </p:sp>
      <p:sp>
        <p:nvSpPr>
          <p:cNvPr id="83973" name="Title 1"/>
          <p:cNvSpPr>
            <a:spLocks noGrp="1"/>
          </p:cNvSpPr>
          <p:nvPr>
            <p:ph type="title"/>
          </p:nvPr>
        </p:nvSpPr>
        <p:spPr>
          <a:xfrm>
            <a:off x="355437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0104: </a:t>
            </a:r>
            <a:r>
              <a:rPr lang="en-US" alt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Overview</a:t>
            </a:r>
          </a:p>
        </p:txBody>
      </p:sp>
      <p:grpSp>
        <p:nvGrpSpPr>
          <p:cNvPr id="83976" name="Group 9"/>
          <p:cNvGrpSpPr>
            <a:grpSpLocks/>
          </p:cNvGrpSpPr>
          <p:nvPr/>
        </p:nvGrpSpPr>
        <p:grpSpPr bwMode="auto">
          <a:xfrm>
            <a:off x="1357313" y="2603500"/>
            <a:ext cx="5051425" cy="2119313"/>
            <a:chOff x="1450328" y="2604049"/>
            <a:chExt cx="5051642" cy="2118166"/>
          </a:xfrm>
        </p:grpSpPr>
        <p:cxnSp>
          <p:nvCxnSpPr>
            <p:cNvPr id="18" name="Elbow Connector 17"/>
            <p:cNvCxnSpPr/>
            <p:nvPr/>
          </p:nvCxnSpPr>
          <p:spPr>
            <a:xfrm rot="16200000" flipH="1">
              <a:off x="3612015" y="1832260"/>
              <a:ext cx="729855" cy="5050055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/>
            <p:nvPr/>
          </p:nvCxnSpPr>
          <p:spPr>
            <a:xfrm rot="5400000" flipH="1" flipV="1">
              <a:off x="3610428" y="443949"/>
              <a:ext cx="729855" cy="5050054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762000" y="5747183"/>
            <a:ext cx="8798938" cy="3428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00000"/>
              </a:buClr>
              <a:buFont typeface="Arial" pitchFamily="34" charset="0"/>
              <a:buNone/>
              <a:defRPr/>
            </a:pPr>
            <a:r>
              <a:rPr lang="en-GB" sz="14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were stratified by:</a:t>
            </a:r>
          </a:p>
          <a:p>
            <a:pPr marL="0" indent="0">
              <a:buClr>
                <a:srgbClr val="C00000"/>
              </a:buClr>
              <a:buFont typeface="Arial" pitchFamily="34" charset="0"/>
              <a:buNone/>
              <a:defRPr/>
            </a:pPr>
            <a:r>
              <a:rPr lang="en-GB" sz="14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Geographic region, Allogeneic BMT/HSCT, and </a:t>
            </a:r>
            <a:r>
              <a:rPr lang="en-GB" sz="14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4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ncontrolled malignancy status</a:t>
            </a:r>
            <a:endParaRPr lang="en-GB" sz="14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55437" y="3339009"/>
            <a:ext cx="2023995" cy="646331"/>
          </a:xfrm>
          <a:prstGeom prst="round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prstClr val="white"/>
                </a:solidFill>
              </a:rPr>
              <a:t>Randomization</a:t>
            </a:r>
            <a:endParaRPr lang="en-GB" sz="1600" b="1" dirty="0">
              <a:solidFill>
                <a:prstClr val="white"/>
              </a:solidFill>
            </a:endParaRPr>
          </a:p>
          <a:p>
            <a:pPr algn="ctr"/>
            <a:r>
              <a:rPr lang="en-GB" sz="1600" dirty="0">
                <a:solidFill>
                  <a:prstClr val="white"/>
                </a:solidFill>
              </a:rPr>
              <a:t>1:1</a:t>
            </a:r>
            <a:endParaRPr lang="en-GB" sz="1600" baseline="30000" dirty="0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393925" y="3337299"/>
            <a:ext cx="2537264" cy="646331"/>
          </a:xfrm>
          <a:prstGeom prst="round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prstClr val="white"/>
                </a:solidFill>
              </a:rPr>
              <a:t>Follow-up</a:t>
            </a:r>
          </a:p>
          <a:p>
            <a:pPr algn="ctr"/>
            <a:r>
              <a:rPr lang="en-GB" sz="1600" dirty="0">
                <a:solidFill>
                  <a:prstClr val="white"/>
                </a:solidFill>
              </a:rPr>
              <a:t>28 days (±7) after </a:t>
            </a:r>
            <a:r>
              <a:rPr lang="en-GB" sz="1600" dirty="0" smtClean="0">
                <a:solidFill>
                  <a:prstClr val="white"/>
                </a:solidFill>
              </a:rPr>
              <a:t>EOT 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5581-E631-400B-9AA4-2985EC5F00F9}" type="slidenum">
              <a:rPr lang="en-US" altLang="en-US" smtClean="0">
                <a:solidFill>
                  <a:srgbClr val="929496"/>
                </a:solidFill>
              </a:rPr>
              <a:pPr/>
              <a:t>26</a:t>
            </a:fld>
            <a:endParaRPr lang="en-US" altLang="en-US">
              <a:solidFill>
                <a:srgbClr val="92949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4181" y="6492875"/>
            <a:ext cx="3239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929496"/>
                </a:solidFill>
              </a:rPr>
              <a:t>Maertens</a:t>
            </a:r>
            <a:r>
              <a:rPr lang="en-US" sz="1200" dirty="0" smtClean="0">
                <a:solidFill>
                  <a:srgbClr val="929496"/>
                </a:solidFill>
              </a:rPr>
              <a:t> J. ECCMID Oral presentation 2014</a:t>
            </a:r>
            <a:endParaRPr lang="en-US" sz="1200" dirty="0">
              <a:solidFill>
                <a:srgbClr val="929496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295400"/>
            <a:ext cx="8153400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2843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8305800" cy="6172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24800" y="195959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9" y="1143000"/>
            <a:ext cx="8686800" cy="550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709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</a:rPr>
              <a:t>Study 0104: Primary endpoint met – all cause mortality at Day 42 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143000"/>
            <a:ext cx="81534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6553200"/>
            <a:ext cx="416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Astellas. Study 0104. Clinical Study Report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4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839200" cy="66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645" y="6227997"/>
            <a:ext cx="4249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Astellas. Study 0104. Clinical Study Report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56812" y="228600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8" y="152400"/>
            <a:ext cx="8783782" cy="5791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72200" y="4800600"/>
            <a:ext cx="2133600" cy="1143000"/>
          </a:xfrm>
          <a:prstGeom prst="rect">
            <a:avLst/>
          </a:prstGeom>
          <a:noFill/>
          <a:ln w="63500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05800" y="152400"/>
            <a:ext cx="609600" cy="413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1981200" y="5791200"/>
            <a:ext cx="1283208" cy="851916"/>
          </a:xfrm>
          <a:prstGeom prst="rightArrow">
            <a:avLst>
              <a:gd name="adj1" fmla="val 50000"/>
              <a:gd name="adj2" fmla="val 4425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2015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64408" y="5935545"/>
            <a:ext cx="1982017" cy="461665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FDA AC Jan 22</a:t>
            </a:r>
            <a:endParaRPr 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49" y="547533"/>
            <a:ext cx="8267651" cy="570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6400800"/>
            <a:ext cx="416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Astellas. Study 0104. Clinical Study Report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" y="304800"/>
            <a:ext cx="8977745" cy="6096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28601" y="3581400"/>
            <a:ext cx="8534400" cy="304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28601" y="5105400"/>
            <a:ext cx="8534400" cy="30480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28601" y="5562600"/>
            <a:ext cx="8534400" cy="2286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7329" y="6400800"/>
            <a:ext cx="3806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Astellas. Study 0104. Clinical Study Report </a:t>
            </a:r>
          </a:p>
          <a:p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8256812" y="386447"/>
            <a:ext cx="887188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0" y="1143000"/>
            <a:ext cx="1371600" cy="5334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95313" y="6484293"/>
            <a:ext cx="15808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004 Clinical Study Report</a:t>
            </a:r>
            <a:r>
              <a:rPr lang="en-US" sz="900" dirty="0" smtClean="0">
                <a:solidFill>
                  <a:prstClr val="black"/>
                </a:solidFill>
              </a:rPr>
              <a:t>.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98FE-61F8-4D75-905E-60EADE023C0E}" type="slidenum">
              <a:rPr lang="en-US" smtClean="0"/>
              <a:t>32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94454" y="1674020"/>
            <a:ext cx="8371551" cy="4156763"/>
            <a:chOff x="694454" y="1674020"/>
            <a:chExt cx="8371551" cy="4156763"/>
          </a:xfrm>
        </p:grpSpPr>
        <p:sp>
          <p:nvSpPr>
            <p:cNvPr id="172" name="Rectangle 166"/>
            <p:cNvSpPr>
              <a:spLocks noChangeArrowheads="1"/>
            </p:cNvSpPr>
            <p:nvPr/>
          </p:nvSpPr>
          <p:spPr bwMode="auto">
            <a:xfrm>
              <a:off x="6570058" y="2111328"/>
              <a:ext cx="12032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dirty="0" smtClean="0">
                  <a:solidFill>
                    <a:prstClr val="black"/>
                  </a:solidFill>
                  <a:latin typeface="+mj-lt"/>
                </a:rPr>
                <a:t>Voriconazole</a:t>
              </a:r>
            </a:p>
          </p:txBody>
        </p:sp>
        <p:sp>
          <p:nvSpPr>
            <p:cNvPr id="173" name="Rectangle 167"/>
            <p:cNvSpPr>
              <a:spLocks noChangeArrowheads="1"/>
            </p:cNvSpPr>
            <p:nvPr/>
          </p:nvSpPr>
          <p:spPr bwMode="auto">
            <a:xfrm>
              <a:off x="6308388" y="2193945"/>
              <a:ext cx="195263" cy="122761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75" name="Rectangle 169"/>
            <p:cNvSpPr>
              <a:spLocks noChangeArrowheads="1"/>
            </p:cNvSpPr>
            <p:nvPr/>
          </p:nvSpPr>
          <p:spPr bwMode="auto">
            <a:xfrm>
              <a:off x="6570057" y="2564724"/>
              <a:ext cx="18930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dirty="0" smtClean="0">
                  <a:solidFill>
                    <a:srgbClr val="000000"/>
                  </a:solidFill>
                  <a:latin typeface="+mj-lt"/>
                </a:rPr>
                <a:t>Isavuconazole</a:t>
              </a:r>
              <a:endParaRPr lang="en-US" altLang="en-US" dirty="0" smtClean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76" name="Rectangle 170"/>
            <p:cNvSpPr>
              <a:spLocks noChangeArrowheads="1"/>
            </p:cNvSpPr>
            <p:nvPr/>
          </p:nvSpPr>
          <p:spPr bwMode="auto">
            <a:xfrm>
              <a:off x="6308388" y="2648364"/>
              <a:ext cx="195263" cy="120714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4872849" y="4385681"/>
              <a:ext cx="404184" cy="456976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6308113" y="4615404"/>
              <a:ext cx="404184" cy="227253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7739251" y="4328867"/>
              <a:ext cx="404184" cy="513790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3957249" y="4462254"/>
              <a:ext cx="404184" cy="38040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923252" y="5001979"/>
              <a:ext cx="1088760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&gt;3x ULN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3357298" y="5020189"/>
              <a:ext cx="1088760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&gt;5x ULN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4715799" y="5001979"/>
              <a:ext cx="1217000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&gt;10x ULN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149845" y="5020189"/>
              <a:ext cx="1217000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&gt;20x ULN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7316808" y="5020189"/>
              <a:ext cx="1749197" cy="810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prstClr val="black"/>
                  </a:solidFill>
                </a:rPr>
                <a:t>&gt;3x ULN + </a:t>
              </a:r>
            </a:p>
            <a:p>
              <a:pPr algn="ctr"/>
              <a:r>
                <a:rPr lang="en-GB" sz="1600" dirty="0">
                  <a:solidFill>
                    <a:prstClr val="black"/>
                  </a:solidFill>
                </a:rPr>
                <a:t>b</a:t>
              </a:r>
              <a:r>
                <a:rPr lang="en-GB" sz="1600" dirty="0" smtClean="0">
                  <a:solidFill>
                    <a:prstClr val="black"/>
                  </a:solidFill>
                </a:rPr>
                <a:t>ilirubin &gt;2x ULN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47" name="Rectangle 19"/>
            <p:cNvSpPr>
              <a:spLocks noChangeArrowheads="1"/>
            </p:cNvSpPr>
            <p:nvPr/>
          </p:nvSpPr>
          <p:spPr bwMode="auto">
            <a:xfrm>
              <a:off x="5384265" y="4615404"/>
              <a:ext cx="404184" cy="227253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auto">
            <a:xfrm>
              <a:off x="6815403" y="4689508"/>
              <a:ext cx="404184" cy="153149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8250667" y="4766083"/>
              <a:ext cx="400061" cy="76574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3357298" y="3723681"/>
              <a:ext cx="404184" cy="1118976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0" name="Rectangle 5"/>
            <p:cNvSpPr>
              <a:spLocks noChangeArrowheads="1"/>
            </p:cNvSpPr>
            <p:nvPr/>
          </p:nvSpPr>
          <p:spPr bwMode="auto">
            <a:xfrm>
              <a:off x="1960339" y="2829487"/>
              <a:ext cx="404184" cy="2013170"/>
            </a:xfrm>
            <a:prstGeom prst="rect">
              <a:avLst/>
            </a:prstGeom>
            <a:ln/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2523904" y="4007747"/>
              <a:ext cx="404184" cy="83491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2" name="Freeform 130"/>
            <p:cNvSpPr>
              <a:spLocks noEditPoints="1"/>
            </p:cNvSpPr>
            <p:nvPr/>
          </p:nvSpPr>
          <p:spPr bwMode="auto">
            <a:xfrm>
              <a:off x="1612614" y="1976222"/>
              <a:ext cx="136104" cy="2875252"/>
            </a:xfrm>
            <a:custGeom>
              <a:avLst/>
              <a:gdLst>
                <a:gd name="T0" fmla="*/ 33 w 33"/>
                <a:gd name="T1" fmla="*/ 1164 h 1164"/>
                <a:gd name="T2" fmla="*/ 33 w 33"/>
                <a:gd name="T3" fmla="*/ 0 h 1164"/>
                <a:gd name="T4" fmla="*/ 33 w 33"/>
                <a:gd name="T5" fmla="*/ 1158 h 1164"/>
                <a:gd name="T6" fmla="*/ 0 w 33"/>
                <a:gd name="T7" fmla="*/ 1158 h 1164"/>
                <a:gd name="T8" fmla="*/ 33 w 33"/>
                <a:gd name="T9" fmla="*/ 774 h 1164"/>
                <a:gd name="T10" fmla="*/ 0 w 33"/>
                <a:gd name="T11" fmla="*/ 774 h 1164"/>
                <a:gd name="T12" fmla="*/ 33 w 33"/>
                <a:gd name="T13" fmla="*/ 390 h 1164"/>
                <a:gd name="T14" fmla="*/ 0 w 33"/>
                <a:gd name="T15" fmla="*/ 390 h 1164"/>
                <a:gd name="T16" fmla="*/ 33 w 33"/>
                <a:gd name="T17" fmla="*/ 5 h 1164"/>
                <a:gd name="T18" fmla="*/ 0 w 33"/>
                <a:gd name="T19" fmla="*/ 5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164">
                  <a:moveTo>
                    <a:pt x="33" y="1164"/>
                  </a:moveTo>
                  <a:lnTo>
                    <a:pt x="33" y="0"/>
                  </a:lnTo>
                  <a:moveTo>
                    <a:pt x="33" y="1158"/>
                  </a:moveTo>
                  <a:lnTo>
                    <a:pt x="0" y="1158"/>
                  </a:lnTo>
                  <a:moveTo>
                    <a:pt x="33" y="774"/>
                  </a:moveTo>
                  <a:lnTo>
                    <a:pt x="0" y="774"/>
                  </a:lnTo>
                  <a:moveTo>
                    <a:pt x="33" y="390"/>
                  </a:moveTo>
                  <a:lnTo>
                    <a:pt x="0" y="390"/>
                  </a:lnTo>
                  <a:moveTo>
                    <a:pt x="33" y="5"/>
                  </a:moveTo>
                  <a:lnTo>
                    <a:pt x="0" y="5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78174" y="1674020"/>
              <a:ext cx="441146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15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78174" y="2617609"/>
              <a:ext cx="441146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10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06414" y="3558286"/>
              <a:ext cx="312906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5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06414" y="4515958"/>
              <a:ext cx="312906" cy="51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prstClr val="black"/>
                  </a:solidFill>
                </a:rPr>
                <a:t>0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230321" y="3090497"/>
              <a:ext cx="1297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prstClr val="black"/>
                  </a:solidFill>
                </a:rPr>
                <a:t>Patients (%)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>
              <a:spLocks noEditPoints="1"/>
            </p:cNvSpPr>
            <p:nvPr/>
          </p:nvSpPr>
          <p:spPr bwMode="auto">
            <a:xfrm>
              <a:off x="1768420" y="4847974"/>
              <a:ext cx="7176321" cy="79045"/>
            </a:xfrm>
            <a:custGeom>
              <a:avLst/>
              <a:gdLst>
                <a:gd name="T0" fmla="*/ 0 w 1740"/>
                <a:gd name="T1" fmla="*/ 0 h 32"/>
                <a:gd name="T2" fmla="*/ 1740 w 1740"/>
                <a:gd name="T3" fmla="*/ 0 h 32"/>
                <a:gd name="T4" fmla="*/ 178 w 1740"/>
                <a:gd name="T5" fmla="*/ 32 h 32"/>
                <a:gd name="T6" fmla="*/ 178 w 1740"/>
                <a:gd name="T7" fmla="*/ 0 h 32"/>
                <a:gd name="T8" fmla="*/ 525 w 1740"/>
                <a:gd name="T9" fmla="*/ 32 h 32"/>
                <a:gd name="T10" fmla="*/ 525 w 1740"/>
                <a:gd name="T11" fmla="*/ 0 h 32"/>
                <a:gd name="T12" fmla="*/ 872 w 1740"/>
                <a:gd name="T13" fmla="*/ 32 h 32"/>
                <a:gd name="T14" fmla="*/ 872 w 1740"/>
                <a:gd name="T15" fmla="*/ 0 h 32"/>
                <a:gd name="T16" fmla="*/ 1219 w 1740"/>
                <a:gd name="T17" fmla="*/ 32 h 32"/>
                <a:gd name="T18" fmla="*/ 1219 w 1740"/>
                <a:gd name="T19" fmla="*/ 0 h 32"/>
                <a:gd name="T20" fmla="*/ 1566 w 1740"/>
                <a:gd name="T21" fmla="*/ 32 h 32"/>
                <a:gd name="T22" fmla="*/ 1566 w 1740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0" h="32">
                  <a:moveTo>
                    <a:pt x="0" y="0"/>
                  </a:moveTo>
                  <a:lnTo>
                    <a:pt x="1740" y="0"/>
                  </a:lnTo>
                  <a:moveTo>
                    <a:pt x="178" y="32"/>
                  </a:moveTo>
                  <a:lnTo>
                    <a:pt x="178" y="0"/>
                  </a:lnTo>
                  <a:moveTo>
                    <a:pt x="525" y="32"/>
                  </a:moveTo>
                  <a:lnTo>
                    <a:pt x="525" y="0"/>
                  </a:lnTo>
                  <a:moveTo>
                    <a:pt x="872" y="32"/>
                  </a:moveTo>
                  <a:lnTo>
                    <a:pt x="872" y="0"/>
                  </a:lnTo>
                  <a:moveTo>
                    <a:pt x="1219" y="32"/>
                  </a:moveTo>
                  <a:lnTo>
                    <a:pt x="1219" y="0"/>
                  </a:lnTo>
                  <a:moveTo>
                    <a:pt x="1566" y="32"/>
                  </a:moveTo>
                  <a:lnTo>
                    <a:pt x="1566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226" y="171070"/>
            <a:ext cx="8623502" cy="1502950"/>
          </a:xfrm>
        </p:spPr>
        <p:txBody>
          <a:bodyPr>
            <a:noAutofit/>
          </a:bodyPr>
          <a:lstStyle/>
          <a:p>
            <a:pPr marL="285750" lvl="0" algn="l"/>
            <a:r>
              <a:rPr lang="en-US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Clinically relevant transaminase elevation: </a:t>
            </a:r>
            <a:r>
              <a:rPr lang="en-US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Isavuconazole vs. Voriconazole  </a:t>
            </a:r>
            <a:endParaRPr lang="en-US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58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>
          <a:xfrm>
            <a:off x="247250" y="17734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0103: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Overview</a:t>
            </a:r>
            <a:endParaRPr lang="en-US" altLang="en-US" sz="36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1098346" y="1341105"/>
            <a:ext cx="7588454" cy="2868319"/>
            <a:chOff x="519113" y="865816"/>
            <a:chExt cx="7102475" cy="2571122"/>
          </a:xfrm>
          <a:solidFill>
            <a:srgbClr val="0070C0"/>
          </a:solidFill>
        </p:grpSpPr>
        <p:sp>
          <p:nvSpPr>
            <p:cNvPr id="93" name="Rounded Rectangle 92"/>
            <p:cNvSpPr/>
            <p:nvPr/>
          </p:nvSpPr>
          <p:spPr>
            <a:xfrm>
              <a:off x="3149600" y="865816"/>
              <a:ext cx="1838325" cy="557213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400" b="1" dirty="0">
                  <a:solidFill>
                    <a:schemeClr val="bg1"/>
                  </a:solidFill>
                </a:rPr>
                <a:t>Enrolled</a:t>
              </a: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400" dirty="0">
                  <a:solidFill>
                    <a:schemeClr val="bg1"/>
                  </a:solidFill>
                </a:rPr>
                <a:t>N=149</a:t>
              </a:r>
              <a:endParaRPr lang="en-GB" altLang="en-US" sz="14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3148013" y="1530350"/>
              <a:ext cx="1838325" cy="557213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 dirty="0">
                  <a:solidFill>
                    <a:schemeClr val="bg1"/>
                  </a:solidFill>
                </a:rPr>
                <a:t>ITT</a:t>
              </a: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dirty="0">
                  <a:solidFill>
                    <a:schemeClr val="bg1"/>
                  </a:solidFill>
                </a:rPr>
                <a:t>N=146</a:t>
              </a:r>
              <a:endParaRPr lang="en-GB" altLang="en-US" sz="11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6000750" y="1019175"/>
              <a:ext cx="1428750" cy="565150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 defTabSz="914400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 b="1" kern="0" dirty="0">
                  <a:solidFill>
                    <a:schemeClr val="bg1"/>
                  </a:solidFill>
                  <a:latin typeface="+mn-lt"/>
                </a:rPr>
                <a:t>Did not receive</a:t>
              </a:r>
              <a:br>
                <a:rPr lang="en-GB" sz="1100" b="1" kern="0" dirty="0">
                  <a:solidFill>
                    <a:schemeClr val="bg1"/>
                  </a:solidFill>
                  <a:latin typeface="+mn-lt"/>
                </a:rPr>
              </a:br>
              <a:r>
                <a:rPr lang="en-GB" sz="1100" b="1" kern="0" dirty="0">
                  <a:solidFill>
                    <a:schemeClr val="bg1"/>
                  </a:solidFill>
                  <a:latin typeface="+mn-lt"/>
                </a:rPr>
                <a:t> study meds</a:t>
              </a:r>
            </a:p>
            <a:p>
              <a:pPr algn="ctr" defTabSz="914400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 kern="0" dirty="0">
                  <a:solidFill>
                    <a:schemeClr val="bg1"/>
                  </a:solidFill>
                  <a:latin typeface="+mn-lt"/>
                </a:rPr>
                <a:t>N=3</a:t>
              </a: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974725" y="2087563"/>
              <a:ext cx="1838325" cy="565150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>
                  <a:solidFill>
                    <a:schemeClr val="bg1"/>
                  </a:solidFill>
                </a:rPr>
                <a:t>Renally impaired</a:t>
              </a: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>
                  <a:solidFill>
                    <a:schemeClr val="bg1"/>
                  </a:solidFill>
                </a:rPr>
                <a:t>N=59</a:t>
              </a:r>
              <a:endParaRPr lang="en-GB" altLang="en-US" sz="1100" baseline="30000">
                <a:solidFill>
                  <a:schemeClr val="bg1"/>
                </a:solidFill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5362575" y="2087563"/>
              <a:ext cx="1839913" cy="565150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>
                  <a:solidFill>
                    <a:schemeClr val="bg1"/>
                  </a:solidFill>
                </a:rPr>
                <a:t>Not renally impaired</a:t>
              </a: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>
                  <a:solidFill>
                    <a:schemeClr val="bg1"/>
                  </a:solidFill>
                </a:rPr>
                <a:t>N=87</a:t>
              </a:r>
              <a:endParaRPr lang="en-GB" altLang="en-US" sz="1100" baseline="30000">
                <a:solidFill>
                  <a:schemeClr val="bg1"/>
                </a:solidFill>
              </a:endParaRPr>
            </a:p>
          </p:txBody>
        </p:sp>
        <p:sp>
          <p:nvSpPr>
            <p:cNvPr id="98" name="Rounded Rectangle 97"/>
            <p:cNvSpPr/>
            <p:nvPr/>
          </p:nvSpPr>
          <p:spPr>
            <a:xfrm>
              <a:off x="519113" y="2879725"/>
              <a:ext cx="1279525" cy="557213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 dirty="0" err="1" smtClean="0">
                  <a:solidFill>
                    <a:schemeClr val="bg1"/>
                  </a:solidFill>
                </a:rPr>
                <a:t>Sfety</a:t>
              </a:r>
              <a:endParaRPr lang="en-GB" altLang="en-US" sz="1100" baseline="30000" dirty="0">
                <a:solidFill>
                  <a:schemeClr val="bg1"/>
                </a:solidFill>
              </a:endParaRP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dirty="0">
                  <a:solidFill>
                    <a:schemeClr val="bg1"/>
                  </a:solidFill>
                </a:rPr>
                <a:t>N=59</a:t>
              </a:r>
              <a:endParaRPr lang="en-GB" altLang="en-US" sz="11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1989138" y="2879725"/>
              <a:ext cx="1279525" cy="557213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 dirty="0" err="1">
                  <a:solidFill>
                    <a:schemeClr val="bg1"/>
                  </a:solidFill>
                </a:rPr>
                <a:t>mITT</a:t>
              </a:r>
              <a:r>
                <a:rPr lang="en-GB" altLang="en-US" sz="1100" b="1" dirty="0">
                  <a:solidFill>
                    <a:schemeClr val="bg1"/>
                  </a:solidFill>
                </a:rPr>
                <a:t> </a:t>
              </a:r>
              <a:r>
                <a:rPr lang="en-GB" altLang="en-US" sz="1100" b="1" dirty="0" err="1">
                  <a:solidFill>
                    <a:schemeClr val="bg1"/>
                  </a:solidFill>
                </a:rPr>
                <a:t>Mucorales</a:t>
              </a:r>
              <a:endParaRPr lang="en-GB" altLang="en-US" sz="1100" baseline="30000" dirty="0">
                <a:solidFill>
                  <a:schemeClr val="bg1"/>
                </a:solidFill>
              </a:endParaRP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dirty="0">
                  <a:solidFill>
                    <a:schemeClr val="bg1"/>
                  </a:solidFill>
                </a:rPr>
                <a:t>N=11</a:t>
              </a:r>
              <a:endParaRPr lang="en-GB" altLang="en-US" sz="11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00" name="Rounded Rectangle 99"/>
            <p:cNvSpPr/>
            <p:nvPr/>
          </p:nvSpPr>
          <p:spPr>
            <a:xfrm>
              <a:off x="4870450" y="2871788"/>
              <a:ext cx="1279525" cy="558800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>
                  <a:solidFill>
                    <a:schemeClr val="bg1"/>
                  </a:solidFill>
                </a:rPr>
                <a:t>Safety</a:t>
              </a:r>
              <a:endParaRPr lang="en-GB" altLang="en-US" sz="1100" baseline="30000">
                <a:solidFill>
                  <a:schemeClr val="bg1"/>
                </a:solidFill>
              </a:endParaRP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>
                  <a:solidFill>
                    <a:schemeClr val="bg1"/>
                  </a:solidFill>
                </a:rPr>
                <a:t>N=87</a:t>
              </a:r>
              <a:endParaRPr lang="en-GB" altLang="en-US" sz="1100" baseline="30000">
                <a:solidFill>
                  <a:schemeClr val="bg1"/>
                </a:solidFill>
              </a:endParaRP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6342063" y="2871788"/>
              <a:ext cx="1279525" cy="558800"/>
            </a:xfrm>
            <a:prstGeom prst="roundRect">
              <a:avLst/>
            </a:prstGeom>
            <a:grpFill/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 b="1">
                  <a:solidFill>
                    <a:schemeClr val="bg1"/>
                  </a:solidFill>
                </a:rPr>
                <a:t>mITT Mucorales</a:t>
              </a:r>
              <a:endParaRPr lang="en-GB" altLang="en-US" sz="1100" baseline="30000">
                <a:solidFill>
                  <a:schemeClr val="bg1"/>
                </a:solidFill>
              </a:endParaRPr>
            </a:p>
            <a:p>
              <a:pPr algn="ctr" defTabSz="914400" eaLnBrk="1" hangingPunct="1">
                <a:lnSpc>
                  <a:spcPts val="1400"/>
                </a:lnSpc>
              </a:pPr>
              <a:r>
                <a:rPr lang="en-GB" altLang="en-US" sz="1100">
                  <a:solidFill>
                    <a:schemeClr val="bg1"/>
                  </a:solidFill>
                </a:rPr>
                <a:t>N=26</a:t>
              </a:r>
              <a:endParaRPr lang="en-GB" altLang="en-US" sz="1100" baseline="30000">
                <a:solidFill>
                  <a:schemeClr val="bg1"/>
                </a:solidFill>
              </a:endParaRPr>
            </a:p>
          </p:txBody>
        </p:sp>
        <p:cxnSp>
          <p:nvCxnSpPr>
            <p:cNvPr id="120868" name="Elbow Connector 103"/>
            <p:cNvCxnSpPr>
              <a:cxnSpLocks noChangeShapeType="1"/>
            </p:cNvCxnSpPr>
            <p:nvPr/>
          </p:nvCxnSpPr>
          <p:spPr bwMode="auto">
            <a:xfrm rot="5400000">
              <a:off x="4005263" y="1466850"/>
              <a:ext cx="125412" cy="158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69" name="Elbow Connector 104"/>
            <p:cNvCxnSpPr>
              <a:cxnSpLocks noChangeShapeType="1"/>
            </p:cNvCxnSpPr>
            <p:nvPr/>
          </p:nvCxnSpPr>
          <p:spPr bwMode="auto">
            <a:xfrm rot="10800000" flipV="1">
              <a:off x="1893888" y="1808163"/>
              <a:ext cx="1254125" cy="279400"/>
            </a:xfrm>
            <a:prstGeom prst="bentConnector2">
              <a:avLst/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0" name="Elbow Connector 105"/>
            <p:cNvCxnSpPr>
              <a:cxnSpLocks noChangeShapeType="1"/>
            </p:cNvCxnSpPr>
            <p:nvPr/>
          </p:nvCxnSpPr>
          <p:spPr bwMode="auto">
            <a:xfrm>
              <a:off x="4986338" y="1808163"/>
              <a:ext cx="1295400" cy="279400"/>
            </a:xfrm>
            <a:prstGeom prst="bentConnector2">
              <a:avLst/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1" name="Elbow Connector 106"/>
            <p:cNvCxnSpPr>
              <a:cxnSpLocks noChangeShapeType="1"/>
            </p:cNvCxnSpPr>
            <p:nvPr/>
          </p:nvCxnSpPr>
          <p:spPr bwMode="auto">
            <a:xfrm rot="5400000">
              <a:off x="1412876" y="2398712"/>
              <a:ext cx="227012" cy="735013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2" name="Elbow Connector 107"/>
            <p:cNvCxnSpPr>
              <a:cxnSpLocks noChangeShapeType="1"/>
            </p:cNvCxnSpPr>
            <p:nvPr/>
          </p:nvCxnSpPr>
          <p:spPr bwMode="auto">
            <a:xfrm rot="16200000" flipH="1">
              <a:off x="2147888" y="2398713"/>
              <a:ext cx="227012" cy="735012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3" name="Elbow Connector 108"/>
            <p:cNvCxnSpPr>
              <a:cxnSpLocks noChangeShapeType="1"/>
            </p:cNvCxnSpPr>
            <p:nvPr/>
          </p:nvCxnSpPr>
          <p:spPr bwMode="auto">
            <a:xfrm rot="5400000">
              <a:off x="5786438" y="2376488"/>
              <a:ext cx="219075" cy="771525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4" name="Elbow Connector 109"/>
            <p:cNvCxnSpPr>
              <a:cxnSpLocks noChangeShapeType="1"/>
            </p:cNvCxnSpPr>
            <p:nvPr/>
          </p:nvCxnSpPr>
          <p:spPr bwMode="auto">
            <a:xfrm rot="16200000" flipH="1">
              <a:off x="6522244" y="2412207"/>
              <a:ext cx="219075" cy="700087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/>
          </p:spPr>
        </p:cxnSp>
        <p:cxnSp>
          <p:nvCxnSpPr>
            <p:cNvPr id="120877" name="Elbow Connector 112"/>
            <p:cNvCxnSpPr>
              <a:cxnSpLocks noChangeShapeType="1"/>
            </p:cNvCxnSpPr>
            <p:nvPr/>
          </p:nvCxnSpPr>
          <p:spPr bwMode="auto">
            <a:xfrm rot="10800000" flipV="1">
              <a:off x="4252913" y="1300163"/>
              <a:ext cx="1747837" cy="228600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rgbClr val="000000"/>
              </a:solidFill>
              <a:miter lim="800000"/>
              <a:headEnd type="triangle" w="med" len="med"/>
              <a:tailEnd/>
            </a:ln>
            <a:extLst/>
          </p:spPr>
        </p:cxnSp>
      </p:grpSp>
      <p:sp>
        <p:nvSpPr>
          <p:cNvPr id="120909" name="TextBox 4"/>
          <p:cNvSpPr txBox="1">
            <a:spLocks noChangeArrowheads="1"/>
          </p:cNvSpPr>
          <p:nvPr/>
        </p:nvSpPr>
        <p:spPr bwMode="auto">
          <a:xfrm>
            <a:off x="244475" y="6490898"/>
            <a:ext cx="13827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rgbClr val="000000"/>
                </a:solidFill>
                <a:ea typeface="ＭＳ Ｐゴシック" pitchFamily="34" charset="-128"/>
              </a:rPr>
              <a:t>003 Clinical Study Report.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5581-E631-400B-9AA4-2985EC5F00F9}" type="slidenum">
              <a:rPr lang="en-US" altLang="en-US" smtClean="0"/>
              <a:pPr/>
              <a:t>33</a:t>
            </a:fld>
            <a:endParaRPr lang="en-US" alt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143000"/>
            <a:ext cx="8153400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35832" y="1325618"/>
            <a:ext cx="2416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 smtClean="0"/>
              <a:t>Phase 3, Open-label 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8924" y="4581592"/>
            <a:ext cx="840235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Dose: Isavuconazole 200 mg TID PO or IV followed by Isavuconazole 200 mg  QD PO or IV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Key endpoints: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All Cause Mortality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Day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42, 84, 120, and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180</a:t>
            </a:r>
            <a:r>
              <a:rPr lang="en-US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Other species included:  Aspergillus, Dimorphic fungi, Non-Candida yeast, Mixed infection, other filamentous fungi</a:t>
            </a:r>
          </a:p>
        </p:txBody>
      </p:sp>
    </p:spTree>
    <p:extLst>
      <p:ext uri="{BB962C8B-B14F-4D97-AF65-F5344CB8AC3E}">
        <p14:creationId xmlns:p14="http://schemas.microsoft.com/office/powerpoint/2010/main" val="91463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0103: All-cause mortality through Day 42</a:t>
            </a:r>
            <a:endParaRPr lang="en-US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458200" cy="5164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" y="1371600"/>
            <a:ext cx="8077200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2400" y="6447454"/>
            <a:ext cx="4249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Astellas. Study </a:t>
            </a:r>
            <a:r>
              <a:rPr lang="en-US" b="1" dirty="0" smtClean="0"/>
              <a:t>0103. </a:t>
            </a:r>
            <a:r>
              <a:rPr lang="en-US" b="1" dirty="0"/>
              <a:t>Clinical Study Report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367230"/>
            <a:ext cx="85455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9" name="Rectangle 1"/>
          <p:cNvSpPr>
            <a:spLocks noChangeArrowheads="1"/>
          </p:cNvSpPr>
          <p:nvPr/>
        </p:nvSpPr>
        <p:spPr bwMode="auto">
          <a:xfrm>
            <a:off x="251216" y="6493818"/>
            <a:ext cx="69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900" dirty="0">
                <a:solidFill>
                  <a:srgbClr val="000000"/>
                </a:solidFill>
              </a:rPr>
              <a:t>Source: Section 4.2.3.1; Module 5 </a:t>
            </a:r>
            <a:r>
              <a:rPr lang="en-US" altLang="en-US" sz="900" dirty="0" err="1">
                <a:solidFill>
                  <a:srgbClr val="000000"/>
                </a:solidFill>
              </a:rPr>
              <a:t>Mucor</a:t>
            </a:r>
            <a:r>
              <a:rPr lang="en-US" altLang="en-US" sz="900" dirty="0">
                <a:solidFill>
                  <a:srgbClr val="000000"/>
                </a:solidFill>
              </a:rPr>
              <a:t> Literature Review; Module 5 </a:t>
            </a:r>
            <a:r>
              <a:rPr lang="en-US" altLang="en-US" sz="900" dirty="0" err="1">
                <a:solidFill>
                  <a:srgbClr val="000000"/>
                </a:solidFill>
              </a:rPr>
              <a:t>Fungiscope</a:t>
            </a:r>
            <a:r>
              <a:rPr lang="en-US" altLang="en-US" sz="900" dirty="0">
                <a:solidFill>
                  <a:srgbClr val="000000"/>
                </a:solidFill>
              </a:rPr>
              <a:t> Matched-case Control Analysis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197999" y="349069"/>
            <a:ext cx="8817413" cy="1143000"/>
          </a:xfrm>
        </p:spPr>
        <p:txBody>
          <a:bodyPr/>
          <a:lstStyle/>
          <a:p>
            <a:r>
              <a:rPr lang="en-US" sz="2800" b="1" dirty="0" err="1" smtClean="0">
                <a:solidFill>
                  <a:srgbClr val="0000FF"/>
                </a:solidFill>
              </a:rPr>
              <a:t>Fungiscope</a:t>
            </a:r>
            <a:r>
              <a:rPr lang="en-US" sz="2800" b="1" dirty="0" smtClean="0">
                <a:solidFill>
                  <a:srgbClr val="0000FF"/>
                </a:solidFill>
              </a:rPr>
              <a:t> Registry: Mortality data is consistent with the historic data in the literature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1149" y="1595735"/>
            <a:ext cx="8545513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 defTabSz="9141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/>
                </a:solidFill>
              </a:rPr>
              <a:t>All-cause Mortality Through Day 42 for 9766-CL-0103 Cases and</a:t>
            </a:r>
          </a:p>
          <a:p>
            <a:pPr algn="ctr" defTabSz="9141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/>
                </a:solidFill>
              </a:rPr>
              <a:t>Fungiscope Matched-case Controls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5581-E631-400B-9AA4-2985EC5F00F9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68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Summary - Isavuconazole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Not inferior efficacy to Voriconazole;  Fewer AEs</a:t>
            </a:r>
          </a:p>
          <a:p>
            <a:r>
              <a:rPr lang="en-US" dirty="0" smtClean="0"/>
              <a:t>Dose isavuconazole represent important clinical advance? </a:t>
            </a:r>
          </a:p>
          <a:p>
            <a:pPr lvl="1"/>
            <a:r>
              <a:rPr lang="en-US" dirty="0" smtClean="0"/>
              <a:t>A Pro-Drug:  can be solubilized without renal toxic </a:t>
            </a:r>
            <a:r>
              <a:rPr lang="en-US" dirty="0" err="1" smtClean="0"/>
              <a:t>cyclodextrin</a:t>
            </a:r>
            <a:endParaRPr lang="en-US" dirty="0" smtClean="0"/>
          </a:p>
          <a:p>
            <a:pPr lvl="1"/>
            <a:r>
              <a:rPr lang="en-US" dirty="0" smtClean="0"/>
              <a:t>Can be used in patients with </a:t>
            </a:r>
            <a:r>
              <a:rPr lang="en-US" dirty="0"/>
              <a:t>r</a:t>
            </a:r>
            <a:r>
              <a:rPr lang="en-US" dirty="0" smtClean="0"/>
              <a:t>enal Impairment</a:t>
            </a:r>
            <a:endParaRPr lang="en-US" dirty="0"/>
          </a:p>
          <a:p>
            <a:pPr lvl="1"/>
            <a:r>
              <a:rPr lang="en-US" dirty="0" smtClean="0"/>
              <a:t>Moderate Drug –Drug Interaction</a:t>
            </a:r>
          </a:p>
          <a:p>
            <a:pPr lvl="1"/>
            <a:r>
              <a:rPr lang="en-US" dirty="0" smtClean="0"/>
              <a:t>Spectrum of coverage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dosage adjustments </a:t>
            </a:r>
            <a:r>
              <a:rPr lang="en-US" dirty="0" smtClean="0"/>
              <a:t>in special populations</a:t>
            </a:r>
          </a:p>
          <a:p>
            <a:pPr lvl="1"/>
            <a:r>
              <a:rPr lang="en-US" dirty="0" smtClean="0"/>
              <a:t>No food effect and pH effect</a:t>
            </a:r>
          </a:p>
          <a:p>
            <a:pPr lvl="1"/>
            <a:r>
              <a:rPr lang="en-US" dirty="0" smtClean="0"/>
              <a:t>Offer IV/PO bioequivalence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" y="1295400"/>
            <a:ext cx="84582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6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rgbClr val="0000FF"/>
                </a:solidFill>
              </a:rPr>
              <a:t>ICD-10 Procedure Code Request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Request: IV Formulation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To capture the intravenous administration of </a:t>
            </a:r>
            <a:r>
              <a:rPr lang="en-US" sz="2000" dirty="0" err="1" smtClean="0"/>
              <a:t>isavuconazonium</a:t>
            </a:r>
            <a:r>
              <a:rPr lang="en-US" sz="2000" dirty="0" smtClean="0"/>
              <a:t>, </a:t>
            </a:r>
            <a:r>
              <a:rPr lang="en-US" sz="2000" dirty="0" err="1" smtClean="0"/>
              <a:t>Astellas</a:t>
            </a:r>
            <a:r>
              <a:rPr lang="en-US" sz="2000" dirty="0"/>
              <a:t> </a:t>
            </a:r>
            <a:r>
              <a:rPr lang="en-US" sz="2000" dirty="0" smtClean="0"/>
              <a:t>requests the creation of the </a:t>
            </a:r>
            <a:r>
              <a:rPr lang="en-US" sz="2000" dirty="0"/>
              <a:t>following new ICD-10-PCS codes by establishing a new, separate qualifier in table 3E0 as is shown below.  This option is limited to 3 Peripheral Vein and 4 Central Vein body system/region values and a percutaneous approach</a:t>
            </a:r>
            <a:r>
              <a:rPr lang="en-US" sz="2000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665340"/>
              </p:ext>
            </p:extLst>
          </p:nvPr>
        </p:nvGraphicFramePr>
        <p:xfrm>
          <a:off x="457200" y="3442395"/>
          <a:ext cx="8382000" cy="3034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500"/>
                <a:gridCol w="1714500"/>
                <a:gridCol w="2476500"/>
                <a:gridCol w="2095500"/>
              </a:tblGrid>
              <a:tr h="280015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44638" algn="l"/>
                          <a:tab pos="1939925" algn="l"/>
                        </a:tabLst>
                      </a:pPr>
                      <a:r>
                        <a:rPr lang="en-US" sz="1800" dirty="0">
                          <a:effectLst/>
                        </a:rPr>
                        <a:t>Section: 	3 	Administration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15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44638" algn="l"/>
                          <a:tab pos="1939925" algn="l"/>
                        </a:tabLst>
                      </a:pPr>
                      <a:r>
                        <a:rPr lang="en-US" sz="1800" dirty="0">
                          <a:effectLst/>
                        </a:rPr>
                        <a:t>Body System: 	E 	Physiological Systems and Anatomical Regions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0030">
                <a:tc gridSpan="4">
                  <a:txBody>
                    <a:bodyPr/>
                    <a:lstStyle/>
                    <a:p>
                      <a:pPr marL="1943100" marR="0" indent="-194310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44638" algn="l"/>
                          <a:tab pos="1939925" algn="l"/>
                        </a:tabLst>
                      </a:pPr>
                      <a:r>
                        <a:rPr lang="en-US" sz="1800" dirty="0">
                          <a:effectLst/>
                        </a:rPr>
                        <a:t>Operation: 	0 	Introduction: Putting in or on a therapeutic, diagnostic, nutritional, physiological, or prophylactic substance except blood or blood products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Body System/Region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Approach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Substance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Qualifier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00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 Peripheral Vein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 Central Vein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 Percutaneous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 Anti-infective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 </a:t>
                      </a:r>
                      <a:r>
                        <a:rPr lang="en-US" sz="1800" dirty="0" err="1">
                          <a:effectLst/>
                        </a:rPr>
                        <a:t>Oxazolidinones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 Other Anti-infective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ADD R </a:t>
                      </a:r>
                      <a:r>
                        <a:rPr lang="en-US" sz="1800" b="1" dirty="0" err="1">
                          <a:effectLst/>
                        </a:rPr>
                        <a:t>isavuconazonium</a:t>
                      </a:r>
                      <a:endParaRPr lang="en-US" sz="18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</a:t>
            </a:r>
            <a:r>
              <a:rPr lang="en-US" dirty="0" smtClean="0"/>
              <a:t>Request: Oral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To capture the oral administration of </a:t>
            </a:r>
            <a:r>
              <a:rPr lang="en-US" sz="2400" dirty="0" err="1" smtClean="0"/>
              <a:t>isavuconazonium</a:t>
            </a:r>
            <a:r>
              <a:rPr lang="en-US" sz="2400" dirty="0" smtClean="0"/>
              <a:t>, </a:t>
            </a:r>
            <a:r>
              <a:rPr lang="en-US" sz="2400" dirty="0" err="1"/>
              <a:t>Astellas</a:t>
            </a:r>
            <a:r>
              <a:rPr lang="en-US" sz="2400" dirty="0"/>
              <a:t> </a:t>
            </a:r>
            <a:r>
              <a:rPr lang="en-US" sz="2400" dirty="0" smtClean="0"/>
              <a:t>requests </a:t>
            </a:r>
            <a:r>
              <a:rPr lang="en-US" sz="2400" dirty="0"/>
              <a:t>the creation of </a:t>
            </a:r>
            <a:r>
              <a:rPr lang="en-US" sz="2400" dirty="0" smtClean="0"/>
              <a:t>the </a:t>
            </a:r>
            <a:r>
              <a:rPr lang="en-US" sz="2400" dirty="0"/>
              <a:t>following new ICD-10-PCS code by establishing a new approach for oral treatments as well as a new, separate qualifier in table 3E0 body system/region D Mouth and Pharynx, as is shown below. 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202950"/>
              </p:ext>
            </p:extLst>
          </p:nvPr>
        </p:nvGraphicFramePr>
        <p:xfrm>
          <a:off x="533400" y="3688132"/>
          <a:ext cx="8229600" cy="2712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1515979"/>
                <a:gridCol w="2598821"/>
                <a:gridCol w="2057400"/>
              </a:tblGrid>
              <a:tr h="396214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8138" algn="l"/>
                          <a:tab pos="2001838" algn="l"/>
                        </a:tabLst>
                      </a:pPr>
                      <a:r>
                        <a:rPr lang="en-US" sz="1800" dirty="0">
                          <a:effectLst/>
                        </a:rPr>
                        <a:t>Section: 	3 	Administration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14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8138" algn="l"/>
                          <a:tab pos="2001838" algn="l"/>
                        </a:tabLst>
                      </a:pPr>
                      <a:r>
                        <a:rPr lang="en-US" sz="1800" dirty="0">
                          <a:effectLst/>
                        </a:rPr>
                        <a:t>Body System: 	E 	Physiological Systems and Anatomical Regions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2427">
                <a:tc gridSpan="4">
                  <a:txBody>
                    <a:bodyPr/>
                    <a:lstStyle/>
                    <a:p>
                      <a:pPr marL="2001838" marR="0" indent="-2001838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8138" algn="l"/>
                          <a:tab pos="2001838" algn="l"/>
                        </a:tabLst>
                      </a:pPr>
                      <a:r>
                        <a:rPr lang="en-US" sz="1800" dirty="0">
                          <a:effectLst/>
                        </a:rPr>
                        <a:t>Operation: 	0 	Introduction: Putting in or on a therapeutic, diagnostic, nutritional, physiological, or </a:t>
                      </a:r>
                      <a:r>
                        <a:rPr lang="en-US" sz="1800" dirty="0" smtClean="0">
                          <a:effectLst/>
                        </a:rPr>
                        <a:t>prophylactic </a:t>
                      </a:r>
                      <a:r>
                        <a:rPr lang="en-US" sz="1800" dirty="0">
                          <a:effectLst/>
                        </a:rPr>
                        <a:t>substance except blood or blood products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Body System/Region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Approach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Substance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Qualifier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 Mouth and Pharynx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ADD Z Oral</a:t>
                      </a:r>
                      <a:endParaRPr lang="en-US" sz="18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2 Anti-infective</a:t>
                      </a:r>
                      <a:endParaRPr lang="en-US" sz="18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ADD R </a:t>
                      </a:r>
                      <a:r>
                        <a:rPr lang="en-US" sz="1800" b="1" dirty="0" err="1">
                          <a:effectLst/>
                        </a:rPr>
                        <a:t>Isavuconazonium</a:t>
                      </a:r>
                      <a:endParaRPr lang="en-US" sz="18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2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/>
              <a:t>Administration of </a:t>
            </a:r>
            <a:r>
              <a:rPr lang="en-US" sz="3200" dirty="0"/>
              <a:t>CRESEMBA® </a:t>
            </a:r>
            <a:r>
              <a:rPr lang="en-US" sz="3200" dirty="0" smtClean="0"/>
              <a:t>Cannot Be Described by Current Codes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Issue/Request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/>
              <a:t>There is not a unique ICD-10-PCS code to describe the intravenous (IV) and oral administration of CRESEMBA® (</a:t>
            </a:r>
            <a:r>
              <a:rPr lang="en-US" sz="2000" dirty="0" err="1"/>
              <a:t>isavuconazonium</a:t>
            </a:r>
            <a:r>
              <a:rPr lang="en-US" sz="2000" dirty="0"/>
              <a:t>) to treat patients with invasive fungal infections, in particular invasive </a:t>
            </a:r>
            <a:r>
              <a:rPr lang="en-US" sz="2000" dirty="0" err="1"/>
              <a:t>aspergillosis</a:t>
            </a:r>
            <a:r>
              <a:rPr lang="en-US" sz="2000" dirty="0"/>
              <a:t> and </a:t>
            </a:r>
            <a:r>
              <a:rPr lang="en-US" sz="2000" dirty="0" err="1" smtClean="0"/>
              <a:t>mucormycosis</a:t>
            </a:r>
            <a:endParaRPr lang="en-US" sz="20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 err="1"/>
              <a:t>Astellas</a:t>
            </a:r>
            <a:r>
              <a:rPr lang="en-US" sz="2000" dirty="0"/>
              <a:t> requests to establish </a:t>
            </a:r>
            <a:r>
              <a:rPr lang="en-US" sz="2000" dirty="0" smtClean="0"/>
              <a:t>new </a:t>
            </a:r>
            <a:r>
              <a:rPr lang="en-US" sz="2000" dirty="0"/>
              <a:t>ICD-10-PCS codes </a:t>
            </a:r>
            <a:r>
              <a:rPr lang="en-US" sz="2000" dirty="0" smtClean="0"/>
              <a:t>to </a:t>
            </a:r>
            <a:r>
              <a:rPr lang="en-US" sz="2000" dirty="0"/>
              <a:t>better </a:t>
            </a:r>
            <a:r>
              <a:rPr lang="en-US" sz="2000" dirty="0" smtClean="0"/>
              <a:t>identify both IV and oral </a:t>
            </a:r>
            <a:r>
              <a:rPr lang="en-US" sz="2000" dirty="0" err="1"/>
              <a:t>isavuconazonium</a:t>
            </a:r>
            <a:r>
              <a:rPr lang="en-US" sz="2000" dirty="0"/>
              <a:t> administration for the treatment of invasive </a:t>
            </a:r>
            <a:r>
              <a:rPr lang="en-US" sz="2000" dirty="0" err="1"/>
              <a:t>aspergillosis</a:t>
            </a:r>
            <a:r>
              <a:rPr lang="en-US" sz="2000" dirty="0"/>
              <a:t> and </a:t>
            </a:r>
            <a:r>
              <a:rPr lang="en-US" sz="2000" dirty="0" err="1" smtClean="0"/>
              <a:t>mucormycosis</a:t>
            </a:r>
            <a:endParaRPr lang="en-US" sz="20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2000" b="1" dirty="0" smtClean="0"/>
              <a:t>NTAP Application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 err="1"/>
              <a:t>Astellas</a:t>
            </a:r>
            <a:r>
              <a:rPr lang="en-US" sz="2000" dirty="0"/>
              <a:t> submitted a New Technology Add-On Payment (NTAP) application for </a:t>
            </a:r>
            <a:r>
              <a:rPr lang="en-US" sz="2000" dirty="0" err="1"/>
              <a:t>isavuconazonium</a:t>
            </a:r>
            <a:r>
              <a:rPr lang="en-US" sz="2000" dirty="0"/>
              <a:t> for fiscal year (FY) </a:t>
            </a:r>
            <a:r>
              <a:rPr lang="en-US" sz="2000" dirty="0" smtClean="0"/>
              <a:t>2016</a:t>
            </a:r>
            <a:endParaRPr lang="en-US" sz="2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000" b="1" dirty="0" smtClean="0"/>
              <a:t>FDA </a:t>
            </a:r>
            <a:r>
              <a:rPr lang="en-US" sz="2000" b="1" dirty="0"/>
              <a:t>Approval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 smtClean="0"/>
              <a:t>A </a:t>
            </a:r>
            <a:r>
              <a:rPr lang="en-US" sz="2000" dirty="0"/>
              <a:t>New Drug Application (NDA) for </a:t>
            </a:r>
            <a:r>
              <a:rPr lang="en-US" sz="2000" dirty="0" err="1"/>
              <a:t>isavuconazonium</a:t>
            </a:r>
            <a:r>
              <a:rPr lang="en-US" sz="2000" dirty="0"/>
              <a:t> was submitted to the FDA and accepted by the agency on September 6, 2014.  Based on PDUFA regulations, the target date of regulatory approval is March 8, 2015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57200" y="1371600"/>
            <a:ext cx="8458200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/>
              <a:t>Summary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1800" dirty="0"/>
              <a:t>A </a:t>
            </a:r>
            <a:r>
              <a:rPr lang="en-US" sz="1800" dirty="0" smtClean="0"/>
              <a:t>NDA </a:t>
            </a:r>
            <a:r>
              <a:rPr lang="en-US" sz="1800" dirty="0"/>
              <a:t>for </a:t>
            </a:r>
            <a:r>
              <a:rPr lang="en-US" sz="1800" dirty="0" err="1"/>
              <a:t>isavuconazonium</a:t>
            </a:r>
            <a:r>
              <a:rPr lang="en-US" sz="1800" dirty="0"/>
              <a:t> was submitted to the FDA and accepted by the agency on September 6, </a:t>
            </a:r>
            <a:r>
              <a:rPr lang="en-US" sz="1800" dirty="0" smtClean="0"/>
              <a:t>2014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1800" dirty="0" err="1" smtClean="0"/>
              <a:t>Astellas</a:t>
            </a:r>
            <a:r>
              <a:rPr lang="en-US" sz="1800" dirty="0" smtClean="0"/>
              <a:t> </a:t>
            </a:r>
            <a:r>
              <a:rPr lang="en-US" sz="1800" dirty="0"/>
              <a:t>submitted a </a:t>
            </a:r>
            <a:r>
              <a:rPr lang="en-US" sz="1800" dirty="0" smtClean="0"/>
              <a:t>NTAP </a:t>
            </a:r>
            <a:r>
              <a:rPr lang="en-US" sz="1800" dirty="0"/>
              <a:t>application for </a:t>
            </a:r>
            <a:r>
              <a:rPr lang="en-US" sz="1800" dirty="0" err="1"/>
              <a:t>isavuconazonium</a:t>
            </a:r>
            <a:r>
              <a:rPr lang="en-US" sz="1800" dirty="0"/>
              <a:t> for fiscal year </a:t>
            </a:r>
            <a:r>
              <a:rPr lang="en-US" sz="1800" dirty="0" smtClean="0"/>
              <a:t>2016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1800" dirty="0"/>
              <a:t>There is not a unique ICD-10-PCS code to describe the IV and oral administration of CRESEMBA® to treat patients with invasive fungal infections, in particular invasive </a:t>
            </a:r>
            <a:r>
              <a:rPr lang="en-US" sz="1800" dirty="0" err="1"/>
              <a:t>aspergillosis</a:t>
            </a:r>
            <a:r>
              <a:rPr lang="en-US" sz="1800" dirty="0"/>
              <a:t> and </a:t>
            </a:r>
            <a:r>
              <a:rPr lang="en-US" sz="1800" dirty="0" err="1" smtClean="0"/>
              <a:t>mucormycosis</a:t>
            </a:r>
            <a:endParaRPr lang="en-US" sz="1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1800" dirty="0" err="1"/>
              <a:t>Astellas</a:t>
            </a:r>
            <a:r>
              <a:rPr lang="en-US" sz="1800" dirty="0"/>
              <a:t> requests to establish </a:t>
            </a:r>
            <a:r>
              <a:rPr lang="en-US" sz="1800" dirty="0" smtClean="0"/>
              <a:t>new </a:t>
            </a:r>
            <a:r>
              <a:rPr lang="en-US" sz="1800" dirty="0"/>
              <a:t>ICD-10-PCS codes to better identify both IV and oral </a:t>
            </a:r>
            <a:r>
              <a:rPr lang="en-US" sz="1800" dirty="0" err="1"/>
              <a:t>isavuconazonium</a:t>
            </a:r>
            <a:r>
              <a:rPr lang="en-US" sz="1800" dirty="0"/>
              <a:t> administration for the treatment of invasive </a:t>
            </a:r>
            <a:r>
              <a:rPr lang="en-US" sz="1800" dirty="0" err="1"/>
              <a:t>aspergillosis</a:t>
            </a:r>
            <a:r>
              <a:rPr lang="en-US" sz="1800" dirty="0"/>
              <a:t> and </a:t>
            </a:r>
            <a:r>
              <a:rPr lang="en-US" sz="1800" dirty="0" err="1" smtClean="0"/>
              <a:t>mucormycosis</a:t>
            </a:r>
            <a:r>
              <a:rPr lang="en-US" sz="1800" dirty="0" smtClean="0"/>
              <a:t>:</a:t>
            </a:r>
            <a:endParaRPr lang="en-US" sz="1800" dirty="0"/>
          </a:p>
          <a:p>
            <a:pPr marL="857250" lvl="1" indent="-457200">
              <a:buFont typeface="+mj-lt"/>
              <a:buAutoNum type="arabicPeriod"/>
            </a:pPr>
            <a:r>
              <a:rPr lang="en-US" sz="1800" dirty="0" smtClean="0"/>
              <a:t>To </a:t>
            </a:r>
            <a:r>
              <a:rPr lang="en-US" sz="1800" dirty="0"/>
              <a:t>capture the intravenous administration of </a:t>
            </a:r>
            <a:r>
              <a:rPr lang="en-US" sz="1800" dirty="0" err="1"/>
              <a:t>isavuconazonium</a:t>
            </a:r>
            <a:r>
              <a:rPr lang="en-US" sz="1800" dirty="0"/>
              <a:t>, </a:t>
            </a:r>
            <a:r>
              <a:rPr lang="en-US" sz="1800" dirty="0" err="1"/>
              <a:t>Astellas</a:t>
            </a:r>
            <a:r>
              <a:rPr lang="en-US" sz="1800" dirty="0"/>
              <a:t> proposes to create </a:t>
            </a:r>
            <a:r>
              <a:rPr lang="en-US" sz="1800" dirty="0" smtClean="0"/>
              <a:t>new </a:t>
            </a:r>
            <a:r>
              <a:rPr lang="en-US" sz="1800" dirty="0"/>
              <a:t>ICD-10-PCS codes by establishing a new, separate qualifier in table 3E0 </a:t>
            </a:r>
            <a:r>
              <a:rPr lang="en-US" sz="1800" dirty="0" smtClean="0"/>
              <a:t>.  </a:t>
            </a:r>
            <a:r>
              <a:rPr lang="en-US" sz="1800" dirty="0"/>
              <a:t>This option is limited to 3 Peripheral Vein and 4 Central Vein body system/region values and a percutaneous </a:t>
            </a:r>
            <a:r>
              <a:rPr lang="en-US" sz="1800" dirty="0" smtClean="0"/>
              <a:t>approach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/>
              <a:t>To capture the oral administration of </a:t>
            </a:r>
            <a:r>
              <a:rPr lang="en-US" sz="1800" dirty="0" err="1"/>
              <a:t>isavuconazonium</a:t>
            </a:r>
            <a:r>
              <a:rPr lang="en-US" sz="1800" dirty="0"/>
              <a:t>, </a:t>
            </a:r>
            <a:r>
              <a:rPr lang="en-US" sz="1800" dirty="0" err="1"/>
              <a:t>Astellas</a:t>
            </a:r>
            <a:r>
              <a:rPr lang="en-US" sz="1800" dirty="0"/>
              <a:t> proposes to create </a:t>
            </a:r>
            <a:r>
              <a:rPr lang="en-US" sz="1800" dirty="0" smtClean="0"/>
              <a:t>a new </a:t>
            </a:r>
            <a:r>
              <a:rPr lang="en-US" sz="1800" dirty="0"/>
              <a:t>ICD-10-PCS code by establishing a new approach for oral treatments as well as a new, separate qualifier in table 3E0 body system/region D Mouth and </a:t>
            </a:r>
            <a:r>
              <a:rPr lang="en-US" sz="1800" dirty="0" smtClean="0"/>
              <a:t>Pharynx</a:t>
            </a:r>
            <a:endParaRPr lang="en-US" sz="18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57200" y="1371600"/>
            <a:ext cx="8458200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4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3200"/>
            <a:ext cx="7772400" cy="136207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 Background and Unmet Medical Need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7D227DA-043B-4C48-91A2-32B39C53C32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20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29600" y="304800"/>
            <a:ext cx="609600" cy="30480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29600" y="304800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1223" y="119263"/>
            <a:ext cx="8226720" cy="114348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Invasive Mold Infections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990600"/>
            <a:ext cx="8610600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44" y="1122305"/>
            <a:ext cx="7877156" cy="535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02DDB-C13F-473E-AACA-21864AE54F4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838200"/>
          </a:xfrm>
        </p:spPr>
        <p:txBody>
          <a:bodyPr>
            <a:normAutofit/>
          </a:bodyPr>
          <a:lstStyle/>
          <a:p>
            <a:r>
              <a:rPr altLang="en-US" sz="36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Aspergillus</a:t>
            </a:r>
            <a:r>
              <a:rPr alt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altLang="en-US" sz="36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Aspergillosis</a:t>
            </a:r>
            <a:r>
              <a:rPr alt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30223" y="1152197"/>
            <a:ext cx="6705601" cy="5046663"/>
          </a:xfrm>
        </p:spPr>
        <p:txBody>
          <a:bodyPr/>
          <a:lstStyle/>
          <a:p>
            <a:pPr>
              <a:defRPr/>
            </a:pPr>
            <a:r>
              <a:rPr altLang="en-US" sz="2800" i="1" dirty="0" smtClean="0">
                <a:solidFill>
                  <a:schemeClr val="bg2">
                    <a:lumMod val="10000"/>
                  </a:schemeClr>
                </a:solidFill>
              </a:rPr>
              <a:t>Aspergillus</a:t>
            </a:r>
            <a:r>
              <a:rPr altLang="en-US" sz="2800" dirty="0" smtClean="0">
                <a:solidFill>
                  <a:schemeClr val="bg2">
                    <a:lumMod val="10000"/>
                  </a:schemeClr>
                </a:solidFill>
              </a:rPr>
              <a:t>  is widely found in soil, dust, plants, food, and air vents</a:t>
            </a:r>
          </a:p>
          <a:p>
            <a:pPr>
              <a:defRPr/>
            </a:pPr>
            <a:r>
              <a:rPr lang="en-US" altLang="en-US" sz="2800" dirty="0">
                <a:solidFill>
                  <a:schemeClr val="bg2">
                    <a:lumMod val="10000"/>
                  </a:schemeClr>
                </a:solidFill>
              </a:rPr>
              <a:t>Most common mold pathogen causing invasive fungal </a:t>
            </a:r>
            <a:r>
              <a:rPr lang="en-US" altLang="en-US" sz="2800" dirty="0" smtClean="0">
                <a:solidFill>
                  <a:schemeClr val="bg2">
                    <a:lumMod val="10000"/>
                  </a:schemeClr>
                </a:solidFill>
              </a:rPr>
              <a:t>infections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chemeClr val="bg2">
                    <a:lumMod val="10000"/>
                  </a:schemeClr>
                </a:solidFill>
              </a:rPr>
              <a:t>Opportunistic </a:t>
            </a:r>
            <a:r>
              <a:rPr lang="en-US" altLang="en-US" sz="2800" dirty="0">
                <a:solidFill>
                  <a:schemeClr val="bg2">
                    <a:lumMod val="10000"/>
                  </a:schemeClr>
                </a:solidFill>
              </a:rPr>
              <a:t>pathogens: </a:t>
            </a:r>
            <a:r>
              <a:rPr lang="en-US" altLang="en-US" sz="2800" b="1" dirty="0">
                <a:solidFill>
                  <a:schemeClr val="bg2">
                    <a:lumMod val="10000"/>
                  </a:schemeClr>
                </a:solidFill>
              </a:rPr>
              <a:t>it’s the host!</a:t>
            </a:r>
          </a:p>
          <a:p>
            <a:pPr>
              <a:defRPr/>
            </a:pPr>
            <a:r>
              <a:rPr altLang="en-US" sz="2800" dirty="0" smtClean="0">
                <a:solidFill>
                  <a:schemeClr val="bg2">
                    <a:lumMod val="10000"/>
                  </a:schemeClr>
                </a:solidFill>
              </a:rPr>
              <a:t>High mortality ranging from 50%-90%</a:t>
            </a:r>
          </a:p>
          <a:p>
            <a:pPr>
              <a:defRPr/>
            </a:pPr>
            <a:r>
              <a:rPr altLang="en-US" sz="2800" dirty="0" smtClean="0">
                <a:solidFill>
                  <a:schemeClr val="bg2">
                    <a:lumMod val="10000"/>
                  </a:schemeClr>
                </a:solidFill>
              </a:rPr>
              <a:t>Difficult to isolate organism, </a:t>
            </a:r>
            <a:r>
              <a:rPr altLang="en-US" sz="2800" b="1" dirty="0" smtClean="0">
                <a:solidFill>
                  <a:schemeClr val="bg2">
                    <a:lumMod val="10000"/>
                  </a:schemeClr>
                </a:solidFill>
              </a:rPr>
              <a:t>diagnosis primarily based on clinical factors</a:t>
            </a:r>
          </a:p>
        </p:txBody>
      </p:sp>
      <p:pic>
        <p:nvPicPr>
          <p:cNvPr id="45060" name="Picture 2" descr="http://enfo.agt.bme.hu/drupal/sites/default/files/Aspergillus%20flavus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24" y="1181100"/>
            <a:ext cx="2008187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4" descr="http://www.pfdb.net/photo/mirhendi_h/box020909/wide/a_flavus_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81600"/>
            <a:ext cx="137477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6" descr="http://parrotlife.co.uk/wp-content/uploads/2011/11/aspergillus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600200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762000"/>
            <a:ext cx="8699500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4754563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1062-87CE-45B0-8E40-E27A9F6FEAD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29900" y="7883"/>
            <a:ext cx="8226720" cy="114348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/>
                </a:solidFill>
              </a:rPr>
              <a:t>Primary Host Condition and Risk Factors </a:t>
            </a:r>
            <a:br>
              <a:rPr lang="en-US" altLang="en-US" sz="3200" dirty="0" smtClean="0">
                <a:solidFill>
                  <a:schemeClr val="accent6"/>
                </a:solidFill>
              </a:rPr>
            </a:br>
            <a:r>
              <a:rPr lang="en-US" altLang="en-US" sz="3200" dirty="0" smtClean="0">
                <a:solidFill>
                  <a:schemeClr val="accent6"/>
                </a:solidFill>
              </a:rPr>
              <a:t>Drive the Risk</a:t>
            </a:r>
            <a:r>
              <a:rPr lang="en-US" altLang="en-US" sz="3200" i="1" dirty="0" smtClean="0">
                <a:solidFill>
                  <a:schemeClr val="accent6"/>
                </a:solidFill>
              </a:rPr>
              <a:t> </a:t>
            </a:r>
            <a:r>
              <a:rPr lang="en-US" altLang="en-US" sz="3200" dirty="0" smtClean="0">
                <a:solidFill>
                  <a:schemeClr val="accent6"/>
                </a:solidFill>
              </a:rPr>
              <a:t>for Invasive Aspergillosis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8E37-C52B-44B0-875A-CBF991977C60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224739" y="2648096"/>
            <a:ext cx="3195214" cy="23895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Primary Host Factor</a:t>
            </a:r>
            <a:r>
              <a:rPr lang="en-US" sz="1600" b="1" baseline="30000" dirty="0" smtClean="0"/>
              <a:t>1,4</a:t>
            </a:r>
          </a:p>
          <a:p>
            <a:pPr algn="ctr"/>
            <a:r>
              <a:rPr lang="en-US" sz="1600" dirty="0" smtClean="0"/>
              <a:t>Acute hematologic malignancy</a:t>
            </a:r>
          </a:p>
          <a:p>
            <a:pPr algn="ctr"/>
            <a:r>
              <a:rPr lang="en-US" sz="1600" dirty="0" smtClean="0"/>
              <a:t>Aplastic anemia and myelodysplasia</a:t>
            </a:r>
          </a:p>
          <a:p>
            <a:pPr algn="ctr"/>
            <a:r>
              <a:rPr lang="en-US" sz="1600" dirty="0" smtClean="0"/>
              <a:t>Allogeneic HSCT</a:t>
            </a:r>
          </a:p>
          <a:p>
            <a:pPr algn="ctr"/>
            <a:r>
              <a:rPr lang="en-US" sz="1600" dirty="0" smtClean="0"/>
              <a:t>Solid organ transplantation</a:t>
            </a:r>
          </a:p>
          <a:p>
            <a:pPr algn="ctr"/>
            <a:r>
              <a:rPr lang="en-US" sz="1600" dirty="0" smtClean="0"/>
              <a:t>Solid tumor</a:t>
            </a:r>
          </a:p>
          <a:p>
            <a:pPr algn="ctr"/>
            <a:r>
              <a:rPr lang="en-US" sz="1600" dirty="0" smtClean="0"/>
              <a:t>Other immune disorder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IMMUNOSUPPRESSION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440236" y="1564873"/>
            <a:ext cx="2561785" cy="1301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Factors Related to Underlying Condition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1-5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Neutropenia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Progressive disease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Graft-vs-host disease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97482" y="1364776"/>
            <a:ext cx="2561785" cy="19213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Innate Immune Status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1,5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Polymorphisms in: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Toll-like receptors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Interleukin-10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Mannose-binding lectin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Plasminogen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Others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5680412"/>
            <a:ext cx="47110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lvl="0" indent="-228600">
              <a:buAutoNum type="arabicPeriod"/>
            </a:pPr>
            <a:r>
              <a:rPr lang="en-US" sz="1200" dirty="0" smtClean="0"/>
              <a:t>Adapted from Herbrecht R, </a:t>
            </a:r>
            <a:r>
              <a:rPr lang="en-US" sz="1200" dirty="0"/>
              <a:t>et </a:t>
            </a:r>
            <a:r>
              <a:rPr lang="en-US" sz="1200" dirty="0" smtClean="0"/>
              <a:t>al. </a:t>
            </a:r>
            <a:r>
              <a:rPr lang="en-US" sz="1200" i="1" dirty="0" smtClean="0"/>
              <a:t>Ann </a:t>
            </a:r>
            <a:r>
              <a:rPr lang="en-US" sz="1200" i="1" dirty="0"/>
              <a:t>N Y Acad Sci</a:t>
            </a:r>
            <a:r>
              <a:rPr lang="en-US" sz="1200" dirty="0"/>
              <a:t>. </a:t>
            </a:r>
            <a:r>
              <a:rPr lang="en-US" sz="1200" dirty="0" smtClean="0"/>
              <a:t>2012;1272</a:t>
            </a:r>
            <a:r>
              <a:rPr lang="en-US" sz="1200" dirty="0"/>
              <a:t>:23-30</a:t>
            </a:r>
            <a:r>
              <a:rPr lang="en-US" sz="1200" dirty="0" smtClean="0"/>
              <a:t>.</a:t>
            </a:r>
            <a:r>
              <a:rPr lang="en-US" sz="1200" dirty="0"/>
              <a:t> </a:t>
            </a:r>
            <a:endParaRPr lang="en-US" sz="1200" dirty="0" smtClean="0"/>
          </a:p>
          <a:p>
            <a:pPr marL="228600" lvl="0" indent="-228600">
              <a:buAutoNum type="arabicPeriod"/>
            </a:pPr>
            <a:r>
              <a:rPr lang="en-US" sz="1200" dirty="0" smtClean="0"/>
              <a:t>Steinbach WJ, </a:t>
            </a:r>
            <a:r>
              <a:rPr lang="en-US" sz="1200" dirty="0"/>
              <a:t>et al. </a:t>
            </a:r>
            <a:r>
              <a:rPr lang="en-US" sz="1200" i="1" dirty="0"/>
              <a:t>J Infect</a:t>
            </a:r>
            <a:r>
              <a:rPr lang="en-US" sz="1200" dirty="0"/>
              <a:t>. 2012;65(5):453-464</a:t>
            </a:r>
            <a:r>
              <a:rPr lang="en-US" sz="1200" dirty="0" smtClean="0"/>
              <a:t>.</a:t>
            </a:r>
          </a:p>
          <a:p>
            <a:pPr marL="228600" lvl="0" indent="-228600">
              <a:buAutoNum type="arabicPeriod"/>
            </a:pPr>
            <a:r>
              <a:rPr lang="en-US" sz="1200" dirty="0" smtClean="0"/>
              <a:t>Garcia</a:t>
            </a:r>
            <a:r>
              <a:rPr lang="en-US" sz="1200" dirty="0"/>
              <a:t>-Vidal </a:t>
            </a:r>
            <a:r>
              <a:rPr lang="en-US" sz="1200" dirty="0" smtClean="0"/>
              <a:t>C, et al. </a:t>
            </a:r>
            <a:r>
              <a:rPr lang="en-US" sz="1200" i="1" dirty="0" smtClean="0"/>
              <a:t>Clin </a:t>
            </a:r>
            <a:r>
              <a:rPr lang="en-US" sz="1200" i="1" dirty="0"/>
              <a:t>Infect Dis</a:t>
            </a:r>
            <a:r>
              <a:rPr lang="en-US" sz="1200" dirty="0"/>
              <a:t>. 2008;47(8):1041-1050</a:t>
            </a:r>
            <a:r>
              <a:rPr lang="en-US" sz="1200" dirty="0" smtClean="0"/>
              <a:t>.</a:t>
            </a:r>
          </a:p>
          <a:p>
            <a:pPr marL="228600" indent="-228600">
              <a:buFontTx/>
              <a:buAutoNum type="arabicPeriod"/>
            </a:pPr>
            <a:r>
              <a:rPr lang="en-US" sz="1200" dirty="0"/>
              <a:t>Girmenia </a:t>
            </a:r>
            <a:r>
              <a:rPr lang="en-US" sz="1200" dirty="0" smtClean="0"/>
              <a:t>C, </a:t>
            </a:r>
            <a:r>
              <a:rPr lang="en-US" sz="1200" dirty="0"/>
              <a:t>et al. </a:t>
            </a:r>
            <a:r>
              <a:rPr lang="en-US" sz="1200" i="1" dirty="0"/>
              <a:t>Clin Infect Dis</a:t>
            </a:r>
            <a:r>
              <a:rPr lang="en-US" sz="1200" dirty="0"/>
              <a:t>. 2009;49(8):1226-1236. 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/>
              <a:t>Pagano L, et al. </a:t>
            </a:r>
            <a:r>
              <a:rPr lang="en-US" sz="1200" i="1" dirty="0" smtClean="0"/>
              <a:t>J </a:t>
            </a:r>
            <a:r>
              <a:rPr lang="en-US" sz="1200" i="1" dirty="0"/>
              <a:t>Antimicrob Chemother</a:t>
            </a:r>
            <a:r>
              <a:rPr lang="en-US" sz="1200" dirty="0"/>
              <a:t>. 2011;66 Suppl 1:i5-14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3002021" y="2215461"/>
            <a:ext cx="710832" cy="4055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111236" y="5078597"/>
            <a:ext cx="227006" cy="184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505049" y="3623562"/>
            <a:ext cx="2561785" cy="22629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Other Factors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1,2,4,5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Age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Diabetes mellitus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Metabolic acidosis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Iron overload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Renal impairment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Respiratory disease/infection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CMV disease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785084" y="2257233"/>
            <a:ext cx="723540" cy="374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334228" y="5064949"/>
            <a:ext cx="171451" cy="1257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705607" y="1024274"/>
            <a:ext cx="2184371" cy="1301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Medications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1-5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Corticosteroids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Chemotherapy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Immunosuppressive agents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803293" y="2278742"/>
            <a:ext cx="1380" cy="331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0951" y="3218904"/>
            <a:ext cx="2670285" cy="204438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Environmental Factors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1,5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Season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Construction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Composting, gardening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Contaminated water, food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Contaminated air handling systems</a:t>
            </a:r>
          </a:p>
          <a:p>
            <a:pPr marL="100584" indent="-100584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Tobacco/marijuana use</a:t>
            </a:r>
          </a:p>
        </p:txBody>
      </p:sp>
    </p:spTree>
    <p:extLst>
      <p:ext uri="{BB962C8B-B14F-4D97-AF65-F5344CB8AC3E}">
        <p14:creationId xmlns:p14="http://schemas.microsoft.com/office/powerpoint/2010/main" val="1863048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027" y="95450"/>
            <a:ext cx="8102137" cy="68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Mucormycosis – (a.k.a</a:t>
            </a:r>
            <a:r>
              <a:rPr lang="en-US" sz="3600" b="1" dirty="0">
                <a:solidFill>
                  <a:srgbClr val="0000FF"/>
                </a:solidFill>
              </a:rPr>
              <a:t>. </a:t>
            </a:r>
            <a:r>
              <a:rPr lang="en-US" sz="3600" b="1" dirty="0" smtClean="0">
                <a:solidFill>
                  <a:srgbClr val="0000FF"/>
                </a:solidFill>
              </a:rPr>
              <a:t>Zygomycosis 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952996" cy="52959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Ubiquitous; usually present in decaying matter</a:t>
            </a:r>
          </a:p>
          <a:p>
            <a:r>
              <a:rPr lang="en-US" sz="2600" dirty="0" smtClean="0"/>
              <a:t>Primary route of infection is via the respiratory tract</a:t>
            </a:r>
          </a:p>
          <a:p>
            <a:r>
              <a:rPr lang="en-US" sz="2600" dirty="0" smtClean="0"/>
              <a:t>Extremely </a:t>
            </a:r>
            <a:r>
              <a:rPr lang="en-US" sz="2600" dirty="0"/>
              <a:t>aggressive </a:t>
            </a:r>
            <a:r>
              <a:rPr lang="en-US" sz="2600" dirty="0" smtClean="0"/>
              <a:t>infection; </a:t>
            </a:r>
          </a:p>
          <a:p>
            <a:r>
              <a:rPr lang="en-US" sz="2600" dirty="0"/>
              <a:t>Rapidly progressive and fatal unless prompt action </a:t>
            </a:r>
            <a:r>
              <a:rPr lang="en-US" sz="2600" dirty="0" smtClean="0"/>
              <a:t>taken</a:t>
            </a:r>
            <a:endParaRPr lang="en-US" sz="2600" baseline="30000" dirty="0"/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7F39A3E-E8A9-4ED2-94A1-BF6F1697F45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4" descr="http://static.dangerousminds.net/uploads/images/life_cycle_of_pin_mou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6" y="1245476"/>
            <a:ext cx="35269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ts1.mm.bing.net/th?id=H.5037907233277004&amp;pid=1.7&amp;w=170&amp;h=154&amp;c=7&amp;rs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80" y="3572470"/>
            <a:ext cx="2996184" cy="275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08914" y="535577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05"/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030571" y="3778250"/>
            <a:ext cx="978408" cy="397049"/>
          </a:xfrm>
          <a:prstGeom prst="rightArrow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5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6419076"/>
            <a:ext cx="6258636" cy="276999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defTabSz="914305">
              <a:defRPr/>
            </a:pPr>
            <a:r>
              <a:rPr lang="en-US" sz="1200" dirty="0" err="1">
                <a:solidFill>
                  <a:prstClr val="black"/>
                </a:solidFill>
              </a:rPr>
              <a:t>Kontoyiannis</a:t>
            </a:r>
            <a:r>
              <a:rPr lang="en-US" sz="1200" dirty="0">
                <a:solidFill>
                  <a:prstClr val="black"/>
                </a:solidFill>
              </a:rPr>
              <a:t> DP. In: </a:t>
            </a:r>
            <a:r>
              <a:rPr lang="en-US" sz="1200" i="1" dirty="0">
                <a:solidFill>
                  <a:prstClr val="black"/>
                </a:solidFill>
              </a:rPr>
              <a:t>Goldman’s Cecil Medicine</a:t>
            </a:r>
            <a:r>
              <a:rPr lang="en-US" sz="1200" dirty="0">
                <a:solidFill>
                  <a:prstClr val="black"/>
                </a:solidFill>
              </a:rPr>
              <a:t>, 24th ed. Philadelphia, PA: Saunders Elsevier; 2012.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36" y="838200"/>
            <a:ext cx="8699500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52226"/>
            <a:ext cx="34194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11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34489433-8C31-47BF-A42D-5CAD9C30325F}"/>
  <p:tag name="GENSWF_ADVANCE_TIME" val="49.366"/>
  <p:tag name="TIMING" val=""/>
  <p:tag name="ISPRING_CUSTOM_TIMING_US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Astellas_Corporate_Powerpoint_Template_051413">
  <a:themeElements>
    <a:clrScheme name="Astellas Corporate">
      <a:dk1>
        <a:srgbClr val="929496"/>
      </a:dk1>
      <a:lt1>
        <a:sysClr val="window" lastClr="FFFFFF"/>
      </a:lt1>
      <a:dk2>
        <a:srgbClr val="BB2449"/>
      </a:dk2>
      <a:lt2>
        <a:srgbClr val="F0F0F0"/>
      </a:lt2>
      <a:accent1>
        <a:srgbClr val="5F1931"/>
      </a:accent1>
      <a:accent2>
        <a:srgbClr val="8E9FBC"/>
      </a:accent2>
      <a:accent3>
        <a:srgbClr val="E04E39"/>
      </a:accent3>
      <a:accent4>
        <a:srgbClr val="A6A8AA"/>
      </a:accent4>
      <a:accent5>
        <a:srgbClr val="8F2F4D"/>
      </a:accent5>
      <a:accent6>
        <a:srgbClr val="E03E52"/>
      </a:accent6>
      <a:hlink>
        <a:srgbClr val="8E9FBC"/>
      </a:hlink>
      <a:folHlink>
        <a:srgbClr val="9294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6615</TotalTime>
  <Words>2102</Words>
  <Application>Microsoft Office PowerPoint</Application>
  <PresentationFormat>On-screen Show (4:3)</PresentationFormat>
  <Paragraphs>363</Paragraphs>
  <Slides>40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Office Theme</vt:lpstr>
      <vt:lpstr>1_Office Theme</vt:lpstr>
      <vt:lpstr>3_Astellas_Corporate_Powerpoint_Template_051413</vt:lpstr>
      <vt:lpstr>2_Office Theme</vt:lpstr>
      <vt:lpstr>Worksheet</vt:lpstr>
      <vt:lpstr>ICD-10-PCS Application for Cresemba (isavuconazole)</vt:lpstr>
      <vt:lpstr>Isavuconazonium Sulfate (Isavuconazole)</vt:lpstr>
      <vt:lpstr>PowerPoint Presentation</vt:lpstr>
      <vt:lpstr>Administration of CRESEMBA® Cannot Be Described by Current Codes</vt:lpstr>
      <vt:lpstr>Disease Background and Unmet Medical Need </vt:lpstr>
      <vt:lpstr>Invasive Mold Infections</vt:lpstr>
      <vt:lpstr>Aspergillus (Aspergillosis)</vt:lpstr>
      <vt:lpstr>Primary Host Condition and Risk Factors  Drive the Risk for Invasive Aspergillosis</vt:lpstr>
      <vt:lpstr>Mucormycosis – (a.k.a. Zygomycosis )</vt:lpstr>
      <vt:lpstr>Difficult to diagnose and Differentiate Mold Infections</vt:lpstr>
      <vt:lpstr>PowerPoint Presentation</vt:lpstr>
      <vt:lpstr>PowerPoint Presentation</vt:lpstr>
      <vt:lpstr>Sulfobutylether‐β‐cyclodextrin (SBECD): Sequence of progressive degeneration of Renal proximal tubule cells. </vt:lpstr>
      <vt:lpstr>PowerPoint Presentation</vt:lpstr>
      <vt:lpstr>PowerPoint Presentation</vt:lpstr>
      <vt:lpstr>Unmet Medical Need for Additional Therapeutic Options </vt:lpstr>
      <vt:lpstr>Isavuconazonium Sulfate (Isavuconazole)</vt:lpstr>
      <vt:lpstr>PowerPoint Presentation</vt:lpstr>
      <vt:lpstr>Isavuconazole: Spectrum of Activity</vt:lpstr>
      <vt:lpstr>Clinical Pharmacology Characteristics</vt:lpstr>
      <vt:lpstr>Complexity of Achieving Adequate Drug Levels1 With Triazoles</vt:lpstr>
      <vt:lpstr>CYP450 Inhibitors and Inducers Increase Risk of Poor Response or Toxicity</vt:lpstr>
      <vt:lpstr>Drug – Drug Interaction Potential </vt:lpstr>
      <vt:lpstr>Phase 3 study Design and efficacy results </vt:lpstr>
      <vt:lpstr>PowerPoint Presentation</vt:lpstr>
      <vt:lpstr>Study 0104: Study Overview</vt:lpstr>
      <vt:lpstr>PowerPoint Presentation</vt:lpstr>
      <vt:lpstr>Study 0104: Primary endpoint met – all cause mortality at Day 42 </vt:lpstr>
      <vt:lpstr>PowerPoint Presentation</vt:lpstr>
      <vt:lpstr>PowerPoint Presentation</vt:lpstr>
      <vt:lpstr>PowerPoint Presentation</vt:lpstr>
      <vt:lpstr>Clinically relevant transaminase elevation: Isavuconazole vs. Voriconazole  </vt:lpstr>
      <vt:lpstr>Study 0103: Study Overview</vt:lpstr>
      <vt:lpstr>Study 0103: All-cause mortality through Day 42</vt:lpstr>
      <vt:lpstr>Fungiscope Registry: Mortality data is consistent with the historic data in the literature</vt:lpstr>
      <vt:lpstr>Summary - Isavuconazole</vt:lpstr>
      <vt:lpstr>ICD-10 Procedure Code Request</vt:lpstr>
      <vt:lpstr>Coding Request: IV Formulation</vt:lpstr>
      <vt:lpstr>Coding Request: Oral Formulation</vt:lpstr>
      <vt:lpstr>Summary</vt:lpstr>
    </vt:vector>
  </TitlesOfParts>
  <Company>Astellas Pharma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Technology Add-On Payment (NTAP) Application for Cresemba (isavuconazole)</dc:title>
  <dc:creator>Kim, Liz</dc:creator>
  <cp:lastModifiedBy>Celeste Beauregard</cp:lastModifiedBy>
  <cp:revision>84</cp:revision>
  <cp:lastPrinted>2015-01-19T15:30:48Z</cp:lastPrinted>
  <dcterms:created xsi:type="dcterms:W3CDTF">2015-01-09T05:41:19Z</dcterms:created>
  <dcterms:modified xsi:type="dcterms:W3CDTF">2015-02-20T21:59:22Z</dcterms:modified>
</cp:coreProperties>
</file>