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rawings/drawing2.xml" ContentType="application/vnd.openxmlformats-officedocument.drawingml.chartshapes+xml"/>
  <Override PartName="/ppt/drawings/drawing3.xml" ContentType="application/vnd.openxmlformats-officedocument.drawingml.chartshapes+xml"/>
  <Override PartName="/ppt/drawings/drawing4.xml" ContentType="application/vnd.openxmlformats-officedocument.drawingml.chartshapes+xml"/>
  <Override PartName="/ppt/drawings/drawing1.xml" ContentType="application/vnd.openxmlformats-officedocument.drawingml.chartshapes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7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1.xml" ContentType="application/vnd.openxmlformats-officedocument.presentationml.slide+xml"/>
  <Override PartName="/ppt/slides/slide5.xml" ContentType="application/vnd.openxmlformats-officedocument.presentationml.slide+xml"/>
  <Override PartName="/ppt/slides/slide22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21.xml" ContentType="application/vnd.openxmlformats-officedocument.presentationml.notesSlide+xml"/>
  <Override PartName="/ppt/slideMasters/slideMaster2.xml" ContentType="application/vnd.openxmlformats-officedocument.presentationml.slideMaster+xml"/>
  <Override PartName="/ppt/notesSlides/notesSlide20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8.xml" ContentType="application/vnd.openxmlformats-officedocument.presentationml.notesSlide+xml"/>
  <Override PartName="/ppt/slideLayouts/slideLayout1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12.xml" ContentType="application/vnd.openxmlformats-officedocument.presentationml.notesSlide+xml"/>
  <Override PartName="/ppt/slideLayouts/slideLayout17.xml" ContentType="application/vnd.openxmlformats-officedocument.presentationml.slideLayout+xml"/>
  <Override PartName="/ppt/notesSlides/notesSlide7.xml" ContentType="application/vnd.openxmlformats-officedocument.presentationml.notesSlide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notesSlides/notesSlide9.xml" ContentType="application/vnd.openxmlformats-officedocument.presentationml.notesSlide+xml"/>
  <Override PartName="/ppt/slideLayouts/slideLayout1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6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18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16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8.xml" ContentType="application/vnd.openxmlformats-officedocument.presentationml.slideLayout+xml"/>
  <Override PartName="/ppt/charts/chart1.xml" ContentType="application/vnd.openxmlformats-officedocument.drawingml.chart+xml"/>
  <Override PartName="/ppt/theme/theme3.xml" ContentType="application/vnd.openxmlformats-officedocument.theme+xml"/>
  <Override PartName="/ppt/charts/chart10.xml" ContentType="application/vnd.openxmlformats-officedocument.drawingml.chart+xml"/>
  <Override PartName="/ppt/diagrams/layout1.xml" ContentType="application/vnd.openxmlformats-officedocument.drawingml.diagramLayout+xml"/>
  <Override PartName="/ppt/theme/theme2.xml" ContentType="application/vnd.openxmlformats-officedocument.theme+xml"/>
  <Override PartName="/ppt/diagrams/colors1.xml" ContentType="application/vnd.openxmlformats-officedocument.drawingml.diagramColors+xml"/>
  <Override PartName="/ppt/charts/chart6.xml" ContentType="application/vnd.openxmlformats-officedocument.drawingml.chart+xml"/>
  <Override PartName="/ppt/diagrams/drawing2.xml" ContentType="application/vnd.ms-office.drawingml.diagramDrawing+xml"/>
  <Override PartName="/ppt/diagrams/colors2.xml" ContentType="application/vnd.openxmlformats-officedocument.drawingml.diagramColors+xml"/>
  <Override PartName="/ppt/diagrams/quickStyle2.xml" ContentType="application/vnd.openxmlformats-officedocument.drawingml.diagramStyle+xml"/>
  <Override PartName="/ppt/diagrams/layout2.xml" ContentType="application/vnd.openxmlformats-officedocument.drawingml.diagramLayout+xml"/>
  <Override PartName="/ppt/diagrams/quickStyle1.xml" ContentType="application/vnd.openxmlformats-officedocument.drawingml.diagramStyle+xml"/>
  <Override PartName="/ppt/charts/chart7.xml" ContentType="application/vnd.openxmlformats-officedocument.drawingml.chart+xml"/>
  <Override PartName="/ppt/notesMasters/notesMaster1.xml" ContentType="application/vnd.openxmlformats-officedocument.presentationml.notesMaster+xml"/>
  <Override PartName="/ppt/charts/chart11.xml" ContentType="application/vnd.openxmlformats-officedocument.drawingml.chart+xml"/>
  <Override PartName="/ppt/commentAuthors.xml" ContentType="application/vnd.openxmlformats-officedocument.presentationml.commentAuthors+xml"/>
  <Override PartName="/ppt/charts/chart9.xml" ContentType="application/vnd.openxmlformats-officedocument.drawingml.chart+xml"/>
  <Override PartName="/ppt/charts/chart8.xml" ContentType="application/vnd.openxmlformats-officedocument.drawingml.chart+xml"/>
  <Override PartName="/ppt/theme/theme1.xml" ContentType="application/vnd.openxmlformats-officedocument.theme+xml"/>
  <Override PartName="/ppt/charts/chart2.xml" ContentType="application/vnd.openxmlformats-officedocument.drawingml.chart+xml"/>
  <Override PartName="/ppt/diagrams/drawing1.xml" ContentType="application/vnd.ms-office.drawingml.diagramDrawing+xml"/>
  <Override PartName="/ppt/charts/chart5.xml" ContentType="application/vnd.openxmlformats-officedocument.drawingml.chart+xml"/>
  <Override PartName="/ppt/charts/chart4.xml" ContentType="application/vnd.openxmlformats-officedocument.drawingml.chart+xml"/>
  <Override PartName="/ppt/charts/chart3.xml" ContentType="application/vnd.openxmlformats-officedocument.drawingml.chart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3" r:id="rId2"/>
  </p:sldMasterIdLst>
  <p:notesMasterIdLst>
    <p:notesMasterId r:id="rId30"/>
  </p:notesMasterIdLst>
  <p:sldIdLst>
    <p:sldId id="284" r:id="rId3"/>
    <p:sldId id="334" r:id="rId4"/>
    <p:sldId id="336" r:id="rId5"/>
    <p:sldId id="341" r:id="rId6"/>
    <p:sldId id="289" r:id="rId7"/>
    <p:sldId id="337" r:id="rId8"/>
    <p:sldId id="290" r:id="rId9"/>
    <p:sldId id="323" r:id="rId10"/>
    <p:sldId id="333" r:id="rId11"/>
    <p:sldId id="339" r:id="rId12"/>
    <p:sldId id="340" r:id="rId13"/>
    <p:sldId id="343" r:id="rId14"/>
    <p:sldId id="344" r:id="rId15"/>
    <p:sldId id="293" r:id="rId16"/>
    <p:sldId id="345" r:id="rId17"/>
    <p:sldId id="335" r:id="rId18"/>
    <p:sldId id="298" r:id="rId19"/>
    <p:sldId id="329" r:id="rId20"/>
    <p:sldId id="301" r:id="rId21"/>
    <p:sldId id="326" r:id="rId22"/>
    <p:sldId id="327" r:id="rId23"/>
    <p:sldId id="328" r:id="rId24"/>
    <p:sldId id="348" r:id="rId25"/>
    <p:sldId id="347" r:id="rId26"/>
    <p:sldId id="332" r:id="rId27"/>
    <p:sldId id="308" r:id="rId28"/>
    <p:sldId id="307" r:id="rId2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%username:~0,2%" initials="%" lastIdx="13" clrIdx="0"/>
  <p:cmAuthor id="1" name="mmcdonnell" initials="MAM" lastIdx="17" clrIdx="1"/>
  <p:cmAuthor id="2" name="Zsuzsanna Igyarto" initials="ZsI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19" autoAdjust="0"/>
    <p:restoredTop sz="92063" autoAdjust="0"/>
  </p:normalViewPr>
  <p:slideViewPr>
    <p:cSldViewPr>
      <p:cViewPr>
        <p:scale>
          <a:sx n="90" d="100"/>
          <a:sy n="90" d="100"/>
        </p:scale>
        <p:origin x="-792" y="-3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igyarto\Documents\Healthcare%20Policy\New%20Tech%20Add-On\Book1.xlsx" TargetMode="Externa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5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3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4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igyarto\Documents\Healthcare%20Policy\New%20Tech%20Add-On\Book1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igyarto\Documents\Healthcare%20Policy\New%20Tech%20Add-On\Book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60000"/>
                  <a:lumOff val="40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tx1">
                  <a:lumMod val="60000"/>
                  <a:lumOff val="4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tx1">
                  <a:lumMod val="60000"/>
                  <a:lumOff val="40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rgbClr val="0070C0"/>
              </a:solidFill>
            </c:spPr>
          </c:dPt>
          <c:dPt>
            <c:idx val="4"/>
            <c:invertIfNegative val="0"/>
            <c:bubble3D val="0"/>
            <c:spPr>
              <a:solidFill>
                <a:schemeClr val="tx1">
                  <a:lumMod val="60000"/>
                  <a:lumOff val="40000"/>
                </a:schemeClr>
              </a:solidFill>
              <a:ln>
                <a:solidFill>
                  <a:schemeClr val="tx1">
                    <a:lumMod val="60000"/>
                    <a:lumOff val="40000"/>
                  </a:schemeClr>
                </a:solidFill>
              </a:ln>
            </c:spPr>
          </c:dPt>
          <c:dPt>
            <c:idx val="5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</c:spPr>
          </c:dPt>
          <c:dPt>
            <c:idx val="6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5.1M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6.8M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13M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16.3M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18M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26M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31M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Sheet1!$B$5:$B$11</c:f>
              <c:strCache>
                <c:ptCount val="7"/>
                <c:pt idx="0">
                  <c:v>CHF</c:v>
                </c:pt>
                <c:pt idx="1">
                  <c:v>Stroke</c:v>
                </c:pt>
                <c:pt idx="2">
                  <c:v>Cancer</c:v>
                </c:pt>
                <c:pt idx="3">
                  <c:v>CAD</c:v>
                </c:pt>
                <c:pt idx="4">
                  <c:v>PAD</c:v>
                </c:pt>
                <c:pt idx="5">
                  <c:v>Diabetes</c:v>
                </c:pt>
                <c:pt idx="6">
                  <c:v>Kidney Disease</c:v>
                </c:pt>
              </c:strCache>
            </c:strRef>
          </c:cat>
          <c:val>
            <c:numRef>
              <c:f>Sheet1!$C$5:$C$11</c:f>
              <c:numCache>
                <c:formatCode>General</c:formatCode>
                <c:ptCount val="7"/>
                <c:pt idx="0">
                  <c:v>5.0999999999999996</c:v>
                </c:pt>
                <c:pt idx="1">
                  <c:v>6.8</c:v>
                </c:pt>
                <c:pt idx="2">
                  <c:v>13</c:v>
                </c:pt>
                <c:pt idx="3">
                  <c:v>16.3</c:v>
                </c:pt>
                <c:pt idx="4">
                  <c:v>18</c:v>
                </c:pt>
                <c:pt idx="5">
                  <c:v>26</c:v>
                </c:pt>
                <c:pt idx="6">
                  <c:v>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8005632"/>
        <c:axId val="107239616"/>
      </c:barChart>
      <c:catAx>
        <c:axId val="1280056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500" b="1"/>
            </a:pPr>
            <a:endParaRPr lang="en-US"/>
          </a:p>
        </c:txPr>
        <c:crossAx val="107239616"/>
        <c:crosses val="autoZero"/>
        <c:auto val="1"/>
        <c:lblAlgn val="ctr"/>
        <c:lblOffset val="100"/>
        <c:noMultiLvlLbl val="0"/>
      </c:catAx>
      <c:valAx>
        <c:axId val="107239616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1280056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Sheet1!$A$54</c:f>
              <c:strCache>
                <c:ptCount val="1"/>
                <c:pt idx="0">
                  <c:v>TLR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</c:spPr>
          </c:dPt>
          <c:dPt>
            <c:idx val="4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Sheet1!$B$52:$F$53</c:f>
              <c:multiLvlStrCache>
                <c:ptCount val="5"/>
                <c:lvl>
                  <c:pt idx="0">
                    <c:v>ORBIT II 9 mos OAS+BMS/DES</c:v>
                  </c:pt>
                  <c:pt idx="1">
                    <c:v>ROTAXUS 9 mos RA+DES</c:v>
                  </c:pt>
                  <c:pt idx="2">
                    <c:v>ROTAXUS 9 mos DES alone</c:v>
                  </c:pt>
                  <c:pt idx="3">
                    <c:v>ORBIT II 1 y OAS+BMS/DES</c:v>
                  </c:pt>
                  <c:pt idx="4">
                    <c:v>ACUITY/HORIZONS 1 y All PCI (BMS/DES)</c:v>
                  </c:pt>
                </c:lvl>
                <c:lvl>
                  <c:pt idx="0">
                    <c:v>Severe</c:v>
                  </c:pt>
                  <c:pt idx="1">
                    <c:v>Moderate/severe</c:v>
                  </c:pt>
                  <c:pt idx="3">
                    <c:v>Severe</c:v>
                  </c:pt>
                  <c:pt idx="4">
                    <c:v>Severe</c:v>
                  </c:pt>
                </c:lvl>
              </c:multiLvlStrCache>
            </c:multiLvlStrRef>
          </c:cat>
          <c:val>
            <c:numRef>
              <c:f>Sheet1!$B$54:$F$54</c:f>
              <c:numCache>
                <c:formatCode>0.0%</c:formatCode>
                <c:ptCount val="5"/>
                <c:pt idx="0">
                  <c:v>3.500000000000001E-2</c:v>
                </c:pt>
                <c:pt idx="1">
                  <c:v>0.11700000000000002</c:v>
                </c:pt>
                <c:pt idx="2">
                  <c:v>0.125</c:v>
                </c:pt>
                <c:pt idx="3">
                  <c:v>4.7000000000000014E-2</c:v>
                </c:pt>
                <c:pt idx="4">
                  <c:v>8.7000000000000022E-2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1421184"/>
        <c:axId val="129267328"/>
      </c:barChart>
      <c:catAx>
        <c:axId val="1314211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129267328"/>
        <c:crosses val="autoZero"/>
        <c:auto val="1"/>
        <c:lblAlgn val="ctr"/>
        <c:lblOffset val="100"/>
        <c:noMultiLvlLbl val="0"/>
      </c:catAx>
      <c:valAx>
        <c:axId val="129267328"/>
        <c:scaling>
          <c:orientation val="minMax"/>
        </c:scaling>
        <c:delete val="0"/>
        <c:axPos val="l"/>
        <c:majorGridlines/>
        <c:numFmt formatCode="0.0%" sourceLinked="1"/>
        <c:majorTickMark val="out"/>
        <c:minorTickMark val="none"/>
        <c:tickLblPos val="nextTo"/>
        <c:crossAx val="1314211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2-year outcomes</a:t>
            </a:r>
            <a:endParaRPr lang="en-US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9.6936512394674421E-2"/>
          <c:y val="3.0390224776487462E-2"/>
          <c:w val="0.87684692526322783"/>
          <c:h val="0.8318404860048100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2-year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scene3d>
              <a:camera prst="orthographicFront"/>
              <a:lightRig rig="threePt" dir="t">
                <a:rot lat="0" lon="0" rev="1200000"/>
              </a:lightRig>
            </a:scene3d>
            <a:sp3d>
              <a:bevelT w="63500" h="63500"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bg2"/>
              </a:solidFill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 w="63500" h="63500"/>
              </a:sp3d>
            </c:spPr>
          </c:dPt>
          <c:dPt>
            <c:idx val="1"/>
            <c:invertIfNegative val="0"/>
            <c:bubble3D val="0"/>
            <c:spPr>
              <a:solidFill>
                <a:schemeClr val="tx2">
                  <a:lumMod val="95000"/>
                  <a:lumOff val="5000"/>
                </a:schemeClr>
              </a:solidFill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 w="63500" h="63500"/>
              </a:sp3d>
            </c:spPr>
          </c:dPt>
          <c:dPt>
            <c:idx val="2"/>
            <c:invertIfNegative val="0"/>
            <c:bubble3D val="0"/>
            <c:spPr>
              <a:solidFill>
                <a:srgbClr val="0070C0"/>
              </a:solidFill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 w="63500" h="63500"/>
              </a:sp3d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Cardiac death</c:v>
                </c:pt>
                <c:pt idx="1">
                  <c:v>TVR</c:v>
                </c:pt>
                <c:pt idx="2">
                  <c:v>MI*</c:v>
                </c:pt>
                <c:pt idx="3">
                  <c:v>MACE  </c:v>
                </c:pt>
              </c:strCache>
            </c:strRef>
          </c:cat>
          <c:val>
            <c:numRef>
              <c:f>Sheet1!$B$2:$B$5</c:f>
              <c:numCache>
                <c:formatCode>0.0%</c:formatCode>
                <c:ptCount val="4"/>
                <c:pt idx="0">
                  <c:v>4.2999999999999997E-2</c:v>
                </c:pt>
                <c:pt idx="1">
                  <c:v>8.1000000000000003E-2</c:v>
                </c:pt>
                <c:pt idx="2">
                  <c:v>0.109</c:v>
                </c:pt>
                <c:pt idx="3">
                  <c:v>0.19400000000000001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90436864"/>
        <c:axId val="130180224"/>
      </c:barChart>
      <c:catAx>
        <c:axId val="1904368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0" i="0"/>
            </a:pPr>
            <a:endParaRPr lang="en-US"/>
          </a:p>
        </c:txPr>
        <c:crossAx val="130180224"/>
        <c:crosses val="autoZero"/>
        <c:auto val="1"/>
        <c:lblAlgn val="ctr"/>
        <c:lblOffset val="100"/>
        <c:noMultiLvlLbl val="0"/>
      </c:catAx>
      <c:valAx>
        <c:axId val="130180224"/>
        <c:scaling>
          <c:orientation val="minMax"/>
          <c:max val="0.2400000000000001"/>
          <c:min val="0"/>
        </c:scaling>
        <c:delete val="0"/>
        <c:axPos val="l"/>
        <c:majorGridlines/>
        <c:numFmt formatCode="0.0%" sourceLinked="1"/>
        <c:majorTickMark val="out"/>
        <c:minorTickMark val="none"/>
        <c:tickLblPos val="nextTo"/>
        <c:crossAx val="1904368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Sheet1!$C$3</c:f>
              <c:strCache>
                <c:ptCount val="1"/>
                <c:pt idx="0">
                  <c:v>None/Mild 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Sheet1!$D$1:$H$2</c:f>
              <c:strCache>
                <c:ptCount val="5"/>
                <c:pt idx="0">
                  <c:v>Death</c:v>
                </c:pt>
                <c:pt idx="1">
                  <c:v>Cardiac death</c:v>
                </c:pt>
                <c:pt idx="2">
                  <c:v>MI</c:v>
                </c:pt>
                <c:pt idx="3">
                  <c:v>TLR</c:v>
                </c:pt>
                <c:pt idx="4">
                  <c:v>MACE</c:v>
                </c:pt>
              </c:strCache>
            </c:strRef>
          </c:cat>
          <c:val>
            <c:numRef>
              <c:f>Sheet1!$D$3:$H$3</c:f>
              <c:numCache>
                <c:formatCode>0.0%</c:formatCode>
                <c:ptCount val="5"/>
                <c:pt idx="0">
                  <c:v>2.8000000000000001E-2</c:v>
                </c:pt>
                <c:pt idx="1">
                  <c:v>1.7999999999999999E-2</c:v>
                </c:pt>
                <c:pt idx="2">
                  <c:v>7.3000000000000009E-2</c:v>
                </c:pt>
                <c:pt idx="3">
                  <c:v>6.0000000000000019E-2</c:v>
                </c:pt>
                <c:pt idx="4">
                  <c:v>0.129</c:v>
                </c:pt>
              </c:numCache>
            </c:numRef>
          </c:val>
        </c:ser>
        <c:ser>
          <c:idx val="1"/>
          <c:order val="1"/>
          <c:tx>
            <c:strRef>
              <c:f>Sheet1!$C$4</c:f>
              <c:strCache>
                <c:ptCount val="1"/>
                <c:pt idx="0">
                  <c:v>Moderate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Sheet1!$D$1:$H$2</c:f>
              <c:strCache>
                <c:ptCount val="5"/>
                <c:pt idx="0">
                  <c:v>Death</c:v>
                </c:pt>
                <c:pt idx="1">
                  <c:v>Cardiac death</c:v>
                </c:pt>
                <c:pt idx="2">
                  <c:v>MI</c:v>
                </c:pt>
                <c:pt idx="3">
                  <c:v>TLR</c:v>
                </c:pt>
                <c:pt idx="4">
                  <c:v>MACE</c:v>
                </c:pt>
              </c:strCache>
            </c:strRef>
          </c:cat>
          <c:val>
            <c:numRef>
              <c:f>Sheet1!$D$4:$H$4</c:f>
              <c:numCache>
                <c:formatCode>0.0%</c:formatCode>
                <c:ptCount val="5"/>
                <c:pt idx="0">
                  <c:v>4.2000000000000016E-2</c:v>
                </c:pt>
                <c:pt idx="1">
                  <c:v>2.8000000000000001E-2</c:v>
                </c:pt>
                <c:pt idx="2">
                  <c:v>7.5999999999999998E-2</c:v>
                </c:pt>
                <c:pt idx="3">
                  <c:v>8.2000000000000003E-2</c:v>
                </c:pt>
                <c:pt idx="4">
                  <c:v>0.15300000000000005</c:v>
                </c:pt>
              </c:numCache>
            </c:numRef>
          </c:val>
        </c:ser>
        <c:ser>
          <c:idx val="2"/>
          <c:order val="2"/>
          <c:tx>
            <c:strRef>
              <c:f>Sheet1!$C$5</c:f>
              <c:strCache>
                <c:ptCount val="1"/>
                <c:pt idx="0">
                  <c:v>Severe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Sheet1!$D$1:$H$2</c:f>
              <c:strCache>
                <c:ptCount val="5"/>
                <c:pt idx="0">
                  <c:v>Death</c:v>
                </c:pt>
                <c:pt idx="1">
                  <c:v>Cardiac death</c:v>
                </c:pt>
                <c:pt idx="2">
                  <c:v>MI</c:v>
                </c:pt>
                <c:pt idx="3">
                  <c:v>TLR</c:v>
                </c:pt>
                <c:pt idx="4">
                  <c:v>MACE</c:v>
                </c:pt>
              </c:strCache>
            </c:strRef>
          </c:cat>
          <c:val>
            <c:numRef>
              <c:f>Sheet1!$D$5:$H$5</c:f>
              <c:numCache>
                <c:formatCode>0.0%</c:formatCode>
                <c:ptCount val="5"/>
                <c:pt idx="0">
                  <c:v>6.3E-2</c:v>
                </c:pt>
                <c:pt idx="1">
                  <c:v>4.0000000000000015E-2</c:v>
                </c:pt>
                <c:pt idx="2">
                  <c:v>9.4000000000000028E-2</c:v>
                </c:pt>
                <c:pt idx="3">
                  <c:v>8.7000000000000022E-2</c:v>
                </c:pt>
                <c:pt idx="4">
                  <c:v>0.19900000000000001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9304064"/>
        <c:axId val="127578624"/>
      </c:barChart>
      <c:catAx>
        <c:axId val="1293040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500" b="1"/>
            </a:pPr>
            <a:endParaRPr lang="en-US"/>
          </a:p>
        </c:txPr>
        <c:crossAx val="127578624"/>
        <c:crosses val="autoZero"/>
        <c:auto val="1"/>
        <c:lblAlgn val="ctr"/>
        <c:lblOffset val="100"/>
        <c:noMultiLvlLbl val="0"/>
      </c:catAx>
      <c:valAx>
        <c:axId val="127578624"/>
        <c:scaling>
          <c:orientation val="minMax"/>
          <c:max val="0.25"/>
        </c:scaling>
        <c:delete val="1"/>
        <c:axPos val="l"/>
        <c:numFmt formatCode="0.0%" sourceLinked="1"/>
        <c:majorTickMark val="out"/>
        <c:minorTickMark val="none"/>
        <c:tickLblPos val="none"/>
        <c:crossAx val="12930406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8.4548556430446217E-2"/>
          <c:y val="8.2949475065616798E-2"/>
          <c:w val="0.49201377952755926"/>
          <c:h val="8.3717191601049901E-2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Sheet1!$E$9</c:f>
              <c:strCache>
                <c:ptCount val="1"/>
                <c:pt idx="0">
                  <c:v>Rota+PES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5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Sheet1!$F$8:$I$8</c:f>
              <c:strCache>
                <c:ptCount val="4"/>
                <c:pt idx="0">
                  <c:v>Angiographic success*</c:v>
                </c:pt>
                <c:pt idx="1">
                  <c:v>Stent loss</c:v>
                </c:pt>
                <c:pt idx="2">
                  <c:v>Crossover</c:v>
                </c:pt>
                <c:pt idx="3">
                  <c:v>Strategy success**</c:v>
                </c:pt>
              </c:strCache>
            </c:strRef>
          </c:cat>
          <c:val>
            <c:numRef>
              <c:f>Sheet1!$F$9:$I$9</c:f>
              <c:numCache>
                <c:formatCode>General</c:formatCode>
                <c:ptCount val="4"/>
                <c:pt idx="0" formatCode="0%">
                  <c:v>0.96699999999999997</c:v>
                </c:pt>
                <c:pt idx="1">
                  <c:v>0</c:v>
                </c:pt>
                <c:pt idx="2" formatCode="0.0%">
                  <c:v>4.2000000000000003E-2</c:v>
                </c:pt>
                <c:pt idx="3" formatCode="0.0%">
                  <c:v>0.92500000000000004</c:v>
                </c:pt>
              </c:numCache>
            </c:numRef>
          </c:val>
        </c:ser>
        <c:ser>
          <c:idx val="1"/>
          <c:order val="1"/>
          <c:tx>
            <c:strRef>
              <c:f>Sheet1!$E$10</c:f>
              <c:strCache>
                <c:ptCount val="1"/>
                <c:pt idx="0">
                  <c:v>PTCA+PES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5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Sheet1!$F$8:$I$8</c:f>
              <c:strCache>
                <c:ptCount val="4"/>
                <c:pt idx="0">
                  <c:v>Angiographic success*</c:v>
                </c:pt>
                <c:pt idx="1">
                  <c:v>Stent loss</c:v>
                </c:pt>
                <c:pt idx="2">
                  <c:v>Crossover</c:v>
                </c:pt>
                <c:pt idx="3">
                  <c:v>Strategy success**</c:v>
                </c:pt>
              </c:strCache>
            </c:strRef>
          </c:cat>
          <c:val>
            <c:numRef>
              <c:f>Sheet1!$F$10:$I$10</c:f>
              <c:numCache>
                <c:formatCode>0.0%</c:formatCode>
                <c:ptCount val="4"/>
                <c:pt idx="0">
                  <c:v>0.96699999999999997</c:v>
                </c:pt>
                <c:pt idx="1">
                  <c:v>2.5000000000000001E-2</c:v>
                </c:pt>
                <c:pt idx="2">
                  <c:v>0.125</c:v>
                </c:pt>
                <c:pt idx="3">
                  <c:v>0.83299999999999996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7750656"/>
        <c:axId val="127580928"/>
      </c:barChart>
      <c:catAx>
        <c:axId val="1277506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127580928"/>
        <c:crosses val="autoZero"/>
        <c:auto val="1"/>
        <c:lblAlgn val="ctr"/>
        <c:lblOffset val="100"/>
        <c:noMultiLvlLbl val="0"/>
      </c:catAx>
      <c:valAx>
        <c:axId val="127580928"/>
        <c:scaling>
          <c:orientation val="minMax"/>
          <c:max val="1"/>
        </c:scaling>
        <c:delete val="0"/>
        <c:axPos val="l"/>
        <c:numFmt formatCode="0%" sourceLinked="1"/>
        <c:majorTickMark val="out"/>
        <c:minorTickMark val="none"/>
        <c:tickLblPos val="nextTo"/>
        <c:crossAx val="127750656"/>
        <c:crosses val="autoZero"/>
        <c:crossBetween val="between"/>
        <c:majorUnit val="0.2"/>
      </c:valAx>
    </c:plotArea>
    <c:legend>
      <c:legendPos val="t"/>
      <c:layout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8005705387887129E-2"/>
          <c:y val="3.9167578089230846E-2"/>
          <c:w val="0.873176290943669"/>
          <c:h val="0.873747199411336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RA and PES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solidFill>
                <a:schemeClr val="accent1"/>
              </a:solidFill>
            </a:ln>
          </c:spPr>
          <c:invertIfNegative val="0"/>
          <c:cat>
            <c:strRef>
              <c:f>Sheet1!$A$2</c:f>
              <c:strCache>
                <c:ptCount val="1"/>
                <c:pt idx="0">
                  <c:v>9-Month  Late Lumen Loss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0.44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PTCA and PES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cat>
            <c:strRef>
              <c:f>Sheet1!$A$2</c:f>
              <c:strCache>
                <c:ptCount val="1"/>
                <c:pt idx="0">
                  <c:v>9-Month  Late Lumen Loss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0.31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708992"/>
        <c:axId val="129838464"/>
      </c:barChart>
      <c:catAx>
        <c:axId val="347089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29838464"/>
        <c:crosses val="autoZero"/>
        <c:auto val="1"/>
        <c:lblAlgn val="ctr"/>
        <c:lblOffset val="100"/>
        <c:noMultiLvlLbl val="0"/>
      </c:catAx>
      <c:valAx>
        <c:axId val="129838464"/>
        <c:scaling>
          <c:orientation val="minMax"/>
          <c:max val="0.60000000000000009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347089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7221805218563127"/>
          <c:y val="1.8936148114855837E-2"/>
          <c:w val="0.22866957413285249"/>
          <c:h val="0.1348105104860881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8.6592167245469864E-2"/>
          <c:y val="0.14117645920795527"/>
          <c:w val="0.89664804469273796"/>
          <c:h val="0.64313725490196105"/>
        </c:manualLayout>
      </c:layout>
      <c:barChart>
        <c:barDir val="col"/>
        <c:grouping val="clustered"/>
        <c:varyColors val="0"/>
        <c:ser>
          <c:idx val="2"/>
          <c:order val="0"/>
          <c:tx>
            <c:strRef>
              <c:f>Sheet1!$A$2</c:f>
              <c:strCache>
                <c:ptCount val="1"/>
                <c:pt idx="0">
                  <c:v>Rota + PES (n=123)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1400" b="1">
                        <a:solidFill>
                          <a:schemeClr val="tx2"/>
                        </a:solidFill>
                      </a:defRPr>
                    </a:pPr>
                    <a:r>
                      <a:rPr lang="en-US" sz="1400" b="1">
                        <a:solidFill>
                          <a:schemeClr val="tx2"/>
                        </a:solidFill>
                      </a:rPr>
                      <a:t>5.0%</a:t>
                    </a:r>
                    <a:endParaRPr lang="en-US"/>
                  </a:p>
                </c:rich>
              </c:tx>
              <c:spPr/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sz="1400" b="1">
                        <a:solidFill>
                          <a:schemeClr val="tx2"/>
                        </a:solidFill>
                      </a:defRPr>
                    </a:pPr>
                    <a:r>
                      <a:rPr lang="en-US" sz="1400" b="1">
                        <a:solidFill>
                          <a:schemeClr val="tx2"/>
                        </a:solidFill>
                      </a:rPr>
                      <a:t>6.7%</a:t>
                    </a:r>
                    <a:endParaRPr lang="en-US"/>
                  </a:p>
                </c:rich>
              </c:tx>
              <c:spPr/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4.3668122270741801E-3"/>
                  <c:y val="0"/>
                </c:manualLayout>
              </c:layout>
              <c:tx>
                <c:rich>
                  <a:bodyPr/>
                  <a:lstStyle/>
                  <a:p>
                    <a:pPr>
                      <a:defRPr sz="1400" b="1">
                        <a:solidFill>
                          <a:schemeClr val="tx2"/>
                        </a:solidFill>
                      </a:defRPr>
                    </a:pPr>
                    <a:r>
                      <a:rPr lang="en-US" sz="1400" b="1">
                        <a:solidFill>
                          <a:schemeClr val="tx2"/>
                        </a:solidFill>
                      </a:rPr>
                      <a:t>16.7%</a:t>
                    </a:r>
                    <a:endParaRPr lang="en-US"/>
                  </a:p>
                </c:rich>
              </c:tx>
              <c:spPr/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7.2780203784570596E-3"/>
                  <c:y val="2.45700245700246E-3"/>
                </c:manualLayout>
              </c:layout>
              <c:tx>
                <c:rich>
                  <a:bodyPr/>
                  <a:lstStyle/>
                  <a:p>
                    <a:pPr>
                      <a:defRPr sz="1400" b="1">
                        <a:solidFill>
                          <a:schemeClr val="tx2"/>
                        </a:solidFill>
                      </a:defRPr>
                    </a:pPr>
                    <a:r>
                      <a:rPr lang="en-US" sz="1400" b="1">
                        <a:solidFill>
                          <a:schemeClr val="tx2"/>
                        </a:solidFill>
                      </a:rPr>
                      <a:t>11.7%</a:t>
                    </a:r>
                    <a:endParaRPr lang="en-US"/>
                  </a:p>
                </c:rich>
              </c:tx>
              <c:spPr/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7.2780203784570596E-3"/>
                  <c:y val="2.45700245700246E-3"/>
                </c:manualLayout>
              </c:layout>
              <c:tx>
                <c:rich>
                  <a:bodyPr/>
                  <a:lstStyle/>
                  <a:p>
                    <a:pPr>
                      <a:defRPr sz="1400" b="1">
                        <a:solidFill>
                          <a:schemeClr val="tx2"/>
                        </a:solidFill>
                      </a:defRPr>
                    </a:pPr>
                    <a:r>
                      <a:rPr lang="en-US" sz="1400" b="1">
                        <a:solidFill>
                          <a:schemeClr val="tx2"/>
                        </a:solidFill>
                      </a:rPr>
                      <a:t>24.2%</a:t>
                    </a:r>
                    <a:endParaRPr lang="en-US"/>
                  </a:p>
                </c:rich>
              </c:tx>
              <c:spPr/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pPr>
                      <a:defRPr sz="1400" b="1">
                        <a:solidFill>
                          <a:schemeClr val="tx2"/>
                        </a:solidFill>
                      </a:defRPr>
                    </a:pPr>
                    <a:r>
                      <a:rPr lang="en-US" sz="1400" b="1">
                        <a:solidFill>
                          <a:schemeClr val="tx2"/>
                        </a:solidFill>
                      </a:rPr>
                      <a:t>0.8%</a:t>
                    </a:r>
                    <a:endParaRPr lang="en-US"/>
                  </a:p>
                </c:rich>
              </c:tx>
              <c:spPr/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pPr>
                      <a:defRPr sz="1400" b="1">
                        <a:solidFill>
                          <a:schemeClr val="tx2"/>
                        </a:solidFill>
                      </a:defRPr>
                    </a:pPr>
                    <a:r>
                      <a:rPr sz="1400" b="1">
                        <a:solidFill>
                          <a:schemeClr val="tx2"/>
                        </a:solidFill>
                      </a:rPr>
                      <a:t>5.9%</a:t>
                    </a:r>
                    <a:endParaRPr/>
                  </a:p>
                </c:rich>
              </c:tx>
              <c:spPr/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tx2"/>
                    </a:solidFill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Sheet1!$B$1:$G$1</c:f>
              <c:strCache>
                <c:ptCount val="6"/>
                <c:pt idx="0">
                  <c:v>Death</c:v>
                </c:pt>
                <c:pt idx="1">
                  <c:v>MI</c:v>
                </c:pt>
                <c:pt idx="2">
                  <c:v>TVR</c:v>
                </c:pt>
                <c:pt idx="3">
                  <c:v>TLR</c:v>
                </c:pt>
                <c:pt idx="4">
                  <c:v>MACE*</c:v>
                </c:pt>
                <c:pt idx="5">
                  <c:v>Definite ST</c:v>
                </c:pt>
              </c:strCache>
            </c:strRef>
          </c:cat>
          <c:val>
            <c:numRef>
              <c:f>Sheet1!$B$2:$G$2</c:f>
              <c:numCache>
                <c:formatCode>0.00%</c:formatCode>
                <c:ptCount val="6"/>
                <c:pt idx="0">
                  <c:v>0.05</c:v>
                </c:pt>
                <c:pt idx="1">
                  <c:v>6.7000000000000004E-2</c:v>
                </c:pt>
                <c:pt idx="2">
                  <c:v>0.16700000000000001</c:v>
                </c:pt>
                <c:pt idx="3">
                  <c:v>0.124</c:v>
                </c:pt>
                <c:pt idx="4">
                  <c:v>0.24199999999999999</c:v>
                </c:pt>
                <c:pt idx="5">
                  <c:v>8.9999999999999993E-3</c:v>
                </c:pt>
              </c:numCache>
            </c:numRef>
          </c:val>
        </c:ser>
        <c:ser>
          <c:idx val="3"/>
          <c:order val="1"/>
          <c:tx>
            <c:strRef>
              <c:f>Sheet1!$A$3</c:f>
              <c:strCache>
                <c:ptCount val="1"/>
                <c:pt idx="0">
                  <c:v>PTCA + PES (n=132)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dLbls>
            <c:dLbl>
              <c:idx val="0"/>
              <c:layout>
                <c:manualLayout>
                  <c:x val="4.3668122270742399E-3"/>
                  <c:y val="2.4570024570025502E-3"/>
                </c:manualLayout>
              </c:layout>
              <c:tx>
                <c:rich>
                  <a:bodyPr/>
                  <a:lstStyle/>
                  <a:p>
                    <a:pPr>
                      <a:defRPr sz="1400" b="1">
                        <a:solidFill>
                          <a:schemeClr val="tx2"/>
                        </a:solidFill>
                      </a:defRPr>
                    </a:pPr>
                    <a:r>
                      <a:rPr lang="en-US" sz="1400" b="1">
                        <a:solidFill>
                          <a:schemeClr val="tx2"/>
                        </a:solidFill>
                      </a:rPr>
                      <a:t>5.8%</a:t>
                    </a:r>
                    <a:endParaRPr lang="en-US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7.2780203784570596E-3"/>
                  <c:y val="2.4570024570025502E-3"/>
                </c:manualLayout>
              </c:layout>
              <c:tx>
                <c:rich>
                  <a:bodyPr/>
                  <a:lstStyle/>
                  <a:p>
                    <a:pPr>
                      <a:defRPr sz="1400" b="1">
                        <a:solidFill>
                          <a:schemeClr val="tx2"/>
                        </a:solidFill>
                      </a:defRPr>
                    </a:pPr>
                    <a:r>
                      <a:rPr lang="en-US" sz="1400" b="1">
                        <a:solidFill>
                          <a:schemeClr val="tx2"/>
                        </a:solidFill>
                      </a:rPr>
                      <a:t>5.8%</a:t>
                    </a:r>
                    <a:endParaRPr lang="en-US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7.2780203784570596E-3"/>
                  <c:y val="0"/>
                </c:manualLayout>
              </c:layout>
              <c:tx>
                <c:rich>
                  <a:bodyPr/>
                  <a:lstStyle/>
                  <a:p>
                    <a:pPr>
                      <a:defRPr sz="1400" b="1">
                        <a:solidFill>
                          <a:schemeClr val="tx2"/>
                        </a:solidFill>
                      </a:defRPr>
                    </a:pPr>
                    <a:r>
                      <a:rPr lang="en-US" sz="1400" b="1">
                        <a:solidFill>
                          <a:schemeClr val="tx2"/>
                        </a:solidFill>
                      </a:rPr>
                      <a:t>18.3%</a:t>
                    </a:r>
                    <a:endParaRPr lang="en-US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7.2780203784570596E-3"/>
                  <c:y val="2.45700245700246E-3"/>
                </c:manualLayout>
              </c:layout>
              <c:tx>
                <c:rich>
                  <a:bodyPr/>
                  <a:lstStyle/>
                  <a:p>
                    <a:pPr>
                      <a:defRPr sz="1400" b="1">
                        <a:solidFill>
                          <a:schemeClr val="tx2"/>
                        </a:solidFill>
                      </a:defRPr>
                    </a:pPr>
                    <a:r>
                      <a:rPr lang="en-US" sz="1400" b="1">
                        <a:solidFill>
                          <a:schemeClr val="tx2"/>
                        </a:solidFill>
                      </a:rPr>
                      <a:t>12.5%</a:t>
                    </a:r>
                    <a:endParaRPr lang="en-US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pPr>
                      <a:defRPr sz="1400" b="1">
                        <a:solidFill>
                          <a:schemeClr val="tx2"/>
                        </a:solidFill>
                      </a:defRPr>
                    </a:pPr>
                    <a:r>
                      <a:rPr lang="en-US" sz="1400" b="1">
                        <a:solidFill>
                          <a:schemeClr val="tx2"/>
                        </a:solidFill>
                      </a:rPr>
                      <a:t>28.3%</a:t>
                    </a:r>
                    <a:endParaRPr lang="en-US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pPr>
                      <a:defRPr sz="1400" b="1">
                        <a:solidFill>
                          <a:schemeClr val="tx2"/>
                        </a:solidFill>
                      </a:defRPr>
                    </a:pPr>
                    <a:r>
                      <a:rPr lang="en-US" sz="1400" b="1">
                        <a:solidFill>
                          <a:schemeClr val="tx2"/>
                        </a:solidFill>
                      </a:rPr>
                      <a:t>0</a:t>
                    </a:r>
                    <a:endParaRPr lang="en-US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pPr>
                      <a:defRPr sz="1400" b="1">
                        <a:solidFill>
                          <a:schemeClr val="tx2"/>
                        </a:solidFill>
                      </a:defRPr>
                    </a:pPr>
                    <a:r>
                      <a:rPr sz="1400" b="1">
                        <a:solidFill>
                          <a:schemeClr val="tx2"/>
                        </a:solidFill>
                      </a:rPr>
                      <a:t>1.7%</a:t>
                    </a:r>
                    <a:endParaRPr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tx2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Sheet1!$B$1:$G$1</c:f>
              <c:strCache>
                <c:ptCount val="6"/>
                <c:pt idx="0">
                  <c:v>Death</c:v>
                </c:pt>
                <c:pt idx="1">
                  <c:v>MI</c:v>
                </c:pt>
                <c:pt idx="2">
                  <c:v>TVR</c:v>
                </c:pt>
                <c:pt idx="3">
                  <c:v>TLR</c:v>
                </c:pt>
                <c:pt idx="4">
                  <c:v>MACE*</c:v>
                </c:pt>
                <c:pt idx="5">
                  <c:v>Definite ST</c:v>
                </c:pt>
              </c:strCache>
            </c:strRef>
          </c:cat>
          <c:val>
            <c:numRef>
              <c:f>Sheet1!$B$3:$G$3</c:f>
              <c:numCache>
                <c:formatCode>0.00%</c:formatCode>
                <c:ptCount val="6"/>
                <c:pt idx="0">
                  <c:v>5.8000000000000003E-2</c:v>
                </c:pt>
                <c:pt idx="1">
                  <c:v>5.8000000000000003E-2</c:v>
                </c:pt>
                <c:pt idx="2">
                  <c:v>0.183</c:v>
                </c:pt>
                <c:pt idx="3">
                  <c:v>0.13200000000000001</c:v>
                </c:pt>
                <c:pt idx="4">
                  <c:v>0.28299999999999997</c:v>
                </c:pt>
                <c:pt idx="5" formatCode="General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axId val="36110848"/>
        <c:axId val="129842496"/>
      </c:barChart>
      <c:catAx>
        <c:axId val="361108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600" b="1">
                <a:solidFill>
                  <a:schemeClr val="tx2"/>
                </a:solidFill>
              </a:defRPr>
            </a:pPr>
            <a:endParaRPr lang="en-US"/>
          </a:p>
        </c:txPr>
        <c:crossAx val="12984249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29842496"/>
        <c:scaling>
          <c:orientation val="minMax"/>
          <c:max val="0.3"/>
        </c:scaling>
        <c:delete val="0"/>
        <c:axPos val="l"/>
        <c:numFmt formatCode="0%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400" b="1">
                <a:solidFill>
                  <a:schemeClr val="tx2"/>
                </a:solidFill>
              </a:defRPr>
            </a:pPr>
            <a:endParaRPr lang="en-US"/>
          </a:p>
        </c:txPr>
        <c:crossAx val="36110848"/>
        <c:crosses val="autoZero"/>
        <c:crossBetween val="between"/>
        <c:majorUnit val="0.1"/>
        <c:minorUnit val="0.1"/>
      </c:valAx>
    </c:plotArea>
    <c:legend>
      <c:legendPos val="t"/>
      <c:legendEntry>
        <c:idx val="0"/>
        <c:txPr>
          <a:bodyPr/>
          <a:lstStyle/>
          <a:p>
            <a:pPr>
              <a:defRPr sz="1600" b="1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600" b="1"/>
            </a:pPr>
            <a:endParaRPr lang="en-US"/>
          </a:p>
        </c:txPr>
      </c:legendEntry>
      <c:layout>
        <c:manualLayout>
          <c:xMode val="edge"/>
          <c:yMode val="edge"/>
          <c:x val="9.6256919850084194E-2"/>
          <c:y val="2.7027027027027001E-2"/>
          <c:w val="0.31737051427523499"/>
          <c:h val="0.17675965872816299"/>
        </c:manualLayout>
      </c:layout>
      <c:overlay val="0"/>
      <c:txPr>
        <a:bodyPr/>
        <a:lstStyle/>
        <a:p>
          <a:pPr>
            <a:defRPr sz="1600" b="1"/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25400" cap="flat" cmpd="sng" algn="ctr">
      <a:noFill/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227779766165572E-2"/>
          <c:y val="3.8793037210212405E-2"/>
          <c:w val="0.91754761202919444"/>
          <c:h val="0.8307616163430726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Lit>
                <c:formatCode>General</c:formatCode>
                <c:ptCount val="1"/>
                <c:pt idx="0">
                  <c:v>2.9000000000000001E-2</c:v>
                </c:pt>
              </c:numLit>
            </c:plus>
            <c:minus>
              <c:numLit>
                <c:formatCode>General</c:formatCode>
                <c:ptCount val="1"/>
                <c:pt idx="0">
                  <c:v>2.8000000000000001E-2</c:v>
                </c:pt>
              </c:numLit>
            </c:minus>
          </c:errBar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0.89800000000000002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6421120"/>
        <c:axId val="34507584"/>
      </c:barChart>
      <c:catAx>
        <c:axId val="36421120"/>
        <c:scaling>
          <c:orientation val="minMax"/>
        </c:scaling>
        <c:delete val="1"/>
        <c:axPos val="l"/>
        <c:majorGridlines/>
        <c:numFmt formatCode="General" sourceLinked="0"/>
        <c:majorTickMark val="out"/>
        <c:minorTickMark val="none"/>
        <c:tickLblPos val="none"/>
        <c:crossAx val="34507584"/>
        <c:crosses val="autoZero"/>
        <c:auto val="1"/>
        <c:lblAlgn val="ctr"/>
        <c:lblOffset val="100"/>
        <c:noMultiLvlLbl val="0"/>
      </c:catAx>
      <c:valAx>
        <c:axId val="34507584"/>
        <c:scaling>
          <c:orientation val="minMax"/>
          <c:max val="1"/>
          <c:min val="0.8"/>
        </c:scaling>
        <c:delete val="0"/>
        <c:axPos val="b"/>
        <c:majorGridlines/>
        <c:numFmt formatCode="0%" sourceLinked="0"/>
        <c:majorTickMark val="out"/>
        <c:minorTickMark val="none"/>
        <c:tickLblPos val="nextTo"/>
        <c:crossAx val="36421120"/>
        <c:crosses val="autoZero"/>
        <c:crossBetween val="between"/>
        <c:majorUnit val="0.05"/>
        <c:minorUnit val="4.0000000000000018E-3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6.2010608048993929E-2"/>
          <c:y val="0.19047619047619108"/>
          <c:w val="0.86797676568838023"/>
          <c:h val="0.6107011623547062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Lit>
                <c:formatCode>General</c:formatCode>
                <c:ptCount val="1"/>
                <c:pt idx="0">
                  <c:v>2.700000000000001E-2</c:v>
                </c:pt>
              </c:numLit>
            </c:plus>
            <c:minus>
              <c:numLit>
                <c:formatCode>General</c:formatCode>
                <c:ptCount val="1"/>
                <c:pt idx="0">
                  <c:v>3.3000000000000002E-2</c:v>
                </c:pt>
              </c:numLit>
            </c:minus>
          </c:errBar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0.89100000000000001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6473344"/>
        <c:axId val="34507008"/>
      </c:barChart>
      <c:catAx>
        <c:axId val="36473344"/>
        <c:scaling>
          <c:orientation val="minMax"/>
        </c:scaling>
        <c:delete val="1"/>
        <c:axPos val="l"/>
        <c:majorGridlines/>
        <c:numFmt formatCode="General" sourceLinked="0"/>
        <c:majorTickMark val="out"/>
        <c:minorTickMark val="none"/>
        <c:tickLblPos val="none"/>
        <c:crossAx val="34507008"/>
        <c:crosses val="autoZero"/>
        <c:auto val="1"/>
        <c:lblAlgn val="ctr"/>
        <c:lblOffset val="100"/>
        <c:noMultiLvlLbl val="0"/>
      </c:catAx>
      <c:valAx>
        <c:axId val="34507008"/>
        <c:scaling>
          <c:orientation val="minMax"/>
          <c:max val="1"/>
          <c:min val="0.8"/>
        </c:scaling>
        <c:delete val="0"/>
        <c:axPos val="b"/>
        <c:majorGridlines/>
        <c:numFmt formatCode="0%" sourceLinked="0"/>
        <c:majorTickMark val="out"/>
        <c:minorTickMark val="none"/>
        <c:tickLblPos val="nextTo"/>
        <c:crossAx val="36473344"/>
        <c:crosses val="autoZero"/>
        <c:crossBetween val="between"/>
        <c:majorUnit val="0.05"/>
        <c:minorUnit val="4.0000000000000018E-3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Sheet1!$O$33</c:f>
              <c:strCache>
                <c:ptCount val="1"/>
                <c:pt idx="0">
                  <c:v>Mortality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</c:spPr>
          </c:dPt>
          <c:dPt>
            <c:idx val="4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Sheet1!$P$31:$T$32</c:f>
              <c:multiLvlStrCache>
                <c:ptCount val="5"/>
                <c:lvl>
                  <c:pt idx="0">
                    <c:v>ORBIT II 9 mos OAS+BMS/DES</c:v>
                  </c:pt>
                  <c:pt idx="1">
                    <c:v>ROTAXUS 9 mos RA+DES</c:v>
                  </c:pt>
                  <c:pt idx="2">
                    <c:v>ROTAXUS 9 mos DES alone</c:v>
                  </c:pt>
                  <c:pt idx="3">
                    <c:v>ORBIT II 1 y OAS+BMS/DES</c:v>
                  </c:pt>
                  <c:pt idx="4">
                    <c:v>ACUITY/HORIZONS 1 y All PCI (BMS/DES)</c:v>
                  </c:pt>
                </c:lvl>
                <c:lvl>
                  <c:pt idx="0">
                    <c:v>Severe</c:v>
                  </c:pt>
                  <c:pt idx="1">
                    <c:v>Moderate/severe</c:v>
                  </c:pt>
                  <c:pt idx="3">
                    <c:v>Severe</c:v>
                  </c:pt>
                  <c:pt idx="4">
                    <c:v>Severe</c:v>
                  </c:pt>
                </c:lvl>
              </c:multiLvlStrCache>
            </c:multiLvlStrRef>
          </c:cat>
          <c:val>
            <c:numRef>
              <c:f>Sheet1!$P$33:$T$33</c:f>
              <c:numCache>
                <c:formatCode>0.0%</c:formatCode>
                <c:ptCount val="5"/>
                <c:pt idx="0">
                  <c:v>3.0000000000000002E-2</c:v>
                </c:pt>
                <c:pt idx="1">
                  <c:v>0.05</c:v>
                </c:pt>
                <c:pt idx="2">
                  <c:v>5.8000000000000003E-2</c:v>
                </c:pt>
                <c:pt idx="3">
                  <c:v>4.3999999999999997E-2</c:v>
                </c:pt>
                <c:pt idx="4">
                  <c:v>6.3E-2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7852032"/>
        <c:axId val="129262144"/>
      </c:barChart>
      <c:catAx>
        <c:axId val="1278520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129262144"/>
        <c:crosses val="autoZero"/>
        <c:auto val="1"/>
        <c:lblAlgn val="ctr"/>
        <c:lblOffset val="100"/>
        <c:noMultiLvlLbl val="0"/>
      </c:catAx>
      <c:valAx>
        <c:axId val="129262144"/>
        <c:scaling>
          <c:orientation val="minMax"/>
        </c:scaling>
        <c:delete val="0"/>
        <c:axPos val="l"/>
        <c:majorGridlines/>
        <c:numFmt formatCode="0.0%" sourceLinked="1"/>
        <c:majorTickMark val="out"/>
        <c:minorTickMark val="none"/>
        <c:tickLblPos val="nextTo"/>
        <c:crossAx val="1278520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Sheet1!$B$33</c:f>
              <c:strCache>
                <c:ptCount val="1"/>
                <c:pt idx="0">
                  <c:v>MACE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</c:spPr>
          </c:dPt>
          <c:dPt>
            <c:idx val="4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Sheet1!$C$31:$G$32</c:f>
              <c:multiLvlStrCache>
                <c:ptCount val="5"/>
                <c:lvl>
                  <c:pt idx="0">
                    <c:v>ORBIT II 9 mos OAS+BMS/DES</c:v>
                  </c:pt>
                  <c:pt idx="1">
                    <c:v>ROTAXUS 9 mos RA+DES</c:v>
                  </c:pt>
                  <c:pt idx="2">
                    <c:v>ROTAXUS 9 mos DES alone</c:v>
                  </c:pt>
                  <c:pt idx="3">
                    <c:v>ORBIT II 1 y OAS+BMS/DES</c:v>
                  </c:pt>
                  <c:pt idx="4">
                    <c:v>ACUITY/HORIZONS 1 y All PCI (BMS/DES)</c:v>
                  </c:pt>
                </c:lvl>
                <c:lvl>
                  <c:pt idx="0">
                    <c:v>Severe</c:v>
                  </c:pt>
                  <c:pt idx="1">
                    <c:v>Moderate/severe</c:v>
                  </c:pt>
                  <c:pt idx="3">
                    <c:v>Severe</c:v>
                  </c:pt>
                  <c:pt idx="4">
                    <c:v>Severe</c:v>
                  </c:pt>
                </c:lvl>
              </c:multiLvlStrCache>
            </c:multiLvlStrRef>
          </c:cat>
          <c:val>
            <c:numRef>
              <c:f>Sheet1!$C$33:$G$33</c:f>
              <c:numCache>
                <c:formatCode>0.0%</c:formatCode>
                <c:ptCount val="5"/>
                <c:pt idx="0">
                  <c:v>0.14800000000000005</c:v>
                </c:pt>
                <c:pt idx="1">
                  <c:v>0.24200000000000005</c:v>
                </c:pt>
                <c:pt idx="2">
                  <c:v>0.28300000000000008</c:v>
                </c:pt>
                <c:pt idx="3">
                  <c:v>0.16400000000000001</c:v>
                </c:pt>
                <c:pt idx="4">
                  <c:v>0.19900000000000001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7975424"/>
        <c:axId val="129265024"/>
      </c:barChart>
      <c:catAx>
        <c:axId val="1279754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129265024"/>
        <c:crosses val="autoZero"/>
        <c:auto val="1"/>
        <c:lblAlgn val="ctr"/>
        <c:lblOffset val="100"/>
        <c:noMultiLvlLbl val="0"/>
      </c:catAx>
      <c:valAx>
        <c:axId val="129265024"/>
        <c:scaling>
          <c:orientation val="minMax"/>
        </c:scaling>
        <c:delete val="0"/>
        <c:axPos val="l"/>
        <c:majorGridlines/>
        <c:numFmt formatCode="0.0%" sourceLinked="1"/>
        <c:majorTickMark val="out"/>
        <c:minorTickMark val="none"/>
        <c:tickLblPos val="nextTo"/>
        <c:crossAx val="1279754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CBE55E-F06D-4761-B771-E402880188BB}" type="doc">
      <dgm:prSet loTypeId="urn:microsoft.com/office/officeart/2005/8/layout/hierarchy4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534C323-63E0-466E-B6CA-5CB4EB2A5A2E}">
      <dgm:prSet phldrT="[Text]"/>
      <dgm:spPr>
        <a:solidFill>
          <a:srgbClr val="0070C0"/>
        </a:solidFill>
      </dgm:spPr>
      <dgm:t>
        <a:bodyPr/>
        <a:lstStyle/>
        <a:p>
          <a:r>
            <a:rPr lang="en-US" b="0" dirty="0" smtClean="0">
              <a:latin typeface="+mj-lt"/>
              <a:cs typeface="Arial" pitchFamily="34" charset="0"/>
            </a:rPr>
            <a:t>Advanced Age</a:t>
          </a:r>
          <a:endParaRPr lang="en-US" b="0" dirty="0">
            <a:latin typeface="+mj-lt"/>
            <a:cs typeface="Arial" pitchFamily="34" charset="0"/>
          </a:endParaRPr>
        </a:p>
      </dgm:t>
    </dgm:pt>
    <dgm:pt modelId="{6AAB4663-D733-487B-AECA-20B503C3F7A6}" type="parTrans" cxnId="{C32BF2D0-7699-4455-BD0B-D5A2970447F2}">
      <dgm:prSet/>
      <dgm:spPr/>
      <dgm:t>
        <a:bodyPr/>
        <a:lstStyle/>
        <a:p>
          <a:endParaRPr lang="en-US">
            <a:latin typeface="Arial" pitchFamily="34" charset="0"/>
            <a:cs typeface="Arial" pitchFamily="34" charset="0"/>
          </a:endParaRPr>
        </a:p>
      </dgm:t>
    </dgm:pt>
    <dgm:pt modelId="{78CAA34A-5D45-4BF9-92ED-A176C1B41DA8}" type="sibTrans" cxnId="{C32BF2D0-7699-4455-BD0B-D5A2970447F2}">
      <dgm:prSet/>
      <dgm:spPr/>
      <dgm:t>
        <a:bodyPr/>
        <a:lstStyle/>
        <a:p>
          <a:endParaRPr lang="en-US">
            <a:latin typeface="Arial" pitchFamily="34" charset="0"/>
            <a:cs typeface="Arial" pitchFamily="34" charset="0"/>
          </a:endParaRPr>
        </a:p>
      </dgm:t>
    </dgm:pt>
    <dgm:pt modelId="{5BFE5297-27AF-4039-8549-C24B5DB521C5}">
      <dgm:prSet phldrT="[Text]"/>
      <dgm:spPr>
        <a:solidFill>
          <a:srgbClr val="0070C0"/>
        </a:solidFill>
      </dgm:spPr>
      <dgm:t>
        <a:bodyPr/>
        <a:lstStyle/>
        <a:p>
          <a:r>
            <a:rPr lang="en-US" b="0" dirty="0" smtClean="0">
              <a:latin typeface="+mj-lt"/>
              <a:cs typeface="Arial" pitchFamily="34" charset="0"/>
            </a:rPr>
            <a:t>Diabetes</a:t>
          </a:r>
          <a:endParaRPr lang="en-US" b="0" dirty="0">
            <a:latin typeface="+mj-lt"/>
            <a:cs typeface="Arial" pitchFamily="34" charset="0"/>
          </a:endParaRPr>
        </a:p>
      </dgm:t>
    </dgm:pt>
    <dgm:pt modelId="{35EBB79C-EC8D-4AC4-9406-6BBA79D1A7BB}" type="parTrans" cxnId="{7D1408EC-C913-4C6E-932B-44FDC3D9E0FE}">
      <dgm:prSet/>
      <dgm:spPr/>
      <dgm:t>
        <a:bodyPr/>
        <a:lstStyle/>
        <a:p>
          <a:endParaRPr lang="en-US">
            <a:latin typeface="Arial" pitchFamily="34" charset="0"/>
            <a:cs typeface="Arial" pitchFamily="34" charset="0"/>
          </a:endParaRPr>
        </a:p>
      </dgm:t>
    </dgm:pt>
    <dgm:pt modelId="{31A7D4B9-16FC-4D63-9365-D7B95C900731}" type="sibTrans" cxnId="{7D1408EC-C913-4C6E-932B-44FDC3D9E0FE}">
      <dgm:prSet/>
      <dgm:spPr/>
      <dgm:t>
        <a:bodyPr/>
        <a:lstStyle/>
        <a:p>
          <a:endParaRPr lang="en-US">
            <a:latin typeface="Arial" pitchFamily="34" charset="0"/>
            <a:cs typeface="Arial" pitchFamily="34" charset="0"/>
          </a:endParaRPr>
        </a:p>
      </dgm:t>
    </dgm:pt>
    <dgm:pt modelId="{51720147-3095-4017-8B03-B84DBD1E05BD}">
      <dgm:prSet phldrT="[Text]"/>
      <dgm:spPr>
        <a:solidFill>
          <a:srgbClr val="0070C0"/>
        </a:solidFill>
      </dgm:spPr>
      <dgm:t>
        <a:bodyPr/>
        <a:lstStyle/>
        <a:p>
          <a:r>
            <a:rPr lang="en-US" b="0" dirty="0" smtClean="0">
              <a:latin typeface="+mj-lt"/>
              <a:cs typeface="Arial" pitchFamily="34" charset="0"/>
            </a:rPr>
            <a:t>Kidney Disease</a:t>
          </a:r>
          <a:endParaRPr lang="en-US" b="0" dirty="0">
            <a:latin typeface="+mj-lt"/>
            <a:cs typeface="Arial" pitchFamily="34" charset="0"/>
          </a:endParaRPr>
        </a:p>
      </dgm:t>
    </dgm:pt>
    <dgm:pt modelId="{3E3C2C4A-56D7-4E04-8703-95A97F9892B0}" type="parTrans" cxnId="{35B8B04D-BF4C-4ABA-9F76-047103306E73}">
      <dgm:prSet/>
      <dgm:spPr/>
      <dgm:t>
        <a:bodyPr/>
        <a:lstStyle/>
        <a:p>
          <a:endParaRPr lang="en-US">
            <a:latin typeface="Arial" pitchFamily="34" charset="0"/>
            <a:cs typeface="Arial" pitchFamily="34" charset="0"/>
          </a:endParaRPr>
        </a:p>
      </dgm:t>
    </dgm:pt>
    <dgm:pt modelId="{5BC7DE21-2C14-479D-8F2D-C7AFA3C942E4}" type="sibTrans" cxnId="{35B8B04D-BF4C-4ABA-9F76-047103306E73}">
      <dgm:prSet/>
      <dgm:spPr/>
      <dgm:t>
        <a:bodyPr/>
        <a:lstStyle/>
        <a:p>
          <a:endParaRPr lang="en-US">
            <a:latin typeface="Arial" pitchFamily="34" charset="0"/>
            <a:cs typeface="Arial" pitchFamily="34" charset="0"/>
          </a:endParaRPr>
        </a:p>
      </dgm:t>
    </dgm:pt>
    <dgm:pt modelId="{63BCF2C7-86BA-4C35-811A-8D5F8E60F3AA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sz="1600" b="1" i="1" dirty="0" smtClean="0">
              <a:solidFill>
                <a:schemeClr val="bg1"/>
              </a:solidFill>
              <a:latin typeface="+mj-lt"/>
              <a:cs typeface="Arial" pitchFamily="34" charset="0"/>
            </a:rPr>
            <a:t>41.4M 65+yrs old in U.S.</a:t>
          </a:r>
          <a:r>
            <a:rPr lang="en-US" sz="1600" b="0" baseline="30000" dirty="0" smtClean="0">
              <a:solidFill>
                <a:schemeClr val="bg1"/>
              </a:solidFill>
              <a:latin typeface="+mj-lt"/>
              <a:cs typeface="Arial" pitchFamily="34" charset="0"/>
            </a:rPr>
            <a:t>2</a:t>
          </a:r>
        </a:p>
        <a:p>
          <a:r>
            <a:rPr lang="en-US" sz="1600" baseline="0" dirty="0" smtClean="0">
              <a:solidFill>
                <a:schemeClr val="bg1"/>
              </a:solidFill>
            </a:rPr>
            <a:t>85+ age group is the fastest growing in the U.S.</a:t>
          </a:r>
          <a:endParaRPr lang="en-US" sz="1600" baseline="0" dirty="0">
            <a:solidFill>
              <a:schemeClr val="bg1"/>
            </a:solidFill>
            <a:latin typeface="+mj-lt"/>
            <a:cs typeface="Arial" pitchFamily="34" charset="0"/>
          </a:endParaRPr>
        </a:p>
      </dgm:t>
    </dgm:pt>
    <dgm:pt modelId="{9A5A358A-E3E4-40BB-9A72-0416E2E4C4A5}" type="parTrans" cxnId="{4450A8A4-49D0-46D1-BF00-73B2E2B1B9DF}">
      <dgm:prSet/>
      <dgm:spPr/>
      <dgm:t>
        <a:bodyPr/>
        <a:lstStyle/>
        <a:p>
          <a:endParaRPr lang="en-US">
            <a:latin typeface="Arial" pitchFamily="34" charset="0"/>
            <a:cs typeface="Arial" pitchFamily="34" charset="0"/>
          </a:endParaRPr>
        </a:p>
      </dgm:t>
    </dgm:pt>
    <dgm:pt modelId="{56549993-5B6F-4ED7-8D18-75D7DF77B520}" type="sibTrans" cxnId="{4450A8A4-49D0-46D1-BF00-73B2E2B1B9DF}">
      <dgm:prSet/>
      <dgm:spPr/>
      <dgm:t>
        <a:bodyPr/>
        <a:lstStyle/>
        <a:p>
          <a:endParaRPr lang="en-US">
            <a:latin typeface="Arial" pitchFamily="34" charset="0"/>
            <a:cs typeface="Arial" pitchFamily="34" charset="0"/>
          </a:endParaRPr>
        </a:p>
      </dgm:t>
    </dgm:pt>
    <dgm:pt modelId="{1741CB6C-55F8-4288-9B67-20FEB87C9925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sz="1600" b="1" i="1" dirty="0" smtClean="0">
              <a:solidFill>
                <a:schemeClr val="bg1"/>
              </a:solidFill>
              <a:latin typeface="+mj-lt"/>
              <a:cs typeface="Arial" pitchFamily="34" charset="0"/>
            </a:rPr>
            <a:t>Up to 26M in U.S.</a:t>
          </a:r>
          <a:r>
            <a:rPr lang="en-US" sz="1600" b="1" baseline="30000" dirty="0" smtClean="0">
              <a:solidFill>
                <a:schemeClr val="bg1"/>
              </a:solidFill>
              <a:latin typeface="+mj-lt"/>
              <a:cs typeface="Arial" pitchFamily="34" charset="0"/>
            </a:rPr>
            <a:t>1</a:t>
          </a:r>
        </a:p>
        <a:p>
          <a:r>
            <a:rPr lang="en-US" sz="1600" baseline="0" dirty="0" smtClean="0">
              <a:solidFill>
                <a:schemeClr val="bg1"/>
              </a:solidFill>
              <a:latin typeface="+mj-lt"/>
              <a:cs typeface="Arial" pitchFamily="34" charset="0"/>
            </a:rPr>
            <a:t>New epidemic,</a:t>
          </a:r>
        </a:p>
        <a:p>
          <a:r>
            <a:rPr lang="en-US" sz="1600" baseline="0" dirty="0" smtClean="0">
              <a:solidFill>
                <a:schemeClr val="bg1"/>
              </a:solidFill>
            </a:rPr>
            <a:t>the fastest growing health problem in the U.S.</a:t>
          </a:r>
          <a:endParaRPr lang="en-US" sz="1600" b="0" i="0" baseline="0" dirty="0">
            <a:solidFill>
              <a:schemeClr val="bg1"/>
            </a:solidFill>
            <a:latin typeface="+mj-lt"/>
            <a:cs typeface="Arial" pitchFamily="34" charset="0"/>
          </a:endParaRPr>
        </a:p>
      </dgm:t>
    </dgm:pt>
    <dgm:pt modelId="{A2FA55F7-EFC4-4F3D-90B6-7E6AD70C49AB}" type="parTrans" cxnId="{C9AF76C4-BBF0-461C-AB87-A7EB2879EF1C}">
      <dgm:prSet/>
      <dgm:spPr/>
      <dgm:t>
        <a:bodyPr/>
        <a:lstStyle/>
        <a:p>
          <a:endParaRPr lang="en-US">
            <a:latin typeface="Arial" pitchFamily="34" charset="0"/>
            <a:cs typeface="Arial" pitchFamily="34" charset="0"/>
          </a:endParaRPr>
        </a:p>
      </dgm:t>
    </dgm:pt>
    <dgm:pt modelId="{17B8A0F4-0E5F-4F59-8E3B-9803068E0A56}" type="sibTrans" cxnId="{C9AF76C4-BBF0-461C-AB87-A7EB2879EF1C}">
      <dgm:prSet/>
      <dgm:spPr/>
      <dgm:t>
        <a:bodyPr/>
        <a:lstStyle/>
        <a:p>
          <a:endParaRPr lang="en-US">
            <a:latin typeface="Arial" pitchFamily="34" charset="0"/>
            <a:cs typeface="Arial" pitchFamily="34" charset="0"/>
          </a:endParaRPr>
        </a:p>
      </dgm:t>
    </dgm:pt>
    <dgm:pt modelId="{73C61F64-D801-4FEA-AD6E-203C99E74B4C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sz="1600" b="1" i="1" baseline="0" dirty="0" smtClean="0">
              <a:solidFill>
                <a:schemeClr val="bg1"/>
              </a:solidFill>
              <a:latin typeface="+mj-lt"/>
              <a:cs typeface="Arial" pitchFamily="34" charset="0"/>
            </a:rPr>
            <a:t>Up to 31M in U.S.</a:t>
          </a:r>
          <a:r>
            <a:rPr lang="en-US" sz="1600" b="1" baseline="30000" dirty="0" smtClean="0">
              <a:solidFill>
                <a:schemeClr val="bg1"/>
              </a:solidFill>
              <a:latin typeface="+mj-lt"/>
              <a:cs typeface="Arial" pitchFamily="34" charset="0"/>
            </a:rPr>
            <a:t>3</a:t>
          </a:r>
        </a:p>
        <a:p>
          <a:r>
            <a:rPr lang="en-US" sz="1600" b="0" i="0" baseline="0" dirty="0" smtClean="0">
              <a:solidFill>
                <a:schemeClr val="bg1"/>
              </a:solidFill>
            </a:rPr>
            <a:t>Diabetes is leading cause of kidney disease</a:t>
          </a:r>
          <a:endParaRPr lang="en-US" sz="1600" b="1" baseline="30000" dirty="0" smtClean="0">
            <a:solidFill>
              <a:schemeClr val="bg1"/>
            </a:solidFill>
            <a:latin typeface="+mj-lt"/>
            <a:cs typeface="Arial" pitchFamily="34" charset="0"/>
          </a:endParaRPr>
        </a:p>
      </dgm:t>
    </dgm:pt>
    <dgm:pt modelId="{2CF404B8-E918-4A57-B75D-604C96B03F24}" type="parTrans" cxnId="{5061EC21-3299-4F0A-81D9-F9B15A8DE0CA}">
      <dgm:prSet/>
      <dgm:spPr/>
      <dgm:t>
        <a:bodyPr/>
        <a:lstStyle/>
        <a:p>
          <a:endParaRPr lang="en-US">
            <a:latin typeface="Arial" pitchFamily="34" charset="0"/>
            <a:cs typeface="Arial" pitchFamily="34" charset="0"/>
          </a:endParaRPr>
        </a:p>
      </dgm:t>
    </dgm:pt>
    <dgm:pt modelId="{09CF51D3-C68E-4059-9467-9993CD149093}" type="sibTrans" cxnId="{5061EC21-3299-4F0A-81D9-F9B15A8DE0CA}">
      <dgm:prSet/>
      <dgm:spPr/>
      <dgm:t>
        <a:bodyPr/>
        <a:lstStyle/>
        <a:p>
          <a:endParaRPr lang="en-US">
            <a:latin typeface="Arial" pitchFamily="34" charset="0"/>
            <a:cs typeface="Arial" pitchFamily="34" charset="0"/>
          </a:endParaRPr>
        </a:p>
      </dgm:t>
    </dgm:pt>
    <dgm:pt modelId="{3E08F8E7-F8D6-4B44-9411-A0C6686E4CE2}">
      <dgm:prSet phldrT="[Text]" custT="1"/>
      <dgm:spPr>
        <a:solidFill>
          <a:schemeClr val="tx2"/>
        </a:solidFill>
      </dgm:spPr>
      <dgm:t>
        <a:bodyPr/>
        <a:lstStyle/>
        <a:p>
          <a:r>
            <a:rPr lang="en-US" sz="3200" b="0" i="0" dirty="0" smtClean="0">
              <a:latin typeface="+mj-lt"/>
              <a:cs typeface="Arial" pitchFamily="34" charset="0"/>
            </a:rPr>
            <a:t>Calcium Deposits in the Coronary Arteries</a:t>
          </a:r>
          <a:endParaRPr lang="en-US" sz="3200" b="0" dirty="0">
            <a:latin typeface="+mj-lt"/>
            <a:cs typeface="Arial" pitchFamily="34" charset="0"/>
          </a:endParaRPr>
        </a:p>
      </dgm:t>
    </dgm:pt>
    <dgm:pt modelId="{86C99F11-6954-45EA-A219-E8C89228BE86}" type="sibTrans" cxnId="{AB1A0B9B-157E-440E-A552-7AF0157312D4}">
      <dgm:prSet/>
      <dgm:spPr/>
      <dgm:t>
        <a:bodyPr/>
        <a:lstStyle/>
        <a:p>
          <a:endParaRPr lang="en-US">
            <a:latin typeface="Arial" pitchFamily="34" charset="0"/>
            <a:cs typeface="Arial" pitchFamily="34" charset="0"/>
          </a:endParaRPr>
        </a:p>
      </dgm:t>
    </dgm:pt>
    <dgm:pt modelId="{AF88E6FA-117B-42D8-A30E-783FA32E2535}" type="parTrans" cxnId="{AB1A0B9B-157E-440E-A552-7AF0157312D4}">
      <dgm:prSet/>
      <dgm:spPr/>
      <dgm:t>
        <a:bodyPr/>
        <a:lstStyle/>
        <a:p>
          <a:endParaRPr lang="en-US">
            <a:latin typeface="Arial" pitchFamily="34" charset="0"/>
            <a:cs typeface="Arial" pitchFamily="34" charset="0"/>
          </a:endParaRPr>
        </a:p>
      </dgm:t>
    </dgm:pt>
    <dgm:pt modelId="{12D6DABB-B8E8-49D4-B125-ED609866168B}" type="pres">
      <dgm:prSet presAssocID="{05CBE55E-F06D-4761-B771-E402880188BB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6838D63-9298-4E14-A19B-79179E1129F4}" type="pres">
      <dgm:prSet presAssocID="{3E08F8E7-F8D6-4B44-9411-A0C6686E4CE2}" presName="vertOne" presStyleCnt="0"/>
      <dgm:spPr/>
      <dgm:t>
        <a:bodyPr/>
        <a:lstStyle/>
        <a:p>
          <a:endParaRPr lang="en-US"/>
        </a:p>
      </dgm:t>
    </dgm:pt>
    <dgm:pt modelId="{09B079A8-189D-479E-BC79-137FB7C37124}" type="pres">
      <dgm:prSet presAssocID="{3E08F8E7-F8D6-4B44-9411-A0C6686E4CE2}" presName="txOne" presStyleLbl="node0" presStyleIdx="0" presStyleCnt="1" custLinFactY="200000" custLinFactNeighborX="-64" custLinFactNeighborY="23568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E20AEDB-BFB9-4C6D-BCA8-F0C3DF2C2C44}" type="pres">
      <dgm:prSet presAssocID="{3E08F8E7-F8D6-4B44-9411-A0C6686E4CE2}" presName="parTransOne" presStyleCnt="0"/>
      <dgm:spPr/>
      <dgm:t>
        <a:bodyPr/>
        <a:lstStyle/>
        <a:p>
          <a:endParaRPr lang="en-US"/>
        </a:p>
      </dgm:t>
    </dgm:pt>
    <dgm:pt modelId="{53BC42D0-743C-4B90-9224-E7E39B89B674}" type="pres">
      <dgm:prSet presAssocID="{3E08F8E7-F8D6-4B44-9411-A0C6686E4CE2}" presName="horzOne" presStyleCnt="0"/>
      <dgm:spPr/>
      <dgm:t>
        <a:bodyPr/>
        <a:lstStyle/>
        <a:p>
          <a:endParaRPr lang="en-US"/>
        </a:p>
      </dgm:t>
    </dgm:pt>
    <dgm:pt modelId="{A7D2781A-D2D5-4F87-AF23-3A1516CF823E}" type="pres">
      <dgm:prSet presAssocID="{8534C323-63E0-466E-B6CA-5CB4EB2A5A2E}" presName="vertTwo" presStyleCnt="0"/>
      <dgm:spPr/>
      <dgm:t>
        <a:bodyPr/>
        <a:lstStyle/>
        <a:p>
          <a:endParaRPr lang="en-US"/>
        </a:p>
      </dgm:t>
    </dgm:pt>
    <dgm:pt modelId="{352B9770-45AA-41B6-AA78-6EA6D48DFC10}" type="pres">
      <dgm:prSet presAssocID="{8534C323-63E0-466E-B6CA-5CB4EB2A5A2E}" presName="txTwo" presStyleLbl="node2" presStyleIdx="0" presStyleCnt="3" custLinFactY="-92026" custLinFactNeighborX="1501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3D5B0A2-8A4B-4743-83DD-939003414746}" type="pres">
      <dgm:prSet presAssocID="{8534C323-63E0-466E-B6CA-5CB4EB2A5A2E}" presName="parTransTwo" presStyleCnt="0"/>
      <dgm:spPr/>
      <dgm:t>
        <a:bodyPr/>
        <a:lstStyle/>
        <a:p>
          <a:endParaRPr lang="en-US"/>
        </a:p>
      </dgm:t>
    </dgm:pt>
    <dgm:pt modelId="{5EAECFA5-CCCE-4DD6-B3AE-2EC0474D035A}" type="pres">
      <dgm:prSet presAssocID="{8534C323-63E0-466E-B6CA-5CB4EB2A5A2E}" presName="horzTwo" presStyleCnt="0"/>
      <dgm:spPr/>
      <dgm:t>
        <a:bodyPr/>
        <a:lstStyle/>
        <a:p>
          <a:endParaRPr lang="en-US"/>
        </a:p>
      </dgm:t>
    </dgm:pt>
    <dgm:pt modelId="{9F2F1737-4018-4D9D-82E2-8A1C67383033}" type="pres">
      <dgm:prSet presAssocID="{63BCF2C7-86BA-4C35-811A-8D5F8E60F3AA}" presName="vertThree" presStyleCnt="0"/>
      <dgm:spPr/>
      <dgm:t>
        <a:bodyPr/>
        <a:lstStyle/>
        <a:p>
          <a:endParaRPr lang="en-US"/>
        </a:p>
      </dgm:t>
    </dgm:pt>
    <dgm:pt modelId="{04B54E80-362B-497C-9580-49D19039DFDA}" type="pres">
      <dgm:prSet presAssocID="{63BCF2C7-86BA-4C35-811A-8D5F8E60F3AA}" presName="txThree" presStyleLbl="node3" presStyleIdx="0" presStyleCnt="3" custScaleX="100188" custLinFactY="-9161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7171E02-CA1A-40F2-A986-8277714CA905}" type="pres">
      <dgm:prSet presAssocID="{63BCF2C7-86BA-4C35-811A-8D5F8E60F3AA}" presName="horzThree" presStyleCnt="0"/>
      <dgm:spPr/>
      <dgm:t>
        <a:bodyPr/>
        <a:lstStyle/>
        <a:p>
          <a:endParaRPr lang="en-US"/>
        </a:p>
      </dgm:t>
    </dgm:pt>
    <dgm:pt modelId="{0DD9DAF4-4943-4F30-AA9C-275B571311E6}" type="pres">
      <dgm:prSet presAssocID="{78CAA34A-5D45-4BF9-92ED-A176C1B41DA8}" presName="sibSpaceTwo" presStyleCnt="0"/>
      <dgm:spPr/>
      <dgm:t>
        <a:bodyPr/>
        <a:lstStyle/>
        <a:p>
          <a:endParaRPr lang="en-US"/>
        </a:p>
      </dgm:t>
    </dgm:pt>
    <dgm:pt modelId="{21D5EAA9-BB2B-48BB-BC2A-93867482D6E7}" type="pres">
      <dgm:prSet presAssocID="{5BFE5297-27AF-4039-8549-C24B5DB521C5}" presName="vertTwo" presStyleCnt="0"/>
      <dgm:spPr/>
      <dgm:t>
        <a:bodyPr/>
        <a:lstStyle/>
        <a:p>
          <a:endParaRPr lang="en-US"/>
        </a:p>
      </dgm:t>
    </dgm:pt>
    <dgm:pt modelId="{22A5161B-CC09-4B7B-BF99-133442E0EAAF}" type="pres">
      <dgm:prSet presAssocID="{5BFE5297-27AF-4039-8549-C24B5DB521C5}" presName="txTwo" presStyleLbl="node2" presStyleIdx="1" presStyleCnt="3" custLinFactY="-95492" custLinFactNeighborX="1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F8118F0-94B0-489F-BD16-5063DF9D4A9E}" type="pres">
      <dgm:prSet presAssocID="{5BFE5297-27AF-4039-8549-C24B5DB521C5}" presName="parTransTwo" presStyleCnt="0"/>
      <dgm:spPr/>
      <dgm:t>
        <a:bodyPr/>
        <a:lstStyle/>
        <a:p>
          <a:endParaRPr lang="en-US"/>
        </a:p>
      </dgm:t>
    </dgm:pt>
    <dgm:pt modelId="{79A43C92-4EF7-4400-82F0-2498221BC24D}" type="pres">
      <dgm:prSet presAssocID="{5BFE5297-27AF-4039-8549-C24B5DB521C5}" presName="horzTwo" presStyleCnt="0"/>
      <dgm:spPr/>
      <dgm:t>
        <a:bodyPr/>
        <a:lstStyle/>
        <a:p>
          <a:endParaRPr lang="en-US"/>
        </a:p>
      </dgm:t>
    </dgm:pt>
    <dgm:pt modelId="{ABF8F450-306D-4D60-AE6D-5CC07296E6FD}" type="pres">
      <dgm:prSet presAssocID="{1741CB6C-55F8-4288-9B67-20FEB87C9925}" presName="vertThree" presStyleCnt="0"/>
      <dgm:spPr/>
      <dgm:t>
        <a:bodyPr/>
        <a:lstStyle/>
        <a:p>
          <a:endParaRPr lang="en-US"/>
        </a:p>
      </dgm:t>
    </dgm:pt>
    <dgm:pt modelId="{B09419F4-5542-40D5-BA96-7B2E5A7264EB}" type="pres">
      <dgm:prSet presAssocID="{1741CB6C-55F8-4288-9B67-20FEB87C9925}" presName="txThree" presStyleLbl="node3" presStyleIdx="1" presStyleCnt="3" custLinFactY="-9936" custLinFactNeighborX="1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7019B6B-2A61-4996-93DE-7EF79B657799}" type="pres">
      <dgm:prSet presAssocID="{1741CB6C-55F8-4288-9B67-20FEB87C9925}" presName="horzThree" presStyleCnt="0"/>
      <dgm:spPr/>
      <dgm:t>
        <a:bodyPr/>
        <a:lstStyle/>
        <a:p>
          <a:endParaRPr lang="en-US"/>
        </a:p>
      </dgm:t>
    </dgm:pt>
    <dgm:pt modelId="{9FF26AFA-1D67-47B6-9CE3-94F9CC676961}" type="pres">
      <dgm:prSet presAssocID="{31A7D4B9-16FC-4D63-9365-D7B95C900731}" presName="sibSpaceTwo" presStyleCnt="0"/>
      <dgm:spPr/>
      <dgm:t>
        <a:bodyPr/>
        <a:lstStyle/>
        <a:p>
          <a:endParaRPr lang="en-US"/>
        </a:p>
      </dgm:t>
    </dgm:pt>
    <dgm:pt modelId="{16329554-E384-4A87-836C-27229B2D27A6}" type="pres">
      <dgm:prSet presAssocID="{51720147-3095-4017-8B03-B84DBD1E05BD}" presName="vertTwo" presStyleCnt="0"/>
      <dgm:spPr/>
      <dgm:t>
        <a:bodyPr/>
        <a:lstStyle/>
        <a:p>
          <a:endParaRPr lang="en-US"/>
        </a:p>
      </dgm:t>
    </dgm:pt>
    <dgm:pt modelId="{8022F7C1-1440-454F-BD9C-01AC9E317520}" type="pres">
      <dgm:prSet presAssocID="{51720147-3095-4017-8B03-B84DBD1E05BD}" presName="txTwo" presStyleLbl="node2" presStyleIdx="2" presStyleCnt="3" custLinFactY="-94653" custLinFactNeighborX="-1307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1CAD8FA-124A-4340-81BE-9FDB104C9193}" type="pres">
      <dgm:prSet presAssocID="{51720147-3095-4017-8B03-B84DBD1E05BD}" presName="parTransTwo" presStyleCnt="0"/>
      <dgm:spPr/>
      <dgm:t>
        <a:bodyPr/>
        <a:lstStyle/>
        <a:p>
          <a:endParaRPr lang="en-US"/>
        </a:p>
      </dgm:t>
    </dgm:pt>
    <dgm:pt modelId="{0DAD1042-DE1C-4C01-8DCC-0646A5B3CD13}" type="pres">
      <dgm:prSet presAssocID="{51720147-3095-4017-8B03-B84DBD1E05BD}" presName="horzTwo" presStyleCnt="0"/>
      <dgm:spPr/>
      <dgm:t>
        <a:bodyPr/>
        <a:lstStyle/>
        <a:p>
          <a:endParaRPr lang="en-US"/>
        </a:p>
      </dgm:t>
    </dgm:pt>
    <dgm:pt modelId="{E13CCEC1-7CB8-4277-8577-349BA56E880C}" type="pres">
      <dgm:prSet presAssocID="{73C61F64-D801-4FEA-AD6E-203C99E74B4C}" presName="vertThree" presStyleCnt="0"/>
      <dgm:spPr/>
      <dgm:t>
        <a:bodyPr/>
        <a:lstStyle/>
        <a:p>
          <a:endParaRPr lang="en-US"/>
        </a:p>
      </dgm:t>
    </dgm:pt>
    <dgm:pt modelId="{5594E56C-55BE-44ED-934F-41929A0AD1A0}" type="pres">
      <dgm:prSet presAssocID="{73C61F64-D801-4FEA-AD6E-203C99E74B4C}" presName="txThree" presStyleLbl="node3" presStyleIdx="2" presStyleCnt="3" custLinFactY="-8387" custLinFactNeighborX="-435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A2C671F-143A-42C0-A6D0-B9F71D5F1820}" type="pres">
      <dgm:prSet presAssocID="{73C61F64-D801-4FEA-AD6E-203C99E74B4C}" presName="horzThree" presStyleCnt="0"/>
      <dgm:spPr/>
      <dgm:t>
        <a:bodyPr/>
        <a:lstStyle/>
        <a:p>
          <a:endParaRPr lang="en-US"/>
        </a:p>
      </dgm:t>
    </dgm:pt>
  </dgm:ptLst>
  <dgm:cxnLst>
    <dgm:cxn modelId="{4C78AE6E-7385-474C-BEC0-D901276A89A1}" type="presOf" srcId="{1741CB6C-55F8-4288-9B67-20FEB87C9925}" destId="{B09419F4-5542-40D5-BA96-7B2E5A7264EB}" srcOrd="0" destOrd="0" presId="urn:microsoft.com/office/officeart/2005/8/layout/hierarchy4"/>
    <dgm:cxn modelId="{7D1408EC-C913-4C6E-932B-44FDC3D9E0FE}" srcId="{3E08F8E7-F8D6-4B44-9411-A0C6686E4CE2}" destId="{5BFE5297-27AF-4039-8549-C24B5DB521C5}" srcOrd="1" destOrd="0" parTransId="{35EBB79C-EC8D-4AC4-9406-6BBA79D1A7BB}" sibTransId="{31A7D4B9-16FC-4D63-9365-D7B95C900731}"/>
    <dgm:cxn modelId="{4201E75B-B0FF-4340-9289-B2FFA08459A8}" type="presOf" srcId="{51720147-3095-4017-8B03-B84DBD1E05BD}" destId="{8022F7C1-1440-454F-BD9C-01AC9E317520}" srcOrd="0" destOrd="0" presId="urn:microsoft.com/office/officeart/2005/8/layout/hierarchy4"/>
    <dgm:cxn modelId="{C85638E7-143A-4CEF-93BB-DF3D2EDDF3F7}" type="presOf" srcId="{63BCF2C7-86BA-4C35-811A-8D5F8E60F3AA}" destId="{04B54E80-362B-497C-9580-49D19039DFDA}" srcOrd="0" destOrd="0" presId="urn:microsoft.com/office/officeart/2005/8/layout/hierarchy4"/>
    <dgm:cxn modelId="{75872194-7019-41E2-8A75-D077DF0BBE3D}" type="presOf" srcId="{3E08F8E7-F8D6-4B44-9411-A0C6686E4CE2}" destId="{09B079A8-189D-479E-BC79-137FB7C37124}" srcOrd="0" destOrd="0" presId="urn:microsoft.com/office/officeart/2005/8/layout/hierarchy4"/>
    <dgm:cxn modelId="{F89BD6BB-8BD5-4A00-AD16-4777CB74F142}" type="presOf" srcId="{05CBE55E-F06D-4761-B771-E402880188BB}" destId="{12D6DABB-B8E8-49D4-B125-ED609866168B}" srcOrd="0" destOrd="0" presId="urn:microsoft.com/office/officeart/2005/8/layout/hierarchy4"/>
    <dgm:cxn modelId="{22B8BB74-1B7F-4FCB-B5B1-3FE080B206AB}" type="presOf" srcId="{5BFE5297-27AF-4039-8549-C24B5DB521C5}" destId="{22A5161B-CC09-4B7B-BF99-133442E0EAAF}" srcOrd="0" destOrd="0" presId="urn:microsoft.com/office/officeart/2005/8/layout/hierarchy4"/>
    <dgm:cxn modelId="{94FE62FF-4988-480A-99CD-14B7579F78F9}" type="presOf" srcId="{8534C323-63E0-466E-B6CA-5CB4EB2A5A2E}" destId="{352B9770-45AA-41B6-AA78-6EA6D48DFC10}" srcOrd="0" destOrd="0" presId="urn:microsoft.com/office/officeart/2005/8/layout/hierarchy4"/>
    <dgm:cxn modelId="{C32BF2D0-7699-4455-BD0B-D5A2970447F2}" srcId="{3E08F8E7-F8D6-4B44-9411-A0C6686E4CE2}" destId="{8534C323-63E0-466E-B6CA-5CB4EB2A5A2E}" srcOrd="0" destOrd="0" parTransId="{6AAB4663-D733-487B-AECA-20B503C3F7A6}" sibTransId="{78CAA34A-5D45-4BF9-92ED-A176C1B41DA8}"/>
    <dgm:cxn modelId="{AB1A0B9B-157E-440E-A552-7AF0157312D4}" srcId="{05CBE55E-F06D-4761-B771-E402880188BB}" destId="{3E08F8E7-F8D6-4B44-9411-A0C6686E4CE2}" srcOrd="0" destOrd="0" parTransId="{AF88E6FA-117B-42D8-A30E-783FA32E2535}" sibTransId="{86C99F11-6954-45EA-A219-E8C89228BE86}"/>
    <dgm:cxn modelId="{35B8B04D-BF4C-4ABA-9F76-047103306E73}" srcId="{3E08F8E7-F8D6-4B44-9411-A0C6686E4CE2}" destId="{51720147-3095-4017-8B03-B84DBD1E05BD}" srcOrd="2" destOrd="0" parTransId="{3E3C2C4A-56D7-4E04-8703-95A97F9892B0}" sibTransId="{5BC7DE21-2C14-479D-8F2D-C7AFA3C942E4}"/>
    <dgm:cxn modelId="{2EF499E6-0165-440C-A802-A682C9B53F03}" type="presOf" srcId="{73C61F64-D801-4FEA-AD6E-203C99E74B4C}" destId="{5594E56C-55BE-44ED-934F-41929A0AD1A0}" srcOrd="0" destOrd="0" presId="urn:microsoft.com/office/officeart/2005/8/layout/hierarchy4"/>
    <dgm:cxn modelId="{C9AF76C4-BBF0-461C-AB87-A7EB2879EF1C}" srcId="{5BFE5297-27AF-4039-8549-C24B5DB521C5}" destId="{1741CB6C-55F8-4288-9B67-20FEB87C9925}" srcOrd="0" destOrd="0" parTransId="{A2FA55F7-EFC4-4F3D-90B6-7E6AD70C49AB}" sibTransId="{17B8A0F4-0E5F-4F59-8E3B-9803068E0A56}"/>
    <dgm:cxn modelId="{5061EC21-3299-4F0A-81D9-F9B15A8DE0CA}" srcId="{51720147-3095-4017-8B03-B84DBD1E05BD}" destId="{73C61F64-D801-4FEA-AD6E-203C99E74B4C}" srcOrd="0" destOrd="0" parTransId="{2CF404B8-E918-4A57-B75D-604C96B03F24}" sibTransId="{09CF51D3-C68E-4059-9467-9993CD149093}"/>
    <dgm:cxn modelId="{4450A8A4-49D0-46D1-BF00-73B2E2B1B9DF}" srcId="{8534C323-63E0-466E-B6CA-5CB4EB2A5A2E}" destId="{63BCF2C7-86BA-4C35-811A-8D5F8E60F3AA}" srcOrd="0" destOrd="0" parTransId="{9A5A358A-E3E4-40BB-9A72-0416E2E4C4A5}" sibTransId="{56549993-5B6F-4ED7-8D18-75D7DF77B520}"/>
    <dgm:cxn modelId="{F9665E83-DC59-40F9-A11A-D2B45C6566A3}" type="presParOf" srcId="{12D6DABB-B8E8-49D4-B125-ED609866168B}" destId="{16838D63-9298-4E14-A19B-79179E1129F4}" srcOrd="0" destOrd="0" presId="urn:microsoft.com/office/officeart/2005/8/layout/hierarchy4"/>
    <dgm:cxn modelId="{754E38C1-8604-4F52-AC16-0A672E057E9E}" type="presParOf" srcId="{16838D63-9298-4E14-A19B-79179E1129F4}" destId="{09B079A8-189D-479E-BC79-137FB7C37124}" srcOrd="0" destOrd="0" presId="urn:microsoft.com/office/officeart/2005/8/layout/hierarchy4"/>
    <dgm:cxn modelId="{242F8577-067D-4D5A-A62F-1F53E0C06AD0}" type="presParOf" srcId="{16838D63-9298-4E14-A19B-79179E1129F4}" destId="{3E20AEDB-BFB9-4C6D-BCA8-F0C3DF2C2C44}" srcOrd="1" destOrd="0" presId="urn:microsoft.com/office/officeart/2005/8/layout/hierarchy4"/>
    <dgm:cxn modelId="{12711D68-109E-48AB-9A39-60953F911DF6}" type="presParOf" srcId="{16838D63-9298-4E14-A19B-79179E1129F4}" destId="{53BC42D0-743C-4B90-9224-E7E39B89B674}" srcOrd="2" destOrd="0" presId="urn:microsoft.com/office/officeart/2005/8/layout/hierarchy4"/>
    <dgm:cxn modelId="{2F793534-D523-40F4-8A70-71E46ACFC39E}" type="presParOf" srcId="{53BC42D0-743C-4B90-9224-E7E39B89B674}" destId="{A7D2781A-D2D5-4F87-AF23-3A1516CF823E}" srcOrd="0" destOrd="0" presId="urn:microsoft.com/office/officeart/2005/8/layout/hierarchy4"/>
    <dgm:cxn modelId="{DBB907B4-47AD-4801-B6C0-94941C522C3E}" type="presParOf" srcId="{A7D2781A-D2D5-4F87-AF23-3A1516CF823E}" destId="{352B9770-45AA-41B6-AA78-6EA6D48DFC10}" srcOrd="0" destOrd="0" presId="urn:microsoft.com/office/officeart/2005/8/layout/hierarchy4"/>
    <dgm:cxn modelId="{ED2A314B-1B62-4F83-A7BC-F7E996824BCE}" type="presParOf" srcId="{A7D2781A-D2D5-4F87-AF23-3A1516CF823E}" destId="{F3D5B0A2-8A4B-4743-83DD-939003414746}" srcOrd="1" destOrd="0" presId="urn:microsoft.com/office/officeart/2005/8/layout/hierarchy4"/>
    <dgm:cxn modelId="{0CC04D2E-F6A5-44FA-B956-326F5850D7D0}" type="presParOf" srcId="{A7D2781A-D2D5-4F87-AF23-3A1516CF823E}" destId="{5EAECFA5-CCCE-4DD6-B3AE-2EC0474D035A}" srcOrd="2" destOrd="0" presId="urn:microsoft.com/office/officeart/2005/8/layout/hierarchy4"/>
    <dgm:cxn modelId="{AFA9CD51-ADFD-4C5A-B792-652AD7CAE2DC}" type="presParOf" srcId="{5EAECFA5-CCCE-4DD6-B3AE-2EC0474D035A}" destId="{9F2F1737-4018-4D9D-82E2-8A1C67383033}" srcOrd="0" destOrd="0" presId="urn:microsoft.com/office/officeart/2005/8/layout/hierarchy4"/>
    <dgm:cxn modelId="{6C22D02E-BE27-438D-999C-8DE214DDDE0A}" type="presParOf" srcId="{9F2F1737-4018-4D9D-82E2-8A1C67383033}" destId="{04B54E80-362B-497C-9580-49D19039DFDA}" srcOrd="0" destOrd="0" presId="urn:microsoft.com/office/officeart/2005/8/layout/hierarchy4"/>
    <dgm:cxn modelId="{8220384B-18AD-465F-A3B5-F483919B7D1F}" type="presParOf" srcId="{9F2F1737-4018-4D9D-82E2-8A1C67383033}" destId="{B7171E02-CA1A-40F2-A986-8277714CA905}" srcOrd="1" destOrd="0" presId="urn:microsoft.com/office/officeart/2005/8/layout/hierarchy4"/>
    <dgm:cxn modelId="{1A4DCF52-24FC-4FE8-8A1B-8E688E979058}" type="presParOf" srcId="{53BC42D0-743C-4B90-9224-E7E39B89B674}" destId="{0DD9DAF4-4943-4F30-AA9C-275B571311E6}" srcOrd="1" destOrd="0" presId="urn:microsoft.com/office/officeart/2005/8/layout/hierarchy4"/>
    <dgm:cxn modelId="{C3D84420-3DAB-4369-8CB1-61610CC0367F}" type="presParOf" srcId="{53BC42D0-743C-4B90-9224-E7E39B89B674}" destId="{21D5EAA9-BB2B-48BB-BC2A-93867482D6E7}" srcOrd="2" destOrd="0" presId="urn:microsoft.com/office/officeart/2005/8/layout/hierarchy4"/>
    <dgm:cxn modelId="{6468E28F-E97F-4F28-AE89-C666F596A5C4}" type="presParOf" srcId="{21D5EAA9-BB2B-48BB-BC2A-93867482D6E7}" destId="{22A5161B-CC09-4B7B-BF99-133442E0EAAF}" srcOrd="0" destOrd="0" presId="urn:microsoft.com/office/officeart/2005/8/layout/hierarchy4"/>
    <dgm:cxn modelId="{9BF87192-BA47-42A3-B88D-E14122935D0A}" type="presParOf" srcId="{21D5EAA9-BB2B-48BB-BC2A-93867482D6E7}" destId="{FF8118F0-94B0-489F-BD16-5063DF9D4A9E}" srcOrd="1" destOrd="0" presId="urn:microsoft.com/office/officeart/2005/8/layout/hierarchy4"/>
    <dgm:cxn modelId="{3EA9A2E5-B484-4038-AE4B-42468FA5BBD0}" type="presParOf" srcId="{21D5EAA9-BB2B-48BB-BC2A-93867482D6E7}" destId="{79A43C92-4EF7-4400-82F0-2498221BC24D}" srcOrd="2" destOrd="0" presId="urn:microsoft.com/office/officeart/2005/8/layout/hierarchy4"/>
    <dgm:cxn modelId="{A4E73438-E296-4DEE-B437-B6A814BDF43B}" type="presParOf" srcId="{79A43C92-4EF7-4400-82F0-2498221BC24D}" destId="{ABF8F450-306D-4D60-AE6D-5CC07296E6FD}" srcOrd="0" destOrd="0" presId="urn:microsoft.com/office/officeart/2005/8/layout/hierarchy4"/>
    <dgm:cxn modelId="{FCE92D18-F57C-4AC0-9A1D-C6F742BCCE77}" type="presParOf" srcId="{ABF8F450-306D-4D60-AE6D-5CC07296E6FD}" destId="{B09419F4-5542-40D5-BA96-7B2E5A7264EB}" srcOrd="0" destOrd="0" presId="urn:microsoft.com/office/officeart/2005/8/layout/hierarchy4"/>
    <dgm:cxn modelId="{CB60B24C-19C7-4347-A53B-FC5EDE688C00}" type="presParOf" srcId="{ABF8F450-306D-4D60-AE6D-5CC07296E6FD}" destId="{17019B6B-2A61-4996-93DE-7EF79B657799}" srcOrd="1" destOrd="0" presId="urn:microsoft.com/office/officeart/2005/8/layout/hierarchy4"/>
    <dgm:cxn modelId="{483C42CB-77BD-4E01-9976-A02F4482BE6B}" type="presParOf" srcId="{53BC42D0-743C-4B90-9224-E7E39B89B674}" destId="{9FF26AFA-1D67-47B6-9CE3-94F9CC676961}" srcOrd="3" destOrd="0" presId="urn:microsoft.com/office/officeart/2005/8/layout/hierarchy4"/>
    <dgm:cxn modelId="{B7B9CDD4-7B3A-41AE-B271-3BB49695BE43}" type="presParOf" srcId="{53BC42D0-743C-4B90-9224-E7E39B89B674}" destId="{16329554-E384-4A87-836C-27229B2D27A6}" srcOrd="4" destOrd="0" presId="urn:microsoft.com/office/officeart/2005/8/layout/hierarchy4"/>
    <dgm:cxn modelId="{19BC552E-F4DB-4476-9D0C-0C06AC22F21A}" type="presParOf" srcId="{16329554-E384-4A87-836C-27229B2D27A6}" destId="{8022F7C1-1440-454F-BD9C-01AC9E317520}" srcOrd="0" destOrd="0" presId="urn:microsoft.com/office/officeart/2005/8/layout/hierarchy4"/>
    <dgm:cxn modelId="{DE5AA314-C9AF-4674-9224-6D3045DE89FB}" type="presParOf" srcId="{16329554-E384-4A87-836C-27229B2D27A6}" destId="{B1CAD8FA-124A-4340-81BE-9FDB104C9193}" srcOrd="1" destOrd="0" presId="urn:microsoft.com/office/officeart/2005/8/layout/hierarchy4"/>
    <dgm:cxn modelId="{6307EC83-8766-45A8-9DFD-78FB68783469}" type="presParOf" srcId="{16329554-E384-4A87-836C-27229B2D27A6}" destId="{0DAD1042-DE1C-4C01-8DCC-0646A5B3CD13}" srcOrd="2" destOrd="0" presId="urn:microsoft.com/office/officeart/2005/8/layout/hierarchy4"/>
    <dgm:cxn modelId="{729F64FC-9903-4024-8453-E32B6F290026}" type="presParOf" srcId="{0DAD1042-DE1C-4C01-8DCC-0646A5B3CD13}" destId="{E13CCEC1-7CB8-4277-8577-349BA56E880C}" srcOrd="0" destOrd="0" presId="urn:microsoft.com/office/officeart/2005/8/layout/hierarchy4"/>
    <dgm:cxn modelId="{2CA1515A-A28A-4200-AE2F-DC92859977D9}" type="presParOf" srcId="{E13CCEC1-7CB8-4277-8577-349BA56E880C}" destId="{5594E56C-55BE-44ED-934F-41929A0AD1A0}" srcOrd="0" destOrd="0" presId="urn:microsoft.com/office/officeart/2005/8/layout/hierarchy4"/>
    <dgm:cxn modelId="{A5C92BFA-6A17-45E3-BD73-1B773FD3EE7C}" type="presParOf" srcId="{E13CCEC1-7CB8-4277-8577-349BA56E880C}" destId="{DA2C671F-143A-42C0-A6D0-B9F71D5F1820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4052A63-7C6C-417B-9A34-8D1AC524A13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34D4682-9B09-4CB6-A475-F74B3A7C7CDE}">
      <dgm:prSet phldrT="[Text]"/>
      <dgm:spPr>
        <a:solidFill>
          <a:schemeClr val="tx2"/>
        </a:solidFill>
      </dgm:spPr>
      <dgm:t>
        <a:bodyPr/>
        <a:lstStyle/>
        <a:p>
          <a:pPr algn="ctr"/>
          <a:r>
            <a:rPr lang="en-US" b="1" dirty="0" smtClean="0">
              <a:solidFill>
                <a:schemeClr val="bg1"/>
              </a:solidFill>
            </a:rPr>
            <a:t>443 patients enrolled in 49 U.S. sites</a:t>
          </a:r>
          <a:endParaRPr lang="en-US" dirty="0">
            <a:solidFill>
              <a:schemeClr val="bg1"/>
            </a:solidFill>
          </a:endParaRPr>
        </a:p>
      </dgm:t>
    </dgm:pt>
    <dgm:pt modelId="{C870D79E-1F38-4E99-A19C-19F377024A8A}" type="parTrans" cxnId="{F37FE26C-7F97-474C-8E85-189FE3C28764}">
      <dgm:prSet/>
      <dgm:spPr/>
      <dgm:t>
        <a:bodyPr/>
        <a:lstStyle/>
        <a:p>
          <a:pPr algn="ctr"/>
          <a:endParaRPr lang="en-US"/>
        </a:p>
      </dgm:t>
    </dgm:pt>
    <dgm:pt modelId="{A5CF7F28-B812-499C-959D-574FB3D276E1}" type="sibTrans" cxnId="{F37FE26C-7F97-474C-8E85-189FE3C28764}">
      <dgm:prSet/>
      <dgm:spPr/>
      <dgm:t>
        <a:bodyPr/>
        <a:lstStyle/>
        <a:p>
          <a:pPr algn="ctr"/>
          <a:endParaRPr lang="en-US"/>
        </a:p>
      </dgm:t>
    </dgm:pt>
    <dgm:pt modelId="{70F867F1-55F5-42A0-91EB-4CB018E29CCB}">
      <dgm:prSet phldrT="[Text]"/>
      <dgm:spPr>
        <a:solidFill>
          <a:schemeClr val="tx1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en-US" dirty="0" smtClean="0"/>
            <a:t>30-day follow-up – published</a:t>
          </a:r>
          <a:r>
            <a:rPr lang="en-US" baseline="30000" dirty="0" smtClean="0"/>
            <a:t>1</a:t>
          </a:r>
          <a:endParaRPr lang="en-US" baseline="30000" dirty="0"/>
        </a:p>
      </dgm:t>
    </dgm:pt>
    <dgm:pt modelId="{CDED3A6C-7C5A-4B7E-ABB2-44C40D35227A}" type="parTrans" cxnId="{E99055C3-266C-421C-9862-FE351D4663E6}">
      <dgm:prSet/>
      <dgm:spPr/>
      <dgm:t>
        <a:bodyPr/>
        <a:lstStyle/>
        <a:p>
          <a:pPr algn="ctr"/>
          <a:endParaRPr lang="en-US"/>
        </a:p>
      </dgm:t>
    </dgm:pt>
    <dgm:pt modelId="{79B544B8-DF61-4795-B630-78B0DF71E74D}" type="sibTrans" cxnId="{E99055C3-266C-421C-9862-FE351D4663E6}">
      <dgm:prSet/>
      <dgm:spPr/>
      <dgm:t>
        <a:bodyPr/>
        <a:lstStyle/>
        <a:p>
          <a:pPr algn="ctr"/>
          <a:endParaRPr lang="en-US"/>
        </a:p>
      </dgm:t>
    </dgm:pt>
    <dgm:pt modelId="{AC651EA3-1D48-41F3-82FC-76F96D28F85E}">
      <dgm:prSet/>
      <dgm:spPr>
        <a:solidFill>
          <a:srgbClr val="0070C0"/>
        </a:solidFill>
      </dgm:spPr>
      <dgm:t>
        <a:bodyPr/>
        <a:lstStyle/>
        <a:p>
          <a:pPr algn="ctr"/>
          <a:r>
            <a:rPr lang="en-US" dirty="0" smtClean="0"/>
            <a:t>1 year follow-up – published</a:t>
          </a:r>
          <a:r>
            <a:rPr lang="en-US" baseline="30000" dirty="0" smtClean="0"/>
            <a:t>2</a:t>
          </a:r>
          <a:endParaRPr lang="en-US" baseline="30000" dirty="0"/>
        </a:p>
      </dgm:t>
    </dgm:pt>
    <dgm:pt modelId="{93FBFFDC-1AB1-4625-AFE2-DB7454CE05FE}" type="parTrans" cxnId="{FB7B7850-9ACD-4CD5-93DC-596668C153BB}">
      <dgm:prSet/>
      <dgm:spPr/>
      <dgm:t>
        <a:bodyPr/>
        <a:lstStyle/>
        <a:p>
          <a:pPr algn="ctr"/>
          <a:endParaRPr lang="en-US"/>
        </a:p>
      </dgm:t>
    </dgm:pt>
    <dgm:pt modelId="{D455F0E6-AA8C-4C8E-ADB4-0FDFDED0932C}" type="sibTrans" cxnId="{FB7B7850-9ACD-4CD5-93DC-596668C153BB}">
      <dgm:prSet/>
      <dgm:spPr/>
      <dgm:t>
        <a:bodyPr/>
        <a:lstStyle/>
        <a:p>
          <a:pPr algn="ctr"/>
          <a:endParaRPr lang="en-US"/>
        </a:p>
      </dgm:t>
    </dgm:pt>
    <dgm:pt modelId="{D067044B-E938-49DD-895A-C958EF09DA5C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pPr algn="ctr"/>
          <a:r>
            <a:rPr lang="en-US" dirty="0" smtClean="0"/>
            <a:t>2-year data – published</a:t>
          </a:r>
          <a:r>
            <a:rPr lang="en-US" baseline="30000" dirty="0" smtClean="0"/>
            <a:t>3</a:t>
          </a:r>
          <a:endParaRPr lang="en-US" baseline="30000" dirty="0"/>
        </a:p>
      </dgm:t>
    </dgm:pt>
    <dgm:pt modelId="{64188D24-54D6-48F6-9413-1C35C46D09B7}" type="parTrans" cxnId="{82E1E547-5C38-4C3B-BC7F-2D03560995FA}">
      <dgm:prSet/>
      <dgm:spPr/>
      <dgm:t>
        <a:bodyPr/>
        <a:lstStyle/>
        <a:p>
          <a:endParaRPr lang="en-US"/>
        </a:p>
      </dgm:t>
    </dgm:pt>
    <dgm:pt modelId="{9AEDA931-3FA7-47C8-8D81-18AB8FAA00F4}" type="sibTrans" cxnId="{82E1E547-5C38-4C3B-BC7F-2D03560995FA}">
      <dgm:prSet/>
      <dgm:spPr/>
      <dgm:t>
        <a:bodyPr/>
        <a:lstStyle/>
        <a:p>
          <a:endParaRPr lang="en-US"/>
        </a:p>
      </dgm:t>
    </dgm:pt>
    <dgm:pt modelId="{B4AD4E6D-F4DA-4AAC-ACC7-78798FBEE4C8}" type="pres">
      <dgm:prSet presAssocID="{94052A63-7C6C-417B-9A34-8D1AC524A13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1B91478-3008-4F76-951C-B2FB285C5B73}" type="pres">
      <dgm:prSet presAssocID="{A34D4682-9B09-4CB6-A475-F74B3A7C7CDE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EA01D6-8B6B-431D-9838-1ACE1AB3D9A0}" type="pres">
      <dgm:prSet presAssocID="{A5CF7F28-B812-499C-959D-574FB3D276E1}" presName="spacer" presStyleCnt="0"/>
      <dgm:spPr/>
    </dgm:pt>
    <dgm:pt modelId="{E7BE204E-28AE-4426-88A4-8D0F17E974DF}" type="pres">
      <dgm:prSet presAssocID="{70F867F1-55F5-42A0-91EB-4CB018E29CCB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E4631A-C959-41FF-9702-FA1116E753E3}" type="pres">
      <dgm:prSet presAssocID="{79B544B8-DF61-4795-B630-78B0DF71E74D}" presName="spacer" presStyleCnt="0"/>
      <dgm:spPr/>
    </dgm:pt>
    <dgm:pt modelId="{8A7D91A6-B5F5-4F7C-B9B5-E62F5FD2908A}" type="pres">
      <dgm:prSet presAssocID="{AC651EA3-1D48-41F3-82FC-76F96D28F85E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2E10AE-F62E-4071-A3FC-F1CD89B9006D}" type="pres">
      <dgm:prSet presAssocID="{D455F0E6-AA8C-4C8E-ADB4-0FDFDED0932C}" presName="spacer" presStyleCnt="0"/>
      <dgm:spPr/>
    </dgm:pt>
    <dgm:pt modelId="{20D56968-D5A0-47F2-BB56-906DD585F04A}" type="pres">
      <dgm:prSet presAssocID="{D067044B-E938-49DD-895A-C958EF09DA5C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B7B7850-9ACD-4CD5-93DC-596668C153BB}" srcId="{94052A63-7C6C-417B-9A34-8D1AC524A139}" destId="{AC651EA3-1D48-41F3-82FC-76F96D28F85E}" srcOrd="2" destOrd="0" parTransId="{93FBFFDC-1AB1-4625-AFE2-DB7454CE05FE}" sibTransId="{D455F0E6-AA8C-4C8E-ADB4-0FDFDED0932C}"/>
    <dgm:cxn modelId="{9548D2A9-8C08-4CD0-8932-035F69DFE0B1}" type="presOf" srcId="{AC651EA3-1D48-41F3-82FC-76F96D28F85E}" destId="{8A7D91A6-B5F5-4F7C-B9B5-E62F5FD2908A}" srcOrd="0" destOrd="0" presId="urn:microsoft.com/office/officeart/2005/8/layout/vList2"/>
    <dgm:cxn modelId="{D907BAA5-AD01-435C-AAC8-690806D0E330}" type="presOf" srcId="{D067044B-E938-49DD-895A-C958EF09DA5C}" destId="{20D56968-D5A0-47F2-BB56-906DD585F04A}" srcOrd="0" destOrd="0" presId="urn:microsoft.com/office/officeart/2005/8/layout/vList2"/>
    <dgm:cxn modelId="{92645F26-88D8-44F6-B362-4613D4BBD44C}" type="presOf" srcId="{A34D4682-9B09-4CB6-A475-F74B3A7C7CDE}" destId="{E1B91478-3008-4F76-951C-B2FB285C5B73}" srcOrd="0" destOrd="0" presId="urn:microsoft.com/office/officeart/2005/8/layout/vList2"/>
    <dgm:cxn modelId="{F37FE26C-7F97-474C-8E85-189FE3C28764}" srcId="{94052A63-7C6C-417B-9A34-8D1AC524A139}" destId="{A34D4682-9B09-4CB6-A475-F74B3A7C7CDE}" srcOrd="0" destOrd="0" parTransId="{C870D79E-1F38-4E99-A19C-19F377024A8A}" sibTransId="{A5CF7F28-B812-499C-959D-574FB3D276E1}"/>
    <dgm:cxn modelId="{E99055C3-266C-421C-9862-FE351D4663E6}" srcId="{94052A63-7C6C-417B-9A34-8D1AC524A139}" destId="{70F867F1-55F5-42A0-91EB-4CB018E29CCB}" srcOrd="1" destOrd="0" parTransId="{CDED3A6C-7C5A-4B7E-ABB2-44C40D35227A}" sibTransId="{79B544B8-DF61-4795-B630-78B0DF71E74D}"/>
    <dgm:cxn modelId="{82E1E547-5C38-4C3B-BC7F-2D03560995FA}" srcId="{94052A63-7C6C-417B-9A34-8D1AC524A139}" destId="{D067044B-E938-49DD-895A-C958EF09DA5C}" srcOrd="3" destOrd="0" parTransId="{64188D24-54D6-48F6-9413-1C35C46D09B7}" sibTransId="{9AEDA931-3FA7-47C8-8D81-18AB8FAA00F4}"/>
    <dgm:cxn modelId="{3F19B2F0-4798-4FE6-B78F-D2EBFDFCA593}" type="presOf" srcId="{70F867F1-55F5-42A0-91EB-4CB018E29CCB}" destId="{E7BE204E-28AE-4426-88A4-8D0F17E974DF}" srcOrd="0" destOrd="0" presId="urn:microsoft.com/office/officeart/2005/8/layout/vList2"/>
    <dgm:cxn modelId="{CEBB15A7-4CEA-4DCE-AA79-EA302253E046}" type="presOf" srcId="{94052A63-7C6C-417B-9A34-8D1AC524A139}" destId="{B4AD4E6D-F4DA-4AAC-ACC7-78798FBEE4C8}" srcOrd="0" destOrd="0" presId="urn:microsoft.com/office/officeart/2005/8/layout/vList2"/>
    <dgm:cxn modelId="{ADF06644-7920-48D9-9DC8-12CE51885EA8}" type="presParOf" srcId="{B4AD4E6D-F4DA-4AAC-ACC7-78798FBEE4C8}" destId="{E1B91478-3008-4F76-951C-B2FB285C5B73}" srcOrd="0" destOrd="0" presId="urn:microsoft.com/office/officeart/2005/8/layout/vList2"/>
    <dgm:cxn modelId="{84217170-1837-46A9-A38E-39CD3237F6B8}" type="presParOf" srcId="{B4AD4E6D-F4DA-4AAC-ACC7-78798FBEE4C8}" destId="{64EA01D6-8B6B-431D-9838-1ACE1AB3D9A0}" srcOrd="1" destOrd="0" presId="urn:microsoft.com/office/officeart/2005/8/layout/vList2"/>
    <dgm:cxn modelId="{8AF2A2BE-8CFA-42FA-B8CD-AD3EF7AB47A8}" type="presParOf" srcId="{B4AD4E6D-F4DA-4AAC-ACC7-78798FBEE4C8}" destId="{E7BE204E-28AE-4426-88A4-8D0F17E974DF}" srcOrd="2" destOrd="0" presId="urn:microsoft.com/office/officeart/2005/8/layout/vList2"/>
    <dgm:cxn modelId="{B508E08B-26C1-4CDF-8FF1-D68F8D4579CA}" type="presParOf" srcId="{B4AD4E6D-F4DA-4AAC-ACC7-78798FBEE4C8}" destId="{8CE4631A-C959-41FF-9702-FA1116E753E3}" srcOrd="3" destOrd="0" presId="urn:microsoft.com/office/officeart/2005/8/layout/vList2"/>
    <dgm:cxn modelId="{26AC92E3-CEB0-4E8D-9258-F9FDBDF07B1B}" type="presParOf" srcId="{B4AD4E6D-F4DA-4AAC-ACC7-78798FBEE4C8}" destId="{8A7D91A6-B5F5-4F7C-B9B5-E62F5FD2908A}" srcOrd="4" destOrd="0" presId="urn:microsoft.com/office/officeart/2005/8/layout/vList2"/>
    <dgm:cxn modelId="{D8951E1F-5A1B-40F9-BE85-542E1195988C}" type="presParOf" srcId="{B4AD4E6D-F4DA-4AAC-ACC7-78798FBEE4C8}" destId="{E02E10AE-F62E-4071-A3FC-F1CD89B9006D}" srcOrd="5" destOrd="0" presId="urn:microsoft.com/office/officeart/2005/8/layout/vList2"/>
    <dgm:cxn modelId="{6D535275-E453-4F67-9C28-4C5B40C2E97D}" type="presParOf" srcId="{B4AD4E6D-F4DA-4AAC-ACC7-78798FBEE4C8}" destId="{20D56968-D5A0-47F2-BB56-906DD585F04A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B079A8-189D-479E-BC79-137FB7C37124}">
      <dsp:nvSpPr>
        <dsp:cNvPr id="0" name=""/>
        <dsp:cNvSpPr/>
      </dsp:nvSpPr>
      <dsp:spPr>
        <a:xfrm>
          <a:off x="0" y="3100517"/>
          <a:ext cx="8542850" cy="1399737"/>
        </a:xfrm>
        <a:prstGeom prst="roundRect">
          <a:avLst>
            <a:gd name="adj" fmla="val 10000"/>
          </a:avLst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0" i="0" kern="1200" dirty="0" smtClean="0">
              <a:latin typeface="+mj-lt"/>
              <a:cs typeface="Arial" pitchFamily="34" charset="0"/>
            </a:rPr>
            <a:t>Calcium Deposits in the Coronary Arteries</a:t>
          </a:r>
          <a:endParaRPr lang="en-US" sz="3200" b="0" kern="1200" dirty="0">
            <a:latin typeface="+mj-lt"/>
            <a:cs typeface="Arial" pitchFamily="34" charset="0"/>
          </a:endParaRPr>
        </a:p>
      </dsp:txBody>
      <dsp:txXfrm>
        <a:off x="40997" y="3141514"/>
        <a:ext cx="8460856" cy="1317743"/>
      </dsp:txXfrm>
    </dsp:sp>
    <dsp:sp modelId="{352B9770-45AA-41B6-AA78-6EA6D48DFC10}">
      <dsp:nvSpPr>
        <dsp:cNvPr id="0" name=""/>
        <dsp:cNvSpPr/>
      </dsp:nvSpPr>
      <dsp:spPr>
        <a:xfrm>
          <a:off x="49324" y="113318"/>
          <a:ext cx="2694803" cy="1399737"/>
        </a:xfrm>
        <a:prstGeom prst="roundRect">
          <a:avLst>
            <a:gd name="adj" fmla="val 10000"/>
          </a:avLst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b="0" kern="1200" dirty="0" smtClean="0">
              <a:latin typeface="+mj-lt"/>
              <a:cs typeface="Arial" pitchFamily="34" charset="0"/>
            </a:rPr>
            <a:t>Advanced Age</a:t>
          </a:r>
          <a:endParaRPr lang="en-US" sz="3800" b="0" kern="1200" dirty="0">
            <a:latin typeface="+mj-lt"/>
            <a:cs typeface="Arial" pitchFamily="34" charset="0"/>
          </a:endParaRPr>
        </a:p>
      </dsp:txBody>
      <dsp:txXfrm>
        <a:off x="90321" y="154315"/>
        <a:ext cx="2612809" cy="1317743"/>
      </dsp:txXfrm>
    </dsp:sp>
    <dsp:sp modelId="{04B54E80-362B-497C-9580-49D19039DFDA}">
      <dsp:nvSpPr>
        <dsp:cNvPr id="0" name=""/>
        <dsp:cNvSpPr/>
      </dsp:nvSpPr>
      <dsp:spPr>
        <a:xfrm>
          <a:off x="8875" y="1570846"/>
          <a:ext cx="2694803" cy="1399737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solidFill>
                <a:schemeClr val="bg1"/>
              </a:solidFill>
              <a:latin typeface="+mj-lt"/>
              <a:cs typeface="Arial" pitchFamily="34" charset="0"/>
            </a:rPr>
            <a:t>41.4M 65+yrs old in U.S.</a:t>
          </a:r>
          <a:r>
            <a:rPr lang="en-US" sz="1600" b="0" kern="1200" baseline="30000" dirty="0" smtClean="0">
              <a:solidFill>
                <a:schemeClr val="bg1"/>
              </a:solidFill>
              <a:latin typeface="+mj-lt"/>
              <a:cs typeface="Arial" pitchFamily="34" charset="0"/>
            </a:rPr>
            <a:t>2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baseline="0" dirty="0" smtClean="0">
              <a:solidFill>
                <a:schemeClr val="bg1"/>
              </a:solidFill>
            </a:rPr>
            <a:t>85+ age group is the fastest growing in the U.S.</a:t>
          </a:r>
          <a:endParaRPr lang="en-US" sz="1600" kern="1200" baseline="0" dirty="0">
            <a:solidFill>
              <a:schemeClr val="bg1"/>
            </a:solidFill>
            <a:latin typeface="+mj-lt"/>
            <a:cs typeface="Arial" pitchFamily="34" charset="0"/>
          </a:endParaRPr>
        </a:p>
      </dsp:txBody>
      <dsp:txXfrm>
        <a:off x="49872" y="1611843"/>
        <a:ext cx="2612809" cy="1317743"/>
      </dsp:txXfrm>
    </dsp:sp>
    <dsp:sp modelId="{22A5161B-CC09-4B7B-BF99-133442E0EAAF}">
      <dsp:nvSpPr>
        <dsp:cNvPr id="0" name=""/>
        <dsp:cNvSpPr/>
      </dsp:nvSpPr>
      <dsp:spPr>
        <a:xfrm>
          <a:off x="2929644" y="64803"/>
          <a:ext cx="2689746" cy="1399737"/>
        </a:xfrm>
        <a:prstGeom prst="roundRect">
          <a:avLst>
            <a:gd name="adj" fmla="val 10000"/>
          </a:avLst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b="0" kern="1200" dirty="0" smtClean="0">
              <a:latin typeface="+mj-lt"/>
              <a:cs typeface="Arial" pitchFamily="34" charset="0"/>
            </a:rPr>
            <a:t>Diabetes</a:t>
          </a:r>
          <a:endParaRPr lang="en-US" sz="3800" b="0" kern="1200" dirty="0">
            <a:latin typeface="+mj-lt"/>
            <a:cs typeface="Arial" pitchFamily="34" charset="0"/>
          </a:endParaRPr>
        </a:p>
      </dsp:txBody>
      <dsp:txXfrm>
        <a:off x="2970641" y="105800"/>
        <a:ext cx="2607752" cy="1317743"/>
      </dsp:txXfrm>
    </dsp:sp>
    <dsp:sp modelId="{B09419F4-5542-40D5-BA96-7B2E5A7264EB}">
      <dsp:nvSpPr>
        <dsp:cNvPr id="0" name=""/>
        <dsp:cNvSpPr/>
      </dsp:nvSpPr>
      <dsp:spPr>
        <a:xfrm>
          <a:off x="2929644" y="1559998"/>
          <a:ext cx="2689746" cy="1399737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solidFill>
                <a:schemeClr val="bg1"/>
              </a:solidFill>
              <a:latin typeface="+mj-lt"/>
              <a:cs typeface="Arial" pitchFamily="34" charset="0"/>
            </a:rPr>
            <a:t>Up to 26M in U.S.</a:t>
          </a:r>
          <a:r>
            <a:rPr lang="en-US" sz="1600" b="1" kern="1200" baseline="30000" dirty="0" smtClean="0">
              <a:solidFill>
                <a:schemeClr val="bg1"/>
              </a:solidFill>
              <a:latin typeface="+mj-lt"/>
              <a:cs typeface="Arial" pitchFamily="34" charset="0"/>
            </a:rPr>
            <a:t>1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baseline="0" dirty="0" smtClean="0">
              <a:solidFill>
                <a:schemeClr val="bg1"/>
              </a:solidFill>
              <a:latin typeface="+mj-lt"/>
              <a:cs typeface="Arial" pitchFamily="34" charset="0"/>
            </a:rPr>
            <a:t>New epidemic,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baseline="0" dirty="0" smtClean="0">
              <a:solidFill>
                <a:schemeClr val="bg1"/>
              </a:solidFill>
            </a:rPr>
            <a:t>the fastest growing health problem in the U.S.</a:t>
          </a:r>
          <a:endParaRPr lang="en-US" sz="1600" b="0" i="0" kern="1200" baseline="0" dirty="0">
            <a:solidFill>
              <a:schemeClr val="bg1"/>
            </a:solidFill>
            <a:latin typeface="+mj-lt"/>
            <a:cs typeface="Arial" pitchFamily="34" charset="0"/>
          </a:endParaRPr>
        </a:p>
      </dsp:txBody>
      <dsp:txXfrm>
        <a:off x="2970641" y="1600995"/>
        <a:ext cx="2607752" cy="1317743"/>
      </dsp:txXfrm>
    </dsp:sp>
    <dsp:sp modelId="{8022F7C1-1440-454F-BD9C-01AC9E317520}">
      <dsp:nvSpPr>
        <dsp:cNvPr id="0" name=""/>
        <dsp:cNvSpPr/>
      </dsp:nvSpPr>
      <dsp:spPr>
        <a:xfrm>
          <a:off x="5810147" y="76547"/>
          <a:ext cx="2689746" cy="1399737"/>
        </a:xfrm>
        <a:prstGeom prst="roundRect">
          <a:avLst>
            <a:gd name="adj" fmla="val 10000"/>
          </a:avLst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b="0" kern="1200" dirty="0" smtClean="0">
              <a:latin typeface="+mj-lt"/>
              <a:cs typeface="Arial" pitchFamily="34" charset="0"/>
            </a:rPr>
            <a:t>Kidney Disease</a:t>
          </a:r>
          <a:endParaRPr lang="en-US" sz="3800" b="0" kern="1200" dirty="0">
            <a:latin typeface="+mj-lt"/>
            <a:cs typeface="Arial" pitchFamily="34" charset="0"/>
          </a:endParaRPr>
        </a:p>
      </dsp:txBody>
      <dsp:txXfrm>
        <a:off x="5851144" y="117544"/>
        <a:ext cx="2607752" cy="1317743"/>
      </dsp:txXfrm>
    </dsp:sp>
    <dsp:sp modelId="{5594E56C-55BE-44ED-934F-41929A0AD1A0}">
      <dsp:nvSpPr>
        <dsp:cNvPr id="0" name=""/>
        <dsp:cNvSpPr/>
      </dsp:nvSpPr>
      <dsp:spPr>
        <a:xfrm>
          <a:off x="5833602" y="1581680"/>
          <a:ext cx="2689746" cy="1399737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baseline="0" dirty="0" smtClean="0">
              <a:solidFill>
                <a:schemeClr val="bg1"/>
              </a:solidFill>
              <a:latin typeface="+mj-lt"/>
              <a:cs typeface="Arial" pitchFamily="34" charset="0"/>
            </a:rPr>
            <a:t>Up to 31M in U.S.</a:t>
          </a:r>
          <a:r>
            <a:rPr lang="en-US" sz="1600" b="1" kern="1200" baseline="30000" dirty="0" smtClean="0">
              <a:solidFill>
                <a:schemeClr val="bg1"/>
              </a:solidFill>
              <a:latin typeface="+mj-lt"/>
              <a:cs typeface="Arial" pitchFamily="34" charset="0"/>
            </a:rPr>
            <a:t>3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kern="1200" baseline="0" dirty="0" smtClean="0">
              <a:solidFill>
                <a:schemeClr val="bg1"/>
              </a:solidFill>
            </a:rPr>
            <a:t>Diabetes is leading cause of kidney disease</a:t>
          </a:r>
          <a:endParaRPr lang="en-US" sz="1600" b="1" kern="1200" baseline="30000" dirty="0" smtClean="0">
            <a:solidFill>
              <a:schemeClr val="bg1"/>
            </a:solidFill>
            <a:latin typeface="+mj-lt"/>
            <a:cs typeface="Arial" pitchFamily="34" charset="0"/>
          </a:endParaRPr>
        </a:p>
      </dsp:txBody>
      <dsp:txXfrm>
        <a:off x="5874599" y="1622677"/>
        <a:ext cx="2607752" cy="13177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B91478-3008-4F76-951C-B2FB285C5B73}">
      <dsp:nvSpPr>
        <dsp:cNvPr id="0" name=""/>
        <dsp:cNvSpPr/>
      </dsp:nvSpPr>
      <dsp:spPr>
        <a:xfrm>
          <a:off x="0" y="30099"/>
          <a:ext cx="6096000" cy="585000"/>
        </a:xfrm>
        <a:prstGeom prst="round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chemeClr val="bg1"/>
              </a:solidFill>
            </a:rPr>
            <a:t>443 patients enrolled in 49 U.S. sites</a:t>
          </a:r>
          <a:endParaRPr lang="en-US" sz="2500" kern="1200" dirty="0">
            <a:solidFill>
              <a:schemeClr val="bg1"/>
            </a:solidFill>
          </a:endParaRPr>
        </a:p>
      </dsp:txBody>
      <dsp:txXfrm>
        <a:off x="28557" y="58656"/>
        <a:ext cx="6038886" cy="527886"/>
      </dsp:txXfrm>
    </dsp:sp>
    <dsp:sp modelId="{E7BE204E-28AE-4426-88A4-8D0F17E974DF}">
      <dsp:nvSpPr>
        <dsp:cNvPr id="0" name=""/>
        <dsp:cNvSpPr/>
      </dsp:nvSpPr>
      <dsp:spPr>
        <a:xfrm>
          <a:off x="0" y="687099"/>
          <a:ext cx="6096000" cy="585000"/>
        </a:xfrm>
        <a:prstGeom prst="roundRect">
          <a:avLst/>
        </a:prstGeom>
        <a:solidFill>
          <a:schemeClr val="tx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30-day follow-up – published</a:t>
          </a:r>
          <a:r>
            <a:rPr lang="en-US" sz="2500" kern="1200" baseline="30000" dirty="0" smtClean="0"/>
            <a:t>1</a:t>
          </a:r>
          <a:endParaRPr lang="en-US" sz="2500" kern="1200" baseline="30000" dirty="0"/>
        </a:p>
      </dsp:txBody>
      <dsp:txXfrm>
        <a:off x="28557" y="715656"/>
        <a:ext cx="6038886" cy="527886"/>
      </dsp:txXfrm>
    </dsp:sp>
    <dsp:sp modelId="{8A7D91A6-B5F5-4F7C-B9B5-E62F5FD2908A}">
      <dsp:nvSpPr>
        <dsp:cNvPr id="0" name=""/>
        <dsp:cNvSpPr/>
      </dsp:nvSpPr>
      <dsp:spPr>
        <a:xfrm>
          <a:off x="0" y="1344100"/>
          <a:ext cx="6096000" cy="585000"/>
        </a:xfrm>
        <a:prstGeom prst="roundRect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1 year follow-up – published</a:t>
          </a:r>
          <a:r>
            <a:rPr lang="en-US" sz="2500" kern="1200" baseline="30000" dirty="0" smtClean="0"/>
            <a:t>2</a:t>
          </a:r>
          <a:endParaRPr lang="en-US" sz="2500" kern="1200" baseline="30000" dirty="0"/>
        </a:p>
      </dsp:txBody>
      <dsp:txXfrm>
        <a:off x="28557" y="1372657"/>
        <a:ext cx="6038886" cy="527886"/>
      </dsp:txXfrm>
    </dsp:sp>
    <dsp:sp modelId="{20D56968-D5A0-47F2-BB56-906DD585F04A}">
      <dsp:nvSpPr>
        <dsp:cNvPr id="0" name=""/>
        <dsp:cNvSpPr/>
      </dsp:nvSpPr>
      <dsp:spPr>
        <a:xfrm>
          <a:off x="0" y="2001100"/>
          <a:ext cx="6096000" cy="585000"/>
        </a:xfrm>
        <a:prstGeom prst="round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2-year data – published</a:t>
          </a:r>
          <a:r>
            <a:rPr lang="en-US" sz="2500" kern="1200" baseline="30000" dirty="0" smtClean="0"/>
            <a:t>3</a:t>
          </a:r>
          <a:endParaRPr lang="en-US" sz="2500" kern="1200" baseline="30000" dirty="0"/>
        </a:p>
      </dsp:txBody>
      <dsp:txXfrm>
        <a:off x="28557" y="2029657"/>
        <a:ext cx="6038886" cy="5278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0.33421</cdr:x>
      <cdr:y>0.18779</cdr:y>
    </cdr:from>
    <cdr:to>
      <cdr:x>0.44737</cdr:x>
      <cdr:y>0.26272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749925" y="916708"/>
          <a:ext cx="931026" cy="3657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800" b="0" dirty="0" smtClean="0"/>
            <a:t>0.44 mm</a:t>
          </a:r>
          <a:endParaRPr lang="en-US" sz="1800" b="0" dirty="0"/>
        </a:p>
      </cdr:txBody>
    </cdr:sp>
  </cdr:relSizeAnchor>
  <cdr:relSizeAnchor xmlns:cdr="http://schemas.openxmlformats.org/drawingml/2006/chartDrawing">
    <cdr:from>
      <cdr:x>0.59902</cdr:x>
      <cdr:y>0.3787</cdr:y>
    </cdr:from>
    <cdr:to>
      <cdr:x>0.71218</cdr:x>
      <cdr:y>0.45363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4928783" y="1848656"/>
          <a:ext cx="931026" cy="3657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800" b="0" dirty="0" smtClean="0"/>
            <a:t>0.31 mm</a:t>
          </a:r>
          <a:endParaRPr lang="en-US" sz="1800" b="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0.18009</cdr:x>
      <cdr:y>0.16569</cdr:y>
    </cdr:from>
    <cdr:to>
      <cdr:x>0.18217</cdr:x>
      <cdr:y>0.79016</cdr:y>
    </cdr:to>
    <cdr:cxnSp macro="">
      <cdr:nvCxnSpPr>
        <cdr:cNvPr id="2" name="Straight Connector 1"/>
        <cdr:cNvCxnSpPr/>
      </cdr:nvCxnSpPr>
      <cdr:spPr>
        <a:xfrm xmlns:a="http://schemas.openxmlformats.org/drawingml/2006/main" flipH="1">
          <a:off x="724567" y="243521"/>
          <a:ext cx="8368" cy="917808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chemeClr val="tx1"/>
          </a:solidFill>
          <a:prstDash val="dash"/>
        </a:ln>
      </cdr:spPr>
      <cdr:style>
        <a:lnRef xmlns:a="http://schemas.openxmlformats.org/drawingml/2006/main" idx="3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2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0.13355</cdr:x>
      <cdr:y>0.24079</cdr:y>
    </cdr:from>
    <cdr:to>
      <cdr:x>0.13562</cdr:x>
      <cdr:y>0.86525</cdr:y>
    </cdr:to>
    <cdr:cxnSp macro="">
      <cdr:nvCxnSpPr>
        <cdr:cNvPr id="2" name="Straight Connector 1"/>
        <cdr:cNvCxnSpPr/>
      </cdr:nvCxnSpPr>
      <cdr:spPr>
        <a:xfrm xmlns:a="http://schemas.openxmlformats.org/drawingml/2006/main" flipH="1">
          <a:off x="783771" y="624599"/>
          <a:ext cx="12165" cy="1619837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chemeClr val="tx1"/>
          </a:solidFill>
          <a:prstDash val="dash"/>
        </a:ln>
      </cdr:spPr>
      <cdr:style>
        <a:lnRef xmlns:a="http://schemas.openxmlformats.org/drawingml/2006/main" idx="3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2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0.15152</cdr:x>
      <cdr:y>0.66667</cdr:y>
    </cdr:from>
    <cdr:to>
      <cdr:x>0.54004</cdr:x>
      <cdr:y>0.76483</cdr:y>
    </cdr:to>
    <cdr:sp macro="" textlink="">
      <cdr:nvSpPr>
        <cdr:cNvPr id="6" name="Text Box 5"/>
        <cdr:cNvSpPr txBox="1"/>
      </cdr:nvSpPr>
      <cdr:spPr>
        <a:xfrm xmlns:a="http://schemas.openxmlformats.org/drawingml/2006/main">
          <a:off x="609620" y="1242118"/>
          <a:ext cx="1563155" cy="18288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3">
              <a:lumMod val="50000"/>
            </a:schemeClr>
          </a:solidFill>
        </a:ln>
      </cdr:spPr>
      <cdr:txBody>
        <a:bodyPr xmlns:a="http://schemas.openxmlformats.org/drawingml/2006/main" vertOverflow="clip" wrap="none" tIns="0" bIns="0" rtlCol="0"/>
        <a:lstStyle xmlns:a="http://schemas.openxmlformats.org/drawingml/2006/main"/>
        <a:p xmlns:a="http://schemas.openxmlformats.org/drawingml/2006/main">
          <a:r>
            <a:rPr lang="en-US" sz="1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(95% CI</a:t>
          </a:r>
          <a:r>
            <a:rPr lang="en-US" sz="1000" b="1" baseline="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= </a:t>
          </a:r>
          <a:r>
            <a:rPr lang="en-US" sz="1000" b="1" baseline="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85.5%, 91.6%)</a:t>
          </a:r>
          <a:endParaRPr lang="en-US" sz="1000" b="1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0.70076</cdr:x>
      <cdr:y>0.38095</cdr:y>
    </cdr:from>
    <cdr:to>
      <cdr:x>0.92803</cdr:x>
      <cdr:y>0.71429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819400" y="609600"/>
          <a:ext cx="914400" cy="533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800" b="1" dirty="0" smtClean="0">
              <a:solidFill>
                <a:schemeClr val="accent1">
                  <a:lumMod val="50000"/>
                </a:schemeClr>
              </a:solidFill>
            </a:rPr>
            <a:t>88.9%</a:t>
          </a:r>
          <a:endParaRPr lang="en-US" sz="1800" b="1" dirty="0">
            <a:solidFill>
              <a:schemeClr val="accent1">
                <a:lumMod val="50000"/>
              </a:schemeClr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0.16476</cdr:x>
      <cdr:y>0.62754</cdr:y>
    </cdr:from>
    <cdr:to>
      <cdr:x>0.21829</cdr:x>
      <cdr:y>0.67836</cdr:y>
    </cdr:to>
    <cdr:sp macro="" textlink="">
      <cdr:nvSpPr>
        <cdr:cNvPr id="15" name="TextBox 1"/>
        <cdr:cNvSpPr txBox="1"/>
      </cdr:nvSpPr>
      <cdr:spPr>
        <a:xfrm xmlns:a="http://schemas.openxmlformats.org/drawingml/2006/main">
          <a:off x="1468317" y="3405954"/>
          <a:ext cx="477047" cy="2758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800" b="1" dirty="0" smtClean="0">
              <a:solidFill>
                <a:schemeClr val="tx1"/>
              </a:solidFill>
            </a:rPr>
            <a:t>4.3%</a:t>
          </a:r>
          <a:endParaRPr lang="en-US" sz="18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0.37853</cdr:x>
      <cdr:y>0.48715</cdr:y>
    </cdr:from>
    <cdr:to>
      <cdr:x>0.43206</cdr:x>
      <cdr:y>0.53797</cdr:y>
    </cdr:to>
    <cdr:sp macro="" textlink="">
      <cdr:nvSpPr>
        <cdr:cNvPr id="17" name="TextBox 1"/>
        <cdr:cNvSpPr txBox="1"/>
      </cdr:nvSpPr>
      <cdr:spPr>
        <a:xfrm xmlns:a="http://schemas.openxmlformats.org/drawingml/2006/main">
          <a:off x="3373386" y="2643996"/>
          <a:ext cx="477047" cy="2758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800" b="1" dirty="0" smtClean="0">
              <a:solidFill>
                <a:schemeClr val="tx1"/>
              </a:solidFill>
            </a:rPr>
            <a:t>8.1%</a:t>
          </a:r>
          <a:endParaRPr lang="en-US" sz="18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0.59549</cdr:x>
      <cdr:y>0.39311</cdr:y>
    </cdr:from>
    <cdr:to>
      <cdr:x>0.64902</cdr:x>
      <cdr:y>0.44393</cdr:y>
    </cdr:to>
    <cdr:sp macro="" textlink="">
      <cdr:nvSpPr>
        <cdr:cNvPr id="18" name="TextBox 1"/>
        <cdr:cNvSpPr txBox="1"/>
      </cdr:nvSpPr>
      <cdr:spPr>
        <a:xfrm xmlns:a="http://schemas.openxmlformats.org/drawingml/2006/main">
          <a:off x="5306884" y="2133600"/>
          <a:ext cx="477047" cy="2758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800" b="1" dirty="0" smtClean="0">
              <a:solidFill>
                <a:schemeClr val="tx1"/>
              </a:solidFill>
            </a:rPr>
            <a:t>10.9%</a:t>
          </a:r>
          <a:endParaRPr lang="en-US" sz="18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0.8146</cdr:x>
      <cdr:y>0.09403</cdr:y>
    </cdr:from>
    <cdr:to>
      <cdr:x>0.86813</cdr:x>
      <cdr:y>0.14485</cdr:y>
    </cdr:to>
    <cdr:sp macro="" textlink="">
      <cdr:nvSpPr>
        <cdr:cNvPr id="19" name="TextBox 1"/>
        <cdr:cNvSpPr txBox="1"/>
      </cdr:nvSpPr>
      <cdr:spPr>
        <a:xfrm xmlns:a="http://schemas.openxmlformats.org/drawingml/2006/main">
          <a:off x="7259542" y="510363"/>
          <a:ext cx="477047" cy="2758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800" b="1" dirty="0" smtClean="0">
              <a:solidFill>
                <a:schemeClr val="tx1"/>
              </a:solidFill>
            </a:rPr>
            <a:t>19.4%</a:t>
          </a:r>
          <a:endParaRPr lang="en-US" sz="1800" b="1" dirty="0">
            <a:solidFill>
              <a:schemeClr val="tx1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48174FC-E8E5-448C-BC95-55A4E0D0C5CF}" type="datetimeFigureOut">
              <a:rPr lang="en-US" smtClean="0"/>
              <a:pPr/>
              <a:t>3/23/2015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C284508-F5D2-4A3E-860E-C32121CA086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256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0224" tIns="45109" rIns="90224" bIns="45109"/>
          <a:lstStyle/>
          <a:p>
            <a:pPr eaLnBrk="1" hangingPunct="1"/>
            <a:endParaRPr lang="en-US" dirty="0" smtClean="0"/>
          </a:p>
        </p:txBody>
      </p:sp>
      <p:sp>
        <p:nvSpPr>
          <p:cNvPr id="14340" name="Slide Number Placeholder 3"/>
          <p:cNvSpPr txBox="1">
            <a:spLocks noGrp="1"/>
          </p:cNvSpPr>
          <p:nvPr/>
        </p:nvSpPr>
        <p:spPr bwMode="auto">
          <a:xfrm>
            <a:off x="3971929" y="8829675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224" tIns="45109" rIns="90224" bIns="45109" anchor="b"/>
          <a:lstStyle/>
          <a:p>
            <a:pPr algn="r" defTabSz="898326" fontAlgn="base">
              <a:spcBef>
                <a:spcPct val="0"/>
              </a:spcBef>
              <a:spcAft>
                <a:spcPct val="0"/>
              </a:spcAft>
            </a:pPr>
            <a:fld id="{5A40C559-E33A-4457-8CCD-29A3F43C724E}" type="slidenum">
              <a:rPr lang="en-US" sz="1200" b="1">
                <a:solidFill>
                  <a:prstClr val="black"/>
                </a:solidFill>
                <a:latin typeface="Arial" charset="0"/>
              </a:rPr>
              <a:pPr algn="r" defTabSz="898326"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z="1200" b="1" dirty="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23714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8769A-85A3-4C85-9F12-B1F63A84FC1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360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8769A-85A3-4C85-9F12-B1F63A84FC1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2714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84508-F5D2-4A3E-860E-C32121CA0861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6236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84508-F5D2-4A3E-860E-C32121CA0861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4629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84508-F5D2-4A3E-860E-C32121CA0861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4626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84508-F5D2-4A3E-860E-C32121CA0861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6498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84508-F5D2-4A3E-860E-C32121CA0861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9140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84508-F5D2-4A3E-860E-C32121CA0861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8225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84508-F5D2-4A3E-860E-C32121CA0861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7067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84508-F5D2-4A3E-860E-C32121CA0861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717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Prevalence of disease state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84508-F5D2-4A3E-860E-C32121CA086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9035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84508-F5D2-4A3E-860E-C32121CA0861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6814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84508-F5D2-4A3E-860E-C32121CA0861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29408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84508-F5D2-4A3E-860E-C32121CA0861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1160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84508-F5D2-4A3E-860E-C32121CA086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8267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What is coronary Ca and how do we define it?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84508-F5D2-4A3E-860E-C32121CA0861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3632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Why do we care?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84508-F5D2-4A3E-860E-C32121CA086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6034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Why</a:t>
            </a:r>
            <a:r>
              <a:rPr lang="en-US" baseline="0" dirty="0" smtClean="0"/>
              <a:t> doesn’t it work?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84508-F5D2-4A3E-860E-C32121CA0861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544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Pt population w/ ACS</a:t>
            </a:r>
          </a:p>
          <a:p>
            <a:r>
              <a:rPr lang="en-US" dirty="0" smtClean="0"/>
              <a:t>Atherectomy was included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84508-F5D2-4A3E-860E-C32121CA0861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6803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can we do to improve outcomes?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84508-F5D2-4A3E-860E-C32121CA0861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3539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84508-F5D2-4A3E-860E-C32121CA0861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160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 b="1" cap="all">
                <a:solidFill>
                  <a:srgbClr val="49A942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8788" y="1244602"/>
            <a:ext cx="8228012" cy="4881563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>
                <a:solidFill>
                  <a:srgbClr val="515450"/>
                </a:solidFill>
              </a:defRPr>
            </a:lvl1pPr>
            <a:lvl2pPr>
              <a:defRPr>
                <a:solidFill>
                  <a:srgbClr val="515450"/>
                </a:solidFill>
              </a:defRPr>
            </a:lvl2pPr>
            <a:lvl3pPr>
              <a:lnSpc>
                <a:spcPct val="100000"/>
              </a:lnSpc>
              <a:spcAft>
                <a:spcPts val="600"/>
              </a:spcAft>
              <a:defRPr>
                <a:solidFill>
                  <a:srgbClr val="515450"/>
                </a:solidFill>
              </a:defRPr>
            </a:lvl3pPr>
            <a:lvl4pPr>
              <a:spcAft>
                <a:spcPts val="300"/>
              </a:spcAft>
              <a:defRPr>
                <a:solidFill>
                  <a:srgbClr val="515450"/>
                </a:solidFill>
              </a:defRPr>
            </a:lvl4pPr>
            <a:lvl5pPr>
              <a:defRPr>
                <a:solidFill>
                  <a:srgbClr val="51545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EE10C-4278-414B-A4C2-0D46BD52AA99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148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500" y="304801"/>
            <a:ext cx="8229600" cy="8683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9624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24400" y="1600200"/>
            <a:ext cx="39624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724400" y="3938588"/>
            <a:ext cx="39624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E51E04-69C7-4A5C-AA5C-AC6C9A2AA71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007566" y="6411541"/>
            <a:ext cx="2895600" cy="365125"/>
          </a:xfrm>
          <a:prstGeom prst="rect">
            <a:avLst/>
          </a:prstGeom>
        </p:spPr>
        <p:txBody>
          <a:bodyPr lIns="91436" tIns="45718" rIns="91436" bIns="45718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312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325" y="6479805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3CB5AA61-28B8-4CCE-94F6-D5D3CFA88C0A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777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93713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74330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69487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50055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07416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0988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6909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7997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 b="1" cap="all">
                <a:solidFill>
                  <a:srgbClr val="49A942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AAD5F60-5D52-4635-A33A-24A56BE852DC}" type="slidenum">
              <a:rPr lang="en-US" alt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9069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98532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500" y="411164"/>
            <a:ext cx="8229600" cy="649287"/>
          </a:xfrm>
          <a:prstGeom prst="rect">
            <a:avLst/>
          </a:prstGeom>
        </p:spPr>
        <p:txBody>
          <a:bodyPr/>
          <a:lstStyle>
            <a:lvl1pPr>
              <a:defRPr sz="2000" b="1" cap="all">
                <a:solidFill>
                  <a:srgbClr val="49A942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69339" y="6514623"/>
            <a:ext cx="940387" cy="1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sz="1200" b="0" baseline="0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69092621-12EF-422F-8A36-747E8E5BA305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8788" y="1244601"/>
            <a:ext cx="8228012" cy="4881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Aft>
                <a:spcPts val="600"/>
              </a:spcAft>
              <a:defRPr>
                <a:solidFill>
                  <a:srgbClr val="515450"/>
                </a:solidFill>
              </a:defRPr>
            </a:lvl1pPr>
            <a:lvl2pPr>
              <a:defRPr>
                <a:solidFill>
                  <a:srgbClr val="515450"/>
                </a:solidFill>
              </a:defRPr>
            </a:lvl2pPr>
            <a:lvl3pPr>
              <a:lnSpc>
                <a:spcPct val="100000"/>
              </a:lnSpc>
              <a:spcAft>
                <a:spcPts val="600"/>
              </a:spcAft>
              <a:defRPr>
                <a:solidFill>
                  <a:srgbClr val="515450"/>
                </a:solidFill>
              </a:defRPr>
            </a:lvl3pPr>
            <a:lvl4pPr>
              <a:spcAft>
                <a:spcPts val="300"/>
              </a:spcAft>
              <a:defRPr>
                <a:solidFill>
                  <a:srgbClr val="515450"/>
                </a:solidFill>
              </a:defRPr>
            </a:lvl4pPr>
            <a:lvl5pPr>
              <a:defRPr>
                <a:solidFill>
                  <a:srgbClr val="51545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3389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60202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130" y="2003420"/>
            <a:ext cx="7772400" cy="1470025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rgbClr val="49494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3690" y="3533849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aseline="0">
                <a:solidFill>
                  <a:srgbClr val="494949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271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2ECB329-DC48-46CA-9E6D-E483062BCC3B}" type="slidenum">
              <a:rPr lang="en-US" alt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753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 cap="all">
                <a:solidFill>
                  <a:srgbClr val="49A94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8789" y="1244603"/>
            <a:ext cx="4037012" cy="4881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44603"/>
            <a:ext cx="4038600" cy="4881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E7367E8-8825-4139-8735-2F05607A3BBA}" type="slidenum">
              <a:rPr lang="en-US" alt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481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8789" y="1244603"/>
            <a:ext cx="4037012" cy="48815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244603"/>
            <a:ext cx="4038600" cy="48815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44500" y="411165"/>
            <a:ext cx="8229600" cy="649287"/>
          </a:xfrm>
        </p:spPr>
        <p:txBody>
          <a:bodyPr/>
          <a:lstStyle>
            <a:lvl1pPr>
              <a:defRPr sz="2000" b="1" cap="all">
                <a:solidFill>
                  <a:srgbClr val="49A94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456B6D3-7BFB-40C6-B055-BBA5B39C617A}" type="slidenum">
              <a:rPr lang="en-US" alt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49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010400" cy="9906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1" y="1143000"/>
            <a:ext cx="4229100" cy="26289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28601" y="3924300"/>
            <a:ext cx="4229100" cy="26289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10101" y="1143000"/>
            <a:ext cx="4229100" cy="5410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56752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0" indent="0">
              <a:buNone/>
              <a:defRPr sz="2000" b="1"/>
            </a:lvl2pPr>
            <a:lvl3pPr marL="914359" indent="0">
              <a:buNone/>
              <a:defRPr sz="1800" b="1"/>
            </a:lvl3pPr>
            <a:lvl4pPr marL="1371538" indent="0">
              <a:buNone/>
              <a:defRPr sz="1600" b="1"/>
            </a:lvl4pPr>
            <a:lvl5pPr marL="1828718" indent="0">
              <a:buNone/>
              <a:defRPr sz="1600" b="1"/>
            </a:lvl5pPr>
            <a:lvl6pPr marL="2285897" indent="0">
              <a:buNone/>
              <a:defRPr sz="1600" b="1"/>
            </a:lvl6pPr>
            <a:lvl7pPr marL="2743076" indent="0">
              <a:buNone/>
              <a:defRPr sz="1600" b="1"/>
            </a:lvl7pPr>
            <a:lvl8pPr marL="3200256" indent="0">
              <a:buNone/>
              <a:defRPr sz="1600" b="1"/>
            </a:lvl8pPr>
            <a:lvl9pPr marL="3657435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0" indent="0">
              <a:buNone/>
              <a:defRPr sz="2000" b="1"/>
            </a:lvl2pPr>
            <a:lvl3pPr marL="914359" indent="0">
              <a:buNone/>
              <a:defRPr sz="1800" b="1"/>
            </a:lvl3pPr>
            <a:lvl4pPr marL="1371538" indent="0">
              <a:buNone/>
              <a:defRPr sz="1600" b="1"/>
            </a:lvl4pPr>
            <a:lvl5pPr marL="1828718" indent="0">
              <a:buNone/>
              <a:defRPr sz="1600" b="1"/>
            </a:lvl5pPr>
            <a:lvl6pPr marL="2285897" indent="0">
              <a:buNone/>
              <a:defRPr sz="1600" b="1"/>
            </a:lvl6pPr>
            <a:lvl7pPr marL="2743076" indent="0">
              <a:buNone/>
              <a:defRPr sz="1600" b="1"/>
            </a:lvl7pPr>
            <a:lvl8pPr marL="3200256" indent="0">
              <a:buNone/>
              <a:defRPr sz="1600" b="1"/>
            </a:lvl8pPr>
            <a:lvl9pPr marL="3657435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1" y="5638801"/>
            <a:ext cx="2209800" cy="302372"/>
          </a:xfrm>
        </p:spPr>
        <p:txBody>
          <a:bodyPr>
            <a:spAutoFit/>
          </a:bodyPr>
          <a:lstStyle>
            <a:lvl1pPr marL="0" indent="0">
              <a:buNone/>
              <a:defRPr sz="1300" b="0" i="1"/>
            </a:lvl1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lIns="91436" tIns="45718" rIns="91436" bIns="45718"/>
          <a:lstStyle>
            <a:lvl1pPr>
              <a:lnSpc>
                <a:spcPct val="120000"/>
              </a:lnSpc>
              <a:spcBef>
                <a:spcPct val="30000"/>
              </a:spcBef>
              <a:buFontTx/>
              <a:buChar char="•"/>
              <a:defRPr>
                <a:solidFill>
                  <a:schemeClr val="bg1"/>
                </a:solidFill>
                <a:ea typeface="ＭＳ Ｐゴシック" charset="-128"/>
              </a:defRPr>
            </a:lvl1pPr>
          </a:lstStyle>
          <a:p>
            <a:pPr>
              <a:buFontTx/>
              <a:buNone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1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spcBef>
                <a:spcPct val="30000"/>
              </a:spcBef>
              <a:buFontTx/>
              <a:buNone/>
              <a:defRPr>
                <a:solidFill>
                  <a:schemeClr val="bg1"/>
                </a:solidFill>
                <a:ea typeface="ＭＳ Ｐゴシック" charset="-128"/>
              </a:defRPr>
            </a:lvl1pPr>
          </a:lstStyle>
          <a:p>
            <a:fld id="{2A25D9F2-4F47-4538-9B32-E202DDC50967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298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 b="1" cap="all">
                <a:solidFill>
                  <a:srgbClr val="49A942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69338" y="6514623"/>
            <a:ext cx="940387" cy="1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sz="1200" b="0" baseline="0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69092621-12EF-422F-8A36-747E8E5BA305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8788" y="1244600"/>
            <a:ext cx="8228012" cy="4881563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>
                <a:solidFill>
                  <a:srgbClr val="515450"/>
                </a:solidFill>
              </a:defRPr>
            </a:lvl1pPr>
            <a:lvl2pPr>
              <a:defRPr>
                <a:solidFill>
                  <a:srgbClr val="515450"/>
                </a:solidFill>
              </a:defRPr>
            </a:lvl2pPr>
            <a:lvl3pPr>
              <a:lnSpc>
                <a:spcPct val="100000"/>
              </a:lnSpc>
              <a:spcAft>
                <a:spcPts val="600"/>
              </a:spcAft>
              <a:defRPr>
                <a:solidFill>
                  <a:srgbClr val="515450"/>
                </a:solidFill>
              </a:defRPr>
            </a:lvl3pPr>
            <a:lvl4pPr>
              <a:spcAft>
                <a:spcPts val="300"/>
              </a:spcAft>
              <a:defRPr>
                <a:solidFill>
                  <a:srgbClr val="515450"/>
                </a:solidFill>
              </a:defRPr>
            </a:lvl4pPr>
            <a:lvl5pPr>
              <a:defRPr>
                <a:solidFill>
                  <a:srgbClr val="51545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887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 b="1" cap="all">
                <a:solidFill>
                  <a:srgbClr val="49A942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69338" y="6514623"/>
            <a:ext cx="940387" cy="1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sz="1200" b="0" baseline="0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69092621-12EF-422F-8A36-747E8E5BA305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8788" y="1244600"/>
            <a:ext cx="8228012" cy="4881563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>
                <a:solidFill>
                  <a:srgbClr val="515450"/>
                </a:solidFill>
              </a:defRPr>
            </a:lvl1pPr>
            <a:lvl2pPr>
              <a:defRPr>
                <a:solidFill>
                  <a:srgbClr val="515450"/>
                </a:solidFill>
              </a:defRPr>
            </a:lvl2pPr>
            <a:lvl3pPr>
              <a:lnSpc>
                <a:spcPct val="100000"/>
              </a:lnSpc>
              <a:spcAft>
                <a:spcPts val="600"/>
              </a:spcAft>
              <a:defRPr>
                <a:solidFill>
                  <a:srgbClr val="515450"/>
                </a:solidFill>
              </a:defRPr>
            </a:lvl3pPr>
            <a:lvl4pPr>
              <a:spcAft>
                <a:spcPts val="300"/>
              </a:spcAft>
              <a:defRPr>
                <a:solidFill>
                  <a:srgbClr val="515450"/>
                </a:solidFill>
              </a:defRPr>
            </a:lvl4pPr>
            <a:lvl5pPr>
              <a:defRPr>
                <a:solidFill>
                  <a:srgbClr val="51545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52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44306" y="411078"/>
            <a:ext cx="8229711" cy="649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8819" y="1245079"/>
            <a:ext cx="8227479" cy="4880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478914" y="6514449"/>
            <a:ext cx="939964" cy="15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 b="0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447169-359C-4F68-881A-B68B917825C1}" type="slidenum">
              <a:rPr lang="en-US" altLang="en-US">
                <a:solidFill>
                  <a:srgbClr val="FFFFFF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82421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7" r:id="rId12"/>
    <p:sldLayoutId id="2147483678" r:id="rId13"/>
    <p:sldLayoutId id="2147483680" r:id="rId14"/>
    <p:sldLayoutId id="2147483683" r:id="rId15"/>
    <p:sldLayoutId id="2147483686" r:id="rId16"/>
    <p:sldLayoutId id="2147483687" r:id="rId17"/>
    <p:sldLayoutId id="2147483688" r:id="rId18"/>
    <p:sldLayoutId id="2147483689" r:id="rId19"/>
    <p:sldLayoutId id="2147483690" r:id="rId20"/>
    <p:sldLayoutId id="2147483691" r:id="rId21"/>
    <p:sldLayoutId id="2147483692" r:id="rId2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b="1" cap="all">
          <a:solidFill>
            <a:schemeClr val="accent1"/>
          </a:solidFill>
          <a:latin typeface="+mj-lt"/>
          <a:ea typeface="ＭＳ Ｐゴシック" pitchFamily="34" charset="-128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accent1"/>
          </a:solidFill>
          <a:latin typeface="Arial" charset="0"/>
          <a:ea typeface="ＭＳ Ｐゴシック" pitchFamily="3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accent1"/>
          </a:solidFill>
          <a:latin typeface="Arial" charset="0"/>
          <a:ea typeface="ＭＳ Ｐゴシック" pitchFamily="3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accent1"/>
          </a:solidFill>
          <a:latin typeface="Arial" charset="0"/>
          <a:ea typeface="ＭＳ Ｐゴシック" pitchFamily="3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accent1"/>
          </a:solidFill>
          <a:latin typeface="Arial" charset="0"/>
          <a:ea typeface="ＭＳ Ｐゴシック" pitchFamily="34" charset="-128"/>
        </a:defRPr>
      </a:lvl5pPr>
      <a:lvl6pPr marL="457159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669900"/>
          </a:solidFill>
          <a:latin typeface="Arial" charset="0"/>
        </a:defRPr>
      </a:lvl6pPr>
      <a:lvl7pPr marL="914317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669900"/>
          </a:solidFill>
          <a:latin typeface="Arial" charset="0"/>
        </a:defRPr>
      </a:lvl7pPr>
      <a:lvl8pPr marL="1371476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669900"/>
          </a:solidFill>
          <a:latin typeface="Arial" charset="0"/>
        </a:defRPr>
      </a:lvl8pPr>
      <a:lvl9pPr marL="1828636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669900"/>
          </a:solidFill>
          <a:latin typeface="Arial" charset="0"/>
        </a:defRPr>
      </a:lvl9pPr>
    </p:titleStyle>
    <p:bodyStyle>
      <a:lvl1pPr marL="342217" indent="-342217" algn="l" rtl="0" eaLnBrk="1" fontAlgn="base" hangingPunct="1">
        <a:spcBef>
          <a:spcPct val="20000"/>
        </a:spcBef>
        <a:spcAft>
          <a:spcPts val="298"/>
        </a:spcAft>
        <a:defRPr sz="28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742804" indent="-284990" algn="l" rtl="0" eaLnBrk="1" fontAlgn="base" hangingPunct="1">
        <a:spcBef>
          <a:spcPct val="20000"/>
        </a:spcBef>
        <a:spcAft>
          <a:spcPts val="298"/>
        </a:spcAft>
        <a:buChar char="–"/>
        <a:defRPr sz="2400">
          <a:solidFill>
            <a:schemeClr val="bg2"/>
          </a:solidFill>
          <a:latin typeface="+mn-lt"/>
          <a:ea typeface="ＭＳ Ｐゴシック" pitchFamily="34" charset="-128"/>
        </a:defRPr>
      </a:lvl2pPr>
      <a:lvl3pPr marL="1142246" indent="-227762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bg2"/>
          </a:solidFill>
          <a:latin typeface="+mn-lt"/>
          <a:ea typeface="ＭＳ Ｐゴシック" pitchFamily="34" charset="-128"/>
        </a:defRPr>
      </a:lvl3pPr>
      <a:lvl4pPr marL="1598917" indent="-227762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bg2"/>
          </a:solidFill>
          <a:latin typeface="+mn-lt"/>
          <a:ea typeface="ＭＳ Ｐゴシック" pitchFamily="34" charset="-128"/>
        </a:defRPr>
      </a:lvl4pPr>
      <a:lvl5pPr marL="2056731" indent="-227762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bg2"/>
          </a:solidFill>
          <a:latin typeface="+mn-lt"/>
          <a:ea typeface="ＭＳ Ｐゴシック" pitchFamily="34" charset="-128"/>
        </a:defRPr>
      </a:lvl5pPr>
      <a:lvl6pPr marL="2514374" indent="-228579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2"/>
          </a:solidFill>
          <a:latin typeface="+mn-lt"/>
        </a:defRPr>
      </a:lvl6pPr>
      <a:lvl7pPr marL="2971532" indent="-228579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2"/>
          </a:solidFill>
          <a:latin typeface="+mn-lt"/>
        </a:defRPr>
      </a:lvl7pPr>
      <a:lvl8pPr marL="3428690" indent="-228579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2"/>
          </a:solidFill>
          <a:latin typeface="+mn-lt"/>
        </a:defRPr>
      </a:lvl8pPr>
      <a:lvl9pPr marL="3885850" indent="-228579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3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9" algn="l" defTabSz="9143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7" algn="l" defTabSz="9143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76" algn="l" defTabSz="9143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36" algn="l" defTabSz="9143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94" algn="l" defTabSz="9143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52" algn="l" defTabSz="9143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12" algn="l" defTabSz="9143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70" algn="l" defTabSz="9143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2542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ransition>
    <p:wipe dir="r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 b="0" baseline="0">
          <a:solidFill>
            <a:srgbClr val="51545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folHlink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folHlink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folHlink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folHlink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folHlink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folHlink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folHlink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folHlink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PVr7Ftzl5Mc" TargetMode="Externa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Relationship Id="rId4" Type="http://schemas.openxmlformats.org/officeDocument/2006/relationships/chart" Target="../charts/char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1044575"/>
            <a:ext cx="9144000" cy="147002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000" b="1" dirty="0" smtClean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ORBITAL ATHERECTOMY IN CORONARY ARTERIES </a:t>
            </a:r>
            <a:endParaRPr lang="en-US" sz="5000" i="1" dirty="0">
              <a:solidFill>
                <a:schemeClr val="accent1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592151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0" dirty="0" smtClean="0">
                <a:solidFill>
                  <a:schemeClr val="tx2"/>
                </a:solidFill>
              </a:rPr>
              <a:t>ICD-10-CM/PCS Coordination and Maintenance Committee Meeting</a:t>
            </a:r>
          </a:p>
          <a:p>
            <a:pPr algn="ctr"/>
            <a:r>
              <a:rPr lang="en-US" sz="2000" b="0" dirty="0" smtClean="0">
                <a:solidFill>
                  <a:schemeClr val="tx2"/>
                </a:solidFill>
              </a:rPr>
              <a:t>March 18, 2015</a:t>
            </a:r>
            <a:endParaRPr lang="en-US" sz="2000" b="0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3314700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Book Antiqua" panose="02040602050305030304" pitchFamily="18" charset="0"/>
              </a:rPr>
              <a:t>Jeffrey W. Chambers</a:t>
            </a:r>
            <a:r>
              <a:rPr lang="en-US" sz="30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Book Antiqua" panose="02040602050305030304" pitchFamily="18" charset="0"/>
              </a:rPr>
              <a:t>, </a:t>
            </a:r>
            <a:r>
              <a:rPr lang="en-US" sz="3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Book Antiqua" panose="02040602050305030304" pitchFamily="18" charset="0"/>
              </a:rPr>
              <a:t>MD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3971790"/>
            <a:ext cx="914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Metropolitan Heart and Vascular Institute, </a:t>
            </a:r>
          </a:p>
          <a:p>
            <a:pPr algn="ctr"/>
            <a:r>
              <a:rPr lang="en-US" dirty="0" smtClean="0"/>
              <a:t>Mercy Hospital</a:t>
            </a:r>
          </a:p>
          <a:p>
            <a:pPr algn="ctr"/>
            <a:r>
              <a:rPr lang="en-US" dirty="0" smtClean="0"/>
              <a:t>Minneapolis, Minnesota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05800" y="6611778"/>
            <a:ext cx="9012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HCP-0005.A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22449985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0" y="168275"/>
            <a:ext cx="91440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9pPr>
          </a:lstStyle>
          <a:p>
            <a:r>
              <a:rPr lang="en-US" sz="4400" dirty="0" smtClean="0">
                <a:solidFill>
                  <a:schemeClr val="accent5">
                    <a:lumMod val="50000"/>
                  </a:schemeClr>
                </a:solidFill>
                <a:effectLst/>
              </a:rPr>
              <a:t>ROTAXUS</a:t>
            </a:r>
            <a:br>
              <a:rPr lang="en-US" sz="4400" dirty="0" smtClean="0">
                <a:solidFill>
                  <a:schemeClr val="accent5">
                    <a:lumMod val="50000"/>
                  </a:schemeClr>
                </a:solidFill>
                <a:effectLst/>
              </a:rPr>
            </a:br>
            <a:endParaRPr lang="de-DE" sz="4400" dirty="0">
              <a:solidFill>
                <a:schemeClr val="accent5">
                  <a:lumMod val="50000"/>
                </a:schemeClr>
              </a:solidFill>
              <a:effectLst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690688" y="4770438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endParaRPr lang="pt-BR">
              <a:solidFill>
                <a:srgbClr val="FFFFFF"/>
              </a:solidFill>
              <a:ea typeface="ヒラギノ角ゴ Pro W3" pitchFamily="-111" charset="-128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1357313" y="1035050"/>
            <a:ext cx="6753225" cy="707886"/>
          </a:xfrm>
          <a:prstGeom prst="rect">
            <a:avLst/>
          </a:prstGeom>
          <a:solidFill>
            <a:schemeClr val="tx2">
              <a:lumMod val="95000"/>
              <a:lumOff val="5000"/>
            </a:schemeClr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sz="2000" b="1" dirty="0">
                <a:solidFill>
                  <a:srgbClr val="FFFF00"/>
                </a:solidFill>
                <a:ea typeface="ヒラギノ角ゴ Pro W3" pitchFamily="-111" charset="-128"/>
              </a:rPr>
              <a:t>240 </a:t>
            </a:r>
            <a:r>
              <a:rPr lang="en-US" sz="2000" b="1" dirty="0" smtClean="0">
                <a:solidFill>
                  <a:srgbClr val="FFFF00"/>
                </a:solidFill>
                <a:ea typeface="ヒラギノ角ゴ Pro W3" pitchFamily="-111" charset="-128"/>
              </a:rPr>
              <a:t>pts </a:t>
            </a:r>
            <a:r>
              <a:rPr lang="en-US" sz="2000" b="1" dirty="0" smtClean="0">
                <a:solidFill>
                  <a:srgbClr val="FFFFFF"/>
                </a:solidFill>
                <a:ea typeface="ヒラギノ角ゴ Pro W3" pitchFamily="-111" charset="-128"/>
              </a:rPr>
              <a:t>with calcified lesions enrolled </a:t>
            </a:r>
            <a:r>
              <a:rPr lang="en-US" sz="2000" b="1" dirty="0">
                <a:solidFill>
                  <a:srgbClr val="FFFFFF"/>
                </a:solidFill>
                <a:ea typeface="ヒラギノ角ゴ Pro W3" pitchFamily="-111" charset="-128"/>
              </a:rPr>
              <a:t>between August 2006 and March 2010 at 3 clinical sites in Germany</a:t>
            </a:r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 flipH="1">
            <a:off x="4722813" y="3651250"/>
            <a:ext cx="4763" cy="560388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defRPr/>
            </a:pPr>
            <a:endParaRPr lang="en-US" b="1" i="1">
              <a:solidFill>
                <a:srgbClr val="FFCC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ヒラギノ角ゴ Pro W3" pitchFamily="-111" charset="-128"/>
            </a:endParaRPr>
          </a:p>
        </p:txBody>
      </p:sp>
      <p:sp>
        <p:nvSpPr>
          <p:cNvPr id="7" name="Line 13"/>
          <p:cNvSpPr>
            <a:spLocks noChangeShapeType="1"/>
          </p:cNvSpPr>
          <p:nvPr/>
        </p:nvSpPr>
        <p:spPr bwMode="auto">
          <a:xfrm>
            <a:off x="2859088" y="4248150"/>
            <a:ext cx="3665538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defRPr/>
            </a:pPr>
            <a:endParaRPr lang="en-US" b="1" i="1">
              <a:solidFill>
                <a:srgbClr val="FFCC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ヒラギノ角ゴ Pro W3" pitchFamily="-111" charset="-128"/>
            </a:endParaRPr>
          </a:p>
        </p:txBody>
      </p:sp>
      <p:sp>
        <p:nvSpPr>
          <p:cNvPr id="8" name="Line 14"/>
          <p:cNvSpPr>
            <a:spLocks noChangeShapeType="1"/>
          </p:cNvSpPr>
          <p:nvPr/>
        </p:nvSpPr>
        <p:spPr bwMode="auto">
          <a:xfrm flipH="1">
            <a:off x="6524625" y="4229100"/>
            <a:ext cx="14288" cy="636588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defRPr/>
            </a:pPr>
            <a:endParaRPr lang="en-US" b="1" i="1">
              <a:solidFill>
                <a:srgbClr val="FFCC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ヒラギノ角ゴ Pro W3" pitchFamily="-111" charset="-128"/>
            </a:endParaRPr>
          </a:p>
        </p:txBody>
      </p:sp>
      <p:sp>
        <p:nvSpPr>
          <p:cNvPr id="9" name="Line 15"/>
          <p:cNvSpPr>
            <a:spLocks noChangeShapeType="1"/>
          </p:cNvSpPr>
          <p:nvPr/>
        </p:nvSpPr>
        <p:spPr bwMode="auto">
          <a:xfrm>
            <a:off x="2881313" y="4241800"/>
            <a:ext cx="0" cy="60960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defRPr/>
            </a:pPr>
            <a:endParaRPr lang="en-US" b="1" i="1">
              <a:solidFill>
                <a:srgbClr val="FFCC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ヒラギノ角ゴ Pro W3" pitchFamily="-111" charset="-128"/>
            </a:endParaRPr>
          </a:p>
        </p:txBody>
      </p:sp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5086350" y="4873625"/>
            <a:ext cx="2871788" cy="101566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sz="2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ヒラギノ角ゴ Pro W3" pitchFamily="-111" charset="-128"/>
              </a:rPr>
              <a:t>Angio </a:t>
            </a:r>
            <a:r>
              <a:rPr lang="en-US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ヒラギノ角ゴ Pro W3" pitchFamily="-111" charset="-128"/>
              </a:rPr>
              <a:t>follow-up at </a:t>
            </a:r>
            <a:r>
              <a:rPr lang="en-US" sz="2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ヒラギノ角ゴ Pro W3" pitchFamily="-111" charset="-128"/>
              </a:rPr>
              <a:t>        9 months </a:t>
            </a:r>
            <a:r>
              <a:rPr lang="en-US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ヒラギノ角ゴ Pro W3" pitchFamily="-111" charset="-128"/>
              </a:rPr>
              <a:t>in 80.5% (N=190)</a:t>
            </a:r>
          </a:p>
        </p:txBody>
      </p:sp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1366838" y="4872038"/>
            <a:ext cx="3030538" cy="101566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ヒラギノ角ゴ Pro W3" pitchFamily="-111" charset="-128"/>
              </a:rPr>
              <a:t>Clinical follow-up at </a:t>
            </a:r>
            <a:r>
              <a:rPr lang="en-US" sz="2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ヒラギノ角ゴ Pro W3" pitchFamily="-111" charset="-128"/>
              </a:rPr>
              <a:t>             9 months </a:t>
            </a:r>
            <a:r>
              <a:rPr lang="en-US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ヒラギノ角ゴ Pro W3" pitchFamily="-111" charset="-128"/>
              </a:rPr>
              <a:t>in 96.2% (N=227)</a:t>
            </a:r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>
            <a:off x="4722813" y="1746250"/>
            <a:ext cx="0" cy="60960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defRPr/>
            </a:pPr>
            <a:endParaRPr lang="en-US" b="1" i="1">
              <a:solidFill>
                <a:srgbClr val="FFCC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ヒラギノ角ゴ Pro W3" pitchFamily="-111" charset="-128"/>
            </a:endParaRPr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>
            <a:off x="2832100" y="2360613"/>
            <a:ext cx="3665538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defRPr/>
            </a:pPr>
            <a:endParaRPr lang="en-US" b="1" i="1">
              <a:solidFill>
                <a:srgbClr val="FFCC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ヒラギノ角ゴ Pro W3" pitchFamily="-111" charset="-128"/>
            </a:endParaRPr>
          </a:p>
        </p:txBody>
      </p:sp>
      <p:sp>
        <p:nvSpPr>
          <p:cNvPr id="14" name="Line 14"/>
          <p:cNvSpPr>
            <a:spLocks noChangeShapeType="1"/>
          </p:cNvSpPr>
          <p:nvPr/>
        </p:nvSpPr>
        <p:spPr bwMode="auto">
          <a:xfrm flipH="1">
            <a:off x="6475413" y="2355850"/>
            <a:ext cx="0" cy="36576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defRPr/>
            </a:pPr>
            <a:endParaRPr lang="en-US" b="1" i="1">
              <a:solidFill>
                <a:srgbClr val="FFCC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ヒラギノ角ゴ Pro W3" pitchFamily="-111" charset="-128"/>
            </a:endParaRPr>
          </a:p>
        </p:txBody>
      </p:sp>
      <p:sp>
        <p:nvSpPr>
          <p:cNvPr id="15" name="Line 15"/>
          <p:cNvSpPr>
            <a:spLocks noChangeShapeType="1"/>
          </p:cNvSpPr>
          <p:nvPr/>
        </p:nvSpPr>
        <p:spPr bwMode="auto">
          <a:xfrm>
            <a:off x="2852738" y="2355850"/>
            <a:ext cx="0" cy="36576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defRPr/>
            </a:pPr>
            <a:endParaRPr lang="en-US" b="1" i="1">
              <a:solidFill>
                <a:srgbClr val="FFCC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ヒラギノ角ゴ Pro W3" pitchFamily="-111" charset="-128"/>
            </a:endParaRP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3363913" y="1889125"/>
            <a:ext cx="2592388" cy="307975"/>
          </a:xfrm>
          <a:prstGeom prst="rect">
            <a:avLst/>
          </a:prstGeom>
          <a:solidFill>
            <a:schemeClr val="bg1"/>
          </a:solidFill>
          <a:ln w="19050">
            <a:solidFill>
              <a:srgbClr val="39536E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sz="1400" b="1">
                <a:solidFill>
                  <a:schemeClr val="tx2"/>
                </a:solidFill>
                <a:ea typeface="ヒラギノ角ゴ Pro W3" pitchFamily="-111" charset="-128"/>
              </a:rPr>
              <a:t>1:1 randomization</a:t>
            </a: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5060950" y="2736850"/>
            <a:ext cx="2871788" cy="707886"/>
          </a:xfrm>
          <a:prstGeom prst="rect">
            <a:avLst/>
          </a:prstGeom>
          <a:solidFill>
            <a:srgbClr val="0070C0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ヒラギノ角ゴ Pro W3" pitchFamily="-111" charset="-128"/>
              </a:rPr>
              <a:t>PTCA + PES</a:t>
            </a:r>
          </a:p>
          <a:p>
            <a:pPr algn="ctr"/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ヒラギノ角ゴ Pro W3" pitchFamily="-111" charset="-128"/>
              </a:rPr>
              <a:t>(N=120)</a:t>
            </a:r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1408113" y="2736850"/>
            <a:ext cx="2873375" cy="707886"/>
          </a:xfrm>
          <a:prstGeom prst="rect">
            <a:avLst/>
          </a:prstGeom>
          <a:solidFill>
            <a:srgbClr val="0070C0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ヒラギノ角ゴ Pro W3" pitchFamily="-111" charset="-128"/>
              </a:rPr>
              <a:t>Rotablator </a:t>
            </a:r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ヒラギノ角ゴ Pro W3" pitchFamily="-111" charset="-128"/>
              </a:rPr>
              <a:t>+ PES</a:t>
            </a:r>
          </a:p>
          <a:p>
            <a:pPr algn="ctr"/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ヒラギノ角ゴ Pro W3" pitchFamily="-111" charset="-128"/>
              </a:rPr>
              <a:t>(N=120)</a:t>
            </a:r>
          </a:p>
        </p:txBody>
      </p:sp>
      <p:sp>
        <p:nvSpPr>
          <p:cNvPr id="19" name="Line 13"/>
          <p:cNvSpPr>
            <a:spLocks noChangeShapeType="1"/>
          </p:cNvSpPr>
          <p:nvPr/>
        </p:nvSpPr>
        <p:spPr bwMode="auto">
          <a:xfrm>
            <a:off x="2852738" y="3627438"/>
            <a:ext cx="3665538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defRPr/>
            </a:pPr>
            <a:endParaRPr lang="en-US" b="1" i="1">
              <a:solidFill>
                <a:srgbClr val="FFCC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ヒラギノ角ゴ Pro W3" pitchFamily="-111" charset="-128"/>
            </a:endParaRPr>
          </a:p>
        </p:txBody>
      </p:sp>
      <p:sp>
        <p:nvSpPr>
          <p:cNvPr id="20" name="Line 12"/>
          <p:cNvSpPr>
            <a:spLocks noChangeShapeType="1"/>
          </p:cNvSpPr>
          <p:nvPr/>
        </p:nvSpPr>
        <p:spPr bwMode="auto">
          <a:xfrm>
            <a:off x="6497638" y="3475038"/>
            <a:ext cx="0" cy="15240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defRPr/>
            </a:pPr>
            <a:endParaRPr lang="en-US" b="1" i="1">
              <a:solidFill>
                <a:srgbClr val="FFCC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ヒラギノ角ゴ Pro W3" pitchFamily="-111" charset="-128"/>
            </a:endParaRPr>
          </a:p>
        </p:txBody>
      </p:sp>
      <p:sp>
        <p:nvSpPr>
          <p:cNvPr id="21" name="Line 12"/>
          <p:cNvSpPr>
            <a:spLocks noChangeShapeType="1"/>
          </p:cNvSpPr>
          <p:nvPr/>
        </p:nvSpPr>
        <p:spPr bwMode="auto">
          <a:xfrm>
            <a:off x="2852738" y="3489325"/>
            <a:ext cx="0" cy="15240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defRPr/>
            </a:pPr>
            <a:endParaRPr lang="en-US" b="1" i="1">
              <a:solidFill>
                <a:srgbClr val="FFCC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ヒラギノ角ゴ Pro W3" pitchFamily="-111" charset="-128"/>
            </a:endParaRPr>
          </a:p>
        </p:txBody>
      </p:sp>
      <p:sp>
        <p:nvSpPr>
          <p:cNvPr id="22" name="Line 9"/>
          <p:cNvSpPr>
            <a:spLocks noChangeShapeType="1"/>
          </p:cNvSpPr>
          <p:nvPr/>
        </p:nvSpPr>
        <p:spPr bwMode="auto">
          <a:xfrm flipH="1">
            <a:off x="2319338" y="4514850"/>
            <a:ext cx="5334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304800" y="4197350"/>
            <a:ext cx="1981200" cy="584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Char char="-"/>
            </a:pPr>
            <a:r>
              <a:rPr lang="en-US" sz="1200" b="1" dirty="0">
                <a:solidFill>
                  <a:schemeClr val="tx2"/>
                </a:solidFill>
                <a:ea typeface="ヒラギノ角ゴ Pro W3" pitchFamily="-111" charset="-128"/>
              </a:rPr>
              <a:t> </a:t>
            </a:r>
            <a:r>
              <a:rPr lang="en-US" sz="1000" b="1" dirty="0">
                <a:solidFill>
                  <a:schemeClr val="tx2"/>
                </a:solidFill>
                <a:ea typeface="ヒラギノ角ゴ Pro W3" pitchFamily="-111" charset="-128"/>
              </a:rPr>
              <a:t>2 patients died in-hospital</a:t>
            </a:r>
          </a:p>
          <a:p>
            <a:pPr>
              <a:buFontTx/>
              <a:buChar char="-"/>
            </a:pPr>
            <a:r>
              <a:rPr lang="en-US" sz="1000" b="1" dirty="0">
                <a:solidFill>
                  <a:schemeClr val="tx2"/>
                </a:solidFill>
                <a:ea typeface="ヒラギノ角ゴ Pro W3" pitchFamily="-111" charset="-128"/>
              </a:rPr>
              <a:t> 6 patients withdrew consent</a:t>
            </a:r>
          </a:p>
          <a:p>
            <a:pPr>
              <a:buFontTx/>
              <a:buChar char="-"/>
            </a:pPr>
            <a:r>
              <a:rPr lang="en-US" sz="1000" b="1" dirty="0">
                <a:solidFill>
                  <a:schemeClr val="tx2"/>
                </a:solidFill>
                <a:ea typeface="ヒラギノ角ゴ Pro W3" pitchFamily="-111" charset="-128"/>
              </a:rPr>
              <a:t> 5 patients lost at follow-up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376130" y="6000690"/>
            <a:ext cx="42274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spcBef>
                <a:spcPct val="30000"/>
              </a:spcBef>
              <a:buClr>
                <a:srgbClr val="FDE25E"/>
              </a:buClr>
              <a:buSzPct val="110000"/>
              <a:defRPr/>
            </a:pPr>
            <a:r>
              <a:rPr lang="de-DE" sz="2000" dirty="0">
                <a:solidFill>
                  <a:schemeClr val="tx2"/>
                </a:solidFill>
              </a:rPr>
              <a:t>*Primary endpoint: In-stent late loss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7061" y="1797050"/>
            <a:ext cx="15311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Mean age 71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DM 28%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MVD 74%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802770" y="1797050"/>
            <a:ext cx="13003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Ostial 18%</a:t>
            </a:r>
          </a:p>
          <a:p>
            <a:pPr algn="ctr"/>
            <a:r>
              <a:rPr lang="en-US" dirty="0" err="1">
                <a:solidFill>
                  <a:schemeClr val="tx2"/>
                </a:solidFill>
              </a:rPr>
              <a:t>Bifurc</a:t>
            </a:r>
            <a:r>
              <a:rPr lang="en-US" dirty="0">
                <a:solidFill>
                  <a:schemeClr val="tx2"/>
                </a:solidFill>
              </a:rPr>
              <a:t> 48%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B2/C 90%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022854" y="2393950"/>
            <a:ext cx="13981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DE25E">
                    <a:lumMod val="75000"/>
                  </a:srgbClr>
                </a:solidFill>
              </a:rPr>
              <a:t>IVUS not used</a:t>
            </a:r>
          </a:p>
        </p:txBody>
      </p:sp>
      <p:sp>
        <p:nvSpPr>
          <p:cNvPr id="28" name="Rectangle 27"/>
          <p:cNvSpPr/>
          <p:nvPr/>
        </p:nvSpPr>
        <p:spPr>
          <a:xfrm>
            <a:off x="87378" y="6642556"/>
            <a:ext cx="300114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tx2"/>
                </a:solidFill>
              </a:rPr>
              <a:t>Abdel-</a:t>
            </a:r>
            <a:r>
              <a:rPr lang="en-US" sz="800" dirty="0" err="1" smtClean="0">
                <a:solidFill>
                  <a:schemeClr val="tx2"/>
                </a:solidFill>
              </a:rPr>
              <a:t>Wahab</a:t>
            </a:r>
            <a:r>
              <a:rPr lang="en-US" sz="800" dirty="0" smtClean="0">
                <a:solidFill>
                  <a:schemeClr val="tx2"/>
                </a:solidFill>
              </a:rPr>
              <a:t> M, </a:t>
            </a:r>
            <a:r>
              <a:rPr lang="en-US" sz="800" dirty="0">
                <a:solidFill>
                  <a:schemeClr val="tx2"/>
                </a:solidFill>
              </a:rPr>
              <a:t>et al. </a:t>
            </a:r>
            <a:r>
              <a:rPr lang="en-US" sz="800" i="1" dirty="0">
                <a:solidFill>
                  <a:schemeClr val="tx2"/>
                </a:solidFill>
              </a:rPr>
              <a:t>JACC </a:t>
            </a:r>
            <a:r>
              <a:rPr lang="en-US" sz="800" i="1" dirty="0" err="1">
                <a:solidFill>
                  <a:schemeClr val="tx2"/>
                </a:solidFill>
              </a:rPr>
              <a:t>Cardiovasc</a:t>
            </a:r>
            <a:r>
              <a:rPr lang="en-US" sz="800" i="1" dirty="0">
                <a:solidFill>
                  <a:schemeClr val="tx2"/>
                </a:solidFill>
              </a:rPr>
              <a:t> </a:t>
            </a:r>
            <a:r>
              <a:rPr lang="en-US" sz="800" i="1" dirty="0" err="1" smtClean="0">
                <a:solidFill>
                  <a:schemeClr val="tx2"/>
                </a:solidFill>
              </a:rPr>
              <a:t>Interv</a:t>
            </a:r>
            <a:r>
              <a:rPr lang="en-US" sz="800" i="1" dirty="0" smtClean="0">
                <a:solidFill>
                  <a:schemeClr val="tx2"/>
                </a:solidFill>
              </a:rPr>
              <a:t>. </a:t>
            </a:r>
            <a:r>
              <a:rPr lang="en-US" sz="800" dirty="0">
                <a:solidFill>
                  <a:schemeClr val="tx2"/>
                </a:solidFill>
              </a:rPr>
              <a:t>2013;6:10-9.  </a:t>
            </a:r>
          </a:p>
        </p:txBody>
      </p:sp>
      <p:sp>
        <p:nvSpPr>
          <p:cNvPr id="29" name="Slide Number Placeholder 1"/>
          <p:cNvSpPr txBox="1">
            <a:spLocks/>
          </p:cNvSpPr>
          <p:nvPr/>
        </p:nvSpPr>
        <p:spPr>
          <a:xfrm>
            <a:off x="8763000" y="6591300"/>
            <a:ext cx="428625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69092621-12EF-422F-8A36-747E8E5BA305}" type="slidenum">
              <a:rPr lang="en-US" sz="1300" smtClean="0">
                <a:solidFill>
                  <a:schemeClr val="tx2"/>
                </a:solidFill>
              </a:rPr>
              <a:pPr algn="r">
                <a:defRPr/>
              </a:pPr>
              <a:t>10</a:t>
            </a:fld>
            <a:endParaRPr lang="en-US" sz="13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53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6718584"/>
              </p:ext>
            </p:extLst>
          </p:nvPr>
        </p:nvGraphicFramePr>
        <p:xfrm>
          <a:off x="381000" y="1524000"/>
          <a:ext cx="83820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ctangle 7"/>
          <p:cNvSpPr txBox="1">
            <a:spLocks noChangeArrowheads="1"/>
          </p:cNvSpPr>
          <p:nvPr/>
        </p:nvSpPr>
        <p:spPr bwMode="auto">
          <a:xfrm>
            <a:off x="1" y="155575"/>
            <a:ext cx="9144000" cy="75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81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000" b="1" kern="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ROTAXUS: </a:t>
            </a:r>
            <a:r>
              <a:rPr lang="en-US" sz="4000" b="1" kern="0" dirty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Procedural Outcomes </a:t>
            </a:r>
          </a:p>
        </p:txBody>
      </p:sp>
      <p:sp>
        <p:nvSpPr>
          <p:cNvPr id="6" name="Text Box 76"/>
          <p:cNvSpPr txBox="1">
            <a:spLocks noChangeArrowheads="1"/>
          </p:cNvSpPr>
          <p:nvPr/>
        </p:nvSpPr>
        <p:spPr bwMode="invGray">
          <a:xfrm>
            <a:off x="6759576" y="1524000"/>
            <a:ext cx="17224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sz="1400" b="1">
                <a:solidFill>
                  <a:schemeClr val="tx2"/>
                </a:solidFill>
                <a:ea typeface="ヒラギノ角ゴ Pro W3" pitchFamily="-111" charset="-128"/>
                <a:sym typeface="Symbol" pitchFamily="18" charset="2"/>
              </a:rPr>
              <a:t>p = 0.03</a:t>
            </a:r>
            <a:endParaRPr lang="en-US" sz="1400" b="1">
              <a:solidFill>
                <a:schemeClr val="tx2"/>
              </a:solidFill>
              <a:ea typeface="ヒラギノ角ゴ Pro W3" pitchFamily="-111" charset="-128"/>
            </a:endParaRPr>
          </a:p>
        </p:txBody>
      </p:sp>
      <p:sp>
        <p:nvSpPr>
          <p:cNvPr id="7" name="Text Box 76"/>
          <p:cNvSpPr txBox="1">
            <a:spLocks noChangeArrowheads="1"/>
          </p:cNvSpPr>
          <p:nvPr/>
        </p:nvSpPr>
        <p:spPr bwMode="invGray">
          <a:xfrm>
            <a:off x="2989263" y="4648200"/>
            <a:ext cx="17033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sz="1400" b="1" dirty="0">
                <a:solidFill>
                  <a:schemeClr val="tx2"/>
                </a:solidFill>
                <a:ea typeface="ヒラギノ角ゴ Pro W3" pitchFamily="-111" charset="-128"/>
                <a:sym typeface="Symbol" pitchFamily="18" charset="2"/>
              </a:rPr>
              <a:t>p = 0.08</a:t>
            </a:r>
            <a:endParaRPr lang="en-US" sz="1400" b="1" dirty="0">
              <a:solidFill>
                <a:schemeClr val="tx2"/>
              </a:solidFill>
              <a:ea typeface="ヒラギノ角ゴ Pro W3" pitchFamily="-111" charset="-128"/>
            </a:endParaRPr>
          </a:p>
        </p:txBody>
      </p:sp>
      <p:sp>
        <p:nvSpPr>
          <p:cNvPr id="8" name="Text Box 76"/>
          <p:cNvSpPr txBox="1">
            <a:spLocks noChangeArrowheads="1"/>
          </p:cNvSpPr>
          <p:nvPr/>
        </p:nvSpPr>
        <p:spPr bwMode="invGray">
          <a:xfrm>
            <a:off x="976313" y="1371600"/>
            <a:ext cx="20701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sz="1400" b="1" dirty="0">
                <a:solidFill>
                  <a:schemeClr val="tx2"/>
                </a:solidFill>
                <a:ea typeface="ヒラギノ角ゴ Pro W3" pitchFamily="-111" charset="-128"/>
                <a:sym typeface="Symbol" pitchFamily="18" charset="2"/>
              </a:rPr>
              <a:t>p = 1.0</a:t>
            </a:r>
            <a:endParaRPr lang="en-US" sz="1400" b="1" dirty="0">
              <a:solidFill>
                <a:schemeClr val="tx2"/>
              </a:solidFill>
              <a:ea typeface="ヒラギノ角ゴ Pro W3" pitchFamily="-111" charset="-128"/>
            </a:endParaRP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457200" y="6076950"/>
            <a:ext cx="59959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3038" indent="-1730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Clr>
                <a:srgbClr val="FDE25E"/>
              </a:buClr>
            </a:pPr>
            <a:r>
              <a:rPr lang="en-US" sz="1200" dirty="0">
                <a:solidFill>
                  <a:schemeClr val="tx2"/>
                </a:solidFill>
                <a:ea typeface="ヒラギノ角ゴ Pro W3" pitchFamily="-111" charset="-128"/>
              </a:rPr>
              <a:t>* Defined as &lt;20% residual stenosis + TIMI 3 flow</a:t>
            </a:r>
          </a:p>
          <a:p>
            <a:pPr>
              <a:buClr>
                <a:srgbClr val="FDE25E"/>
              </a:buClr>
            </a:pPr>
            <a:r>
              <a:rPr lang="en-US" sz="1200" dirty="0">
                <a:solidFill>
                  <a:schemeClr val="tx2"/>
                </a:solidFill>
                <a:ea typeface="ヒラギノ角ゴ Pro W3" pitchFamily="-111" charset="-128"/>
              </a:rPr>
              <a:t>** Defined as angiographic success with no crossover or stent loss</a:t>
            </a:r>
          </a:p>
        </p:txBody>
      </p:sp>
      <p:sp>
        <p:nvSpPr>
          <p:cNvPr id="10" name="Text Box 76"/>
          <p:cNvSpPr txBox="1">
            <a:spLocks noChangeArrowheads="1"/>
          </p:cNvSpPr>
          <p:nvPr/>
        </p:nvSpPr>
        <p:spPr bwMode="invGray">
          <a:xfrm>
            <a:off x="4740275" y="4333875"/>
            <a:ext cx="17033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sz="1400" b="1" dirty="0">
                <a:solidFill>
                  <a:schemeClr val="tx2"/>
                </a:solidFill>
                <a:ea typeface="ヒラギノ角ゴ Pro W3" pitchFamily="-111" charset="-128"/>
                <a:sym typeface="Symbol" pitchFamily="18" charset="2"/>
              </a:rPr>
              <a:t>p = 0.02</a:t>
            </a:r>
            <a:endParaRPr lang="en-US" sz="1400" b="1" dirty="0">
              <a:solidFill>
                <a:schemeClr val="tx2"/>
              </a:solidFill>
              <a:ea typeface="ヒラギノ角ゴ Pro W3" pitchFamily="-111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609576"/>
            <a:ext cx="302999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800" dirty="0" smtClean="0">
                <a:solidFill>
                  <a:schemeClr val="tx2"/>
                </a:solidFill>
              </a:rPr>
              <a:t>Abdel-</a:t>
            </a:r>
            <a:r>
              <a:rPr lang="en-US" sz="800" dirty="0" err="1" smtClean="0">
                <a:solidFill>
                  <a:schemeClr val="tx2"/>
                </a:solidFill>
              </a:rPr>
              <a:t>Wahab</a:t>
            </a:r>
            <a:r>
              <a:rPr lang="en-US" sz="800" dirty="0" smtClean="0">
                <a:solidFill>
                  <a:schemeClr val="tx2"/>
                </a:solidFill>
              </a:rPr>
              <a:t> M, </a:t>
            </a:r>
            <a:r>
              <a:rPr lang="en-US" sz="800" dirty="0">
                <a:solidFill>
                  <a:schemeClr val="tx2"/>
                </a:solidFill>
              </a:rPr>
              <a:t>et al. </a:t>
            </a:r>
            <a:r>
              <a:rPr lang="en-US" sz="800" i="1" dirty="0">
                <a:solidFill>
                  <a:schemeClr val="tx2"/>
                </a:solidFill>
              </a:rPr>
              <a:t>JACC </a:t>
            </a:r>
            <a:r>
              <a:rPr lang="en-US" sz="800" i="1" dirty="0" err="1">
                <a:solidFill>
                  <a:schemeClr val="tx2"/>
                </a:solidFill>
              </a:rPr>
              <a:t>Cardiovasc</a:t>
            </a:r>
            <a:r>
              <a:rPr lang="en-US" sz="800" i="1" dirty="0">
                <a:solidFill>
                  <a:schemeClr val="tx2"/>
                </a:solidFill>
              </a:rPr>
              <a:t> </a:t>
            </a:r>
            <a:r>
              <a:rPr lang="en-US" sz="800" i="1" dirty="0" err="1" smtClean="0">
                <a:solidFill>
                  <a:schemeClr val="tx2"/>
                </a:solidFill>
              </a:rPr>
              <a:t>Interv</a:t>
            </a:r>
            <a:r>
              <a:rPr lang="en-US" sz="800" dirty="0" smtClean="0">
                <a:solidFill>
                  <a:schemeClr val="tx2"/>
                </a:solidFill>
              </a:rPr>
              <a:t>. </a:t>
            </a:r>
            <a:r>
              <a:rPr lang="en-US" sz="800" dirty="0">
                <a:solidFill>
                  <a:schemeClr val="tx2"/>
                </a:solidFill>
              </a:rPr>
              <a:t>2013;6:10-9.  </a:t>
            </a:r>
          </a:p>
        </p:txBody>
      </p:sp>
      <p:sp>
        <p:nvSpPr>
          <p:cNvPr id="12" name="Slide Number Placeholder 1"/>
          <p:cNvSpPr txBox="1">
            <a:spLocks/>
          </p:cNvSpPr>
          <p:nvPr/>
        </p:nvSpPr>
        <p:spPr>
          <a:xfrm>
            <a:off x="8763000" y="6591300"/>
            <a:ext cx="428625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69092621-12EF-422F-8A36-747E8E5BA305}" type="slidenum">
              <a:rPr lang="en-US" sz="1300" smtClean="0">
                <a:solidFill>
                  <a:schemeClr val="tx2"/>
                </a:solidFill>
              </a:rPr>
              <a:pPr algn="r">
                <a:defRPr/>
              </a:pPr>
              <a:t>11</a:t>
            </a:fld>
            <a:endParaRPr lang="en-US" sz="13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07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2214688"/>
              </p:ext>
            </p:extLst>
          </p:nvPr>
        </p:nvGraphicFramePr>
        <p:xfrm>
          <a:off x="591791" y="1311110"/>
          <a:ext cx="8228012" cy="4881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4306" y="228600"/>
            <a:ext cx="8229711" cy="649194"/>
          </a:xfrm>
        </p:spPr>
        <p:txBody>
          <a:bodyPr/>
          <a:lstStyle/>
          <a:p>
            <a:pPr algn="ctr"/>
            <a:r>
              <a:rPr lang="en-US" sz="3600" dirty="0" err="1" smtClean="0">
                <a:solidFill>
                  <a:schemeClr val="accent1">
                    <a:lumMod val="75000"/>
                  </a:schemeClr>
                </a:solidFill>
              </a:rPr>
              <a:t>RotaxUs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Primary endpoint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6609576"/>
            <a:ext cx="302999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800" dirty="0" smtClean="0">
                <a:solidFill>
                  <a:schemeClr val="tx2"/>
                </a:solidFill>
              </a:rPr>
              <a:t>Abdel-</a:t>
            </a:r>
            <a:r>
              <a:rPr lang="en-US" sz="800" dirty="0" err="1" smtClean="0">
                <a:solidFill>
                  <a:schemeClr val="tx2"/>
                </a:solidFill>
              </a:rPr>
              <a:t>Wahab</a:t>
            </a:r>
            <a:r>
              <a:rPr lang="en-US" sz="800" dirty="0" smtClean="0">
                <a:solidFill>
                  <a:schemeClr val="tx2"/>
                </a:solidFill>
              </a:rPr>
              <a:t> M, </a:t>
            </a:r>
            <a:r>
              <a:rPr lang="en-US" sz="800" dirty="0">
                <a:solidFill>
                  <a:schemeClr val="tx2"/>
                </a:solidFill>
              </a:rPr>
              <a:t>et al. </a:t>
            </a:r>
            <a:r>
              <a:rPr lang="en-US" sz="800" i="1" dirty="0">
                <a:solidFill>
                  <a:schemeClr val="tx2"/>
                </a:solidFill>
              </a:rPr>
              <a:t>JACC </a:t>
            </a:r>
            <a:r>
              <a:rPr lang="en-US" sz="800" i="1" dirty="0" err="1">
                <a:solidFill>
                  <a:schemeClr val="tx2"/>
                </a:solidFill>
              </a:rPr>
              <a:t>Cardiovasc</a:t>
            </a:r>
            <a:r>
              <a:rPr lang="en-US" sz="800" i="1" dirty="0">
                <a:solidFill>
                  <a:schemeClr val="tx2"/>
                </a:solidFill>
              </a:rPr>
              <a:t> </a:t>
            </a:r>
            <a:r>
              <a:rPr lang="en-US" sz="800" i="1" dirty="0" err="1" smtClean="0">
                <a:solidFill>
                  <a:schemeClr val="tx2"/>
                </a:solidFill>
              </a:rPr>
              <a:t>Interv</a:t>
            </a:r>
            <a:r>
              <a:rPr lang="en-US" sz="800" dirty="0" smtClean="0">
                <a:solidFill>
                  <a:schemeClr val="tx2"/>
                </a:solidFill>
              </a:rPr>
              <a:t>. </a:t>
            </a:r>
            <a:r>
              <a:rPr lang="en-US" sz="800" dirty="0">
                <a:solidFill>
                  <a:schemeClr val="tx2"/>
                </a:solidFill>
              </a:rPr>
              <a:t>2013;6:10-9.  </a:t>
            </a:r>
          </a:p>
        </p:txBody>
      </p:sp>
      <p:sp>
        <p:nvSpPr>
          <p:cNvPr id="9" name="Slide Number Placeholder 1"/>
          <p:cNvSpPr txBox="1">
            <a:spLocks/>
          </p:cNvSpPr>
          <p:nvPr/>
        </p:nvSpPr>
        <p:spPr>
          <a:xfrm>
            <a:off x="8763000" y="6591300"/>
            <a:ext cx="428625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69092621-12EF-422F-8A36-747E8E5BA305}" type="slidenum">
              <a:rPr lang="en-US" sz="1300" smtClean="0">
                <a:solidFill>
                  <a:schemeClr val="tx2"/>
                </a:solidFill>
              </a:rPr>
              <a:pPr algn="r">
                <a:defRPr/>
              </a:pPr>
              <a:t>12</a:t>
            </a:fld>
            <a:endParaRPr lang="en-US" sz="13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38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5992995"/>
              </p:ext>
            </p:extLst>
          </p:nvPr>
        </p:nvGraphicFramePr>
        <p:xfrm>
          <a:off x="95250" y="1229727"/>
          <a:ext cx="8724900" cy="5168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52400"/>
            <a:ext cx="9144000" cy="755650"/>
          </a:xfrm>
        </p:spPr>
        <p:txBody>
          <a:bodyPr/>
          <a:lstStyle/>
          <a:p>
            <a:pPr algn="ctr" eaLnBrk="1" hangingPunct="1"/>
            <a:r>
              <a:rPr lang="en-US" sz="4000" dirty="0">
                <a:solidFill>
                  <a:schemeClr val="accent1">
                    <a:lumMod val="75000"/>
                  </a:schemeClr>
                </a:solidFill>
              </a:rPr>
              <a:t>ROTAXUS: 9-month follow-up</a:t>
            </a:r>
          </a:p>
        </p:txBody>
      </p:sp>
      <p:sp>
        <p:nvSpPr>
          <p:cNvPr id="15" name="Text Box 76"/>
          <p:cNvSpPr txBox="1">
            <a:spLocks noChangeArrowheads="1"/>
          </p:cNvSpPr>
          <p:nvPr/>
        </p:nvSpPr>
        <p:spPr bwMode="invGray">
          <a:xfrm>
            <a:off x="7392153" y="4473442"/>
            <a:ext cx="1341437" cy="276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2" tIns="45706" rIns="91412" bIns="45706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659282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000000"/>
                </a:solidFill>
                <a:ea typeface="ヒラギノ角ゴ Pro W3" pitchFamily="-111" charset="-128"/>
                <a:sym typeface="Symbol" pitchFamily="18" charset="2"/>
              </a:rPr>
              <a:t>P = 1.0</a:t>
            </a:r>
            <a:endParaRPr lang="en-US" sz="1200" dirty="0">
              <a:solidFill>
                <a:srgbClr val="000000"/>
              </a:solidFill>
              <a:ea typeface="ヒラギノ角ゴ Pro W3" pitchFamily="-111" charset="-128"/>
            </a:endParaRP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6309596" y="5615813"/>
            <a:ext cx="2423994" cy="276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2" tIns="45706" rIns="91412" bIns="45706">
            <a:spAutoFit/>
          </a:bodyPr>
          <a:lstStyle>
            <a:lvl1pPr marL="173038" indent="-1730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659282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ea typeface="ヒラギノ角ゴ Pro W3" pitchFamily="-111" charset="-128"/>
              </a:rPr>
              <a:t>*  Defined as death MI and TLR</a:t>
            </a:r>
          </a:p>
        </p:txBody>
      </p:sp>
      <p:sp>
        <p:nvSpPr>
          <p:cNvPr id="18" name="Text Box 76"/>
          <p:cNvSpPr txBox="1">
            <a:spLocks noChangeArrowheads="1"/>
          </p:cNvSpPr>
          <p:nvPr/>
        </p:nvSpPr>
        <p:spPr bwMode="invGray">
          <a:xfrm>
            <a:off x="808092" y="3921902"/>
            <a:ext cx="1341437" cy="276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2" tIns="45706" rIns="91412" bIns="45706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659282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000000"/>
                </a:solidFill>
                <a:ea typeface="ヒラギノ角ゴ Pro W3" pitchFamily="-111" charset="-128"/>
                <a:sym typeface="Symbol" pitchFamily="18" charset="2"/>
              </a:rPr>
              <a:t>P = 0.78</a:t>
            </a:r>
            <a:endParaRPr lang="en-US" sz="1200" dirty="0">
              <a:solidFill>
                <a:srgbClr val="000000"/>
              </a:solidFill>
              <a:ea typeface="ヒラギノ角ゴ Pro W3" pitchFamily="-111" charset="-128"/>
            </a:endParaRPr>
          </a:p>
        </p:txBody>
      </p:sp>
      <p:sp>
        <p:nvSpPr>
          <p:cNvPr id="19" name="Text Box 76"/>
          <p:cNvSpPr txBox="1">
            <a:spLocks noChangeArrowheads="1"/>
          </p:cNvSpPr>
          <p:nvPr/>
        </p:nvSpPr>
        <p:spPr bwMode="invGray">
          <a:xfrm>
            <a:off x="2149522" y="3920220"/>
            <a:ext cx="1341438" cy="276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2" tIns="45706" rIns="91412" bIns="45706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659282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000000"/>
                </a:solidFill>
                <a:ea typeface="ヒラギノ角ゴ Pro W3" pitchFamily="-111" charset="-128"/>
                <a:sym typeface="Symbol" pitchFamily="18" charset="2"/>
              </a:rPr>
              <a:t>P = 0.79</a:t>
            </a:r>
            <a:endParaRPr lang="en-US" sz="1200" dirty="0">
              <a:solidFill>
                <a:srgbClr val="000000"/>
              </a:solidFill>
              <a:ea typeface="ヒラギノ角ゴ Pro W3" pitchFamily="-111" charset="-128"/>
            </a:endParaRPr>
          </a:p>
        </p:txBody>
      </p:sp>
      <p:sp>
        <p:nvSpPr>
          <p:cNvPr id="20" name="Text Box 76"/>
          <p:cNvSpPr txBox="1">
            <a:spLocks noChangeArrowheads="1"/>
          </p:cNvSpPr>
          <p:nvPr/>
        </p:nvSpPr>
        <p:spPr bwMode="invGray">
          <a:xfrm>
            <a:off x="3367841" y="2612142"/>
            <a:ext cx="1341437" cy="276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2" tIns="45706" rIns="91412" bIns="45706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659282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000000"/>
                </a:solidFill>
                <a:ea typeface="ヒラギノ角ゴ Pro W3" pitchFamily="-111" charset="-128"/>
                <a:sym typeface="Symbol" pitchFamily="18" charset="2"/>
              </a:rPr>
              <a:t>P = 0.73</a:t>
            </a:r>
            <a:endParaRPr lang="en-US" sz="1200" dirty="0">
              <a:solidFill>
                <a:srgbClr val="000000"/>
              </a:solidFill>
              <a:ea typeface="ヒラギノ角ゴ Pro W3" pitchFamily="-111" charset="-128"/>
            </a:endParaRPr>
          </a:p>
        </p:txBody>
      </p:sp>
      <p:sp>
        <p:nvSpPr>
          <p:cNvPr id="21" name="Text Box 76"/>
          <p:cNvSpPr txBox="1">
            <a:spLocks noChangeArrowheads="1"/>
          </p:cNvSpPr>
          <p:nvPr/>
        </p:nvSpPr>
        <p:spPr bwMode="invGray">
          <a:xfrm>
            <a:off x="4709278" y="3045104"/>
            <a:ext cx="1341437" cy="276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2" tIns="45706" rIns="91412" bIns="45706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659282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000000"/>
                </a:solidFill>
                <a:ea typeface="ヒラギノ角ゴ Pro W3" pitchFamily="-111" charset="-128"/>
                <a:sym typeface="Symbol" pitchFamily="18" charset="2"/>
              </a:rPr>
              <a:t>P = 0.84</a:t>
            </a:r>
            <a:endParaRPr lang="en-US" sz="1200" dirty="0">
              <a:solidFill>
                <a:srgbClr val="000000"/>
              </a:solidFill>
              <a:ea typeface="ヒラギノ角ゴ Pro W3" pitchFamily="-111" charset="-128"/>
            </a:endParaRPr>
          </a:p>
        </p:txBody>
      </p:sp>
      <p:sp>
        <p:nvSpPr>
          <p:cNvPr id="22" name="Text Box 76"/>
          <p:cNvSpPr txBox="1">
            <a:spLocks noChangeArrowheads="1"/>
          </p:cNvSpPr>
          <p:nvPr/>
        </p:nvSpPr>
        <p:spPr bwMode="invGray">
          <a:xfrm>
            <a:off x="6050708" y="1597548"/>
            <a:ext cx="1341438" cy="276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2" tIns="45706" rIns="91412" bIns="45706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659282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000000"/>
                </a:solidFill>
                <a:ea typeface="ヒラギノ角ゴ Pro W3" pitchFamily="-111" charset="-128"/>
                <a:sym typeface="Symbol" pitchFamily="18" charset="2"/>
              </a:rPr>
              <a:t>P = 0.46</a:t>
            </a:r>
            <a:endParaRPr lang="en-US" sz="1200" dirty="0">
              <a:solidFill>
                <a:srgbClr val="000000"/>
              </a:solidFill>
              <a:ea typeface="ヒラギノ角ゴ Pro W3" pitchFamily="-111" charset="-12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6609576"/>
            <a:ext cx="302999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800" dirty="0" smtClean="0">
                <a:solidFill>
                  <a:schemeClr val="tx2"/>
                </a:solidFill>
              </a:rPr>
              <a:t>Abdel-</a:t>
            </a:r>
            <a:r>
              <a:rPr lang="en-US" sz="800" dirty="0" err="1" smtClean="0">
                <a:solidFill>
                  <a:schemeClr val="tx2"/>
                </a:solidFill>
              </a:rPr>
              <a:t>Wahab</a:t>
            </a:r>
            <a:r>
              <a:rPr lang="en-US" sz="800" dirty="0" smtClean="0">
                <a:solidFill>
                  <a:schemeClr val="tx2"/>
                </a:solidFill>
              </a:rPr>
              <a:t> M, </a:t>
            </a:r>
            <a:r>
              <a:rPr lang="en-US" sz="800" dirty="0">
                <a:solidFill>
                  <a:schemeClr val="tx2"/>
                </a:solidFill>
              </a:rPr>
              <a:t>et al. </a:t>
            </a:r>
            <a:r>
              <a:rPr lang="en-US" sz="800" i="1" dirty="0">
                <a:solidFill>
                  <a:schemeClr val="tx2"/>
                </a:solidFill>
              </a:rPr>
              <a:t>JACC </a:t>
            </a:r>
            <a:r>
              <a:rPr lang="en-US" sz="800" i="1" dirty="0" err="1">
                <a:solidFill>
                  <a:schemeClr val="tx2"/>
                </a:solidFill>
              </a:rPr>
              <a:t>Cardiovasc</a:t>
            </a:r>
            <a:r>
              <a:rPr lang="en-US" sz="800" i="1" dirty="0">
                <a:solidFill>
                  <a:schemeClr val="tx2"/>
                </a:solidFill>
              </a:rPr>
              <a:t> </a:t>
            </a:r>
            <a:r>
              <a:rPr lang="en-US" sz="800" i="1" dirty="0" err="1" smtClean="0">
                <a:solidFill>
                  <a:schemeClr val="tx2"/>
                </a:solidFill>
              </a:rPr>
              <a:t>Interv</a:t>
            </a:r>
            <a:r>
              <a:rPr lang="en-US" sz="800" dirty="0" smtClean="0">
                <a:solidFill>
                  <a:schemeClr val="tx2"/>
                </a:solidFill>
              </a:rPr>
              <a:t>. </a:t>
            </a:r>
            <a:r>
              <a:rPr lang="en-US" sz="800" dirty="0">
                <a:solidFill>
                  <a:schemeClr val="tx2"/>
                </a:solidFill>
              </a:rPr>
              <a:t>2013;6:10-9.  </a:t>
            </a:r>
          </a:p>
        </p:txBody>
      </p:sp>
      <p:sp>
        <p:nvSpPr>
          <p:cNvPr id="14" name="Slide Number Placeholder 1"/>
          <p:cNvSpPr txBox="1">
            <a:spLocks/>
          </p:cNvSpPr>
          <p:nvPr/>
        </p:nvSpPr>
        <p:spPr>
          <a:xfrm>
            <a:off x="8763000" y="6591300"/>
            <a:ext cx="428625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69092621-12EF-422F-8A36-747E8E5BA305}" type="slidenum">
              <a:rPr lang="en-US" sz="1300" smtClean="0">
                <a:solidFill>
                  <a:schemeClr val="tx2"/>
                </a:solidFill>
              </a:rPr>
              <a:pPr algn="r">
                <a:defRPr/>
              </a:pPr>
              <a:t>13</a:t>
            </a:fld>
            <a:endParaRPr lang="en-US" sz="13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254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-46036"/>
            <a:ext cx="9143999" cy="649287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</a:rPr>
              <a:t>Diamondback 360° Coronary Orbital Atherectomy System (OAS)</a:t>
            </a:r>
            <a:br>
              <a:rPr lang="en-US" sz="3200" b="1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en-US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68" y="1066800"/>
            <a:ext cx="9133232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lvl="1" algn="ctr"/>
            <a:r>
              <a:rPr lang="en-US" sz="2800" b="1" dirty="0">
                <a:solidFill>
                  <a:srgbClr val="0070C0"/>
                </a:solidFill>
              </a:rPr>
              <a:t>The first and </a:t>
            </a:r>
            <a:r>
              <a:rPr lang="en-US" sz="2800" b="1" dirty="0" smtClean="0">
                <a:solidFill>
                  <a:srgbClr val="0070C0"/>
                </a:solidFill>
              </a:rPr>
              <a:t>only FDA approved atherectomy device specifically indicated </a:t>
            </a:r>
            <a:r>
              <a:rPr lang="en-US" sz="2800" b="1" dirty="0">
                <a:solidFill>
                  <a:srgbClr val="0070C0"/>
                </a:solidFill>
              </a:rPr>
              <a:t>for severe </a:t>
            </a:r>
            <a:r>
              <a:rPr lang="en-US" sz="2800" b="1" dirty="0" smtClean="0">
                <a:solidFill>
                  <a:srgbClr val="0070C0"/>
                </a:solidFill>
              </a:rPr>
              <a:t>calcium</a:t>
            </a:r>
            <a:endParaRPr lang="en-US" sz="2800" b="1" dirty="0">
              <a:solidFill>
                <a:srgbClr val="0070C0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8" t="4592"/>
          <a:stretch/>
        </p:blipFill>
        <p:spPr bwMode="auto">
          <a:xfrm>
            <a:off x="729283" y="2286000"/>
            <a:ext cx="7696201" cy="417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1"/>
          <p:cNvSpPr txBox="1">
            <a:spLocks/>
          </p:cNvSpPr>
          <p:nvPr/>
        </p:nvSpPr>
        <p:spPr>
          <a:xfrm>
            <a:off x="8763000" y="6591300"/>
            <a:ext cx="428625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69092621-12EF-422F-8A36-747E8E5BA305}" type="slidenum">
              <a:rPr lang="en-US" sz="1300" smtClean="0">
                <a:solidFill>
                  <a:schemeClr val="tx2"/>
                </a:solidFill>
              </a:rPr>
              <a:pPr algn="r">
                <a:defRPr/>
              </a:pPr>
              <a:t>14</a:t>
            </a:fld>
            <a:endParaRPr lang="en-US" sz="13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0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457200" y="457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>DIAMONDBACK 360 </a:t>
            </a:r>
          </a:p>
          <a:p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>CORONARY OAS</a:t>
            </a:r>
            <a:r>
              <a:rPr lang="en-US" sz="4000" b="1" dirty="0" smtClean="0">
                <a:solidFill>
                  <a:srgbClr val="00B0F0"/>
                </a:solidFill>
              </a:rPr>
              <a:t> </a:t>
            </a:r>
            <a:r>
              <a:rPr lang="en-US" sz="4000" b="1" dirty="0" smtClean="0">
                <a:solidFill>
                  <a:schemeClr val="accent1"/>
                </a:solidFill>
              </a:rPr>
              <a:t/>
            </a:r>
            <a:br>
              <a:rPr lang="en-US" sz="4000" b="1" dirty="0" smtClean="0">
                <a:solidFill>
                  <a:schemeClr val="accent1"/>
                </a:solidFill>
              </a:rPr>
            </a:br>
            <a:endParaRPr lang="en-US" sz="4000" b="1" dirty="0">
              <a:solidFill>
                <a:schemeClr val="accent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14500" y="3136606"/>
            <a:ext cx="5715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www.youtube.com/watch?v=PVr7Ftzl5Mc</a:t>
            </a:r>
            <a:endParaRPr lang="en-US" dirty="0" smtClean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49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5"/>
          <p:cNvSpPr>
            <a:spLocks noGrp="1"/>
          </p:cNvSpPr>
          <p:nvPr>
            <p:ph idx="1"/>
          </p:nvPr>
        </p:nvSpPr>
        <p:spPr>
          <a:xfrm>
            <a:off x="-457200" y="1158875"/>
            <a:ext cx="9144000" cy="546323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3000" dirty="0" smtClean="0"/>
              <a:t>Coronary Orbital </a:t>
            </a:r>
            <a:r>
              <a:rPr lang="en-US" sz="3000" dirty="0"/>
              <a:t>Atherectomy </a:t>
            </a:r>
            <a:r>
              <a:rPr lang="en-US" sz="3000" dirty="0" smtClean="0"/>
              <a:t>utilizes </a:t>
            </a:r>
            <a:r>
              <a:rPr lang="en-US" sz="3000" dirty="0"/>
              <a:t>an </a:t>
            </a:r>
            <a:endParaRPr lang="en-US" sz="3000" dirty="0" smtClean="0"/>
          </a:p>
          <a:p>
            <a:pPr marL="0" indent="0" algn="ctr">
              <a:buNone/>
            </a:pPr>
            <a:r>
              <a:rPr lang="en-US" sz="3000" b="1" dirty="0" smtClean="0"/>
              <a:t>orbiting </a:t>
            </a:r>
            <a:r>
              <a:rPr lang="en-US" sz="3000" b="1" dirty="0"/>
              <a:t>mechanism of </a:t>
            </a:r>
            <a:r>
              <a:rPr lang="en-US" sz="3000" b="1" dirty="0" smtClean="0"/>
              <a:t>action</a:t>
            </a:r>
            <a:r>
              <a:rPr lang="en-US" sz="3000" dirty="0" smtClean="0"/>
              <a:t>:</a:t>
            </a:r>
            <a:endParaRPr lang="en-US" sz="2400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500" dirty="0" smtClean="0"/>
              <a:t>Differential, circumferential (orbital) sanding mechanism</a:t>
            </a:r>
            <a:endParaRPr lang="en-US" sz="2500" dirty="0"/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 smtClean="0"/>
              <a:t>Differentiates </a:t>
            </a:r>
            <a:r>
              <a:rPr lang="en-US" dirty="0"/>
              <a:t>between hard, calcified plaques and </a:t>
            </a:r>
            <a:r>
              <a:rPr lang="en-US" dirty="0" smtClean="0"/>
              <a:t>healthy arterial </a:t>
            </a:r>
            <a:r>
              <a:rPr lang="en-US" dirty="0"/>
              <a:t>tissue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500" dirty="0" smtClean="0"/>
              <a:t>Variable size of lumen modification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 smtClean="0"/>
              <a:t>Higher speed, larger treatment area (speed controlled by </a:t>
            </a:r>
            <a:r>
              <a:rPr lang="en-US" smtClean="0"/>
              <a:t>the            operator</a:t>
            </a:r>
            <a:r>
              <a:rPr lang="en-US" dirty="0" smtClean="0"/>
              <a:t>) – one device treat multiple vessel sizes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500" dirty="0" smtClean="0"/>
              <a:t>Non-occlusive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 smtClean="0"/>
              <a:t>Continuous flow of blood during orbit – constant cooling of           tissue – minimizes thermal injury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500" dirty="0" smtClean="0"/>
              <a:t>Bi-directional treatment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 smtClean="0"/>
              <a:t>The device circumferentially sands plaque when pushed forward or pulled back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5" name="Picture 10" descr="New CrossSectionPrint01"/>
          <p:cNvPicPr>
            <a:picLocks noChangeAspect="1" noChangeArrowheads="1"/>
          </p:cNvPicPr>
          <p:nvPr/>
        </p:nvPicPr>
        <p:blipFill>
          <a:blip r:embed="rId3" cstate="print"/>
          <a:srcRect l="25661" t="4950" r="23718" b="10049"/>
          <a:stretch>
            <a:fillRect/>
          </a:stretch>
        </p:blipFill>
        <p:spPr bwMode="auto">
          <a:xfrm>
            <a:off x="7772400" y="3276741"/>
            <a:ext cx="1265020" cy="1195317"/>
          </a:xfrm>
          <a:prstGeom prst="rect">
            <a:avLst/>
          </a:prstGeom>
          <a:noFill/>
          <a:ln w="38100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6" name="Picture 11" descr="Still deflection"/>
          <p:cNvPicPr>
            <a:picLocks noChangeAspect="1" noChangeArrowheads="1"/>
          </p:cNvPicPr>
          <p:nvPr/>
        </p:nvPicPr>
        <p:blipFill>
          <a:blip r:embed="rId4" cstate="print"/>
          <a:srcRect l="23738" t="16200" r="24637" b="18750"/>
          <a:stretch>
            <a:fillRect/>
          </a:stretch>
        </p:blipFill>
        <p:spPr bwMode="auto">
          <a:xfrm>
            <a:off x="7761767" y="4500633"/>
            <a:ext cx="1284995" cy="1214367"/>
          </a:xfrm>
          <a:prstGeom prst="rect">
            <a:avLst/>
          </a:prstGeom>
          <a:noFill/>
          <a:ln w="38100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49287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chemeClr val="accent5">
                    <a:lumMod val="50000"/>
                  </a:schemeClr>
                </a:solidFill>
              </a:rPr>
              <a:t>Unique mechanism of action</a:t>
            </a:r>
            <a:endParaRPr lang="en-US" sz="4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4" name="Slide Number Placeholder 1"/>
          <p:cNvSpPr txBox="1">
            <a:spLocks/>
          </p:cNvSpPr>
          <p:nvPr/>
        </p:nvSpPr>
        <p:spPr>
          <a:xfrm>
            <a:off x="8763000" y="6591300"/>
            <a:ext cx="428625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69092621-12EF-422F-8A36-747E8E5BA305}" type="slidenum">
              <a:rPr lang="en-US" sz="1300" smtClean="0">
                <a:solidFill>
                  <a:schemeClr val="tx2"/>
                </a:solidFill>
              </a:rPr>
              <a:pPr algn="r">
                <a:defRPr/>
              </a:pPr>
              <a:t>16</a:t>
            </a:fld>
            <a:endParaRPr lang="en-US" sz="13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67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8161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ORBIT II </a:t>
            </a:r>
          </a:p>
          <a:p>
            <a:pPr algn="ctr"/>
            <a:r>
              <a:rPr lang="en-US" sz="40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Study Design</a:t>
            </a:r>
            <a:endParaRPr lang="en-US" sz="4000" b="1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0" y="2133600"/>
            <a:ext cx="9153525" cy="8382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Clr>
                <a:schemeClr val="bg1"/>
              </a:buClr>
              <a:buFont typeface="Arial"/>
              <a:buNone/>
            </a:pPr>
            <a:r>
              <a:rPr lang="en-US" sz="1400" b="0" dirty="0" smtClean="0"/>
              <a:t>Prospective, multi-center trial</a:t>
            </a:r>
          </a:p>
          <a:p>
            <a:pPr marL="457200" lvl="1" indent="0">
              <a:buClr>
                <a:schemeClr val="bg1"/>
              </a:buClr>
              <a:buFont typeface="Arial"/>
              <a:buNone/>
            </a:pPr>
            <a:r>
              <a:rPr lang="en-US" sz="1400" b="0" dirty="0" smtClean="0"/>
              <a:t>Single arm </a:t>
            </a:r>
            <a:r>
              <a:rPr lang="en-US" sz="1400" b="0" dirty="0"/>
              <a:t>trial</a:t>
            </a:r>
            <a:r>
              <a:rPr lang="en-US" sz="1400" b="0" i="1" dirty="0"/>
              <a:t> as there are no FDA-approved percutaneous treatments for patients with severely calcified lesions</a:t>
            </a:r>
          </a:p>
          <a:p>
            <a:pPr marL="457200" lvl="1" indent="0">
              <a:buClr>
                <a:schemeClr val="bg1"/>
              </a:buClr>
              <a:buFont typeface="Arial"/>
              <a:buNone/>
            </a:pPr>
            <a:endParaRPr lang="en-US" sz="1400" b="0" dirty="0" smtClean="0"/>
          </a:p>
          <a:p>
            <a:pPr marL="0" indent="0">
              <a:buNone/>
            </a:pPr>
            <a:endParaRPr lang="en-US" b="0" dirty="0"/>
          </a:p>
        </p:txBody>
      </p:sp>
      <p:sp>
        <p:nvSpPr>
          <p:cNvPr id="13" name="Rectangle 12"/>
          <p:cNvSpPr/>
          <p:nvPr/>
        </p:nvSpPr>
        <p:spPr>
          <a:xfrm>
            <a:off x="119062" y="1548825"/>
            <a:ext cx="8915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To evaluate </a:t>
            </a:r>
            <a:r>
              <a:rPr lang="en-US" sz="1600" dirty="0"/>
              <a:t>the safety and efficacy of the coronary Orbital Atherectomy </a:t>
            </a:r>
            <a:r>
              <a:rPr lang="en-US" sz="1600" dirty="0" smtClean="0"/>
              <a:t>System (</a:t>
            </a:r>
            <a:r>
              <a:rPr lang="en-US" sz="1600" dirty="0"/>
              <a:t>OAS) to prepare </a:t>
            </a:r>
            <a:r>
              <a:rPr lang="en-US" sz="1600" i="1" dirty="0"/>
              <a:t>de novo</a:t>
            </a:r>
            <a:r>
              <a:rPr lang="en-US" sz="1600" dirty="0"/>
              <a:t>, severely calcified coronary lesions for stent placement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158378437"/>
              </p:ext>
            </p:extLst>
          </p:nvPr>
        </p:nvGraphicFramePr>
        <p:xfrm>
          <a:off x="1514475" y="3138329"/>
          <a:ext cx="6096000" cy="261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Slide Number Placeholder 1"/>
          <p:cNvSpPr txBox="1">
            <a:spLocks/>
          </p:cNvSpPr>
          <p:nvPr/>
        </p:nvSpPr>
        <p:spPr>
          <a:xfrm>
            <a:off x="8763000" y="6591300"/>
            <a:ext cx="428625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69092621-12EF-422F-8A36-747E8E5BA305}" type="slidenum">
              <a:rPr lang="en-US" sz="1300" smtClean="0">
                <a:solidFill>
                  <a:schemeClr val="tx2"/>
                </a:solidFill>
              </a:rPr>
              <a:pPr algn="r">
                <a:defRPr/>
              </a:pPr>
              <a:t>17</a:t>
            </a:fld>
            <a:endParaRPr lang="en-US" sz="1300" dirty="0">
              <a:solidFill>
                <a:schemeClr val="tx2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731" y="6276975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 indent="-228600">
              <a:buAutoNum type="arabicPeriod"/>
            </a:pPr>
            <a:r>
              <a:rPr lang="en-US" sz="1000" dirty="0" smtClean="0">
                <a:solidFill>
                  <a:schemeClr val="tx2"/>
                </a:solidFill>
              </a:rPr>
              <a:t>Chambers </a:t>
            </a:r>
            <a:r>
              <a:rPr lang="en-US" sz="1000" dirty="0">
                <a:solidFill>
                  <a:schemeClr val="tx2"/>
                </a:solidFill>
              </a:rPr>
              <a:t>JW, et al.  </a:t>
            </a:r>
            <a:r>
              <a:rPr lang="en-US" sz="1000" i="1" dirty="0">
                <a:solidFill>
                  <a:schemeClr val="tx2"/>
                </a:solidFill>
              </a:rPr>
              <a:t>J Am </a:t>
            </a:r>
            <a:r>
              <a:rPr lang="en-US" sz="1000" i="1" dirty="0" err="1">
                <a:solidFill>
                  <a:schemeClr val="tx2"/>
                </a:solidFill>
              </a:rPr>
              <a:t>Coll</a:t>
            </a:r>
            <a:r>
              <a:rPr lang="en-US" sz="1000" i="1" dirty="0">
                <a:solidFill>
                  <a:schemeClr val="tx2"/>
                </a:solidFill>
              </a:rPr>
              <a:t> </a:t>
            </a:r>
            <a:r>
              <a:rPr lang="en-US" sz="1000" i="1" dirty="0" err="1">
                <a:solidFill>
                  <a:schemeClr val="tx2"/>
                </a:solidFill>
              </a:rPr>
              <a:t>Cardiol</a:t>
            </a:r>
            <a:r>
              <a:rPr lang="en-US" sz="1000" i="1" dirty="0">
                <a:solidFill>
                  <a:schemeClr val="tx2"/>
                </a:solidFill>
              </a:rPr>
              <a:t> </a:t>
            </a:r>
            <a:r>
              <a:rPr lang="en-US" sz="1000" i="1" dirty="0" err="1">
                <a:solidFill>
                  <a:schemeClr val="tx2"/>
                </a:solidFill>
              </a:rPr>
              <a:t>Intv</a:t>
            </a:r>
            <a:r>
              <a:rPr lang="en-US" sz="1000" dirty="0">
                <a:solidFill>
                  <a:schemeClr val="tx2"/>
                </a:solidFill>
              </a:rPr>
              <a:t>. 2014;7:510-8</a:t>
            </a:r>
            <a:r>
              <a:rPr lang="en-US" sz="1000" dirty="0" smtClean="0">
                <a:solidFill>
                  <a:schemeClr val="tx2"/>
                </a:solidFill>
              </a:rPr>
              <a:t>.</a:t>
            </a:r>
          </a:p>
          <a:p>
            <a:pPr marL="228600" indent="-228600">
              <a:buAutoNum type="arabicPeriod"/>
            </a:pPr>
            <a:r>
              <a:rPr lang="en-US" sz="1000" dirty="0" smtClean="0">
                <a:solidFill>
                  <a:schemeClr val="tx2"/>
                </a:solidFill>
              </a:rPr>
              <a:t>Chambers JW. Presented at SCAI 2014.</a:t>
            </a:r>
          </a:p>
          <a:p>
            <a:pPr marL="228600" indent="-228600">
              <a:buAutoNum type="arabicPeriod"/>
            </a:pPr>
            <a:r>
              <a:rPr lang="en-US" sz="1000" dirty="0" smtClean="0">
                <a:solidFill>
                  <a:schemeClr val="tx2"/>
                </a:solidFill>
              </a:rPr>
              <a:t>Chambers JW. Presented at CRT 2015.</a:t>
            </a:r>
            <a:endParaRPr lang="en-US" sz="1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7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102" y="38100"/>
            <a:ext cx="9135898" cy="87007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dirty="0" smtClean="0">
                <a:solidFill>
                  <a:schemeClr val="accent5">
                    <a:lumMod val="50000"/>
                  </a:schemeClr>
                </a:solidFill>
              </a:rPr>
              <a:t>ORBIT II </a:t>
            </a:r>
          </a:p>
          <a:p>
            <a:r>
              <a:rPr lang="en-US" sz="3000" b="1" dirty="0" smtClean="0">
                <a:solidFill>
                  <a:schemeClr val="accent5">
                    <a:lumMod val="50000"/>
                  </a:schemeClr>
                </a:solidFill>
              </a:rPr>
              <a:t>Patient Demographics &amp; Lesion Characteristics</a:t>
            </a:r>
            <a:endParaRPr lang="en-US" sz="3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1646928"/>
              </p:ext>
            </p:extLst>
          </p:nvPr>
        </p:nvGraphicFramePr>
        <p:xfrm>
          <a:off x="266700" y="1714500"/>
          <a:ext cx="8562975" cy="3813048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{5940675A-B579-460E-94D1-54222C63F5DA}</a:tableStyleId>
              </a:tblPr>
              <a:tblGrid>
                <a:gridCol w="4465051"/>
                <a:gridCol w="932699"/>
                <a:gridCol w="1160913"/>
                <a:gridCol w="2004312"/>
              </a:tblGrid>
              <a:tr h="6067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b="1" dirty="0" smtClean="0">
                          <a:solidFill>
                            <a:schemeClr val="bg1"/>
                          </a:solidFill>
                          <a:effectLst/>
                        </a:rPr>
                        <a:t>Demographics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38100" marR="38100" marT="0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b="1" dirty="0" smtClean="0">
                          <a:solidFill>
                            <a:schemeClr val="bg1"/>
                          </a:solidFill>
                          <a:effectLst/>
                        </a:rPr>
                        <a:t>ORBIT II</a:t>
                      </a:r>
                    </a:p>
                    <a:p>
                      <a:pPr marL="0" marR="0" lvl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b="0" dirty="0" smtClean="0">
                          <a:solidFill>
                            <a:schemeClr val="bg1"/>
                          </a:solidFill>
                          <a:effectLst/>
                        </a:rPr>
                        <a:t>(N=443)</a:t>
                      </a:r>
                      <a:endParaRPr lang="en-US" sz="16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38100" marR="3810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b="1" i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  <a:cs typeface="Times New Roman" pitchFamily="18" charset="0"/>
                        </a:rPr>
                        <a:t>ROTAXUS</a:t>
                      </a:r>
                      <a:endParaRPr lang="en-US" sz="1600" b="1" i="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lvl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b="0" i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  <a:cs typeface="Times New Roman" pitchFamily="18" charset="0"/>
                        </a:rPr>
                        <a:t>(N=120)</a:t>
                      </a:r>
                      <a:endParaRPr lang="en-US" sz="1600" b="0" i="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  <a:cs typeface="Times New Roman" pitchFamily="18" charset="0"/>
                        </a:rPr>
                        <a:t>ACUITY/HORIZONS </a:t>
                      </a:r>
                    </a:p>
                    <a:p>
                      <a:pPr marL="0" marR="0" lvl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b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  <a:cs typeface="Times New Roman" pitchFamily="18" charset="0"/>
                        </a:rPr>
                        <a:t>(N=402)</a:t>
                      </a:r>
                      <a:endParaRPr lang="en-US" sz="16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38100" marR="381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1388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Age (</a:t>
                      </a:r>
                      <a:r>
                        <a:rPr lang="en-US" sz="1600" b="0" dirty="0" err="1" smtClean="0">
                          <a:solidFill>
                            <a:sysClr val="windowText" lastClr="000000"/>
                          </a:solidFill>
                          <a:effectLst/>
                        </a:rPr>
                        <a:t>yrs</a:t>
                      </a:r>
                      <a:r>
                        <a:rPr lang="en-US" sz="16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) </a:t>
                      </a:r>
                      <a:endParaRPr lang="en-US" sz="1600" b="0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38100" marR="3810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 71.4</a:t>
                      </a:r>
                      <a:endParaRPr lang="en-US" sz="1600" b="1" dirty="0" smtClean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38100" marR="3810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b="0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Times New Roman"/>
                          <a:cs typeface="Times New Roman" pitchFamily="18" charset="0"/>
                        </a:rPr>
                        <a:t>70.5 </a:t>
                      </a:r>
                      <a:endParaRPr lang="en-US" sz="1600" b="0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38100" marR="381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b="0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Times New Roman"/>
                          <a:cs typeface="Times New Roman" pitchFamily="18" charset="0"/>
                        </a:rPr>
                        <a:t>65.3</a:t>
                      </a:r>
                      <a:endParaRPr lang="en-US" sz="1600" b="0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38100" marR="381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</a:tr>
              <a:tr h="13880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Male</a:t>
                      </a:r>
                      <a:endParaRPr lang="en-US" sz="1600" b="0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38100" marR="3810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64.6%</a:t>
                      </a:r>
                      <a:endParaRPr lang="en-US" sz="1600" b="1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38100" marR="3810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Times New Roman"/>
                          <a:cs typeface="Times New Roman" pitchFamily="18" charset="0"/>
                        </a:rPr>
                        <a:t>72.3%</a:t>
                      </a:r>
                    </a:p>
                  </a:txBody>
                  <a:tcPr marL="38100" marR="381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Times New Roman"/>
                          <a:cs typeface="Times New Roman" pitchFamily="18" charset="0"/>
                        </a:rPr>
                        <a:t>72.6%</a:t>
                      </a:r>
                    </a:p>
                  </a:txBody>
                  <a:tcPr marL="38100" marR="381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</a:tr>
              <a:tr h="1388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History </a:t>
                      </a: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</a:rPr>
                        <a:t>of </a:t>
                      </a:r>
                      <a:r>
                        <a:rPr lang="en-US" sz="16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diabetes </a:t>
                      </a: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</a:rPr>
                        <a:t>mellitus</a:t>
                      </a:r>
                      <a:endParaRPr lang="en-US" sz="1600" b="0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38100" marR="3810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</a:rPr>
                        <a:t>36.1%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 b="1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8100" marR="3810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27.7%</a:t>
                      </a:r>
                    </a:p>
                  </a:txBody>
                  <a:tcPr marL="38100" marR="381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25.6%</a:t>
                      </a:r>
                    </a:p>
                  </a:txBody>
                  <a:tcPr marL="38100" marR="381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</a:tr>
              <a:tr h="13880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History of hypertension</a:t>
                      </a:r>
                      <a:endParaRPr lang="en-US" sz="1600" b="0" dirty="0" smtClean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38100" marR="3810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91.6%</a:t>
                      </a:r>
                      <a:endParaRPr lang="en-US" sz="1600" b="1" dirty="0" smtClean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38100" marR="3810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 pitchFamily="18" charset="0"/>
                        </a:rPr>
                        <a:t>89.1%</a:t>
                      </a:r>
                    </a:p>
                  </a:txBody>
                  <a:tcPr marL="38100" marR="381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 pitchFamily="18" charset="0"/>
                        </a:rPr>
                        <a:t>61.9%</a:t>
                      </a:r>
                    </a:p>
                  </a:txBody>
                  <a:tcPr marL="38100" marR="381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</a:tr>
              <a:tr h="1388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History </a:t>
                      </a:r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effectLst/>
                        </a:rPr>
                        <a:t>of </a:t>
                      </a:r>
                      <a:r>
                        <a:rPr lang="en-US" sz="16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dyslipidemia</a:t>
                      </a:r>
                      <a:endParaRPr lang="en-US" sz="1600" b="0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38100" marR="3810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 91.9%</a:t>
                      </a: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effectLst/>
                        </a:rPr>
                        <a:t> </a:t>
                      </a:r>
                      <a:endParaRPr lang="en-US" sz="1600" b="1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38100" marR="3810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 pitchFamily="18" charset="0"/>
                        </a:rPr>
                        <a:t>76.5%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38100" marR="381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 pitchFamily="18" charset="0"/>
                        </a:rPr>
                        <a:t>50.4%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38100" marR="381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</a:tr>
              <a:tr h="1388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Prior CABG </a:t>
                      </a:r>
                      <a:endParaRPr lang="en-US" sz="1600" b="0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38100" marR="3810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</a:rPr>
                        <a:t>14.7%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en-US" sz="1600" b="1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38100" marR="3810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 pitchFamily="18" charset="0"/>
                        </a:rPr>
                        <a:t>7.6%</a:t>
                      </a:r>
                    </a:p>
                  </a:txBody>
                  <a:tcPr marL="38100" marR="381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 pitchFamily="18" charset="0"/>
                        </a:rPr>
                        <a:t>14.4%</a:t>
                      </a:r>
                    </a:p>
                  </a:txBody>
                  <a:tcPr marL="38100" marR="381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</a:tr>
              <a:tr h="1388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b="1" dirty="0" smtClean="0">
                          <a:solidFill>
                            <a:schemeClr val="bg1"/>
                          </a:solidFill>
                          <a:effectLst/>
                        </a:rPr>
                        <a:t>Vessel &amp; Lesion Characteristics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b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b="0" dirty="0" smtClean="0">
                          <a:solidFill>
                            <a:schemeClr val="bg1"/>
                          </a:solidFill>
                          <a:effectLst/>
                        </a:rPr>
                        <a:t>N=440</a:t>
                      </a:r>
                      <a:endParaRPr lang="en-US" sz="16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b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N=146</a:t>
                      </a:r>
                      <a:endParaRPr lang="en-US" sz="16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b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N=402</a:t>
                      </a:r>
                      <a:endParaRPr lang="en-US" sz="16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1388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b="0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Severe calcification</a:t>
                      </a:r>
                      <a:endParaRPr lang="en-US" sz="1600" b="0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100%</a:t>
                      </a:r>
                      <a:endParaRPr lang="en-US" sz="1600" b="1" dirty="0"/>
                    </a:p>
                  </a:txBody>
                  <a:tcPr marL="30846" marR="30846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44.5%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880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Mean</a:t>
                      </a:r>
                      <a:r>
                        <a:rPr lang="en-US" sz="1600" b="0" baseline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 p</a:t>
                      </a:r>
                      <a:r>
                        <a:rPr lang="en-US" sz="16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re-procedure target lesion length</a:t>
                      </a:r>
                      <a:endParaRPr lang="en-US" sz="1600" b="0" dirty="0" smtClean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18.9 mm</a:t>
                      </a:r>
                      <a:endParaRPr lang="en-US" sz="1600" b="1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20.6 mm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14.9 mm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138809">
                <a:tc>
                  <a:txBody>
                    <a:bodyPr/>
                    <a:lstStyle/>
                    <a:p>
                      <a:pPr marL="0" marR="0" lvl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Mean pre-procedure minimum</a:t>
                      </a:r>
                      <a:r>
                        <a:rPr lang="en-US" sz="1600" b="0" baseline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 </a:t>
                      </a:r>
                      <a:r>
                        <a:rPr lang="en-US" sz="16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lumen diameter</a:t>
                      </a:r>
                      <a:endParaRPr lang="en-US" sz="1600" b="0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</a:rPr>
                        <a:t>0.5 mm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0.44 mm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</a:tr>
              <a:tr h="1388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Mean</a:t>
                      </a:r>
                      <a:r>
                        <a:rPr lang="en-US" sz="1600" b="0" baseline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 p</a:t>
                      </a:r>
                      <a:r>
                        <a:rPr lang="en-US" sz="16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re-procedure percent stenosis</a:t>
                      </a:r>
                      <a:endParaRPr lang="en-US" sz="1600" b="0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</a:rPr>
                        <a:t>84.4%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81.5%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84.3%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5676899" y="1714500"/>
            <a:ext cx="3305176" cy="39909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695825" y="2457450"/>
            <a:ext cx="962024" cy="139065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256394" y="1364218"/>
            <a:ext cx="195758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 smtClean="0">
                <a:solidFill>
                  <a:srgbClr val="C00000"/>
                </a:solidFill>
              </a:rPr>
              <a:t>Real-world patients</a:t>
            </a:r>
            <a:endParaRPr lang="en-US" sz="1500" b="1" dirty="0">
              <a:solidFill>
                <a:srgbClr val="C00000"/>
              </a:solidFill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5133975" y="1685925"/>
            <a:ext cx="195262" cy="685800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7150" y="5762624"/>
            <a:ext cx="8924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</a:rPr>
              <a:t>Real-world patients </a:t>
            </a:r>
            <a:r>
              <a:rPr lang="en-US" sz="1200" b="0" dirty="0" smtClean="0">
                <a:solidFill>
                  <a:schemeClr val="tx2"/>
                </a:solidFill>
              </a:rPr>
              <a:t>are </a:t>
            </a:r>
            <a:r>
              <a:rPr lang="en-US" sz="1200" b="0" u="sng" dirty="0" smtClean="0">
                <a:solidFill>
                  <a:schemeClr val="tx2"/>
                </a:solidFill>
              </a:rPr>
              <a:t>older</a:t>
            </a:r>
            <a:r>
              <a:rPr lang="en-US" sz="1200" b="0" dirty="0" smtClean="0">
                <a:solidFill>
                  <a:schemeClr val="tx2"/>
                </a:solidFill>
              </a:rPr>
              <a:t>, more often </a:t>
            </a:r>
            <a:r>
              <a:rPr lang="en-US" sz="1200" b="0" u="sng" dirty="0" smtClean="0">
                <a:solidFill>
                  <a:schemeClr val="tx2"/>
                </a:solidFill>
              </a:rPr>
              <a:t>females</a:t>
            </a:r>
            <a:r>
              <a:rPr lang="en-US" sz="1200" b="0" dirty="0" smtClean="0">
                <a:solidFill>
                  <a:schemeClr val="tx2"/>
                </a:solidFill>
              </a:rPr>
              <a:t>, with higher predicted </a:t>
            </a:r>
            <a:r>
              <a:rPr lang="en-US" sz="1200" b="0" u="sng" dirty="0" smtClean="0">
                <a:solidFill>
                  <a:schemeClr val="tx2"/>
                </a:solidFill>
              </a:rPr>
              <a:t>risk of mortality</a:t>
            </a:r>
            <a:r>
              <a:rPr lang="en-US" sz="1200" b="0" dirty="0" smtClean="0">
                <a:solidFill>
                  <a:schemeClr val="tx2"/>
                </a:solidFill>
              </a:rPr>
              <a:t>, and have substantially more comorbidities such as </a:t>
            </a:r>
            <a:r>
              <a:rPr lang="en-US" sz="1200" b="0" u="sng" dirty="0" smtClean="0">
                <a:solidFill>
                  <a:schemeClr val="tx2"/>
                </a:solidFill>
              </a:rPr>
              <a:t>diabetes</a:t>
            </a:r>
            <a:r>
              <a:rPr lang="en-US" sz="1200" b="0" dirty="0" smtClean="0">
                <a:solidFill>
                  <a:schemeClr val="tx2"/>
                </a:solidFill>
              </a:rPr>
              <a:t>, </a:t>
            </a:r>
            <a:r>
              <a:rPr lang="en-US" sz="1200" b="0" u="sng" dirty="0" smtClean="0">
                <a:solidFill>
                  <a:schemeClr val="tx2"/>
                </a:solidFill>
              </a:rPr>
              <a:t>hypertension</a:t>
            </a:r>
            <a:r>
              <a:rPr lang="en-US" sz="1200" b="0" dirty="0" smtClean="0">
                <a:solidFill>
                  <a:schemeClr val="tx2"/>
                </a:solidFill>
              </a:rPr>
              <a:t> or </a:t>
            </a:r>
            <a:r>
              <a:rPr lang="en-US" sz="1200" b="0" u="sng" dirty="0" smtClean="0">
                <a:solidFill>
                  <a:schemeClr val="tx2"/>
                </a:solidFill>
              </a:rPr>
              <a:t>dyslipidemia</a:t>
            </a:r>
            <a:r>
              <a:rPr lang="en-US" sz="1200" b="0" dirty="0" smtClean="0">
                <a:solidFill>
                  <a:schemeClr val="tx2"/>
                </a:solidFill>
              </a:rPr>
              <a:t>.</a:t>
            </a:r>
            <a:r>
              <a:rPr lang="en-US" sz="1200" b="0" baseline="30000" dirty="0" smtClean="0">
                <a:solidFill>
                  <a:schemeClr val="tx2"/>
                </a:solidFill>
              </a:rPr>
              <a:t>1-6</a:t>
            </a:r>
            <a:r>
              <a:rPr lang="en-US" sz="1200" b="0" dirty="0" smtClean="0">
                <a:solidFill>
                  <a:schemeClr val="tx2"/>
                </a:solidFill>
              </a:rPr>
              <a:t> </a:t>
            </a:r>
            <a:endParaRPr lang="en-US" sz="1200" b="0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102" y="6362700"/>
            <a:ext cx="8192923" cy="1077218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US" sz="700" b="0" dirty="0" err="1">
                <a:solidFill>
                  <a:schemeClr val="tx2"/>
                </a:solidFill>
              </a:rPr>
              <a:t>Udell</a:t>
            </a:r>
            <a:r>
              <a:rPr lang="en-US" sz="700" b="0" dirty="0">
                <a:solidFill>
                  <a:schemeClr val="tx2"/>
                </a:solidFill>
              </a:rPr>
              <a:t> JA, et al. </a:t>
            </a:r>
            <a:r>
              <a:rPr lang="en-US" sz="700" b="0" i="1" dirty="0">
                <a:solidFill>
                  <a:schemeClr val="tx2"/>
                </a:solidFill>
              </a:rPr>
              <a:t>JAMA</a:t>
            </a:r>
            <a:r>
              <a:rPr lang="en-US" sz="700" b="0" dirty="0">
                <a:solidFill>
                  <a:schemeClr val="tx2"/>
                </a:solidFill>
              </a:rPr>
              <a:t>. 2014;312:841-843</a:t>
            </a:r>
            <a:r>
              <a:rPr lang="en-US" sz="700" b="0" dirty="0" smtClean="0">
                <a:solidFill>
                  <a:schemeClr val="tx2"/>
                </a:solidFill>
              </a:rPr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700" b="0" dirty="0" err="1">
                <a:solidFill>
                  <a:schemeClr val="tx2"/>
                </a:solidFill>
              </a:rPr>
              <a:t>Zulman</a:t>
            </a:r>
            <a:r>
              <a:rPr lang="en-US" sz="700" b="0" dirty="0">
                <a:solidFill>
                  <a:schemeClr val="tx2"/>
                </a:solidFill>
              </a:rPr>
              <a:t> DM, et al. </a:t>
            </a:r>
            <a:r>
              <a:rPr lang="en-US" sz="700" b="0" i="1" dirty="0">
                <a:solidFill>
                  <a:schemeClr val="tx2"/>
                </a:solidFill>
              </a:rPr>
              <a:t>J Gen Intern Med</a:t>
            </a:r>
            <a:r>
              <a:rPr lang="en-US" sz="700" b="0" dirty="0">
                <a:solidFill>
                  <a:schemeClr val="tx2"/>
                </a:solidFill>
              </a:rPr>
              <a:t>. 2011;26:783-90.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700" b="0" dirty="0">
                <a:solidFill>
                  <a:schemeClr val="tx2"/>
                </a:solidFill>
              </a:rPr>
              <a:t>Cherubini A, et al. </a:t>
            </a:r>
            <a:r>
              <a:rPr lang="en-US" sz="700" b="0" i="1" dirty="0">
                <a:solidFill>
                  <a:schemeClr val="tx2"/>
                </a:solidFill>
              </a:rPr>
              <a:t>Arch Intern Med</a:t>
            </a:r>
            <a:r>
              <a:rPr lang="en-US" sz="700" b="0" dirty="0">
                <a:solidFill>
                  <a:schemeClr val="tx2"/>
                </a:solidFill>
              </a:rPr>
              <a:t>. 2011;171:550-556</a:t>
            </a:r>
            <a:r>
              <a:rPr lang="en-US" sz="700" b="0" dirty="0" smtClean="0">
                <a:solidFill>
                  <a:schemeClr val="tx2"/>
                </a:solidFill>
              </a:rPr>
              <a:t>.</a:t>
            </a:r>
          </a:p>
          <a:p>
            <a:pPr marL="228600" indent="-228600">
              <a:buFont typeface="+mj-lt"/>
              <a:buAutoNum type="arabicPeriod"/>
            </a:pPr>
            <a:endParaRPr lang="en-US" sz="700" b="0" dirty="0">
              <a:solidFill>
                <a:schemeClr val="tx2"/>
              </a:solidFill>
            </a:endParaRPr>
          </a:p>
          <a:p>
            <a:pPr marL="228600" indent="-228600">
              <a:buFont typeface="+mj-lt"/>
              <a:buAutoNum type="arabicPeriod"/>
            </a:pPr>
            <a:endParaRPr lang="en-US" sz="700" b="0" dirty="0" smtClean="0">
              <a:solidFill>
                <a:schemeClr val="tx2"/>
              </a:solidFill>
            </a:endParaRPr>
          </a:p>
          <a:p>
            <a:pPr marL="228600" indent="-228600">
              <a:buFont typeface="+mj-lt"/>
              <a:buAutoNum type="arabicPeriod"/>
            </a:pPr>
            <a:endParaRPr lang="en-US" sz="700" b="0" dirty="0" smtClean="0">
              <a:solidFill>
                <a:schemeClr val="tx2"/>
              </a:solidFill>
            </a:endParaRPr>
          </a:p>
          <a:p>
            <a:pPr marL="228600" indent="-228600">
              <a:buFont typeface="+mj-lt"/>
              <a:buAutoNum type="arabicPeriod"/>
            </a:pPr>
            <a:endParaRPr lang="en-US" sz="700" b="0" dirty="0" smtClean="0">
              <a:solidFill>
                <a:schemeClr val="tx2"/>
              </a:solidFill>
            </a:endParaRPr>
          </a:p>
          <a:p>
            <a:pPr marL="228600" indent="-228600">
              <a:buFont typeface="+mj-lt"/>
              <a:buAutoNum type="arabicPeriod"/>
            </a:pPr>
            <a:endParaRPr lang="en-US" sz="700" b="0" dirty="0">
              <a:solidFill>
                <a:schemeClr val="tx2"/>
              </a:solidFill>
            </a:endParaRPr>
          </a:p>
          <a:p>
            <a:pPr marL="228600" indent="-228600">
              <a:buFont typeface="+mj-lt"/>
              <a:buAutoNum type="arabicPeriod"/>
            </a:pPr>
            <a:endParaRPr lang="en-US" sz="700" b="0" dirty="0" smtClean="0">
              <a:solidFill>
                <a:schemeClr val="tx2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700" b="0" dirty="0" err="1" smtClean="0">
                <a:solidFill>
                  <a:schemeClr val="tx2"/>
                </a:solidFill>
              </a:rPr>
              <a:t>Niederseer</a:t>
            </a:r>
            <a:r>
              <a:rPr lang="en-US" sz="700" b="0" dirty="0" smtClean="0">
                <a:solidFill>
                  <a:schemeClr val="tx2"/>
                </a:solidFill>
              </a:rPr>
              <a:t>  D, et al. </a:t>
            </a:r>
            <a:r>
              <a:rPr lang="en-US" sz="700" b="0" i="1" dirty="0">
                <a:solidFill>
                  <a:schemeClr val="tx2"/>
                </a:solidFill>
              </a:rPr>
              <a:t>International Journal of </a:t>
            </a:r>
            <a:r>
              <a:rPr lang="en-US" sz="700" b="0" i="1" dirty="0" smtClean="0">
                <a:solidFill>
                  <a:schemeClr val="tx2"/>
                </a:solidFill>
              </a:rPr>
              <a:t>Cardiology</a:t>
            </a:r>
            <a:r>
              <a:rPr lang="en-US" sz="700" b="0" dirty="0" smtClean="0">
                <a:solidFill>
                  <a:schemeClr val="tx2"/>
                </a:solidFill>
              </a:rPr>
              <a:t>. 2013;168:1859–1865.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700" b="0" dirty="0" smtClean="0">
                <a:solidFill>
                  <a:schemeClr val="tx2"/>
                </a:solidFill>
              </a:rPr>
              <a:t>Lind KD.  </a:t>
            </a:r>
            <a:r>
              <a:rPr lang="en-US" sz="700" b="0" dirty="0">
                <a:solidFill>
                  <a:schemeClr val="tx2"/>
                </a:solidFill>
              </a:rPr>
              <a:t>AARP Public Policy </a:t>
            </a:r>
            <a:r>
              <a:rPr lang="en-US" sz="700" b="0" dirty="0" smtClean="0">
                <a:solidFill>
                  <a:schemeClr val="tx2"/>
                </a:solidFill>
              </a:rPr>
              <a:t>Institute. 2011 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700" b="0" dirty="0" err="1" smtClean="0">
                <a:solidFill>
                  <a:schemeClr val="tx2"/>
                </a:solidFill>
              </a:rPr>
              <a:t>Lempereur</a:t>
            </a:r>
            <a:r>
              <a:rPr lang="en-US" sz="700" b="0" dirty="0" smtClean="0">
                <a:solidFill>
                  <a:schemeClr val="tx2"/>
                </a:solidFill>
              </a:rPr>
              <a:t> M, et al. </a:t>
            </a:r>
            <a:r>
              <a:rPr lang="en-US" sz="700" b="0" i="1" dirty="0" err="1" smtClean="0">
                <a:solidFill>
                  <a:schemeClr val="tx2"/>
                </a:solidFill>
              </a:rPr>
              <a:t>EuroIntervention</a:t>
            </a:r>
            <a:r>
              <a:rPr lang="en-US" sz="700" b="0" dirty="0" smtClean="0">
                <a:solidFill>
                  <a:schemeClr val="tx2"/>
                </a:solidFill>
              </a:rPr>
              <a:t>. 2014;</a:t>
            </a:r>
            <a:r>
              <a:rPr lang="en-US" sz="800" dirty="0">
                <a:solidFill>
                  <a:schemeClr val="tx2"/>
                </a:solidFill>
              </a:rPr>
              <a:t> </a:t>
            </a:r>
            <a:r>
              <a:rPr lang="en-US" sz="700" b="0" dirty="0" err="1">
                <a:solidFill>
                  <a:schemeClr val="tx2"/>
                </a:solidFill>
              </a:rPr>
              <a:t>doi</a:t>
            </a:r>
            <a:r>
              <a:rPr lang="en-US" sz="700" b="0" dirty="0">
                <a:solidFill>
                  <a:schemeClr val="tx2"/>
                </a:solidFill>
              </a:rPr>
              <a:t>: 10.4244/EIJY14M12_11. [</a:t>
            </a:r>
            <a:r>
              <a:rPr lang="en-US" sz="700" b="0" dirty="0" err="1">
                <a:solidFill>
                  <a:schemeClr val="tx2"/>
                </a:solidFill>
              </a:rPr>
              <a:t>Epub</a:t>
            </a:r>
            <a:r>
              <a:rPr lang="en-US" sz="700" b="0" dirty="0">
                <a:solidFill>
                  <a:schemeClr val="tx2"/>
                </a:solidFill>
              </a:rPr>
              <a:t> ahead of print]</a:t>
            </a:r>
          </a:p>
        </p:txBody>
      </p:sp>
      <p:sp>
        <p:nvSpPr>
          <p:cNvPr id="8" name="Oval 7"/>
          <p:cNvSpPr/>
          <p:nvPr/>
        </p:nvSpPr>
        <p:spPr>
          <a:xfrm>
            <a:off x="152400" y="2266950"/>
            <a:ext cx="619125" cy="590550"/>
          </a:xfrm>
          <a:prstGeom prst="ellipse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471488" y="1484872"/>
            <a:ext cx="0" cy="74115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102" y="1238592"/>
            <a:ext cx="260032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solidFill>
                  <a:schemeClr val="accent1">
                    <a:lumMod val="50000"/>
                  </a:schemeClr>
                </a:solidFill>
              </a:rPr>
              <a:t>76.1%</a:t>
            </a:r>
            <a:r>
              <a:rPr lang="en-US" sz="1500" dirty="0" smtClean="0">
                <a:solidFill>
                  <a:schemeClr val="accent1">
                    <a:lumMod val="50000"/>
                  </a:schemeClr>
                </a:solidFill>
              </a:rPr>
              <a:t> 65 years or older </a:t>
            </a:r>
            <a:endParaRPr lang="en-US" sz="15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Slide Number Placeholder 1"/>
          <p:cNvSpPr txBox="1">
            <a:spLocks/>
          </p:cNvSpPr>
          <p:nvPr/>
        </p:nvSpPr>
        <p:spPr>
          <a:xfrm>
            <a:off x="8763000" y="6591300"/>
            <a:ext cx="428625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69092621-12EF-422F-8A36-747E8E5BA305}" type="slidenum">
              <a:rPr lang="en-US" sz="1300" smtClean="0">
                <a:solidFill>
                  <a:schemeClr val="tx2"/>
                </a:solidFill>
              </a:rPr>
              <a:pPr algn="r">
                <a:defRPr/>
              </a:pPr>
              <a:t>18</a:t>
            </a:fld>
            <a:endParaRPr lang="en-US" sz="13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248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3" grpId="0"/>
      <p:bldP spid="4" grpId="0" animBg="1"/>
      <p:bldP spid="7" grpId="0"/>
      <p:bldP spid="8" grpId="0" animBg="1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-9525"/>
            <a:ext cx="91440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ORBIT II - Results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4767474" y="4714875"/>
            <a:ext cx="4023360" cy="1469738"/>
            <a:chOff x="4808220" y="5334000"/>
            <a:chExt cx="4023360" cy="1339334"/>
          </a:xfrm>
        </p:grpSpPr>
        <p:graphicFrame>
          <p:nvGraphicFramePr>
            <p:cNvPr id="17" name="Chart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69507312"/>
                </p:ext>
              </p:extLst>
            </p:nvPr>
          </p:nvGraphicFramePr>
          <p:xfrm>
            <a:off x="4808220" y="5334000"/>
            <a:ext cx="4023360" cy="133933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8" name="TextBox 17"/>
            <p:cNvSpPr txBox="1"/>
            <p:nvPr/>
          </p:nvSpPr>
          <p:spPr>
            <a:xfrm>
              <a:off x="7681449" y="5685972"/>
              <a:ext cx="838691" cy="3365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89.6%</a:t>
              </a:r>
              <a:endParaRPr lang="en-US" b="1" dirty="0"/>
            </a:p>
          </p:txBody>
        </p:sp>
      </p:grpSp>
      <p:sp>
        <p:nvSpPr>
          <p:cNvPr id="19" name="Content Placeholder 2"/>
          <p:cNvSpPr txBox="1">
            <a:spLocks/>
          </p:cNvSpPr>
          <p:nvPr/>
        </p:nvSpPr>
        <p:spPr>
          <a:xfrm>
            <a:off x="76200" y="923925"/>
            <a:ext cx="4419600" cy="3437721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1600" b="1" dirty="0" smtClean="0">
                <a:solidFill>
                  <a:schemeClr val="tx2"/>
                </a:solidFill>
              </a:rPr>
              <a:t>PRIMARY EFFICACY ENDPOINT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Performance goal: 82</a:t>
            </a:r>
            <a:r>
              <a:rPr lang="en-US" sz="1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% </a:t>
            </a:r>
            <a:endParaRPr lang="en-US" sz="17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1700" dirty="0" smtClean="0"/>
              <a:t>Procedural Success: 88.9%*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1700" dirty="0" smtClean="0"/>
          </a:p>
          <a:p>
            <a:pPr marL="0" indent="0" algn="r">
              <a:buNone/>
            </a:pPr>
            <a:r>
              <a:rPr lang="en-US" sz="1700" dirty="0" smtClean="0"/>
              <a:t>Successful Stent Delivery                  </a:t>
            </a:r>
            <a:r>
              <a:rPr lang="en-US" sz="1700" dirty="0" smtClean="0">
                <a:solidFill>
                  <a:schemeClr val="tx2"/>
                </a:solidFill>
              </a:rPr>
              <a:t>97.7%</a:t>
            </a:r>
          </a:p>
          <a:p>
            <a:pPr marL="0" indent="0" algn="r">
              <a:buNone/>
            </a:pPr>
            <a:r>
              <a:rPr lang="en-US" sz="1700" dirty="0" smtClean="0"/>
              <a:t>Residual Stenosis &lt; 50%                   </a:t>
            </a:r>
            <a:r>
              <a:rPr lang="en-US" sz="1700" dirty="0" smtClean="0">
                <a:solidFill>
                  <a:schemeClr val="tx2"/>
                </a:solidFill>
              </a:rPr>
              <a:t>98.6%</a:t>
            </a:r>
          </a:p>
          <a:p>
            <a:pPr marL="0" indent="0" algn="r">
              <a:buNone/>
            </a:pPr>
            <a:r>
              <a:rPr lang="en-US" sz="1700" dirty="0" smtClean="0"/>
              <a:t>Freedom from MI (CK-MB&gt;3x ULN)   </a:t>
            </a:r>
            <a:r>
              <a:rPr lang="en-US" sz="1700" dirty="0" smtClean="0">
                <a:solidFill>
                  <a:schemeClr val="tx2"/>
                </a:solidFill>
              </a:rPr>
              <a:t>90.7%</a:t>
            </a:r>
          </a:p>
          <a:p>
            <a:pPr marL="0" indent="0" algn="just">
              <a:buNone/>
            </a:pPr>
            <a:r>
              <a:rPr lang="en-US" sz="1700" dirty="0"/>
              <a:t> </a:t>
            </a:r>
            <a:r>
              <a:rPr lang="en-US" sz="1700" dirty="0" smtClean="0"/>
              <a:t>      	Non Q-wave            91.4%</a:t>
            </a:r>
          </a:p>
          <a:p>
            <a:pPr marL="0" indent="0" algn="just">
              <a:buNone/>
            </a:pPr>
            <a:r>
              <a:rPr lang="en-US" sz="1700" dirty="0"/>
              <a:t> </a:t>
            </a:r>
            <a:r>
              <a:rPr lang="en-US" sz="1700" dirty="0" smtClean="0"/>
              <a:t>      	Q-wave                    99.3%</a:t>
            </a:r>
          </a:p>
          <a:p>
            <a:pPr marL="0" indent="0">
              <a:buNone/>
            </a:pPr>
            <a:r>
              <a:rPr lang="en-US" sz="1700" dirty="0" smtClean="0"/>
              <a:t>Freedom from TVR/TLR                     </a:t>
            </a:r>
            <a:r>
              <a:rPr lang="en-US" sz="1700" dirty="0" smtClean="0">
                <a:solidFill>
                  <a:schemeClr val="tx2"/>
                </a:solidFill>
              </a:rPr>
              <a:t>99.3%</a:t>
            </a:r>
          </a:p>
          <a:p>
            <a:pPr marL="0" indent="0">
              <a:buNone/>
            </a:pPr>
            <a:r>
              <a:rPr lang="en-US" sz="1700" dirty="0" smtClean="0"/>
              <a:t>Freedom from Cardiac Death             </a:t>
            </a:r>
            <a:r>
              <a:rPr lang="en-US" sz="1700" dirty="0" smtClean="0">
                <a:solidFill>
                  <a:schemeClr val="tx2"/>
                </a:solidFill>
              </a:rPr>
              <a:t>99.8% </a:t>
            </a:r>
            <a:endParaRPr lang="en-US" sz="1700" dirty="0">
              <a:solidFill>
                <a:schemeClr val="tx2"/>
              </a:solidFill>
            </a:endParaRPr>
          </a:p>
        </p:txBody>
      </p:sp>
      <p:sp>
        <p:nvSpPr>
          <p:cNvPr id="20" name="Content Placeholder 3"/>
          <p:cNvSpPr txBox="1">
            <a:spLocks/>
          </p:cNvSpPr>
          <p:nvPr/>
        </p:nvSpPr>
        <p:spPr>
          <a:xfrm>
            <a:off x="4648200" y="923925"/>
            <a:ext cx="4414309" cy="3437721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tx2"/>
                </a:solidFill>
              </a:rPr>
              <a:t>PRIMARY </a:t>
            </a:r>
            <a:r>
              <a:rPr lang="en-US" sz="1600" b="1" dirty="0" smtClean="0">
                <a:solidFill>
                  <a:schemeClr val="tx2"/>
                </a:solidFill>
              </a:rPr>
              <a:t>SAFETY ENDPOINT</a:t>
            </a:r>
            <a:endParaRPr lang="en-US" sz="1600" b="1" dirty="0">
              <a:solidFill>
                <a:schemeClr val="tx2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Performance goal: 83</a:t>
            </a:r>
            <a:r>
              <a:rPr lang="en-US" sz="1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% </a:t>
            </a:r>
            <a:endParaRPr lang="en-US" sz="17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1700" dirty="0" smtClean="0">
                <a:solidFill>
                  <a:schemeClr val="bg2"/>
                </a:solidFill>
              </a:rPr>
              <a:t>Freedom from </a:t>
            </a:r>
            <a:r>
              <a:rPr lang="en-US" sz="1700" dirty="0" smtClean="0"/>
              <a:t>30 day MACE: 89.6% </a:t>
            </a:r>
          </a:p>
          <a:p>
            <a:pPr marL="0" indent="0">
              <a:buNone/>
            </a:pPr>
            <a:endParaRPr lang="en-US" sz="1700" dirty="0" smtClean="0"/>
          </a:p>
          <a:p>
            <a:pPr marL="0" indent="0">
              <a:buNone/>
            </a:pPr>
            <a:r>
              <a:rPr lang="en-US" sz="1700" dirty="0" smtClean="0"/>
              <a:t>Freedom </a:t>
            </a:r>
            <a:r>
              <a:rPr lang="en-US" sz="1700" dirty="0"/>
              <a:t>from </a:t>
            </a:r>
            <a:r>
              <a:rPr lang="en-US" sz="1700" dirty="0" smtClean="0"/>
              <a:t>MI </a:t>
            </a:r>
            <a:r>
              <a:rPr lang="en-US" sz="1700" dirty="0"/>
              <a:t>(</a:t>
            </a:r>
            <a:r>
              <a:rPr lang="en-US" sz="1700" dirty="0" smtClean="0"/>
              <a:t>CK-MB&gt;3x </a:t>
            </a:r>
            <a:r>
              <a:rPr lang="en-US" sz="1700" dirty="0"/>
              <a:t>ULN</a:t>
            </a:r>
            <a:r>
              <a:rPr lang="en-US" sz="1700" dirty="0" smtClean="0"/>
              <a:t>)   </a:t>
            </a:r>
            <a:r>
              <a:rPr lang="en-US" sz="1700" dirty="0" smtClean="0">
                <a:solidFill>
                  <a:schemeClr val="tx2"/>
                </a:solidFill>
              </a:rPr>
              <a:t>90.3%</a:t>
            </a:r>
            <a:endParaRPr lang="en-US" sz="17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1700" dirty="0"/>
              <a:t>       </a:t>
            </a:r>
            <a:r>
              <a:rPr lang="en-US" sz="1700" dirty="0" smtClean="0"/>
              <a:t>	Non Q-wave          </a:t>
            </a:r>
            <a:r>
              <a:rPr lang="en-US" sz="1700" dirty="0" smtClean="0">
                <a:solidFill>
                  <a:schemeClr val="tx2"/>
                </a:solidFill>
              </a:rPr>
              <a:t>91.2%</a:t>
            </a:r>
            <a:endParaRPr lang="en-US" sz="17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1700" dirty="0"/>
              <a:t>       </a:t>
            </a:r>
            <a:r>
              <a:rPr lang="en-US" sz="1700" dirty="0" smtClean="0"/>
              <a:t>	Q-wave                  </a:t>
            </a:r>
            <a:r>
              <a:rPr lang="en-US" sz="1700" dirty="0" smtClean="0">
                <a:solidFill>
                  <a:schemeClr val="tx2"/>
                </a:solidFill>
              </a:rPr>
              <a:t>99.1%</a:t>
            </a:r>
            <a:endParaRPr lang="en-US" sz="17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1700" dirty="0"/>
              <a:t>Freedom from </a:t>
            </a:r>
            <a:r>
              <a:rPr lang="en-US" sz="1700" dirty="0" smtClean="0"/>
              <a:t>TVR/TLR                     </a:t>
            </a:r>
            <a:r>
              <a:rPr lang="en-US" sz="1700" dirty="0" smtClean="0">
                <a:solidFill>
                  <a:schemeClr val="tx2"/>
                </a:solidFill>
              </a:rPr>
              <a:t>98.6%</a:t>
            </a:r>
            <a:endParaRPr lang="en-US" sz="17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1700" dirty="0"/>
              <a:t>Freedom from Cardiac </a:t>
            </a:r>
            <a:r>
              <a:rPr lang="en-US" sz="1700" dirty="0" smtClean="0"/>
              <a:t>Death             </a:t>
            </a:r>
            <a:r>
              <a:rPr lang="en-US" sz="1700" dirty="0" smtClean="0">
                <a:solidFill>
                  <a:schemeClr val="tx2"/>
                </a:solidFill>
              </a:rPr>
              <a:t>99.8%</a:t>
            </a:r>
            <a:endParaRPr lang="en-US" sz="17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17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1700" dirty="0" smtClean="0">
                <a:solidFill>
                  <a:schemeClr val="tx2"/>
                </a:solidFill>
              </a:rPr>
              <a:t> </a:t>
            </a:r>
            <a:endParaRPr lang="en-US" sz="17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1700" dirty="0" smtClean="0"/>
          </a:p>
          <a:p>
            <a:pPr marL="0" indent="0">
              <a:buNone/>
            </a:pPr>
            <a:endParaRPr lang="en-US" sz="1700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3446673" y="4266068"/>
            <a:ext cx="9144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8042567" y="3625116"/>
            <a:ext cx="86422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Char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6700790"/>
              </p:ext>
            </p:extLst>
          </p:nvPr>
        </p:nvGraphicFramePr>
        <p:xfrm>
          <a:off x="337713" y="4391554"/>
          <a:ext cx="4023360" cy="1863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8" name="Text Box 5"/>
          <p:cNvSpPr txBox="1"/>
          <p:nvPr/>
        </p:nvSpPr>
        <p:spPr>
          <a:xfrm>
            <a:off x="5612650" y="5570220"/>
            <a:ext cx="1563155" cy="182880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none" tIns="0" bIns="0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(95% CI</a:t>
            </a:r>
            <a:r>
              <a:rPr lang="en-US" sz="1000" b="1" baseline="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000" b="1" baseline="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86.7%, 92.5%)</a:t>
            </a:r>
            <a:endParaRPr lang="en-US" sz="1000" b="1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42875" y="6591300"/>
            <a:ext cx="25490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tx2"/>
                </a:solidFill>
              </a:rPr>
              <a:t>*Subjects may have more than one event.</a:t>
            </a:r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32" name="Slide Number Placeholder 1"/>
          <p:cNvSpPr txBox="1">
            <a:spLocks/>
          </p:cNvSpPr>
          <p:nvPr/>
        </p:nvSpPr>
        <p:spPr>
          <a:xfrm>
            <a:off x="8763000" y="6591300"/>
            <a:ext cx="428625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69092621-12EF-422F-8A36-747E8E5BA305}" type="slidenum">
              <a:rPr lang="en-US" sz="1300" smtClean="0">
                <a:solidFill>
                  <a:schemeClr val="tx2"/>
                </a:solidFill>
              </a:rPr>
              <a:pPr algn="r">
                <a:defRPr/>
              </a:pPr>
              <a:t>19</a:t>
            </a:fld>
            <a:endParaRPr lang="en-US" sz="13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233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7" grpId="0">
        <p:bldAsOne/>
      </p:bldGraphic>
      <p:bldP spid="28" grpId="0" animBg="1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Char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3774796"/>
              </p:ext>
            </p:extLst>
          </p:nvPr>
        </p:nvGraphicFramePr>
        <p:xfrm>
          <a:off x="38283" y="1828800"/>
          <a:ext cx="9105717" cy="44162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555" y="304800"/>
            <a:ext cx="9143070" cy="649287"/>
          </a:xfrm>
        </p:spPr>
        <p:txBody>
          <a:bodyPr/>
          <a:lstStyle/>
          <a:p>
            <a:pPr algn="ctr"/>
            <a:r>
              <a:rPr lang="en-US" sz="44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en-US" sz="44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sz="4000" dirty="0" smtClean="0">
                <a:solidFill>
                  <a:schemeClr val="accent5">
                    <a:lumMod val="50000"/>
                  </a:schemeClr>
                </a:solidFill>
              </a:rPr>
              <a:t>Disease </a:t>
            </a:r>
            <a:r>
              <a:rPr lang="en-US" sz="4000" dirty="0">
                <a:solidFill>
                  <a:schemeClr val="accent5">
                    <a:lumMod val="50000"/>
                  </a:schemeClr>
                </a:solidFill>
              </a:rPr>
              <a:t>State PREVALENCE </a:t>
            </a:r>
            <a:endParaRPr lang="en-US" sz="4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295400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cs typeface="Times New Roman" panose="02020603050405020304" pitchFamily="18" charset="0"/>
              </a:rPr>
              <a:t>Coronary artery disease  –  large and growing problem in the US</a:t>
            </a:r>
            <a:endParaRPr lang="en-US" sz="2000" b="1" dirty="0"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86300" y="5593677"/>
            <a:ext cx="33054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b="0" dirty="0" smtClean="0"/>
              <a:t>*</a:t>
            </a:r>
            <a:r>
              <a:rPr lang="en-US" sz="1500" b="0" baseline="30000" dirty="0" smtClean="0"/>
              <a:t>1</a:t>
            </a:r>
            <a:endParaRPr lang="en-US" sz="1500" baseline="30000" dirty="0"/>
          </a:p>
        </p:txBody>
      </p:sp>
      <p:sp>
        <p:nvSpPr>
          <p:cNvPr id="45" name="Rectangle 44"/>
          <p:cNvSpPr/>
          <p:nvPr/>
        </p:nvSpPr>
        <p:spPr>
          <a:xfrm>
            <a:off x="7412427" y="5687854"/>
            <a:ext cx="25519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b="0" baseline="30000" dirty="0" smtClean="0"/>
              <a:t>3</a:t>
            </a:r>
            <a:endParaRPr lang="en-US" sz="1500" baseline="30000" dirty="0"/>
          </a:p>
        </p:txBody>
      </p:sp>
      <p:sp>
        <p:nvSpPr>
          <p:cNvPr id="46" name="Rectangle 45"/>
          <p:cNvSpPr/>
          <p:nvPr/>
        </p:nvSpPr>
        <p:spPr>
          <a:xfrm>
            <a:off x="8620125" y="5664400"/>
            <a:ext cx="25519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b="0" baseline="30000" dirty="0" smtClean="0"/>
              <a:t>4</a:t>
            </a:r>
            <a:endParaRPr lang="en-US" sz="1500" baseline="30000" dirty="0"/>
          </a:p>
        </p:txBody>
      </p:sp>
      <p:sp>
        <p:nvSpPr>
          <p:cNvPr id="51" name="Rectangle 50"/>
          <p:cNvSpPr/>
          <p:nvPr/>
        </p:nvSpPr>
        <p:spPr>
          <a:xfrm>
            <a:off x="4267200" y="5960481"/>
            <a:ext cx="253528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800" b="0" dirty="0"/>
              <a:t>*Includes myocardial infarction and angina pectoris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092621-12EF-422F-8A36-747E8E5BA305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-60357" y="6462236"/>
            <a:ext cx="9204356" cy="738664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sz="700" b="0" dirty="0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Dolor </a:t>
            </a:r>
            <a:r>
              <a:rPr lang="en-US" sz="700" b="0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RJ, et al. </a:t>
            </a:r>
            <a:r>
              <a:rPr lang="en-US" sz="700" b="0" dirty="0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Comparative </a:t>
            </a:r>
            <a:r>
              <a:rPr lang="en-US" sz="700" b="0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Effectiveness Reviews, No. 66. </a:t>
            </a:r>
            <a:r>
              <a:rPr lang="en-US" sz="700" b="0" dirty="0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2012 </a:t>
            </a:r>
            <a:r>
              <a:rPr lang="en-US" sz="700" b="0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Aug</a:t>
            </a:r>
            <a:r>
              <a:rPr lang="en-US" sz="700" b="0" dirty="0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.</a:t>
            </a:r>
          </a:p>
          <a:p>
            <a:pPr marL="228600" indent="-228600" algn="just">
              <a:buAutoNum type="arabicPeriod"/>
            </a:pPr>
            <a:r>
              <a:rPr lang="en-US" sz="700" b="0" dirty="0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Go AS, et al. </a:t>
            </a:r>
            <a:r>
              <a:rPr lang="en-US" sz="700" i="1" dirty="0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Circulation</a:t>
            </a:r>
            <a:r>
              <a:rPr lang="en-US" sz="700" dirty="0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. 2014;129:e28-292.</a:t>
            </a:r>
            <a:endParaRPr lang="en-US" sz="700" b="0" dirty="0" smtClean="0">
              <a:solidFill>
                <a:schemeClr val="tx2">
                  <a:lumMod val="75000"/>
                </a:schemeClr>
              </a:solidFill>
              <a:cs typeface="Arial" pitchFamily="34" charset="0"/>
            </a:endParaRPr>
          </a:p>
          <a:p>
            <a:pPr marL="228600" indent="-228600" algn="just">
              <a:buAutoNum type="arabicPeriod"/>
            </a:pPr>
            <a:r>
              <a:rPr lang="en-US" sz="700" b="0" dirty="0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American Diabetes Association Diabetes Fact Sheet. Accessed April 21, 2014.</a:t>
            </a:r>
          </a:p>
          <a:p>
            <a:pPr marL="228600" indent="-228600" algn="just">
              <a:buAutoNum type="arabicPeriod"/>
            </a:pPr>
            <a:endParaRPr lang="en-US" sz="700" dirty="0">
              <a:solidFill>
                <a:schemeClr val="tx2">
                  <a:lumMod val="75000"/>
                </a:schemeClr>
              </a:solidFill>
              <a:cs typeface="Arial" pitchFamily="34" charset="0"/>
            </a:endParaRPr>
          </a:p>
          <a:p>
            <a:pPr marL="228600" indent="-228600" algn="just">
              <a:buAutoNum type="arabicPeriod"/>
            </a:pPr>
            <a:endParaRPr lang="en-US" sz="700" b="0" dirty="0" smtClean="0">
              <a:solidFill>
                <a:schemeClr val="tx2">
                  <a:lumMod val="75000"/>
                </a:schemeClr>
              </a:solidFill>
              <a:cs typeface="Arial" pitchFamily="34" charset="0"/>
            </a:endParaRPr>
          </a:p>
          <a:p>
            <a:pPr marL="228600" indent="-228600" algn="just">
              <a:buAutoNum type="arabicPeriod"/>
            </a:pPr>
            <a:endParaRPr lang="en-US" sz="700" b="0" dirty="0" smtClean="0">
              <a:solidFill>
                <a:schemeClr val="tx2">
                  <a:lumMod val="75000"/>
                </a:schemeClr>
              </a:solidFill>
              <a:cs typeface="Arial" pitchFamily="34" charset="0"/>
            </a:endParaRPr>
          </a:p>
          <a:p>
            <a:pPr marL="228600" indent="-228600" algn="just">
              <a:buAutoNum type="arabicPeriod"/>
            </a:pPr>
            <a:r>
              <a:rPr lang="en-US" sz="700" b="0" dirty="0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American Kidney Fund Website. Accessed July 30, 2013.</a:t>
            </a:r>
          </a:p>
          <a:p>
            <a:pPr marL="228600" indent="-228600" algn="just">
              <a:buAutoNum type="arabicPeriod"/>
            </a:pPr>
            <a:r>
              <a:rPr lang="en-US" sz="700" dirty="0" err="1" smtClean="0">
                <a:solidFill>
                  <a:schemeClr val="tx2"/>
                </a:solidFill>
                <a:cs typeface="Arial" pitchFamily="34" charset="0"/>
              </a:rPr>
              <a:t>Howlader</a:t>
            </a:r>
            <a:r>
              <a:rPr lang="en-US" sz="700" dirty="0" smtClean="0">
                <a:solidFill>
                  <a:schemeClr val="tx2"/>
                </a:solidFill>
                <a:cs typeface="Arial" pitchFamily="34" charset="0"/>
              </a:rPr>
              <a:t> N, et al. SEER Cancer Statistics Review, 1975-2010. Accessed April 17, 2014.</a:t>
            </a:r>
          </a:p>
          <a:p>
            <a:pPr marL="228600" indent="-228600" algn="just">
              <a:buAutoNum type="arabicPeriod"/>
            </a:pPr>
            <a:r>
              <a:rPr lang="en-US" sz="700" dirty="0" err="1" smtClean="0">
                <a:solidFill>
                  <a:schemeClr val="tx2"/>
                </a:solidFill>
                <a:cs typeface="Arial" pitchFamily="34" charset="0"/>
              </a:rPr>
              <a:t>Schiavetta</a:t>
            </a:r>
            <a:r>
              <a:rPr lang="en-US" sz="700" dirty="0" smtClean="0">
                <a:solidFill>
                  <a:schemeClr val="tx2"/>
                </a:solidFill>
                <a:cs typeface="Arial" pitchFamily="34" charset="0"/>
              </a:rPr>
              <a:t> A, et al. </a:t>
            </a:r>
            <a:r>
              <a:rPr lang="en-US" sz="700" i="1" dirty="0" smtClean="0">
                <a:solidFill>
                  <a:schemeClr val="tx2"/>
                </a:solidFill>
                <a:cs typeface="Arial" pitchFamily="34" charset="0"/>
              </a:rPr>
              <a:t>Stem Cells Translational Medicine</a:t>
            </a:r>
            <a:r>
              <a:rPr lang="en-US" sz="700" dirty="0" smtClean="0">
                <a:solidFill>
                  <a:schemeClr val="tx2"/>
                </a:solidFill>
                <a:cs typeface="Arial" pitchFamily="34" charset="0"/>
              </a:rPr>
              <a:t>. 2012;1:572-578.</a:t>
            </a:r>
            <a:endParaRPr lang="en-US" sz="700" dirty="0">
              <a:solidFill>
                <a:schemeClr val="tx2"/>
              </a:solidFill>
              <a:cs typeface="Arial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588751" y="5676900"/>
            <a:ext cx="25519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baseline="30000" dirty="0"/>
              <a:t>5</a:t>
            </a:r>
          </a:p>
        </p:txBody>
      </p:sp>
      <p:sp>
        <p:nvSpPr>
          <p:cNvPr id="33" name="Rectangle 32"/>
          <p:cNvSpPr/>
          <p:nvPr/>
        </p:nvSpPr>
        <p:spPr>
          <a:xfrm>
            <a:off x="2276475" y="5686425"/>
            <a:ext cx="25519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b="0" baseline="30000" dirty="0" smtClean="0"/>
              <a:t>2</a:t>
            </a:r>
            <a:endParaRPr lang="en-US" sz="1500" baseline="30000" dirty="0"/>
          </a:p>
        </p:txBody>
      </p:sp>
      <p:sp>
        <p:nvSpPr>
          <p:cNvPr id="34" name="Rectangle 33"/>
          <p:cNvSpPr/>
          <p:nvPr/>
        </p:nvSpPr>
        <p:spPr>
          <a:xfrm>
            <a:off x="923925" y="5676900"/>
            <a:ext cx="25519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baseline="30000" dirty="0"/>
              <a:t>2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953125" y="5671723"/>
            <a:ext cx="25519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baseline="30000" dirty="0" smtClean="0"/>
              <a:t>6</a:t>
            </a:r>
            <a:endParaRPr lang="en-US" sz="1500" baseline="30000" dirty="0"/>
          </a:p>
        </p:txBody>
      </p:sp>
      <p:sp>
        <p:nvSpPr>
          <p:cNvPr id="36" name="Slide Number Placeholder 1"/>
          <p:cNvSpPr txBox="1">
            <a:spLocks/>
          </p:cNvSpPr>
          <p:nvPr/>
        </p:nvSpPr>
        <p:spPr>
          <a:xfrm>
            <a:off x="8870364" y="6591300"/>
            <a:ext cx="321261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69092621-12EF-422F-8A36-747E8E5BA305}" type="slidenum">
              <a:rPr lang="en-US" sz="1300" smtClean="0">
                <a:solidFill>
                  <a:schemeClr val="tx2"/>
                </a:solidFill>
              </a:rPr>
              <a:pPr algn="r">
                <a:defRPr/>
              </a:pPr>
              <a:t>2</a:t>
            </a:fld>
            <a:endParaRPr lang="en-US" sz="13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01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76200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/>
              <a:t>MORTALITY </a:t>
            </a:r>
            <a:endParaRPr lang="en-US" sz="3200" b="1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4559721"/>
              </p:ext>
            </p:extLst>
          </p:nvPr>
        </p:nvGraphicFramePr>
        <p:xfrm>
          <a:off x="419100" y="1893927"/>
          <a:ext cx="8296275" cy="373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6" name="Straight Connector 5"/>
          <p:cNvCxnSpPr/>
          <p:nvPr/>
        </p:nvCxnSpPr>
        <p:spPr>
          <a:xfrm flipV="1">
            <a:off x="5495925" y="1447800"/>
            <a:ext cx="0" cy="41148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390775" y="1512927"/>
            <a:ext cx="172354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/>
              <a:t>9 months results</a:t>
            </a:r>
            <a:endParaRPr lang="en-US" sz="1500" dirty="0"/>
          </a:p>
        </p:txBody>
      </p:sp>
      <p:sp>
        <p:nvSpPr>
          <p:cNvPr id="9" name="TextBox 8"/>
          <p:cNvSpPr txBox="1"/>
          <p:nvPr/>
        </p:nvSpPr>
        <p:spPr>
          <a:xfrm>
            <a:off x="6353174" y="1512927"/>
            <a:ext cx="142699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/>
              <a:t>1 year results</a:t>
            </a:r>
            <a:endParaRPr lang="en-US" sz="1500" dirty="0"/>
          </a:p>
        </p:txBody>
      </p:sp>
      <p:sp>
        <p:nvSpPr>
          <p:cNvPr id="10" name="TextBox 9"/>
          <p:cNvSpPr txBox="1"/>
          <p:nvPr/>
        </p:nvSpPr>
        <p:spPr>
          <a:xfrm>
            <a:off x="1466850" y="5732502"/>
            <a:ext cx="699582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dirty="0" smtClean="0">
                <a:solidFill>
                  <a:schemeClr val="tx2"/>
                </a:solidFill>
              </a:rPr>
              <a:t>ORBIT II, 100% severely calcified lesions – Chambers JW, et al.  </a:t>
            </a:r>
            <a:r>
              <a:rPr lang="en-US" sz="1000" b="0" i="1" dirty="0" smtClean="0">
                <a:solidFill>
                  <a:schemeClr val="tx2"/>
                </a:solidFill>
              </a:rPr>
              <a:t>J Am </a:t>
            </a:r>
            <a:r>
              <a:rPr lang="en-US" sz="1000" b="0" i="1" dirty="0" err="1" smtClean="0">
                <a:solidFill>
                  <a:schemeClr val="tx2"/>
                </a:solidFill>
              </a:rPr>
              <a:t>Coll</a:t>
            </a:r>
            <a:r>
              <a:rPr lang="en-US" sz="1000" b="0" i="1" dirty="0" smtClean="0">
                <a:solidFill>
                  <a:schemeClr val="tx2"/>
                </a:solidFill>
              </a:rPr>
              <a:t> </a:t>
            </a:r>
            <a:r>
              <a:rPr lang="en-US" sz="1000" b="0" i="1" dirty="0" err="1" smtClean="0">
                <a:solidFill>
                  <a:schemeClr val="tx2"/>
                </a:solidFill>
              </a:rPr>
              <a:t>Cardiol</a:t>
            </a:r>
            <a:r>
              <a:rPr lang="en-US" sz="1000" b="0" i="1" dirty="0" smtClean="0">
                <a:solidFill>
                  <a:schemeClr val="tx2"/>
                </a:solidFill>
              </a:rPr>
              <a:t> </a:t>
            </a:r>
            <a:r>
              <a:rPr lang="en-US" sz="1000" b="0" i="1" dirty="0" err="1" smtClean="0">
                <a:solidFill>
                  <a:schemeClr val="tx2"/>
                </a:solidFill>
              </a:rPr>
              <a:t>Intv</a:t>
            </a:r>
            <a:r>
              <a:rPr lang="en-US" sz="1000" b="0" dirty="0" smtClean="0">
                <a:solidFill>
                  <a:schemeClr val="tx2"/>
                </a:solidFill>
              </a:rPr>
              <a:t>. 2014;7:510-8.</a:t>
            </a:r>
          </a:p>
          <a:p>
            <a:r>
              <a:rPr lang="en-US" sz="1000" b="0" dirty="0" smtClean="0">
                <a:solidFill>
                  <a:schemeClr val="tx2"/>
                </a:solidFill>
              </a:rPr>
              <a:t>ROTAXUS, ~50%/50% moderate/severely calcified lesions – Abdel-</a:t>
            </a:r>
            <a:r>
              <a:rPr lang="en-US" sz="1000" b="0" dirty="0" err="1" smtClean="0">
                <a:solidFill>
                  <a:schemeClr val="tx2"/>
                </a:solidFill>
              </a:rPr>
              <a:t>Wahab</a:t>
            </a:r>
            <a:r>
              <a:rPr lang="en-US" sz="1000" b="0" dirty="0" smtClean="0">
                <a:solidFill>
                  <a:schemeClr val="tx2"/>
                </a:solidFill>
              </a:rPr>
              <a:t> M, et al.  </a:t>
            </a:r>
            <a:r>
              <a:rPr lang="en-US" sz="1000" b="0" i="1" dirty="0" smtClean="0">
                <a:solidFill>
                  <a:schemeClr val="tx2"/>
                </a:solidFill>
              </a:rPr>
              <a:t>J Am </a:t>
            </a:r>
            <a:r>
              <a:rPr lang="en-US" sz="1000" b="0" i="1" dirty="0" err="1" smtClean="0">
                <a:solidFill>
                  <a:schemeClr val="tx2"/>
                </a:solidFill>
              </a:rPr>
              <a:t>Coll</a:t>
            </a:r>
            <a:r>
              <a:rPr lang="en-US" sz="1000" b="0" i="1" dirty="0" smtClean="0">
                <a:solidFill>
                  <a:schemeClr val="tx2"/>
                </a:solidFill>
              </a:rPr>
              <a:t> </a:t>
            </a:r>
            <a:r>
              <a:rPr lang="en-US" sz="1000" b="0" i="1" dirty="0" err="1" smtClean="0">
                <a:solidFill>
                  <a:schemeClr val="tx2"/>
                </a:solidFill>
              </a:rPr>
              <a:t>Cardiol</a:t>
            </a:r>
            <a:r>
              <a:rPr lang="en-US" sz="1000" b="0" i="1" dirty="0" smtClean="0">
                <a:solidFill>
                  <a:schemeClr val="tx2"/>
                </a:solidFill>
              </a:rPr>
              <a:t> </a:t>
            </a:r>
            <a:r>
              <a:rPr lang="en-US" sz="1000" b="0" i="1" dirty="0" err="1" smtClean="0">
                <a:solidFill>
                  <a:schemeClr val="tx2"/>
                </a:solidFill>
              </a:rPr>
              <a:t>Intv</a:t>
            </a:r>
            <a:r>
              <a:rPr lang="en-US" sz="1000" b="0" dirty="0" smtClean="0">
                <a:solidFill>
                  <a:schemeClr val="tx2"/>
                </a:solidFill>
              </a:rPr>
              <a:t>. 2013;6:10-9.</a:t>
            </a:r>
          </a:p>
          <a:p>
            <a:r>
              <a:rPr lang="en-US" sz="1000" b="0" dirty="0" smtClean="0">
                <a:solidFill>
                  <a:schemeClr val="tx2"/>
                </a:solidFill>
              </a:rPr>
              <a:t>ACUITY/HORIZONS, 100% severe calcified lesions – </a:t>
            </a:r>
            <a:r>
              <a:rPr lang="en-US" sz="1000" b="0" dirty="0" err="1" smtClean="0">
                <a:solidFill>
                  <a:schemeClr val="tx2"/>
                </a:solidFill>
              </a:rPr>
              <a:t>Genereux</a:t>
            </a:r>
            <a:r>
              <a:rPr lang="en-US" sz="1000" b="0" dirty="0" smtClean="0">
                <a:solidFill>
                  <a:schemeClr val="tx2"/>
                </a:solidFill>
              </a:rPr>
              <a:t> P, et al. </a:t>
            </a:r>
            <a:r>
              <a:rPr lang="en-US" sz="1000" b="0" i="1" dirty="0" smtClean="0">
                <a:solidFill>
                  <a:schemeClr val="tx2"/>
                </a:solidFill>
              </a:rPr>
              <a:t>J Am </a:t>
            </a:r>
            <a:r>
              <a:rPr lang="en-US" sz="1000" b="0" i="1" dirty="0" err="1" smtClean="0">
                <a:solidFill>
                  <a:schemeClr val="tx2"/>
                </a:solidFill>
              </a:rPr>
              <a:t>Coll</a:t>
            </a:r>
            <a:r>
              <a:rPr lang="en-US" sz="1000" b="0" i="1" dirty="0" smtClean="0">
                <a:solidFill>
                  <a:schemeClr val="tx2"/>
                </a:solidFill>
              </a:rPr>
              <a:t> </a:t>
            </a:r>
            <a:r>
              <a:rPr lang="en-US" sz="1000" b="0" i="1" dirty="0" err="1" smtClean="0">
                <a:solidFill>
                  <a:schemeClr val="tx2"/>
                </a:solidFill>
              </a:rPr>
              <a:t>Cardiol</a:t>
            </a:r>
            <a:r>
              <a:rPr lang="en-US" sz="1000" b="0" dirty="0" smtClean="0">
                <a:solidFill>
                  <a:schemeClr val="tx2"/>
                </a:solidFill>
              </a:rPr>
              <a:t>. 2014;63:1845-54.</a:t>
            </a:r>
            <a:endParaRPr lang="en-US" sz="1000" b="0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300" y="5324817"/>
            <a:ext cx="10999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</a:rPr>
              <a:t>Calcification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6096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OAS has demonstrated substantial clinical improvement in reducing mortality rates in treating severely calcified lesions.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Slide Number Placeholder 1"/>
          <p:cNvSpPr txBox="1">
            <a:spLocks/>
          </p:cNvSpPr>
          <p:nvPr/>
        </p:nvSpPr>
        <p:spPr>
          <a:xfrm>
            <a:off x="8763000" y="6591300"/>
            <a:ext cx="428625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69092621-12EF-422F-8A36-747E8E5BA305}" type="slidenum">
              <a:rPr lang="en-US" sz="1300" smtClean="0">
                <a:solidFill>
                  <a:schemeClr val="tx2"/>
                </a:solidFill>
              </a:rPr>
              <a:pPr algn="r">
                <a:defRPr/>
              </a:pPr>
              <a:t>20</a:t>
            </a:fld>
            <a:endParaRPr lang="en-US" sz="1300" dirty="0">
              <a:solidFill>
                <a:schemeClr val="tx2"/>
              </a:solidFill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76200" y="6324600"/>
            <a:ext cx="9067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fontAlgn="t"/>
            <a:r>
              <a:rPr lang="en-US" sz="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*The </a:t>
            </a:r>
            <a:r>
              <a:rPr lang="en-US" sz="9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cited clinical trials did not involve direct device-to-device comparison and they varied in study design. </a:t>
            </a:r>
            <a:r>
              <a:rPr lang="en-US" sz="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sz="9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comparison shown is based upon peer-reviewed reports of the studies and is intended to show differences in classes of adverse events to support  CMS need for data showing clinical improvement.</a:t>
            </a:r>
            <a:endParaRPr lang="en-US" sz="900" i="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23950" y="5349016"/>
            <a:ext cx="7058025" cy="24061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58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62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MACE Rates</a:t>
            </a:r>
            <a:endParaRPr lang="en-US" sz="3200" b="1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4138612"/>
              </p:ext>
            </p:extLst>
          </p:nvPr>
        </p:nvGraphicFramePr>
        <p:xfrm>
          <a:off x="304800" y="1905000"/>
          <a:ext cx="85344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323975" y="5734050"/>
            <a:ext cx="699582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dirty="0" smtClean="0">
                <a:solidFill>
                  <a:schemeClr val="tx2"/>
                </a:solidFill>
              </a:rPr>
              <a:t>ORBIT II, 100% severely calcified lesions – Chambers JW, et al.  </a:t>
            </a:r>
            <a:r>
              <a:rPr lang="en-US" sz="1000" b="0" i="1" dirty="0" smtClean="0">
                <a:solidFill>
                  <a:schemeClr val="tx2"/>
                </a:solidFill>
              </a:rPr>
              <a:t>J Am </a:t>
            </a:r>
            <a:r>
              <a:rPr lang="en-US" sz="1000" b="0" i="1" dirty="0" err="1" smtClean="0">
                <a:solidFill>
                  <a:schemeClr val="tx2"/>
                </a:solidFill>
              </a:rPr>
              <a:t>Coll</a:t>
            </a:r>
            <a:r>
              <a:rPr lang="en-US" sz="1000" b="0" i="1" dirty="0" smtClean="0">
                <a:solidFill>
                  <a:schemeClr val="tx2"/>
                </a:solidFill>
              </a:rPr>
              <a:t> </a:t>
            </a:r>
            <a:r>
              <a:rPr lang="en-US" sz="1000" b="0" i="1" dirty="0" err="1" smtClean="0">
                <a:solidFill>
                  <a:schemeClr val="tx2"/>
                </a:solidFill>
              </a:rPr>
              <a:t>Cardiol</a:t>
            </a:r>
            <a:r>
              <a:rPr lang="en-US" sz="1000" b="0" i="1" dirty="0" smtClean="0">
                <a:solidFill>
                  <a:schemeClr val="tx2"/>
                </a:solidFill>
              </a:rPr>
              <a:t> </a:t>
            </a:r>
            <a:r>
              <a:rPr lang="en-US" sz="1000" b="0" i="1" dirty="0" err="1" smtClean="0">
                <a:solidFill>
                  <a:schemeClr val="tx2"/>
                </a:solidFill>
              </a:rPr>
              <a:t>Intv</a:t>
            </a:r>
            <a:r>
              <a:rPr lang="en-US" sz="1000" b="0" dirty="0" smtClean="0">
                <a:solidFill>
                  <a:schemeClr val="tx2"/>
                </a:solidFill>
              </a:rPr>
              <a:t>. 2014;7:510-8.</a:t>
            </a:r>
          </a:p>
          <a:p>
            <a:r>
              <a:rPr lang="en-US" sz="1000" b="0" dirty="0" smtClean="0">
                <a:solidFill>
                  <a:schemeClr val="tx2"/>
                </a:solidFill>
              </a:rPr>
              <a:t>ROTAXUS, ~50%/50% moderate/severely calcified lesions – Abdel-</a:t>
            </a:r>
            <a:r>
              <a:rPr lang="en-US" sz="1000" b="0" dirty="0" err="1" smtClean="0">
                <a:solidFill>
                  <a:schemeClr val="tx2"/>
                </a:solidFill>
              </a:rPr>
              <a:t>Wahab</a:t>
            </a:r>
            <a:r>
              <a:rPr lang="en-US" sz="1000" b="0" dirty="0" smtClean="0">
                <a:solidFill>
                  <a:schemeClr val="tx2"/>
                </a:solidFill>
              </a:rPr>
              <a:t> M, et al.  </a:t>
            </a:r>
            <a:r>
              <a:rPr lang="en-US" sz="1000" b="0" i="1" dirty="0" smtClean="0">
                <a:solidFill>
                  <a:schemeClr val="tx2"/>
                </a:solidFill>
              </a:rPr>
              <a:t>J Am </a:t>
            </a:r>
            <a:r>
              <a:rPr lang="en-US" sz="1000" b="0" i="1" dirty="0" err="1" smtClean="0">
                <a:solidFill>
                  <a:schemeClr val="tx2"/>
                </a:solidFill>
              </a:rPr>
              <a:t>Coll</a:t>
            </a:r>
            <a:r>
              <a:rPr lang="en-US" sz="1000" b="0" i="1" dirty="0" smtClean="0">
                <a:solidFill>
                  <a:schemeClr val="tx2"/>
                </a:solidFill>
              </a:rPr>
              <a:t> </a:t>
            </a:r>
            <a:r>
              <a:rPr lang="en-US" sz="1000" b="0" i="1" dirty="0" err="1" smtClean="0">
                <a:solidFill>
                  <a:schemeClr val="tx2"/>
                </a:solidFill>
              </a:rPr>
              <a:t>Cardiol</a:t>
            </a:r>
            <a:r>
              <a:rPr lang="en-US" sz="1000" b="0" i="1" dirty="0" smtClean="0">
                <a:solidFill>
                  <a:schemeClr val="tx2"/>
                </a:solidFill>
              </a:rPr>
              <a:t> </a:t>
            </a:r>
            <a:r>
              <a:rPr lang="en-US" sz="1000" b="0" i="1" dirty="0" err="1" smtClean="0">
                <a:solidFill>
                  <a:schemeClr val="tx2"/>
                </a:solidFill>
              </a:rPr>
              <a:t>Intv</a:t>
            </a:r>
            <a:r>
              <a:rPr lang="en-US" sz="1000" b="0" dirty="0" smtClean="0">
                <a:solidFill>
                  <a:schemeClr val="tx2"/>
                </a:solidFill>
              </a:rPr>
              <a:t>. 2013;6:10-9.</a:t>
            </a:r>
          </a:p>
          <a:p>
            <a:r>
              <a:rPr lang="en-US" sz="1000" b="0" dirty="0" smtClean="0">
                <a:solidFill>
                  <a:schemeClr val="tx2"/>
                </a:solidFill>
              </a:rPr>
              <a:t>ACUITY/HORIZONS, 100% severe calcified lesions – </a:t>
            </a:r>
            <a:r>
              <a:rPr lang="en-US" sz="1000" b="0" dirty="0" err="1" smtClean="0">
                <a:solidFill>
                  <a:schemeClr val="tx2"/>
                </a:solidFill>
              </a:rPr>
              <a:t>Genereux</a:t>
            </a:r>
            <a:r>
              <a:rPr lang="en-US" sz="1000" b="0" dirty="0" smtClean="0">
                <a:solidFill>
                  <a:schemeClr val="tx2"/>
                </a:solidFill>
              </a:rPr>
              <a:t> P, et al. </a:t>
            </a:r>
            <a:r>
              <a:rPr lang="en-US" sz="1000" b="0" i="1" dirty="0" smtClean="0">
                <a:solidFill>
                  <a:schemeClr val="tx2"/>
                </a:solidFill>
              </a:rPr>
              <a:t>J Am </a:t>
            </a:r>
            <a:r>
              <a:rPr lang="en-US" sz="1000" b="0" i="1" dirty="0" err="1" smtClean="0">
                <a:solidFill>
                  <a:schemeClr val="tx2"/>
                </a:solidFill>
              </a:rPr>
              <a:t>Coll</a:t>
            </a:r>
            <a:r>
              <a:rPr lang="en-US" sz="1000" b="0" i="1" dirty="0" smtClean="0">
                <a:solidFill>
                  <a:schemeClr val="tx2"/>
                </a:solidFill>
              </a:rPr>
              <a:t> </a:t>
            </a:r>
            <a:r>
              <a:rPr lang="en-US" sz="1000" b="0" i="1" dirty="0" err="1" smtClean="0">
                <a:solidFill>
                  <a:schemeClr val="tx2"/>
                </a:solidFill>
              </a:rPr>
              <a:t>Cardiol</a:t>
            </a:r>
            <a:r>
              <a:rPr lang="en-US" sz="1000" b="0" dirty="0" smtClean="0">
                <a:solidFill>
                  <a:schemeClr val="tx2"/>
                </a:solidFill>
              </a:rPr>
              <a:t>. 2014;63:1845-54.</a:t>
            </a:r>
            <a:endParaRPr lang="en-US" sz="1000" b="0" dirty="0">
              <a:solidFill>
                <a:schemeClr val="tx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5553075" y="1524000"/>
            <a:ext cx="0" cy="41148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514600" y="1600200"/>
            <a:ext cx="172354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/>
              <a:t>9 months results</a:t>
            </a:r>
            <a:endParaRPr lang="en-US" sz="1500" dirty="0"/>
          </a:p>
        </p:txBody>
      </p:sp>
      <p:sp>
        <p:nvSpPr>
          <p:cNvPr id="7" name="TextBox 6"/>
          <p:cNvSpPr txBox="1"/>
          <p:nvPr/>
        </p:nvSpPr>
        <p:spPr>
          <a:xfrm>
            <a:off x="6476999" y="1600200"/>
            <a:ext cx="142699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/>
              <a:t>1 year results</a:t>
            </a:r>
            <a:endParaRPr lang="en-US" sz="1500" dirty="0"/>
          </a:p>
        </p:txBody>
      </p:sp>
      <p:sp>
        <p:nvSpPr>
          <p:cNvPr id="8" name="TextBox 7"/>
          <p:cNvSpPr txBox="1"/>
          <p:nvPr/>
        </p:nvSpPr>
        <p:spPr>
          <a:xfrm>
            <a:off x="114300" y="5248617"/>
            <a:ext cx="10999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</a:rPr>
              <a:t>Calcification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23950" y="5272816"/>
            <a:ext cx="7058025" cy="24061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" y="606713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OAS has demonstrated substantial clinical improvement in reducing MACE rates in treating severely calcified lesions.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Slide Number Placeholder 1"/>
          <p:cNvSpPr txBox="1">
            <a:spLocks/>
          </p:cNvSpPr>
          <p:nvPr/>
        </p:nvSpPr>
        <p:spPr>
          <a:xfrm>
            <a:off x="8763000" y="6591300"/>
            <a:ext cx="428625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69092621-12EF-422F-8A36-747E8E5BA305}" type="slidenum">
              <a:rPr lang="en-US" sz="1300" smtClean="0">
                <a:solidFill>
                  <a:schemeClr val="tx2"/>
                </a:solidFill>
              </a:rPr>
              <a:pPr algn="r">
                <a:defRPr/>
              </a:pPr>
              <a:t>21</a:t>
            </a:fld>
            <a:endParaRPr lang="en-US" sz="1300" dirty="0">
              <a:solidFill>
                <a:schemeClr val="tx2"/>
              </a:solidFill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76200" y="6324600"/>
            <a:ext cx="9067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fontAlgn="t"/>
            <a:r>
              <a:rPr lang="en-US" sz="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*The </a:t>
            </a:r>
            <a:r>
              <a:rPr lang="en-US" sz="9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cited clinical trials did not involve direct device-to-device comparison and they varied in study design. </a:t>
            </a:r>
            <a:r>
              <a:rPr lang="en-US" sz="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sz="9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comparison shown is based upon peer-reviewed reports of the studies and is intended to show differences in classes of adverse events to support  CMS need for data showing clinical improvement.</a:t>
            </a:r>
            <a:endParaRPr lang="en-US" sz="900" i="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088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Target Lesion Revascularization Rates</a:t>
            </a:r>
            <a:endParaRPr lang="en-US" sz="3200" b="1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7302793"/>
              </p:ext>
            </p:extLst>
          </p:nvPr>
        </p:nvGraphicFramePr>
        <p:xfrm>
          <a:off x="381000" y="1827252"/>
          <a:ext cx="8305800" cy="381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214281" y="5694402"/>
            <a:ext cx="699582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dirty="0" smtClean="0">
                <a:solidFill>
                  <a:schemeClr val="tx2"/>
                </a:solidFill>
              </a:rPr>
              <a:t>ORBIT II, 100% severely calcified lesions – Chambers JW, et al.  </a:t>
            </a:r>
            <a:r>
              <a:rPr lang="en-US" sz="1000" b="0" i="1" dirty="0" smtClean="0">
                <a:solidFill>
                  <a:schemeClr val="tx2"/>
                </a:solidFill>
              </a:rPr>
              <a:t>J Am </a:t>
            </a:r>
            <a:r>
              <a:rPr lang="en-US" sz="1000" b="0" i="1" dirty="0" err="1" smtClean="0">
                <a:solidFill>
                  <a:schemeClr val="tx2"/>
                </a:solidFill>
              </a:rPr>
              <a:t>Coll</a:t>
            </a:r>
            <a:r>
              <a:rPr lang="en-US" sz="1000" b="0" i="1" dirty="0" smtClean="0">
                <a:solidFill>
                  <a:schemeClr val="tx2"/>
                </a:solidFill>
              </a:rPr>
              <a:t> </a:t>
            </a:r>
            <a:r>
              <a:rPr lang="en-US" sz="1000" b="0" i="1" dirty="0" err="1" smtClean="0">
                <a:solidFill>
                  <a:schemeClr val="tx2"/>
                </a:solidFill>
              </a:rPr>
              <a:t>Cardiol</a:t>
            </a:r>
            <a:r>
              <a:rPr lang="en-US" sz="1000" b="0" i="1" dirty="0" smtClean="0">
                <a:solidFill>
                  <a:schemeClr val="tx2"/>
                </a:solidFill>
              </a:rPr>
              <a:t> </a:t>
            </a:r>
            <a:r>
              <a:rPr lang="en-US" sz="1000" b="0" i="1" dirty="0" err="1" smtClean="0">
                <a:solidFill>
                  <a:schemeClr val="tx2"/>
                </a:solidFill>
              </a:rPr>
              <a:t>Intv</a:t>
            </a:r>
            <a:r>
              <a:rPr lang="en-US" sz="1000" b="0" dirty="0" smtClean="0">
                <a:solidFill>
                  <a:schemeClr val="tx2"/>
                </a:solidFill>
              </a:rPr>
              <a:t>. 2014;7:510-8.</a:t>
            </a:r>
          </a:p>
          <a:p>
            <a:r>
              <a:rPr lang="en-US" sz="1000" b="0" dirty="0" smtClean="0">
                <a:solidFill>
                  <a:schemeClr val="tx2"/>
                </a:solidFill>
              </a:rPr>
              <a:t>ROTAXUS, ~50%/50% moderate/severely calcified lesions – Abdel-</a:t>
            </a:r>
            <a:r>
              <a:rPr lang="en-US" sz="1000" b="0" dirty="0" err="1" smtClean="0">
                <a:solidFill>
                  <a:schemeClr val="tx2"/>
                </a:solidFill>
              </a:rPr>
              <a:t>Wahab</a:t>
            </a:r>
            <a:r>
              <a:rPr lang="en-US" sz="1000" b="0" dirty="0" smtClean="0">
                <a:solidFill>
                  <a:schemeClr val="tx2"/>
                </a:solidFill>
              </a:rPr>
              <a:t> M, et al.  </a:t>
            </a:r>
            <a:r>
              <a:rPr lang="en-US" sz="1000" b="0" i="1" dirty="0" smtClean="0">
                <a:solidFill>
                  <a:schemeClr val="tx2"/>
                </a:solidFill>
              </a:rPr>
              <a:t>J Am </a:t>
            </a:r>
            <a:r>
              <a:rPr lang="en-US" sz="1000" b="0" i="1" dirty="0" err="1" smtClean="0">
                <a:solidFill>
                  <a:schemeClr val="tx2"/>
                </a:solidFill>
              </a:rPr>
              <a:t>Coll</a:t>
            </a:r>
            <a:r>
              <a:rPr lang="en-US" sz="1000" b="0" i="1" dirty="0" smtClean="0">
                <a:solidFill>
                  <a:schemeClr val="tx2"/>
                </a:solidFill>
              </a:rPr>
              <a:t> </a:t>
            </a:r>
            <a:r>
              <a:rPr lang="en-US" sz="1000" b="0" i="1" dirty="0" err="1" smtClean="0">
                <a:solidFill>
                  <a:schemeClr val="tx2"/>
                </a:solidFill>
              </a:rPr>
              <a:t>Cardiol</a:t>
            </a:r>
            <a:r>
              <a:rPr lang="en-US" sz="1000" b="0" i="1" dirty="0" smtClean="0">
                <a:solidFill>
                  <a:schemeClr val="tx2"/>
                </a:solidFill>
              </a:rPr>
              <a:t> </a:t>
            </a:r>
            <a:r>
              <a:rPr lang="en-US" sz="1000" b="0" i="1" dirty="0" err="1" smtClean="0">
                <a:solidFill>
                  <a:schemeClr val="tx2"/>
                </a:solidFill>
              </a:rPr>
              <a:t>Intv</a:t>
            </a:r>
            <a:r>
              <a:rPr lang="en-US" sz="1000" b="0" dirty="0" smtClean="0">
                <a:solidFill>
                  <a:schemeClr val="tx2"/>
                </a:solidFill>
              </a:rPr>
              <a:t>. 2013;6:10-9.</a:t>
            </a:r>
          </a:p>
          <a:p>
            <a:r>
              <a:rPr lang="en-US" sz="1000" b="0" dirty="0" smtClean="0">
                <a:solidFill>
                  <a:schemeClr val="tx2"/>
                </a:solidFill>
              </a:rPr>
              <a:t>ACUITY/HORIZONS, 100% severe calcified lesions – </a:t>
            </a:r>
            <a:r>
              <a:rPr lang="en-US" sz="1000" b="0" dirty="0" err="1" smtClean="0">
                <a:solidFill>
                  <a:schemeClr val="tx2"/>
                </a:solidFill>
              </a:rPr>
              <a:t>Genereux</a:t>
            </a:r>
            <a:r>
              <a:rPr lang="en-US" sz="1000" b="0" dirty="0" smtClean="0">
                <a:solidFill>
                  <a:schemeClr val="tx2"/>
                </a:solidFill>
              </a:rPr>
              <a:t> P, et al. </a:t>
            </a:r>
            <a:r>
              <a:rPr lang="en-US" sz="1000" b="0" i="1" dirty="0" smtClean="0">
                <a:solidFill>
                  <a:schemeClr val="tx2"/>
                </a:solidFill>
              </a:rPr>
              <a:t>J Am </a:t>
            </a:r>
            <a:r>
              <a:rPr lang="en-US" sz="1000" b="0" i="1" dirty="0" err="1" smtClean="0">
                <a:solidFill>
                  <a:schemeClr val="tx2"/>
                </a:solidFill>
              </a:rPr>
              <a:t>Coll</a:t>
            </a:r>
            <a:r>
              <a:rPr lang="en-US" sz="1000" b="0" i="1" dirty="0" smtClean="0">
                <a:solidFill>
                  <a:schemeClr val="tx2"/>
                </a:solidFill>
              </a:rPr>
              <a:t> </a:t>
            </a:r>
            <a:r>
              <a:rPr lang="en-US" sz="1000" b="0" i="1" dirty="0" err="1" smtClean="0">
                <a:solidFill>
                  <a:schemeClr val="tx2"/>
                </a:solidFill>
              </a:rPr>
              <a:t>Cardiol</a:t>
            </a:r>
            <a:r>
              <a:rPr lang="en-US" sz="1000" b="0" dirty="0" smtClean="0">
                <a:solidFill>
                  <a:schemeClr val="tx2"/>
                </a:solidFill>
              </a:rPr>
              <a:t>. 2014;63:1845-54.</a:t>
            </a:r>
            <a:endParaRPr lang="en-US" sz="1000" b="0" dirty="0">
              <a:solidFill>
                <a:schemeClr val="tx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5486400" y="1276350"/>
            <a:ext cx="0" cy="41148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514600" y="1522452"/>
            <a:ext cx="172354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/>
              <a:t>9 months results</a:t>
            </a:r>
            <a:endParaRPr lang="en-US" sz="1500" dirty="0"/>
          </a:p>
        </p:txBody>
      </p:sp>
      <p:sp>
        <p:nvSpPr>
          <p:cNvPr id="7" name="TextBox 6"/>
          <p:cNvSpPr txBox="1"/>
          <p:nvPr/>
        </p:nvSpPr>
        <p:spPr>
          <a:xfrm>
            <a:off x="6476999" y="1522452"/>
            <a:ext cx="142699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/>
              <a:t>1 year results</a:t>
            </a:r>
            <a:endParaRPr lang="en-US" sz="1500" dirty="0"/>
          </a:p>
        </p:txBody>
      </p:sp>
      <p:sp>
        <p:nvSpPr>
          <p:cNvPr id="8" name="TextBox 7"/>
          <p:cNvSpPr txBox="1"/>
          <p:nvPr/>
        </p:nvSpPr>
        <p:spPr>
          <a:xfrm>
            <a:off x="114300" y="5324817"/>
            <a:ext cx="10999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</a:rPr>
              <a:t>Calcification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23950" y="5349016"/>
            <a:ext cx="7058025" cy="24061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0" y="5334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OAS has demonstrated substantial clinical improvement in reducing TLR rates in treating severely calcified lesions.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Slide Number Placeholder 1"/>
          <p:cNvSpPr txBox="1">
            <a:spLocks/>
          </p:cNvSpPr>
          <p:nvPr/>
        </p:nvSpPr>
        <p:spPr>
          <a:xfrm>
            <a:off x="8763000" y="6591300"/>
            <a:ext cx="428625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69092621-12EF-422F-8A36-747E8E5BA305}" type="slidenum">
              <a:rPr lang="en-US" sz="1300" smtClean="0">
                <a:solidFill>
                  <a:schemeClr val="tx2"/>
                </a:solidFill>
              </a:rPr>
              <a:pPr algn="r">
                <a:defRPr/>
              </a:pPr>
              <a:t>22</a:t>
            </a:fld>
            <a:endParaRPr lang="en-US" sz="1300" dirty="0">
              <a:solidFill>
                <a:schemeClr val="tx2"/>
              </a:solidFill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0" y="624840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fontAlgn="t"/>
            <a:r>
              <a:rPr lang="en-US" sz="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*The </a:t>
            </a:r>
            <a:r>
              <a:rPr lang="en-US" sz="9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cited clinical trials did not involve direct device-to-device comparison and they varied in study design. </a:t>
            </a:r>
            <a:r>
              <a:rPr lang="en-US" sz="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sz="9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comparison shown is based upon peer-reviewed reports of the studies and is intended to show differences in classes of adverse events to support  CMS need for data showing clinical improvement.</a:t>
            </a:r>
            <a:endParaRPr lang="en-US" sz="900" i="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473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31" y="152400"/>
            <a:ext cx="8229600" cy="533400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ORBIT II Study Objective – Safety </a:t>
            </a:r>
            <a:endParaRPr lang="en-US" sz="3200" b="1" baseline="30000" dirty="0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0492192"/>
              </p:ext>
            </p:extLst>
          </p:nvPr>
        </p:nvGraphicFramePr>
        <p:xfrm>
          <a:off x="116114" y="1453601"/>
          <a:ext cx="8911771" cy="54274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34820" y="6539039"/>
            <a:ext cx="8787915" cy="323165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500" dirty="0"/>
              <a:t>*Not per protocol analysis. Clinically driven evaluation based on CEC adjudication of MI.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801469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OAS has demonstrated that is safe in treating de novo, severely calcified coronary lesions.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09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403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ORBIT II 1 and 2 year TVR/TLR Rates within Range of DES Literature*</a:t>
            </a:r>
            <a:endParaRPr lang="en-US" sz="3200" b="1" baseline="300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9239310"/>
              </p:ext>
            </p:extLst>
          </p:nvPr>
        </p:nvGraphicFramePr>
        <p:xfrm>
          <a:off x="609600" y="1295400"/>
          <a:ext cx="7924800" cy="32765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90292"/>
                <a:gridCol w="1204095"/>
                <a:gridCol w="1317842"/>
                <a:gridCol w="1249412"/>
                <a:gridCol w="1363159"/>
              </a:tblGrid>
              <a:tr h="41622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1-year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2-year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02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TVR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TLR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TVR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TLR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  <a:tr h="64975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ORBIT II—all stent </a:t>
                      </a:r>
                      <a:r>
                        <a:rPr lang="en-US" sz="1600" dirty="0" smtClean="0">
                          <a:effectLst/>
                        </a:rPr>
                        <a:t>types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1.9%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4.7%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2.9%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6.2%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202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ORBIT </a:t>
                      </a:r>
                      <a:r>
                        <a:rPr lang="en-US" sz="1600" dirty="0" smtClean="0">
                          <a:effectLst/>
                        </a:rPr>
                        <a:t>II—DES </a:t>
                      </a:r>
                      <a:r>
                        <a:rPr lang="en-US" sz="1600" dirty="0">
                          <a:effectLst/>
                        </a:rPr>
                        <a:t>only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1.6%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3.4%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2.7%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5.2%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5202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ROTAXUS</a:t>
                      </a:r>
                      <a:r>
                        <a:rPr lang="en-US" sz="1600" dirty="0" smtClean="0">
                          <a:effectLst/>
                        </a:rPr>
                        <a:t>—</a:t>
                      </a:r>
                      <a:r>
                        <a:rPr lang="en-US" sz="16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RA + DES</a:t>
                      </a:r>
                      <a:r>
                        <a:rPr lang="en-US" sz="1600" baseline="30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600" baseline="30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NR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NR</a:t>
                      </a:r>
                      <a:endParaRPr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19.6%</a:t>
                      </a: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NR</a:t>
                      </a:r>
                      <a:endParaRPr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4975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DES </a:t>
                      </a:r>
                      <a:r>
                        <a:rPr lang="en-US" sz="1600" dirty="0" smtClean="0">
                          <a:effectLst/>
                        </a:rPr>
                        <a:t>RCT—severe Ca</a:t>
                      </a:r>
                      <a:r>
                        <a:rPr lang="en-US" sz="1600" baseline="30000" dirty="0" smtClean="0">
                          <a:effectLst/>
                        </a:rPr>
                        <a:t>2</a:t>
                      </a:r>
                      <a:r>
                        <a:rPr lang="en-US" sz="1600" baseline="30000" dirty="0">
                          <a:effectLst/>
                        </a:rPr>
                        <a:t>+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smtClean="0">
                          <a:effectLst/>
                        </a:rPr>
                        <a:t>included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0.7-7.6%</a:t>
                      </a:r>
                      <a:r>
                        <a:rPr lang="en-US" sz="1600" b="1" baseline="30000" dirty="0" smtClean="0">
                          <a:effectLst/>
                        </a:rPr>
                        <a:t>2</a:t>
                      </a:r>
                      <a:endParaRPr lang="en-US" sz="1600" b="1" baseline="30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0.0-7.8%</a:t>
                      </a:r>
                      <a:r>
                        <a:rPr lang="en-US" sz="1600" b="1" baseline="30000" dirty="0" smtClean="0">
                          <a:effectLst/>
                        </a:rPr>
                        <a:t>3</a:t>
                      </a:r>
                      <a:endParaRPr lang="en-US" sz="1600" b="1" baseline="30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3.7-14.9%</a:t>
                      </a:r>
                      <a:r>
                        <a:rPr lang="en-US" sz="1600" b="1" baseline="30000" dirty="0" smtClean="0">
                          <a:effectLst/>
                        </a:rPr>
                        <a:t>4</a:t>
                      </a:r>
                      <a:endParaRPr lang="en-US" sz="1600" b="1" baseline="30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3.5%-</a:t>
                      </a:r>
                      <a:r>
                        <a:rPr lang="en-US" sz="1600" b="1" dirty="0" smtClean="0">
                          <a:effectLst/>
                        </a:rPr>
                        <a:t>11.0%</a:t>
                      </a:r>
                      <a:r>
                        <a:rPr lang="en-US" sz="1600" b="1" baseline="30000" dirty="0" smtClean="0">
                          <a:effectLst/>
                        </a:rPr>
                        <a:t>5</a:t>
                      </a:r>
                      <a:endParaRPr lang="en-US" sz="1600" b="1" baseline="30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19100" y="4580482"/>
            <a:ext cx="8305800" cy="2239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12" tIns="45706" rIns="91412" bIns="45706" anchor="ctr">
            <a:spAutoFit/>
          </a:bodyPr>
          <a:lstStyle/>
          <a:p>
            <a:pPr algn="just" defTabSz="659282" fontAlgn="t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*</a:t>
            </a:r>
            <a:r>
              <a:rPr lang="en-US" sz="1050" dirty="0">
                <a:latin typeface="Helvetica" panose="020B0604020202020204" pitchFamily="34" charset="0"/>
                <a:cs typeface="Helvetica" panose="020B0604020202020204" pitchFamily="34" charset="0"/>
              </a:rPr>
              <a:t>L</a:t>
            </a:r>
            <a:r>
              <a:rPr lang="en-US" sz="105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iterature search of coronary drug eluting stent (DES) randomized controlled trials (RCT) is on file at CSI. This </a:t>
            </a:r>
            <a:r>
              <a:rPr lang="en-US" sz="1050" dirty="0">
                <a:latin typeface="Helvetica" panose="020B0604020202020204" pitchFamily="34" charset="0"/>
                <a:cs typeface="Helvetica" panose="020B0604020202020204" pitchFamily="34" charset="0"/>
              </a:rPr>
              <a:t>summary </a:t>
            </a:r>
            <a:r>
              <a:rPr lang="en-US" sz="105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table </a:t>
            </a:r>
            <a:r>
              <a:rPr lang="en-US" sz="1050" dirty="0">
                <a:latin typeface="Helvetica" panose="020B0604020202020204" pitchFamily="34" charset="0"/>
                <a:cs typeface="Helvetica" panose="020B0604020202020204" pitchFamily="34" charset="0"/>
              </a:rPr>
              <a:t>shows the </a:t>
            </a:r>
            <a:r>
              <a:rPr lang="en-US" sz="105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TVR/TLR </a:t>
            </a:r>
            <a:r>
              <a:rPr lang="en-US" sz="1050" dirty="0">
                <a:latin typeface="Helvetica" panose="020B0604020202020204" pitchFamily="34" charset="0"/>
                <a:cs typeface="Helvetica" panose="020B0604020202020204" pitchFamily="34" charset="0"/>
              </a:rPr>
              <a:t>events as presented in the literature, but is not  a direct device-to-device comparison since the studies described vary in design</a:t>
            </a:r>
            <a:r>
              <a:rPr lang="en-US" sz="105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  <a:endParaRPr lang="en-US" sz="1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 defTabSz="659282" fontAlgn="t">
              <a:spcBef>
                <a:spcPct val="0"/>
              </a:spcBef>
              <a:spcAft>
                <a:spcPct val="0"/>
              </a:spcAft>
            </a:pPr>
            <a:endParaRPr lang="en-US" sz="1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28600" indent="-228600" algn="just" defTabSz="659282" fontAlgn="t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700" dirty="0" smtClean="0">
                <a:ea typeface="Calibri"/>
                <a:cs typeface="Times New Roman"/>
              </a:rPr>
              <a:t>Abdel-</a:t>
            </a:r>
            <a:r>
              <a:rPr lang="en-US" sz="700" dirty="0" err="1" smtClean="0">
                <a:ea typeface="Calibri"/>
                <a:cs typeface="Times New Roman"/>
              </a:rPr>
              <a:t>Wahab</a:t>
            </a:r>
            <a:r>
              <a:rPr lang="en-US" sz="700" dirty="0" smtClean="0">
                <a:ea typeface="Calibri"/>
                <a:cs typeface="Times New Roman"/>
              </a:rPr>
              <a:t> M, et al. Rotational atherectomy before paclitaxel-eluting stent implantation in complex coronary lesions: Two-year clinical outcome of the randomized ROTAXUS trial. Presented at </a:t>
            </a:r>
            <a:r>
              <a:rPr lang="en-US" sz="700" dirty="0" err="1" smtClean="0">
                <a:ea typeface="Calibri"/>
                <a:cs typeface="Times New Roman"/>
              </a:rPr>
              <a:t>EuroPCR</a:t>
            </a:r>
            <a:r>
              <a:rPr lang="en-US" sz="700" dirty="0" smtClean="0">
                <a:ea typeface="Calibri"/>
                <a:cs typeface="Times New Roman"/>
              </a:rPr>
              <a:t> 2013--Paris, France.</a:t>
            </a:r>
          </a:p>
          <a:p>
            <a:pPr marL="228600" indent="-228600" algn="just" defTabSz="659282" fontAlgn="t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700" dirty="0" smtClean="0">
                <a:ea typeface="Calibri"/>
                <a:cs typeface="Times New Roman"/>
              </a:rPr>
              <a:t>COMPARE (</a:t>
            </a:r>
            <a:r>
              <a:rPr lang="en-US" sz="700" dirty="0" smtClean="0"/>
              <a:t>Lancet</a:t>
            </a:r>
            <a:r>
              <a:rPr lang="en-US" sz="700" dirty="0"/>
              <a:t>. </a:t>
            </a:r>
            <a:r>
              <a:rPr lang="en-US" sz="700" dirty="0" smtClean="0"/>
              <a:t>2010;375:201-9.)</a:t>
            </a:r>
            <a:r>
              <a:rPr lang="en-US" sz="700" dirty="0" smtClean="0">
                <a:ea typeface="Calibri"/>
                <a:cs typeface="Times New Roman"/>
              </a:rPr>
              <a:t>, DESSERT (Am </a:t>
            </a:r>
            <a:r>
              <a:rPr lang="en-US" sz="700" dirty="0">
                <a:ea typeface="Calibri"/>
                <a:cs typeface="Times New Roman"/>
              </a:rPr>
              <a:t>J </a:t>
            </a:r>
            <a:r>
              <a:rPr lang="en-US" sz="700" dirty="0" err="1">
                <a:ea typeface="Calibri"/>
                <a:cs typeface="Times New Roman"/>
              </a:rPr>
              <a:t>Cardiol</a:t>
            </a:r>
            <a:r>
              <a:rPr lang="en-US" sz="700" dirty="0">
                <a:ea typeface="Calibri"/>
                <a:cs typeface="Times New Roman"/>
              </a:rPr>
              <a:t>. </a:t>
            </a:r>
            <a:r>
              <a:rPr lang="en-US" sz="700" dirty="0" smtClean="0">
                <a:ea typeface="Calibri"/>
                <a:cs typeface="Times New Roman"/>
              </a:rPr>
              <a:t>2008;101:1560-6.), ESSENCE-DIABETES (Circulation</a:t>
            </a:r>
            <a:r>
              <a:rPr lang="en-US" sz="700" dirty="0">
                <a:ea typeface="Calibri"/>
                <a:cs typeface="Times New Roman"/>
              </a:rPr>
              <a:t>. </a:t>
            </a:r>
            <a:r>
              <a:rPr lang="en-US" sz="700" dirty="0" smtClean="0">
                <a:ea typeface="Calibri"/>
                <a:cs typeface="Times New Roman"/>
              </a:rPr>
              <a:t>2011;124:886-92.), EXAMINATION (</a:t>
            </a:r>
            <a:r>
              <a:rPr lang="en-US" sz="700" dirty="0" smtClean="0"/>
              <a:t>Lancet</a:t>
            </a:r>
            <a:r>
              <a:rPr lang="en-US" sz="700" dirty="0"/>
              <a:t>. </a:t>
            </a:r>
            <a:r>
              <a:rPr lang="en-US" sz="700" dirty="0" smtClean="0"/>
              <a:t>2012;380:1482-90.)</a:t>
            </a:r>
            <a:r>
              <a:rPr lang="en-US" sz="700" dirty="0" smtClean="0">
                <a:ea typeface="Calibri"/>
                <a:cs typeface="Times New Roman"/>
              </a:rPr>
              <a:t>, EXCELLENT (</a:t>
            </a:r>
            <a:r>
              <a:rPr lang="en-US" sz="700" dirty="0"/>
              <a:t>J Am </a:t>
            </a:r>
            <a:r>
              <a:rPr lang="en-US" sz="700" dirty="0" err="1"/>
              <a:t>Coll</a:t>
            </a:r>
            <a:r>
              <a:rPr lang="en-US" sz="700" dirty="0"/>
              <a:t> </a:t>
            </a:r>
            <a:r>
              <a:rPr lang="en-US" sz="700" dirty="0" err="1"/>
              <a:t>Cardiol</a:t>
            </a:r>
            <a:r>
              <a:rPr lang="en-US" sz="700" dirty="0"/>
              <a:t>. </a:t>
            </a:r>
            <a:r>
              <a:rPr lang="en-US" sz="700" dirty="0" smtClean="0"/>
              <a:t>2011;58:1844-54.)</a:t>
            </a:r>
            <a:r>
              <a:rPr lang="en-US" sz="700" dirty="0" smtClean="0">
                <a:ea typeface="Calibri"/>
                <a:cs typeface="Times New Roman"/>
              </a:rPr>
              <a:t>, </a:t>
            </a:r>
            <a:r>
              <a:rPr lang="en-US" sz="700" dirty="0">
                <a:ea typeface="Calibri"/>
                <a:cs typeface="Times New Roman"/>
              </a:rPr>
              <a:t>LONG-DES III </a:t>
            </a:r>
            <a:r>
              <a:rPr lang="en-US" sz="700" dirty="0" smtClean="0">
                <a:ea typeface="Calibri"/>
                <a:cs typeface="Times New Roman"/>
              </a:rPr>
              <a:t>(</a:t>
            </a:r>
            <a:r>
              <a:rPr lang="en-US" sz="700" dirty="0" smtClean="0"/>
              <a:t>JACC </a:t>
            </a:r>
            <a:r>
              <a:rPr lang="en-US" sz="700" dirty="0" err="1"/>
              <a:t>Cardiovasc</a:t>
            </a:r>
            <a:r>
              <a:rPr lang="en-US" sz="700" dirty="0"/>
              <a:t> </a:t>
            </a:r>
            <a:r>
              <a:rPr lang="en-US" sz="700" dirty="0" err="1"/>
              <a:t>Interv</a:t>
            </a:r>
            <a:r>
              <a:rPr lang="en-US" sz="700" dirty="0"/>
              <a:t>. </a:t>
            </a:r>
            <a:r>
              <a:rPr lang="en-US" sz="700" dirty="0" smtClean="0"/>
              <a:t>2011;4:1096-103.)</a:t>
            </a:r>
            <a:r>
              <a:rPr lang="en-US" sz="700" dirty="0" smtClean="0">
                <a:ea typeface="Calibri"/>
                <a:cs typeface="Times New Roman"/>
              </a:rPr>
              <a:t>, </a:t>
            </a:r>
            <a:r>
              <a:rPr lang="en-US" sz="700" dirty="0">
                <a:ea typeface="Calibri"/>
                <a:cs typeface="Times New Roman"/>
              </a:rPr>
              <a:t>MISSION </a:t>
            </a:r>
            <a:r>
              <a:rPr lang="en-US" sz="700" dirty="0" smtClean="0">
                <a:ea typeface="Calibri"/>
                <a:cs typeface="Times New Roman"/>
              </a:rPr>
              <a:t>(</a:t>
            </a:r>
            <a:r>
              <a:rPr lang="en-US" sz="700" dirty="0" smtClean="0"/>
              <a:t>Am </a:t>
            </a:r>
            <a:r>
              <a:rPr lang="en-US" sz="700" dirty="0"/>
              <a:t>J </a:t>
            </a:r>
            <a:r>
              <a:rPr lang="en-US" sz="700" dirty="0" err="1"/>
              <a:t>Cardiol</a:t>
            </a:r>
            <a:r>
              <a:rPr lang="en-US" sz="700" dirty="0"/>
              <a:t>. </a:t>
            </a:r>
            <a:r>
              <a:rPr lang="en-US" sz="700" dirty="0" smtClean="0"/>
              <a:t>2010;106:4-12.)</a:t>
            </a:r>
            <a:r>
              <a:rPr lang="en-US" sz="700" dirty="0" smtClean="0">
                <a:ea typeface="Calibri"/>
                <a:cs typeface="Times New Roman"/>
              </a:rPr>
              <a:t>, </a:t>
            </a:r>
            <a:r>
              <a:rPr lang="en-US" sz="700" dirty="0">
                <a:ea typeface="Calibri"/>
                <a:cs typeface="Times New Roman"/>
              </a:rPr>
              <a:t>PRISON II </a:t>
            </a:r>
            <a:r>
              <a:rPr lang="en-US" sz="700" dirty="0" smtClean="0">
                <a:ea typeface="Calibri"/>
                <a:cs typeface="Times New Roman"/>
              </a:rPr>
              <a:t>(</a:t>
            </a:r>
            <a:r>
              <a:rPr lang="en-US" sz="700" dirty="0" smtClean="0"/>
              <a:t>Circulation</a:t>
            </a:r>
            <a:r>
              <a:rPr lang="en-US" sz="700" dirty="0"/>
              <a:t>. </a:t>
            </a:r>
            <a:r>
              <a:rPr lang="en-US" sz="700" dirty="0" smtClean="0"/>
              <a:t>2006;114:921-8.)</a:t>
            </a:r>
            <a:r>
              <a:rPr lang="en-US" sz="700" dirty="0" smtClean="0">
                <a:ea typeface="Calibri"/>
                <a:cs typeface="Times New Roman"/>
              </a:rPr>
              <a:t>, </a:t>
            </a:r>
            <a:r>
              <a:rPr lang="en-US" sz="700" dirty="0">
                <a:ea typeface="Calibri"/>
                <a:cs typeface="Times New Roman"/>
              </a:rPr>
              <a:t>RESET </a:t>
            </a:r>
            <a:r>
              <a:rPr lang="en-US" sz="700" dirty="0" smtClean="0">
                <a:ea typeface="Calibri"/>
                <a:cs typeface="Times New Roman"/>
              </a:rPr>
              <a:t>(</a:t>
            </a:r>
            <a:r>
              <a:rPr lang="en-US" sz="700" dirty="0" smtClean="0"/>
              <a:t>Circulation</a:t>
            </a:r>
            <a:r>
              <a:rPr lang="en-US" sz="700" dirty="0"/>
              <a:t>. </a:t>
            </a:r>
            <a:r>
              <a:rPr lang="en-US" sz="700" dirty="0" smtClean="0"/>
              <a:t>2012;126:1225-36</a:t>
            </a:r>
            <a:r>
              <a:rPr lang="en-US" sz="700" dirty="0"/>
              <a:t>. </a:t>
            </a:r>
            <a:r>
              <a:rPr lang="en-US" sz="700" dirty="0" smtClean="0"/>
              <a:t>)</a:t>
            </a:r>
            <a:r>
              <a:rPr lang="en-US" sz="700" dirty="0" smtClean="0">
                <a:ea typeface="Calibri"/>
                <a:cs typeface="Times New Roman"/>
              </a:rPr>
              <a:t>, </a:t>
            </a:r>
            <a:r>
              <a:rPr lang="en-US" sz="700" dirty="0">
                <a:ea typeface="Calibri"/>
                <a:cs typeface="Times New Roman"/>
              </a:rPr>
              <a:t>RESOLUTE </a:t>
            </a:r>
            <a:r>
              <a:rPr lang="en-US" sz="700" dirty="0" smtClean="0">
                <a:ea typeface="Calibri"/>
                <a:cs typeface="Times New Roman"/>
              </a:rPr>
              <a:t>(</a:t>
            </a:r>
            <a:r>
              <a:rPr lang="en-US" sz="700" dirty="0" smtClean="0"/>
              <a:t>J </a:t>
            </a:r>
            <a:r>
              <a:rPr lang="en-US" sz="700" dirty="0"/>
              <a:t>Am </a:t>
            </a:r>
            <a:r>
              <a:rPr lang="en-US" sz="700" dirty="0" err="1"/>
              <a:t>Coll</a:t>
            </a:r>
            <a:r>
              <a:rPr lang="en-US" sz="700" dirty="0"/>
              <a:t> </a:t>
            </a:r>
            <a:r>
              <a:rPr lang="en-US" sz="700" dirty="0" err="1"/>
              <a:t>Cardiol</a:t>
            </a:r>
            <a:r>
              <a:rPr lang="en-US" sz="700" dirty="0"/>
              <a:t>. </a:t>
            </a:r>
            <a:r>
              <a:rPr lang="en-US" sz="700" dirty="0" smtClean="0"/>
              <a:t>2011;57:2221-32.)</a:t>
            </a:r>
            <a:r>
              <a:rPr lang="en-US" sz="700" dirty="0" smtClean="0">
                <a:ea typeface="Calibri"/>
                <a:cs typeface="Times New Roman"/>
              </a:rPr>
              <a:t>, </a:t>
            </a:r>
            <a:r>
              <a:rPr lang="en-US" sz="700" dirty="0">
                <a:ea typeface="Calibri"/>
                <a:cs typeface="Times New Roman"/>
              </a:rPr>
              <a:t>SESAMI </a:t>
            </a:r>
            <a:r>
              <a:rPr lang="en-US" sz="700" dirty="0" smtClean="0">
                <a:ea typeface="Calibri"/>
                <a:cs typeface="Times New Roman"/>
              </a:rPr>
              <a:t>(</a:t>
            </a:r>
            <a:r>
              <a:rPr lang="en-US" sz="700" dirty="0" smtClean="0"/>
              <a:t>J </a:t>
            </a:r>
            <a:r>
              <a:rPr lang="en-US" sz="700" dirty="0"/>
              <a:t>Am </a:t>
            </a:r>
            <a:r>
              <a:rPr lang="en-US" sz="700" dirty="0" err="1"/>
              <a:t>Coll</a:t>
            </a:r>
            <a:r>
              <a:rPr lang="en-US" sz="700" dirty="0"/>
              <a:t> </a:t>
            </a:r>
            <a:r>
              <a:rPr lang="en-US" sz="700" dirty="0" err="1"/>
              <a:t>Cardiol</a:t>
            </a:r>
            <a:r>
              <a:rPr lang="en-US" sz="700" dirty="0"/>
              <a:t>. </a:t>
            </a:r>
            <a:r>
              <a:rPr lang="en-US" sz="700" dirty="0" smtClean="0"/>
              <a:t>2007;49:1924-30</a:t>
            </a:r>
            <a:r>
              <a:rPr lang="en-US" sz="700" dirty="0"/>
              <a:t>.)</a:t>
            </a:r>
            <a:r>
              <a:rPr lang="en-US" sz="700" dirty="0">
                <a:ea typeface="Calibri"/>
                <a:cs typeface="Times New Roman"/>
              </a:rPr>
              <a:t>,</a:t>
            </a:r>
            <a:r>
              <a:rPr lang="en-US" sz="700" dirty="0" smtClean="0">
                <a:ea typeface="Calibri"/>
                <a:cs typeface="Times New Roman"/>
              </a:rPr>
              <a:t>TWENTE (</a:t>
            </a:r>
            <a:r>
              <a:rPr lang="en-US" sz="700" dirty="0"/>
              <a:t>J Am </a:t>
            </a:r>
            <a:r>
              <a:rPr lang="en-US" sz="700" dirty="0" err="1"/>
              <a:t>Coll</a:t>
            </a:r>
            <a:r>
              <a:rPr lang="en-US" sz="700" dirty="0"/>
              <a:t> </a:t>
            </a:r>
            <a:r>
              <a:rPr lang="en-US" sz="700" dirty="0" err="1"/>
              <a:t>Cardiol</a:t>
            </a:r>
            <a:r>
              <a:rPr lang="en-US" sz="700" dirty="0"/>
              <a:t>. </a:t>
            </a:r>
            <a:r>
              <a:rPr lang="en-US" sz="700" dirty="0" smtClean="0"/>
              <a:t>2012;59:1350-61.)</a:t>
            </a:r>
            <a:r>
              <a:rPr lang="en-US" sz="700" dirty="0" smtClean="0">
                <a:ea typeface="Calibri"/>
                <a:cs typeface="Times New Roman"/>
              </a:rPr>
              <a:t>, ZEST (</a:t>
            </a:r>
            <a:r>
              <a:rPr lang="en-US" sz="700" dirty="0" smtClean="0"/>
              <a:t>J </a:t>
            </a:r>
            <a:r>
              <a:rPr lang="en-US" sz="700" dirty="0"/>
              <a:t>Am </a:t>
            </a:r>
            <a:r>
              <a:rPr lang="en-US" sz="700" dirty="0" err="1"/>
              <a:t>Coll</a:t>
            </a:r>
            <a:r>
              <a:rPr lang="en-US" sz="700" dirty="0"/>
              <a:t> </a:t>
            </a:r>
            <a:r>
              <a:rPr lang="en-US" sz="700" dirty="0" err="1"/>
              <a:t>Cardiol</a:t>
            </a:r>
            <a:r>
              <a:rPr lang="en-US" sz="700" dirty="0"/>
              <a:t>. </a:t>
            </a:r>
            <a:r>
              <a:rPr lang="en-US" sz="700" dirty="0" smtClean="0"/>
              <a:t>2010;56:1187-95.)</a:t>
            </a:r>
            <a:endParaRPr lang="en-US" sz="700" dirty="0">
              <a:ea typeface="Calibri"/>
              <a:cs typeface="Times New Roman"/>
            </a:endParaRPr>
          </a:p>
          <a:p>
            <a:pPr marL="228600" indent="-228600" algn="just" defTabSz="659282" fontAlgn="t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700" dirty="0" smtClean="0">
                <a:ea typeface="Calibri"/>
                <a:cs typeface="Times New Roman"/>
              </a:rPr>
              <a:t>COMPARE (</a:t>
            </a:r>
            <a:r>
              <a:rPr lang="en-US" sz="700" dirty="0"/>
              <a:t>Lancet. </a:t>
            </a:r>
            <a:r>
              <a:rPr lang="en-US" sz="700" dirty="0" smtClean="0"/>
              <a:t>2010;375:201-9.)</a:t>
            </a:r>
            <a:r>
              <a:rPr lang="en-US" sz="700" dirty="0" smtClean="0">
                <a:ea typeface="Calibri"/>
                <a:cs typeface="Times New Roman"/>
              </a:rPr>
              <a:t>, DESSERT (</a:t>
            </a:r>
            <a:r>
              <a:rPr lang="en-US" sz="700" dirty="0">
                <a:ea typeface="Calibri"/>
                <a:cs typeface="Times New Roman"/>
              </a:rPr>
              <a:t>Am J </a:t>
            </a:r>
            <a:r>
              <a:rPr lang="en-US" sz="700" dirty="0" err="1">
                <a:ea typeface="Calibri"/>
                <a:cs typeface="Times New Roman"/>
              </a:rPr>
              <a:t>Cardiol</a:t>
            </a:r>
            <a:r>
              <a:rPr lang="en-US" sz="700" dirty="0">
                <a:ea typeface="Calibri"/>
                <a:cs typeface="Times New Roman"/>
              </a:rPr>
              <a:t>. 2008;101:1560-6.)</a:t>
            </a:r>
            <a:r>
              <a:rPr lang="en-US" sz="700" dirty="0" smtClean="0">
                <a:ea typeface="Calibri"/>
                <a:cs typeface="Times New Roman"/>
              </a:rPr>
              <a:t>, </a:t>
            </a:r>
            <a:r>
              <a:rPr lang="en-US" sz="700" dirty="0">
                <a:ea typeface="Calibri"/>
                <a:cs typeface="Times New Roman"/>
              </a:rPr>
              <a:t>ESSENCE-DIABETES </a:t>
            </a:r>
            <a:r>
              <a:rPr lang="en-US" sz="700" dirty="0" smtClean="0">
                <a:ea typeface="Calibri"/>
                <a:cs typeface="Times New Roman"/>
              </a:rPr>
              <a:t>(Circulation</a:t>
            </a:r>
            <a:r>
              <a:rPr lang="en-US" sz="700" dirty="0">
                <a:ea typeface="Calibri"/>
                <a:cs typeface="Times New Roman"/>
              </a:rPr>
              <a:t>. </a:t>
            </a:r>
            <a:r>
              <a:rPr lang="en-US" sz="700" dirty="0" smtClean="0">
                <a:ea typeface="Calibri"/>
                <a:cs typeface="Times New Roman"/>
              </a:rPr>
              <a:t>2011;124:886-92.), </a:t>
            </a:r>
            <a:r>
              <a:rPr lang="en-US" sz="700" dirty="0">
                <a:ea typeface="Calibri"/>
                <a:cs typeface="Times New Roman"/>
              </a:rPr>
              <a:t>EXAMINATION </a:t>
            </a:r>
            <a:r>
              <a:rPr lang="en-US" sz="700" dirty="0" smtClean="0">
                <a:ea typeface="Calibri"/>
                <a:cs typeface="Times New Roman"/>
              </a:rPr>
              <a:t>(</a:t>
            </a:r>
            <a:r>
              <a:rPr lang="en-US" sz="700" dirty="0" smtClean="0"/>
              <a:t>Lancet</a:t>
            </a:r>
            <a:r>
              <a:rPr lang="en-US" sz="700" dirty="0"/>
              <a:t>. 2012;380:1482-90</a:t>
            </a:r>
            <a:r>
              <a:rPr lang="en-US" sz="700" dirty="0" smtClean="0"/>
              <a:t>.), </a:t>
            </a:r>
            <a:r>
              <a:rPr lang="en-US" sz="700" dirty="0" smtClean="0">
                <a:ea typeface="Calibri"/>
                <a:cs typeface="Times New Roman"/>
              </a:rPr>
              <a:t>EXCELLENT (</a:t>
            </a:r>
            <a:r>
              <a:rPr lang="en-US" sz="700" dirty="0"/>
              <a:t>J Am </a:t>
            </a:r>
            <a:r>
              <a:rPr lang="en-US" sz="700" dirty="0" err="1"/>
              <a:t>Coll</a:t>
            </a:r>
            <a:r>
              <a:rPr lang="en-US" sz="700" dirty="0"/>
              <a:t> </a:t>
            </a:r>
            <a:r>
              <a:rPr lang="en-US" sz="700" dirty="0" err="1"/>
              <a:t>Cardiol</a:t>
            </a:r>
            <a:r>
              <a:rPr lang="en-US" sz="700" dirty="0"/>
              <a:t>. </a:t>
            </a:r>
            <a:r>
              <a:rPr lang="en-US" sz="700" dirty="0" smtClean="0"/>
              <a:t>2011;58:1844-54</a:t>
            </a:r>
            <a:r>
              <a:rPr lang="en-US" sz="700" dirty="0"/>
              <a:t>. </a:t>
            </a:r>
            <a:r>
              <a:rPr lang="en-US" sz="700" dirty="0" smtClean="0"/>
              <a:t>)</a:t>
            </a:r>
            <a:r>
              <a:rPr lang="en-US" sz="700" dirty="0" smtClean="0">
                <a:ea typeface="Calibri"/>
                <a:cs typeface="Times New Roman"/>
              </a:rPr>
              <a:t>, </a:t>
            </a:r>
            <a:r>
              <a:rPr lang="en-US" sz="700" dirty="0">
                <a:ea typeface="Calibri"/>
                <a:cs typeface="Times New Roman"/>
              </a:rPr>
              <a:t>ISAR Left </a:t>
            </a:r>
            <a:r>
              <a:rPr lang="en-US" sz="700" dirty="0" smtClean="0">
                <a:ea typeface="Calibri"/>
                <a:cs typeface="Times New Roman"/>
              </a:rPr>
              <a:t>Main (J </a:t>
            </a:r>
            <a:r>
              <a:rPr lang="en-US" sz="700" dirty="0">
                <a:ea typeface="Calibri"/>
                <a:cs typeface="Times New Roman"/>
              </a:rPr>
              <a:t>Am </a:t>
            </a:r>
            <a:r>
              <a:rPr lang="en-US" sz="700" dirty="0" err="1">
                <a:ea typeface="Calibri"/>
                <a:cs typeface="Times New Roman"/>
              </a:rPr>
              <a:t>Coll</a:t>
            </a:r>
            <a:r>
              <a:rPr lang="en-US" sz="700" dirty="0">
                <a:ea typeface="Calibri"/>
                <a:cs typeface="Times New Roman"/>
              </a:rPr>
              <a:t> </a:t>
            </a:r>
            <a:r>
              <a:rPr lang="en-US" sz="700" dirty="0" err="1">
                <a:ea typeface="Calibri"/>
                <a:cs typeface="Times New Roman"/>
              </a:rPr>
              <a:t>Cardiol</a:t>
            </a:r>
            <a:r>
              <a:rPr lang="en-US" sz="700" dirty="0">
                <a:ea typeface="Calibri"/>
                <a:cs typeface="Times New Roman"/>
              </a:rPr>
              <a:t>. </a:t>
            </a:r>
            <a:r>
              <a:rPr lang="en-US" sz="700" dirty="0" smtClean="0">
                <a:ea typeface="Calibri"/>
                <a:cs typeface="Times New Roman"/>
              </a:rPr>
              <a:t>2009;53:1760-8</a:t>
            </a:r>
            <a:r>
              <a:rPr lang="en-US" sz="700" dirty="0">
                <a:ea typeface="Calibri"/>
                <a:cs typeface="Times New Roman"/>
              </a:rPr>
              <a:t>.), KOMER-AMI </a:t>
            </a:r>
            <a:r>
              <a:rPr lang="en-US" sz="700" dirty="0" smtClean="0">
                <a:ea typeface="Calibri"/>
                <a:cs typeface="Times New Roman"/>
              </a:rPr>
              <a:t>(</a:t>
            </a:r>
            <a:r>
              <a:rPr lang="en-US" sz="700" dirty="0" err="1" smtClean="0"/>
              <a:t>EuroIntervention</a:t>
            </a:r>
            <a:r>
              <a:rPr lang="en-US" sz="700" dirty="0" smtClean="0"/>
              <a:t>. 2011;7:936-43.)</a:t>
            </a:r>
            <a:r>
              <a:rPr lang="en-US" sz="700" dirty="0" smtClean="0">
                <a:ea typeface="Calibri"/>
                <a:cs typeface="Times New Roman"/>
              </a:rPr>
              <a:t>, </a:t>
            </a:r>
            <a:r>
              <a:rPr lang="en-US" sz="700" dirty="0">
                <a:ea typeface="Calibri"/>
                <a:cs typeface="Times New Roman"/>
              </a:rPr>
              <a:t>LONG-DES III </a:t>
            </a:r>
            <a:r>
              <a:rPr lang="en-US" sz="700" dirty="0" smtClean="0">
                <a:ea typeface="Calibri"/>
                <a:cs typeface="Times New Roman"/>
              </a:rPr>
              <a:t>(</a:t>
            </a:r>
            <a:r>
              <a:rPr lang="en-US" sz="700" dirty="0" smtClean="0"/>
              <a:t>JACC </a:t>
            </a:r>
            <a:r>
              <a:rPr lang="en-US" sz="700" dirty="0" err="1"/>
              <a:t>Cardiovasc</a:t>
            </a:r>
            <a:r>
              <a:rPr lang="en-US" sz="700" dirty="0"/>
              <a:t> </a:t>
            </a:r>
            <a:r>
              <a:rPr lang="en-US" sz="700" dirty="0" err="1"/>
              <a:t>Interv</a:t>
            </a:r>
            <a:r>
              <a:rPr lang="en-US" sz="700" dirty="0"/>
              <a:t>. </a:t>
            </a:r>
            <a:r>
              <a:rPr lang="en-US" sz="700" dirty="0" smtClean="0"/>
              <a:t>2011;4:1096-103.)</a:t>
            </a:r>
            <a:r>
              <a:rPr lang="en-US" sz="700" dirty="0" smtClean="0">
                <a:ea typeface="Calibri"/>
                <a:cs typeface="Times New Roman"/>
              </a:rPr>
              <a:t>, </a:t>
            </a:r>
            <a:r>
              <a:rPr lang="en-US" sz="700" dirty="0">
                <a:ea typeface="Calibri"/>
                <a:cs typeface="Times New Roman"/>
              </a:rPr>
              <a:t>MISSION </a:t>
            </a:r>
            <a:r>
              <a:rPr lang="en-US" sz="700" dirty="0" smtClean="0">
                <a:ea typeface="Calibri"/>
                <a:cs typeface="Times New Roman"/>
              </a:rPr>
              <a:t>(</a:t>
            </a:r>
            <a:r>
              <a:rPr lang="en-US" sz="700" dirty="0" smtClean="0"/>
              <a:t>Am </a:t>
            </a:r>
            <a:r>
              <a:rPr lang="en-US" sz="700" dirty="0"/>
              <a:t>J </a:t>
            </a:r>
            <a:r>
              <a:rPr lang="en-US" sz="700" dirty="0" err="1"/>
              <a:t>Cardiol</a:t>
            </a:r>
            <a:r>
              <a:rPr lang="en-US" sz="700" dirty="0"/>
              <a:t>. </a:t>
            </a:r>
            <a:r>
              <a:rPr lang="en-US" sz="700" dirty="0" smtClean="0"/>
              <a:t>2010;106:4-12</a:t>
            </a:r>
            <a:r>
              <a:rPr lang="en-US" sz="700" dirty="0"/>
              <a:t>.)</a:t>
            </a:r>
            <a:r>
              <a:rPr lang="en-US" sz="700" dirty="0" smtClean="0">
                <a:ea typeface="Calibri"/>
                <a:cs typeface="Times New Roman"/>
              </a:rPr>
              <a:t>, </a:t>
            </a:r>
            <a:r>
              <a:rPr lang="en-US" sz="700" dirty="0">
                <a:ea typeface="Calibri"/>
                <a:cs typeface="Times New Roman"/>
              </a:rPr>
              <a:t>PASEO </a:t>
            </a:r>
            <a:r>
              <a:rPr lang="en-US" sz="700" dirty="0" smtClean="0">
                <a:ea typeface="Calibri"/>
                <a:cs typeface="Times New Roman"/>
              </a:rPr>
              <a:t>(</a:t>
            </a:r>
            <a:r>
              <a:rPr lang="en-US" sz="700" dirty="0" smtClean="0"/>
              <a:t>JACC </a:t>
            </a:r>
            <a:r>
              <a:rPr lang="en-US" sz="700" dirty="0" err="1"/>
              <a:t>Cardiovasc</a:t>
            </a:r>
            <a:r>
              <a:rPr lang="en-US" sz="700" dirty="0"/>
              <a:t> </a:t>
            </a:r>
            <a:r>
              <a:rPr lang="en-US" sz="700" dirty="0" err="1"/>
              <a:t>Interv</a:t>
            </a:r>
            <a:r>
              <a:rPr lang="en-US" sz="700" dirty="0"/>
              <a:t>. </a:t>
            </a:r>
            <a:r>
              <a:rPr lang="en-US" sz="700" dirty="0" smtClean="0"/>
              <a:t>2009;2:515-23.)</a:t>
            </a:r>
            <a:r>
              <a:rPr lang="en-US" sz="700" dirty="0" smtClean="0">
                <a:ea typeface="Calibri"/>
                <a:cs typeface="Times New Roman"/>
              </a:rPr>
              <a:t>, </a:t>
            </a:r>
            <a:r>
              <a:rPr lang="en-US" sz="700" dirty="0">
                <a:ea typeface="Calibri"/>
                <a:cs typeface="Times New Roman"/>
              </a:rPr>
              <a:t>PRISON II </a:t>
            </a:r>
            <a:r>
              <a:rPr lang="en-US" sz="700" dirty="0" smtClean="0">
                <a:ea typeface="Calibri"/>
                <a:cs typeface="Times New Roman"/>
              </a:rPr>
              <a:t>(</a:t>
            </a:r>
            <a:r>
              <a:rPr lang="en-US" sz="700" dirty="0" smtClean="0"/>
              <a:t>Circulation</a:t>
            </a:r>
            <a:r>
              <a:rPr lang="en-US" sz="700" dirty="0"/>
              <a:t>. </a:t>
            </a:r>
            <a:r>
              <a:rPr lang="en-US" sz="700" dirty="0" smtClean="0"/>
              <a:t>2006;114:921-8</a:t>
            </a:r>
            <a:r>
              <a:rPr lang="en-US" sz="700" dirty="0"/>
              <a:t>.)</a:t>
            </a:r>
            <a:r>
              <a:rPr lang="en-US" sz="700" dirty="0" smtClean="0">
                <a:ea typeface="Calibri"/>
                <a:cs typeface="Times New Roman"/>
              </a:rPr>
              <a:t>, </a:t>
            </a:r>
            <a:r>
              <a:rPr lang="en-US" sz="700" dirty="0">
                <a:ea typeface="Calibri"/>
                <a:cs typeface="Times New Roman"/>
              </a:rPr>
              <a:t>PROSIT </a:t>
            </a:r>
            <a:r>
              <a:rPr lang="en-US" sz="700" dirty="0" smtClean="0">
                <a:ea typeface="Calibri"/>
                <a:cs typeface="Times New Roman"/>
              </a:rPr>
              <a:t>(</a:t>
            </a:r>
            <a:r>
              <a:rPr lang="en-US" sz="700" dirty="0" smtClean="0"/>
              <a:t>Catheter </a:t>
            </a:r>
            <a:r>
              <a:rPr lang="en-US" sz="700" dirty="0" err="1"/>
              <a:t>Cardiovasc</a:t>
            </a:r>
            <a:r>
              <a:rPr lang="en-US" sz="700" dirty="0"/>
              <a:t> </a:t>
            </a:r>
            <a:r>
              <a:rPr lang="en-US" sz="700" dirty="0" err="1"/>
              <a:t>Interv</a:t>
            </a:r>
            <a:r>
              <a:rPr lang="en-US" sz="700" dirty="0"/>
              <a:t>. </a:t>
            </a:r>
            <a:r>
              <a:rPr lang="en-US" sz="700" dirty="0" smtClean="0"/>
              <a:t>2008;72:25-32.)</a:t>
            </a:r>
            <a:r>
              <a:rPr lang="en-US" sz="700" dirty="0" smtClean="0">
                <a:ea typeface="Calibri"/>
                <a:cs typeface="Times New Roman"/>
              </a:rPr>
              <a:t>, </a:t>
            </a:r>
            <a:r>
              <a:rPr lang="en-US" sz="700" dirty="0">
                <a:ea typeface="Calibri"/>
                <a:cs typeface="Times New Roman"/>
              </a:rPr>
              <a:t>RESET </a:t>
            </a:r>
            <a:r>
              <a:rPr lang="en-US" sz="700" dirty="0" smtClean="0">
                <a:ea typeface="Calibri"/>
                <a:cs typeface="Times New Roman"/>
              </a:rPr>
              <a:t>(</a:t>
            </a:r>
            <a:r>
              <a:rPr lang="en-US" sz="700" dirty="0" smtClean="0"/>
              <a:t>Circulation</a:t>
            </a:r>
            <a:r>
              <a:rPr lang="en-US" sz="700" dirty="0"/>
              <a:t>. </a:t>
            </a:r>
            <a:r>
              <a:rPr lang="en-US" sz="700" dirty="0" smtClean="0"/>
              <a:t>2012;126:1225-36.)</a:t>
            </a:r>
            <a:r>
              <a:rPr lang="en-US" sz="700" dirty="0" smtClean="0">
                <a:ea typeface="Calibri"/>
                <a:cs typeface="Times New Roman"/>
              </a:rPr>
              <a:t>, RESOLUTE (</a:t>
            </a:r>
            <a:r>
              <a:rPr lang="en-US" sz="700" dirty="0"/>
              <a:t>J Am </a:t>
            </a:r>
            <a:r>
              <a:rPr lang="en-US" sz="700" dirty="0" err="1"/>
              <a:t>Coll</a:t>
            </a:r>
            <a:r>
              <a:rPr lang="en-US" sz="700" dirty="0"/>
              <a:t> </a:t>
            </a:r>
            <a:r>
              <a:rPr lang="en-US" sz="700" dirty="0" err="1"/>
              <a:t>Cardiol</a:t>
            </a:r>
            <a:r>
              <a:rPr lang="en-US" sz="700" dirty="0"/>
              <a:t>. </a:t>
            </a:r>
            <a:r>
              <a:rPr lang="en-US" sz="700" dirty="0" smtClean="0"/>
              <a:t>2011;57:2221-32.)</a:t>
            </a:r>
            <a:r>
              <a:rPr lang="en-US" sz="700" dirty="0" smtClean="0">
                <a:ea typeface="Calibri"/>
                <a:cs typeface="Times New Roman"/>
              </a:rPr>
              <a:t>, SESAMI (</a:t>
            </a:r>
            <a:r>
              <a:rPr lang="en-US" sz="700" dirty="0"/>
              <a:t>J Am </a:t>
            </a:r>
            <a:r>
              <a:rPr lang="en-US" sz="700" dirty="0" err="1"/>
              <a:t>Coll</a:t>
            </a:r>
            <a:r>
              <a:rPr lang="en-US" sz="700" dirty="0"/>
              <a:t> </a:t>
            </a:r>
            <a:r>
              <a:rPr lang="en-US" sz="700" dirty="0" err="1"/>
              <a:t>Cardiol</a:t>
            </a:r>
            <a:r>
              <a:rPr lang="en-US" sz="700" dirty="0"/>
              <a:t>. </a:t>
            </a:r>
            <a:r>
              <a:rPr lang="en-US" sz="700" dirty="0" smtClean="0"/>
              <a:t>2007;49:1924-30.)</a:t>
            </a:r>
            <a:r>
              <a:rPr lang="en-US" sz="700" dirty="0" smtClean="0">
                <a:ea typeface="Calibri"/>
                <a:cs typeface="Times New Roman"/>
              </a:rPr>
              <a:t>, TWENTE (</a:t>
            </a:r>
            <a:r>
              <a:rPr lang="en-US" sz="700" dirty="0"/>
              <a:t>J Am </a:t>
            </a:r>
            <a:r>
              <a:rPr lang="en-US" sz="700" dirty="0" err="1"/>
              <a:t>Coll</a:t>
            </a:r>
            <a:r>
              <a:rPr lang="en-US" sz="700" dirty="0"/>
              <a:t> </a:t>
            </a:r>
            <a:r>
              <a:rPr lang="en-US" sz="700" dirty="0" err="1"/>
              <a:t>Cardiol</a:t>
            </a:r>
            <a:r>
              <a:rPr lang="en-US" sz="700" dirty="0"/>
              <a:t>. </a:t>
            </a:r>
            <a:r>
              <a:rPr lang="en-US" sz="700" dirty="0" smtClean="0"/>
              <a:t>2012;59:1350-61.)</a:t>
            </a:r>
            <a:r>
              <a:rPr lang="en-US" sz="700" dirty="0" smtClean="0">
                <a:ea typeface="Calibri"/>
                <a:cs typeface="Times New Roman"/>
              </a:rPr>
              <a:t>, </a:t>
            </a:r>
            <a:r>
              <a:rPr lang="en-US" sz="700" dirty="0">
                <a:ea typeface="Calibri"/>
                <a:cs typeface="Times New Roman"/>
              </a:rPr>
              <a:t>ZEST </a:t>
            </a:r>
            <a:r>
              <a:rPr lang="en-US" sz="700" dirty="0" smtClean="0">
                <a:ea typeface="Calibri"/>
                <a:cs typeface="Times New Roman"/>
              </a:rPr>
              <a:t>(</a:t>
            </a:r>
            <a:r>
              <a:rPr lang="en-US" sz="700" dirty="0"/>
              <a:t>J Am </a:t>
            </a:r>
            <a:r>
              <a:rPr lang="en-US" sz="700" dirty="0" err="1"/>
              <a:t>Coll</a:t>
            </a:r>
            <a:r>
              <a:rPr lang="en-US" sz="700" dirty="0"/>
              <a:t> </a:t>
            </a:r>
            <a:r>
              <a:rPr lang="en-US" sz="700" dirty="0" err="1"/>
              <a:t>Cardiol</a:t>
            </a:r>
            <a:r>
              <a:rPr lang="en-US" sz="700" dirty="0"/>
              <a:t>. 2010 </a:t>
            </a:r>
            <a:r>
              <a:rPr lang="en-US" sz="700" dirty="0" smtClean="0"/>
              <a:t>;56:1187-95.)</a:t>
            </a:r>
            <a:endParaRPr lang="en-US" sz="700" dirty="0">
              <a:cs typeface="Times New Roman"/>
            </a:endParaRPr>
          </a:p>
          <a:p>
            <a:pPr marL="228600" indent="-228600" algn="just" defTabSz="659282" fontAlgn="t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700" dirty="0" smtClean="0">
                <a:ea typeface="Calibri"/>
                <a:cs typeface="Times New Roman"/>
              </a:rPr>
              <a:t>BASKET-PROVE (</a:t>
            </a:r>
            <a:r>
              <a:rPr lang="en-US" sz="700" dirty="0">
                <a:ea typeface="Calibri"/>
                <a:cs typeface="Times New Roman"/>
              </a:rPr>
              <a:t>N </a:t>
            </a:r>
            <a:r>
              <a:rPr lang="en-US" sz="700" dirty="0" err="1">
                <a:ea typeface="Calibri"/>
                <a:cs typeface="Times New Roman"/>
              </a:rPr>
              <a:t>Engl</a:t>
            </a:r>
            <a:r>
              <a:rPr lang="en-US" sz="700" dirty="0">
                <a:ea typeface="Calibri"/>
                <a:cs typeface="Times New Roman"/>
              </a:rPr>
              <a:t> J Med. </a:t>
            </a:r>
            <a:r>
              <a:rPr lang="en-US" sz="700" dirty="0" smtClean="0">
                <a:ea typeface="Calibri"/>
                <a:cs typeface="Times New Roman"/>
              </a:rPr>
              <a:t>2010;363:2310-9.), DES-Diabetes (</a:t>
            </a:r>
            <a:r>
              <a:rPr lang="en-US" sz="700" dirty="0"/>
              <a:t>JACC </a:t>
            </a:r>
            <a:r>
              <a:rPr lang="en-US" sz="700" dirty="0" err="1"/>
              <a:t>Cardiovasc</a:t>
            </a:r>
            <a:r>
              <a:rPr lang="en-US" sz="700" dirty="0"/>
              <a:t> </a:t>
            </a:r>
            <a:r>
              <a:rPr lang="en-US" sz="700" dirty="0" err="1"/>
              <a:t>Interv</a:t>
            </a:r>
            <a:r>
              <a:rPr lang="en-US" sz="700" dirty="0"/>
              <a:t>. </a:t>
            </a:r>
            <a:r>
              <a:rPr lang="en-US" sz="700" dirty="0" smtClean="0"/>
              <a:t>2011;4:310-6.)</a:t>
            </a:r>
            <a:r>
              <a:rPr lang="en-US" sz="700" dirty="0" smtClean="0">
                <a:ea typeface="Calibri"/>
                <a:cs typeface="Times New Roman"/>
              </a:rPr>
              <a:t>, </a:t>
            </a:r>
            <a:r>
              <a:rPr lang="en-US" sz="700" dirty="0">
                <a:ea typeface="Calibri"/>
                <a:cs typeface="Times New Roman"/>
              </a:rPr>
              <a:t>GISSOC </a:t>
            </a:r>
            <a:r>
              <a:rPr lang="en-US" sz="700" dirty="0" smtClean="0">
                <a:ea typeface="Calibri"/>
                <a:cs typeface="Times New Roman"/>
              </a:rPr>
              <a:t>II-GISE (</a:t>
            </a:r>
            <a:r>
              <a:rPr lang="en-US" sz="700" dirty="0" err="1"/>
              <a:t>Eur</a:t>
            </a:r>
            <a:r>
              <a:rPr lang="en-US" sz="700" dirty="0"/>
              <a:t> Heart J. </a:t>
            </a:r>
            <a:r>
              <a:rPr lang="en-US" sz="700" dirty="0" smtClean="0"/>
              <a:t>2010;31:2014-20.)</a:t>
            </a:r>
            <a:endParaRPr lang="en-US" sz="700" dirty="0" smtClean="0">
              <a:ea typeface="Calibri"/>
              <a:cs typeface="Times New Roman"/>
            </a:endParaRPr>
          </a:p>
          <a:p>
            <a:pPr marL="228600" indent="-228600" algn="just" defTabSz="659282" fontAlgn="t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700" dirty="0" smtClean="0">
                <a:ea typeface="Calibri"/>
                <a:cs typeface="Times New Roman"/>
              </a:rPr>
              <a:t>DES-Diabetes (</a:t>
            </a:r>
            <a:r>
              <a:rPr lang="en-US" sz="700" dirty="0"/>
              <a:t>JACC </a:t>
            </a:r>
            <a:r>
              <a:rPr lang="en-US" sz="700" dirty="0" err="1"/>
              <a:t>Cardiovasc</a:t>
            </a:r>
            <a:r>
              <a:rPr lang="en-US" sz="700" dirty="0"/>
              <a:t> </a:t>
            </a:r>
            <a:r>
              <a:rPr lang="en-US" sz="700" dirty="0" err="1"/>
              <a:t>Interv</a:t>
            </a:r>
            <a:r>
              <a:rPr lang="en-US" sz="700" dirty="0"/>
              <a:t>. </a:t>
            </a:r>
            <a:r>
              <a:rPr lang="en-US" sz="700" dirty="0" smtClean="0"/>
              <a:t>2011;4:310-6.)</a:t>
            </a:r>
            <a:r>
              <a:rPr lang="en-US" sz="700" dirty="0" smtClean="0">
                <a:ea typeface="Calibri"/>
                <a:cs typeface="Times New Roman"/>
              </a:rPr>
              <a:t>, </a:t>
            </a:r>
            <a:r>
              <a:rPr lang="en-US" sz="700" dirty="0">
                <a:ea typeface="Calibri"/>
                <a:cs typeface="Times New Roman"/>
              </a:rPr>
              <a:t>GISSOC </a:t>
            </a:r>
            <a:r>
              <a:rPr lang="en-US" sz="700" dirty="0" smtClean="0">
                <a:ea typeface="Calibri"/>
                <a:cs typeface="Times New Roman"/>
              </a:rPr>
              <a:t>II-GISE (</a:t>
            </a:r>
            <a:r>
              <a:rPr lang="en-US" sz="700" dirty="0" err="1"/>
              <a:t>Eur</a:t>
            </a:r>
            <a:r>
              <a:rPr lang="en-US" sz="700" dirty="0"/>
              <a:t> Heart J. 2010 </a:t>
            </a:r>
            <a:r>
              <a:rPr lang="en-US" sz="700" dirty="0" smtClean="0"/>
              <a:t>;31:2014-20.)</a:t>
            </a:r>
            <a:r>
              <a:rPr lang="en-US" sz="700" dirty="0" smtClean="0">
                <a:ea typeface="Calibri"/>
                <a:cs typeface="Times New Roman"/>
              </a:rPr>
              <a:t>, </a:t>
            </a:r>
            <a:r>
              <a:rPr lang="en-US" sz="700" dirty="0">
                <a:ea typeface="Calibri"/>
                <a:cs typeface="Times New Roman"/>
              </a:rPr>
              <a:t>ISAR Left Main </a:t>
            </a:r>
            <a:r>
              <a:rPr lang="en-US" sz="700" dirty="0" smtClean="0">
                <a:ea typeface="Calibri"/>
                <a:cs typeface="Times New Roman"/>
              </a:rPr>
              <a:t>(J </a:t>
            </a:r>
            <a:r>
              <a:rPr lang="en-US" sz="700" dirty="0">
                <a:ea typeface="Calibri"/>
                <a:cs typeface="Times New Roman"/>
              </a:rPr>
              <a:t>Am </a:t>
            </a:r>
            <a:r>
              <a:rPr lang="en-US" sz="700" dirty="0" err="1">
                <a:ea typeface="Calibri"/>
                <a:cs typeface="Times New Roman"/>
              </a:rPr>
              <a:t>Coll</a:t>
            </a:r>
            <a:r>
              <a:rPr lang="en-US" sz="700" dirty="0">
                <a:ea typeface="Calibri"/>
                <a:cs typeface="Times New Roman"/>
              </a:rPr>
              <a:t> </a:t>
            </a:r>
            <a:r>
              <a:rPr lang="en-US" sz="700" dirty="0" err="1">
                <a:ea typeface="Calibri"/>
                <a:cs typeface="Times New Roman"/>
              </a:rPr>
              <a:t>Cardiol</a:t>
            </a:r>
            <a:r>
              <a:rPr lang="en-US" sz="700" dirty="0">
                <a:ea typeface="Calibri"/>
                <a:cs typeface="Times New Roman"/>
              </a:rPr>
              <a:t>. </a:t>
            </a:r>
            <a:r>
              <a:rPr lang="en-US" sz="700" dirty="0" smtClean="0">
                <a:ea typeface="Calibri"/>
                <a:cs typeface="Times New Roman"/>
              </a:rPr>
              <a:t>2009;53:1760-8</a:t>
            </a:r>
            <a:r>
              <a:rPr lang="en-US" sz="700" dirty="0">
                <a:ea typeface="Calibri"/>
                <a:cs typeface="Times New Roman"/>
              </a:rPr>
              <a:t>.)</a:t>
            </a:r>
            <a:r>
              <a:rPr lang="en-US" sz="700" dirty="0" smtClean="0">
                <a:ea typeface="Calibri"/>
                <a:cs typeface="Times New Roman"/>
              </a:rPr>
              <a:t>, </a:t>
            </a:r>
            <a:r>
              <a:rPr lang="en-US" sz="700" dirty="0">
                <a:ea typeface="Calibri"/>
                <a:cs typeface="Times New Roman"/>
              </a:rPr>
              <a:t>PASEO </a:t>
            </a:r>
            <a:r>
              <a:rPr lang="en-US" sz="700" dirty="0" smtClean="0">
                <a:ea typeface="Calibri"/>
                <a:cs typeface="Times New Roman"/>
              </a:rPr>
              <a:t>(</a:t>
            </a:r>
            <a:r>
              <a:rPr lang="en-US" sz="700" dirty="0"/>
              <a:t>JACC </a:t>
            </a:r>
            <a:r>
              <a:rPr lang="en-US" sz="700" dirty="0" err="1"/>
              <a:t>Cardiovasc</a:t>
            </a:r>
            <a:r>
              <a:rPr lang="en-US" sz="700" dirty="0"/>
              <a:t> </a:t>
            </a:r>
            <a:r>
              <a:rPr lang="en-US" sz="700" dirty="0" err="1"/>
              <a:t>Interv</a:t>
            </a:r>
            <a:r>
              <a:rPr lang="en-US" sz="700" dirty="0"/>
              <a:t>. </a:t>
            </a:r>
            <a:r>
              <a:rPr lang="en-US" sz="700" dirty="0" smtClean="0"/>
              <a:t>2009;2:515-23.)</a:t>
            </a:r>
            <a:endParaRPr lang="en-US" sz="700" dirty="0">
              <a:cs typeface="Helvetica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162800" y="2895600"/>
            <a:ext cx="1371600" cy="1676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050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11078"/>
            <a:ext cx="9144000" cy="649194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chemeClr val="accent5">
                    <a:lumMod val="50000"/>
                  </a:schemeClr>
                </a:solidFill>
              </a:rPr>
              <a:t>Summary of clinical data </a:t>
            </a:r>
            <a:endParaRPr lang="en-US" sz="4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788" y="1519237"/>
            <a:ext cx="8228012" cy="4881563"/>
          </a:xfrm>
        </p:spPr>
        <p:txBody>
          <a:bodyPr>
            <a:normAutofit fontScale="77500" lnSpcReduction="20000"/>
          </a:bodyPr>
          <a:lstStyle/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n-US" dirty="0"/>
              <a:t>Calcified vessels are technically challenging to treat, requiring more time and resources</a:t>
            </a:r>
            <a:r>
              <a:rPr lang="en-US" dirty="0" smtClean="0"/>
              <a:t>.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endParaRPr lang="en-US" dirty="0" smtClean="0"/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n-US" dirty="0"/>
              <a:t>Using the DIAMONDBACK Coronary OAS, the </a:t>
            </a:r>
            <a:r>
              <a:rPr lang="en-US" dirty="0">
                <a:solidFill>
                  <a:srgbClr val="C00000"/>
                </a:solidFill>
              </a:rPr>
              <a:t>first and only device approved by FDA </a:t>
            </a:r>
            <a:r>
              <a:rPr lang="en-US" dirty="0">
                <a:solidFill>
                  <a:schemeClr val="bg2"/>
                </a:solidFill>
              </a:rPr>
              <a:t>specifically to treat </a:t>
            </a:r>
            <a:r>
              <a:rPr lang="en-US" dirty="0"/>
              <a:t>severely calcified lesions, offers an effective method to treat calcified coronary lesions to facilitate stent placement in these difficult-to-treat patients</a:t>
            </a:r>
            <a:r>
              <a:rPr lang="en-US" dirty="0" smtClean="0"/>
              <a:t>.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endParaRPr lang="en-US" dirty="0"/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n-US" dirty="0"/>
              <a:t>Compared to the currently available treatments c</a:t>
            </a:r>
            <a:r>
              <a:rPr lang="en-US" dirty="0" smtClean="0"/>
              <a:t>oronary orbital atherectomy has </a:t>
            </a:r>
            <a:r>
              <a:rPr lang="en-US" dirty="0"/>
              <a:t>demonstrated </a:t>
            </a:r>
            <a:r>
              <a:rPr lang="en-US" dirty="0">
                <a:solidFill>
                  <a:srgbClr val="C00000"/>
                </a:solidFill>
              </a:rPr>
              <a:t>substantial clinical improvement</a:t>
            </a:r>
            <a:r>
              <a:rPr lang="en-US" dirty="0"/>
              <a:t> in treating severely calcified coronary lesions as </a:t>
            </a:r>
            <a:r>
              <a:rPr lang="en-US" dirty="0" smtClean="0"/>
              <a:t>shown </a:t>
            </a:r>
            <a:r>
              <a:rPr lang="en-US" dirty="0"/>
              <a:t>by reduced rates of cardiac death, mortality, MACE, and TLR, as well as by reduced length of stay and costs.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5" name="Slide Number Placeholder 1"/>
          <p:cNvSpPr txBox="1">
            <a:spLocks/>
          </p:cNvSpPr>
          <p:nvPr/>
        </p:nvSpPr>
        <p:spPr>
          <a:xfrm>
            <a:off x="8763000" y="6553200"/>
            <a:ext cx="428625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69092621-12EF-422F-8A36-747E8E5BA305}" type="slidenum">
              <a:rPr lang="en-US" sz="1300" smtClean="0">
                <a:solidFill>
                  <a:schemeClr val="tx2"/>
                </a:solidFill>
              </a:rPr>
              <a:pPr algn="r">
                <a:defRPr/>
              </a:pPr>
              <a:t>25</a:t>
            </a:fld>
            <a:endParaRPr lang="en-US" sz="13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49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46206"/>
            <a:ext cx="9144000" cy="649194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chemeClr val="accent5">
                    <a:lumMod val="50000"/>
                  </a:schemeClr>
                </a:solidFill>
              </a:rPr>
              <a:t>Need for changes to the code structure</a:t>
            </a:r>
            <a:endParaRPr lang="en-US" sz="4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092621-12EF-422F-8A36-747E8E5BA305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26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1747837"/>
            <a:ext cx="8532812" cy="4881563"/>
          </a:xfrm>
        </p:spPr>
        <p:txBody>
          <a:bodyPr>
            <a:normAutofit fontScale="92500" lnSpcReduction="10000"/>
          </a:bodyPr>
          <a:lstStyle/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n-US" dirty="0" smtClean="0"/>
              <a:t>Current coding does not have a means of identifying the use of orbital atherectomy in coronary artery interventions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n-US" dirty="0" smtClean="0"/>
              <a:t>Establishing </a:t>
            </a:r>
            <a:r>
              <a:rPr lang="en-US" dirty="0"/>
              <a:t>a unique qualifier will identify coronary orbital atherectomy from other currently available  atherectomy treatments 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n-US" dirty="0" smtClean="0"/>
              <a:t>A </a:t>
            </a:r>
            <a:r>
              <a:rPr lang="en-US" dirty="0"/>
              <a:t>unique </a:t>
            </a:r>
            <a:r>
              <a:rPr lang="en-US" dirty="0" smtClean="0"/>
              <a:t>qualifier will </a:t>
            </a:r>
            <a:r>
              <a:rPr lang="en-US" dirty="0"/>
              <a:t>provide the ability to collect and track:</a:t>
            </a:r>
          </a:p>
          <a:p>
            <a:pPr marL="857787" lvl="1" indent="-457200" algn="just">
              <a:buFont typeface="Wingdings" panose="05000000000000000000" pitchFamily="2" charset="2"/>
              <a:buChar char="§"/>
            </a:pPr>
            <a:r>
              <a:rPr lang="en-US" dirty="0"/>
              <a:t>clinical data for treatment of severely calcified lesions</a:t>
            </a:r>
          </a:p>
          <a:p>
            <a:pPr marL="857787" lvl="1" indent="-457200" algn="just">
              <a:buFont typeface="Wingdings" panose="05000000000000000000" pitchFamily="2" charset="2"/>
              <a:buChar char="§"/>
            </a:pPr>
            <a:r>
              <a:rPr lang="en-US" dirty="0" smtClean="0"/>
              <a:t>utilization </a:t>
            </a:r>
            <a:r>
              <a:rPr lang="en-US" dirty="0"/>
              <a:t>and resource </a:t>
            </a:r>
            <a:r>
              <a:rPr lang="en-US" dirty="0" smtClean="0"/>
              <a:t>costs</a:t>
            </a:r>
          </a:p>
          <a:p>
            <a:pPr marL="857787" lvl="1" indent="-457200" algn="just">
              <a:buFont typeface="Wingdings" panose="05000000000000000000" pitchFamily="2" charset="2"/>
              <a:buChar char="§"/>
            </a:pPr>
            <a:r>
              <a:rPr lang="en-US" dirty="0" smtClean="0"/>
              <a:t>more accurate coding for reimbursement</a:t>
            </a:r>
            <a:endParaRPr lang="en-US" dirty="0"/>
          </a:p>
          <a:p>
            <a:pPr algn="just"/>
            <a:endParaRPr lang="en-US" dirty="0"/>
          </a:p>
        </p:txBody>
      </p:sp>
      <p:sp>
        <p:nvSpPr>
          <p:cNvPr id="7" name="Slide Number Placeholder 1"/>
          <p:cNvSpPr txBox="1">
            <a:spLocks/>
          </p:cNvSpPr>
          <p:nvPr/>
        </p:nvSpPr>
        <p:spPr>
          <a:xfrm>
            <a:off x="8763000" y="6591300"/>
            <a:ext cx="428625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69092621-12EF-422F-8A36-747E8E5BA305}" type="slidenum">
              <a:rPr lang="en-US" sz="1300" smtClean="0">
                <a:solidFill>
                  <a:schemeClr val="tx2"/>
                </a:solidFill>
              </a:rPr>
              <a:pPr algn="r">
                <a:defRPr/>
              </a:pPr>
              <a:t>26</a:t>
            </a:fld>
            <a:endParaRPr lang="en-US" sz="13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64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33425"/>
            <a:ext cx="9144000" cy="649194"/>
          </a:xfrm>
        </p:spPr>
        <p:txBody>
          <a:bodyPr/>
          <a:lstStyle/>
          <a:p>
            <a:pPr algn="ctr"/>
            <a:r>
              <a:rPr lang="en-US" sz="3500" dirty="0" smtClean="0">
                <a:solidFill>
                  <a:schemeClr val="accent5">
                    <a:lumMod val="50000"/>
                  </a:schemeClr>
                </a:solidFill>
              </a:rPr>
              <a:t>Medical record documentation</a:t>
            </a:r>
            <a:r>
              <a:rPr lang="en-US" sz="40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en-US" sz="4000" dirty="0">
                <a:solidFill>
                  <a:schemeClr val="accent5">
                    <a:lumMod val="50000"/>
                  </a:schemeClr>
                </a:solidFill>
              </a:rPr>
            </a:br>
            <a:endParaRPr lang="en-US" sz="4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301356"/>
            <a:ext cx="8228012" cy="3814763"/>
          </a:xfrm>
        </p:spPr>
        <p:txBody>
          <a:bodyPr>
            <a:normAutofit/>
          </a:bodyPr>
          <a:lstStyle/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n-US" sz="2400" dirty="0" smtClean="0"/>
              <a:t>DIAMONDBACK 360®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endParaRPr lang="en-US" sz="800" dirty="0"/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n-US" sz="2400" dirty="0"/>
              <a:t>Orbital Atherectomy System (OAS</a:t>
            </a:r>
            <a:r>
              <a:rPr lang="en-US" sz="2400" dirty="0" smtClean="0"/>
              <a:t>)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endParaRPr lang="en-US" sz="800" dirty="0"/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n-US" sz="2400" dirty="0"/>
              <a:t>Coronary orbital atherectomy with severely calcified lesions  </a:t>
            </a:r>
            <a:endParaRPr lang="en-US" sz="2400" dirty="0" smtClean="0"/>
          </a:p>
          <a:p>
            <a:pPr marL="457200" indent="-457200" algn="just">
              <a:buFont typeface="Wingdings" panose="05000000000000000000" pitchFamily="2" charset="2"/>
              <a:buChar char="q"/>
            </a:pPr>
            <a:endParaRPr lang="en-US" sz="800" dirty="0"/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n-US" sz="2400" dirty="0" smtClean="0"/>
              <a:t>Coronary </a:t>
            </a:r>
            <a:r>
              <a:rPr lang="en-US" sz="2400" dirty="0"/>
              <a:t>orbital atherectomy </a:t>
            </a:r>
            <a:r>
              <a:rPr lang="en-US" sz="2400" dirty="0" smtClean="0"/>
              <a:t>with DES/BMS delivery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endParaRPr lang="en-US" sz="700" dirty="0" smtClean="0"/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n-US" sz="2400" dirty="0"/>
              <a:t>Coronary orbital atherectomy </a:t>
            </a:r>
            <a:r>
              <a:rPr lang="en-US" sz="2400" dirty="0" smtClean="0"/>
              <a:t>with PTCA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99060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Orbital atherectomy procedures are typically </a:t>
            </a:r>
          </a:p>
          <a:p>
            <a:pPr algn="ctr"/>
            <a:r>
              <a:rPr lang="en-US" sz="3200" b="1" dirty="0" smtClean="0"/>
              <a:t>described within the Medical Record as:</a:t>
            </a:r>
          </a:p>
        </p:txBody>
      </p:sp>
      <p:sp>
        <p:nvSpPr>
          <p:cNvPr id="6" name="Slide Number Placeholder 1"/>
          <p:cNvSpPr txBox="1">
            <a:spLocks/>
          </p:cNvSpPr>
          <p:nvPr/>
        </p:nvSpPr>
        <p:spPr>
          <a:xfrm>
            <a:off x="8763000" y="6591300"/>
            <a:ext cx="428625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69092621-12EF-422F-8A36-747E8E5BA305}" type="slidenum">
              <a:rPr lang="en-US" sz="1300" smtClean="0">
                <a:solidFill>
                  <a:schemeClr val="tx2"/>
                </a:solidFill>
              </a:rPr>
              <a:pPr algn="r">
                <a:defRPr/>
              </a:pPr>
              <a:t>27</a:t>
            </a:fld>
            <a:endParaRPr lang="en-US" sz="13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64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25" y="609600"/>
            <a:ext cx="9144000" cy="762000"/>
          </a:xfrm>
        </p:spPr>
        <p:txBody>
          <a:bodyPr/>
          <a:lstStyle/>
          <a:p>
            <a:pPr algn="ctr"/>
            <a:r>
              <a:rPr lang="en-US" sz="4400" dirty="0" smtClean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/>
            </a:r>
            <a:br>
              <a:rPr lang="en-US" sz="4400" dirty="0" smtClean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</a:br>
            <a:r>
              <a:rPr lang="en-US" sz="4400" dirty="0" smtClean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risks Factors for </a:t>
            </a:r>
            <a:br>
              <a:rPr lang="en-US" sz="4400" dirty="0" smtClean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</a:br>
            <a:r>
              <a:rPr lang="en-US" sz="4400" dirty="0" smtClean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coronary Calcification </a:t>
            </a:r>
            <a:endParaRPr lang="en-US" sz="4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092621-12EF-422F-8A36-747E8E5BA305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3</a:t>
            </a:fld>
            <a:endParaRPr lang="en-US" dirty="0">
              <a:solidFill>
                <a:srgbClr val="FFFFFF"/>
              </a:solidFill>
            </a:endParaRPr>
          </a:p>
        </p:txBody>
      </p:sp>
      <p:graphicFrame>
        <p:nvGraphicFramePr>
          <p:cNvPr id="29" name="Diagram 28"/>
          <p:cNvGraphicFramePr/>
          <p:nvPr>
            <p:extLst>
              <p:ext uri="{D42A27DB-BD31-4B8C-83A1-F6EECF244321}">
                <p14:modId xmlns:p14="http://schemas.microsoft.com/office/powerpoint/2010/main" val="2174726790"/>
              </p:ext>
            </p:extLst>
          </p:nvPr>
        </p:nvGraphicFramePr>
        <p:xfrm>
          <a:off x="328943" y="1671945"/>
          <a:ext cx="8543925" cy="45002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0" name="Rectangle 29"/>
          <p:cNvSpPr/>
          <p:nvPr/>
        </p:nvSpPr>
        <p:spPr>
          <a:xfrm>
            <a:off x="0" y="6341090"/>
            <a:ext cx="9829800" cy="2431435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228600" indent="-228600" algn="just">
              <a:buFontTx/>
              <a:buAutoNum type="arabicPeriod"/>
            </a:pPr>
            <a:r>
              <a:rPr lang="en-US" sz="800" dirty="0">
                <a:solidFill>
                  <a:schemeClr val="tx2"/>
                </a:solidFill>
                <a:cs typeface="Arial" pitchFamily="34" charset="0"/>
              </a:rPr>
              <a:t>American Diabetes Association Diabetes Fact Sheet. March, 2013 Accessed on April 21, 2014.</a:t>
            </a:r>
            <a:endParaRPr lang="en-US" sz="800" dirty="0">
              <a:solidFill>
                <a:schemeClr val="tx2"/>
              </a:solidFill>
            </a:endParaRPr>
          </a:p>
          <a:p>
            <a:pPr marL="228600" indent="-228600" algn="just">
              <a:buFontTx/>
              <a:buAutoNum type="arabicPeriod"/>
            </a:pPr>
            <a:r>
              <a:rPr lang="en-US" sz="800" dirty="0">
                <a:solidFill>
                  <a:schemeClr val="tx2"/>
                </a:solidFill>
              </a:rPr>
              <a:t>U.S. DHHS. Administration on Aging. Accessed Nov. 24,  2014.</a:t>
            </a:r>
          </a:p>
          <a:p>
            <a:pPr marL="228600" indent="-228600" algn="just">
              <a:buFontTx/>
              <a:buAutoNum type="arabicPeriod"/>
            </a:pPr>
            <a:r>
              <a:rPr lang="en-US" sz="800" dirty="0" smtClean="0">
                <a:solidFill>
                  <a:schemeClr val="tx2"/>
                </a:solidFill>
              </a:rPr>
              <a:t>American </a:t>
            </a:r>
            <a:r>
              <a:rPr lang="en-US" sz="800" dirty="0">
                <a:solidFill>
                  <a:schemeClr val="tx2"/>
                </a:solidFill>
              </a:rPr>
              <a:t>Kidney Fund. Accessed July 30, 2013.</a:t>
            </a:r>
          </a:p>
          <a:p>
            <a:pPr marL="228600" indent="-228600" algn="just">
              <a:buFontTx/>
              <a:buAutoNum type="arabicPeriod"/>
            </a:pPr>
            <a:endParaRPr lang="en-US" sz="800" dirty="0">
              <a:solidFill>
                <a:schemeClr val="tx2"/>
              </a:solidFill>
            </a:endParaRPr>
          </a:p>
          <a:p>
            <a:pPr marL="228600" indent="-228600" algn="just">
              <a:buFontTx/>
              <a:buAutoNum type="arabicPeriod"/>
            </a:pPr>
            <a:endParaRPr lang="en-US" sz="800" dirty="0">
              <a:solidFill>
                <a:schemeClr val="tx2"/>
              </a:solidFill>
            </a:endParaRPr>
          </a:p>
          <a:p>
            <a:pPr marL="228600" indent="-228600" algn="just">
              <a:buFontTx/>
              <a:buAutoNum type="arabicPeriod"/>
            </a:pPr>
            <a:endParaRPr lang="en-US" sz="800" dirty="0">
              <a:solidFill>
                <a:schemeClr val="tx2"/>
              </a:solidFill>
            </a:endParaRPr>
          </a:p>
          <a:p>
            <a:pPr marL="228600" indent="-228600" algn="just">
              <a:buFontTx/>
              <a:buAutoNum type="arabicPeriod"/>
            </a:pPr>
            <a:endParaRPr lang="en-US" sz="800" dirty="0">
              <a:solidFill>
                <a:schemeClr val="tx2"/>
              </a:solidFill>
            </a:endParaRPr>
          </a:p>
          <a:p>
            <a:pPr marL="228600" indent="-228600" algn="just">
              <a:buFontTx/>
              <a:buAutoNum type="arabicPeriod"/>
            </a:pPr>
            <a:endParaRPr lang="en-US" sz="800" dirty="0">
              <a:solidFill>
                <a:schemeClr val="tx2"/>
              </a:solidFill>
            </a:endParaRPr>
          </a:p>
          <a:p>
            <a:pPr marL="228600" indent="-228600" algn="just">
              <a:buFontTx/>
              <a:buAutoNum type="arabicPeriod"/>
            </a:pPr>
            <a:endParaRPr lang="en-US" sz="800" dirty="0" smtClean="0">
              <a:solidFill>
                <a:schemeClr val="tx2"/>
              </a:solidFill>
            </a:endParaRPr>
          </a:p>
          <a:p>
            <a:pPr marL="228600" indent="-228600" algn="just">
              <a:buFontTx/>
              <a:buAutoNum type="arabicPeriod"/>
            </a:pPr>
            <a:endParaRPr lang="en-US" sz="800" dirty="0">
              <a:solidFill>
                <a:schemeClr val="tx2"/>
              </a:solidFill>
            </a:endParaRPr>
          </a:p>
          <a:p>
            <a:pPr marL="228600" indent="-228600" algn="just">
              <a:buFontTx/>
              <a:buAutoNum type="arabicPeriod"/>
            </a:pPr>
            <a:endParaRPr lang="en-US" sz="800" dirty="0" smtClean="0">
              <a:solidFill>
                <a:schemeClr val="tx2"/>
              </a:solidFill>
            </a:endParaRPr>
          </a:p>
          <a:p>
            <a:pPr marL="228600" indent="-228600" algn="just">
              <a:buFontTx/>
              <a:buAutoNum type="arabicPeriod"/>
            </a:pPr>
            <a:endParaRPr lang="en-US" sz="800" dirty="0">
              <a:solidFill>
                <a:schemeClr val="tx2"/>
              </a:solidFill>
            </a:endParaRPr>
          </a:p>
          <a:p>
            <a:pPr marL="228600" indent="-228600" algn="just">
              <a:buFontTx/>
              <a:buAutoNum type="arabicPeriod"/>
            </a:pPr>
            <a:endParaRPr lang="en-US" sz="800" dirty="0" smtClean="0">
              <a:solidFill>
                <a:schemeClr val="tx2"/>
              </a:solidFill>
            </a:endParaRPr>
          </a:p>
          <a:p>
            <a:pPr marL="228600" indent="-228600" algn="just">
              <a:buFontTx/>
              <a:buAutoNum type="arabicPeriod"/>
            </a:pPr>
            <a:endParaRPr lang="en-US" sz="800" dirty="0">
              <a:solidFill>
                <a:schemeClr val="tx2"/>
              </a:solidFill>
            </a:endParaRPr>
          </a:p>
          <a:p>
            <a:pPr marL="228600" indent="-228600" algn="just">
              <a:buFontTx/>
              <a:buAutoNum type="arabicPeriod"/>
            </a:pPr>
            <a:endParaRPr lang="en-US" sz="800" dirty="0" smtClean="0">
              <a:solidFill>
                <a:schemeClr val="tx2"/>
              </a:solidFill>
            </a:endParaRPr>
          </a:p>
          <a:p>
            <a:pPr marL="228600" indent="-228600" algn="just">
              <a:buFontTx/>
              <a:buAutoNum type="arabicPeriod"/>
            </a:pPr>
            <a:endParaRPr lang="en-US" sz="800" dirty="0">
              <a:solidFill>
                <a:schemeClr val="tx2"/>
              </a:solidFill>
            </a:endParaRPr>
          </a:p>
          <a:p>
            <a:pPr marL="228600" indent="-228600" algn="just">
              <a:buFontTx/>
              <a:buAutoNum type="arabicPeriod"/>
            </a:pPr>
            <a:endParaRPr lang="en-US" sz="800" dirty="0">
              <a:solidFill>
                <a:schemeClr val="tx2"/>
              </a:solidFill>
            </a:endParaRPr>
          </a:p>
          <a:p>
            <a:pPr marL="228600" indent="-228600" algn="just">
              <a:buFontTx/>
              <a:buAutoNum type="arabicPeriod"/>
            </a:pPr>
            <a:endParaRPr lang="en-US" sz="800" dirty="0">
              <a:solidFill>
                <a:schemeClr val="tx2"/>
              </a:solidFill>
            </a:endParaRPr>
          </a:p>
          <a:p>
            <a:pPr marL="228600" indent="-228600" algn="just">
              <a:buFontTx/>
              <a:buAutoNum type="arabicPeriod"/>
            </a:pPr>
            <a:endParaRPr lang="en-US" sz="800" dirty="0">
              <a:solidFill>
                <a:schemeClr val="tx2"/>
              </a:solidFill>
            </a:endParaRPr>
          </a:p>
        </p:txBody>
      </p:sp>
      <p:sp>
        <p:nvSpPr>
          <p:cNvPr id="31" name="Slide Number Placeholder 1"/>
          <p:cNvSpPr txBox="1">
            <a:spLocks/>
          </p:cNvSpPr>
          <p:nvPr/>
        </p:nvSpPr>
        <p:spPr>
          <a:xfrm>
            <a:off x="8870364" y="6591300"/>
            <a:ext cx="321261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69092621-12EF-422F-8A36-747E8E5BA305}" type="slidenum">
              <a:rPr lang="en-US" sz="1300" smtClean="0">
                <a:solidFill>
                  <a:schemeClr val="tx2"/>
                </a:solidFill>
              </a:rPr>
              <a:pPr algn="r">
                <a:defRPr/>
              </a:pPr>
              <a:t>3</a:t>
            </a:fld>
            <a:endParaRPr lang="en-US" sz="13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130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-19050" y="6267450"/>
            <a:ext cx="9182100" cy="1600438"/>
          </a:xfrm>
          <a:prstGeom prst="rect">
            <a:avLst/>
          </a:prstGeom>
          <a:noFill/>
        </p:spPr>
        <p:txBody>
          <a:bodyPr wrap="square" numCol="3" spcCol="182880" rtlCol="0">
            <a:spAutoFit/>
          </a:bodyPr>
          <a:lstStyle/>
          <a:p>
            <a:pPr marL="228600" indent="-228600" algn="just">
              <a:buFontTx/>
              <a:buAutoNum type="arabicPeriod"/>
            </a:pPr>
            <a:r>
              <a:rPr lang="en-US" sz="700" b="0" dirty="0" smtClean="0">
                <a:solidFill>
                  <a:schemeClr val="tx2"/>
                </a:solidFill>
                <a:cs typeface="Arial" pitchFamily="34" charset="0"/>
              </a:rPr>
              <a:t>Torre Hernandez JM, et al. </a:t>
            </a:r>
            <a:r>
              <a:rPr lang="en-US" sz="700" b="0" i="1" dirty="0" smtClean="0">
                <a:solidFill>
                  <a:schemeClr val="tx2"/>
                </a:solidFill>
                <a:cs typeface="Arial" pitchFamily="34" charset="0"/>
              </a:rPr>
              <a:t>J Invasive </a:t>
            </a:r>
            <a:r>
              <a:rPr lang="en-US" sz="700" b="0" i="1" dirty="0" err="1" smtClean="0">
                <a:solidFill>
                  <a:schemeClr val="tx2"/>
                </a:solidFill>
                <a:cs typeface="Arial" pitchFamily="34" charset="0"/>
              </a:rPr>
              <a:t>Cardiol</a:t>
            </a:r>
            <a:r>
              <a:rPr lang="en-US" sz="700" b="0" dirty="0" smtClean="0">
                <a:solidFill>
                  <a:schemeClr val="tx2"/>
                </a:solidFill>
                <a:cs typeface="Arial" pitchFamily="34" charset="0"/>
              </a:rPr>
              <a:t>. 2005;17:365-368.</a:t>
            </a:r>
          </a:p>
          <a:p>
            <a:pPr marL="228600" indent="-228600" algn="just">
              <a:buFontTx/>
              <a:buAutoNum type="arabicPeriod"/>
            </a:pPr>
            <a:r>
              <a:rPr lang="en-US" sz="700" b="0" dirty="0" err="1" smtClean="0">
                <a:solidFill>
                  <a:schemeClr val="tx2"/>
                </a:solidFill>
                <a:cs typeface="Arial" pitchFamily="34" charset="0"/>
              </a:rPr>
              <a:t>Mintz</a:t>
            </a:r>
            <a:r>
              <a:rPr lang="en-US" sz="700" b="0" dirty="0" smtClean="0">
                <a:solidFill>
                  <a:schemeClr val="tx2"/>
                </a:solidFill>
                <a:cs typeface="Arial" pitchFamily="34" charset="0"/>
              </a:rPr>
              <a:t> GS, et al. </a:t>
            </a:r>
            <a:r>
              <a:rPr lang="en-US" sz="700" b="0" i="1" dirty="0" smtClean="0">
                <a:solidFill>
                  <a:schemeClr val="tx2"/>
                </a:solidFill>
                <a:cs typeface="Arial" pitchFamily="34" charset="0"/>
              </a:rPr>
              <a:t>Circulation</a:t>
            </a:r>
            <a:r>
              <a:rPr lang="en-US" sz="700" b="0" dirty="0" smtClean="0">
                <a:solidFill>
                  <a:schemeClr val="tx2"/>
                </a:solidFill>
                <a:cs typeface="Arial" pitchFamily="34" charset="0"/>
              </a:rPr>
              <a:t>. 1995;91:1959-1965.</a:t>
            </a:r>
            <a:endParaRPr lang="en-US" sz="700" b="0" dirty="0">
              <a:solidFill>
                <a:schemeClr val="tx2"/>
              </a:solidFill>
            </a:endParaRPr>
          </a:p>
          <a:p>
            <a:pPr marL="228600" indent="-228600" algn="just">
              <a:buAutoNum type="arabicPeriod"/>
            </a:pPr>
            <a:r>
              <a:rPr lang="en-US" sz="700" b="0" dirty="0" smtClean="0">
                <a:solidFill>
                  <a:schemeClr val="tx2"/>
                </a:solidFill>
                <a:cs typeface="Arial" pitchFamily="34" charset="0"/>
              </a:rPr>
              <a:t>Nishida K, et al. </a:t>
            </a:r>
            <a:r>
              <a:rPr lang="en-US" sz="700" b="0" i="1" dirty="0" smtClean="0">
                <a:solidFill>
                  <a:schemeClr val="tx2"/>
                </a:solidFill>
                <a:cs typeface="Arial" pitchFamily="34" charset="0"/>
              </a:rPr>
              <a:t>Am J </a:t>
            </a:r>
            <a:r>
              <a:rPr lang="en-US" sz="700" b="0" i="1" dirty="0" err="1" smtClean="0">
                <a:solidFill>
                  <a:schemeClr val="tx2"/>
                </a:solidFill>
                <a:cs typeface="Arial" pitchFamily="34" charset="0"/>
              </a:rPr>
              <a:t>Cardiol</a:t>
            </a:r>
            <a:r>
              <a:rPr lang="en-US" sz="700" b="0" dirty="0" smtClean="0">
                <a:solidFill>
                  <a:schemeClr val="tx2"/>
                </a:solidFill>
                <a:cs typeface="Arial" pitchFamily="34" charset="0"/>
              </a:rPr>
              <a:t>. 2013;112:647-655.</a:t>
            </a:r>
          </a:p>
          <a:p>
            <a:pPr marL="228600" indent="-228600" algn="just">
              <a:buAutoNum type="arabicPeriod"/>
            </a:pPr>
            <a:r>
              <a:rPr lang="en-US" sz="700" b="0" dirty="0" err="1" smtClean="0">
                <a:solidFill>
                  <a:schemeClr val="tx2"/>
                </a:solidFill>
                <a:cs typeface="Arial" pitchFamily="34" charset="0"/>
              </a:rPr>
              <a:t>Honye</a:t>
            </a:r>
            <a:r>
              <a:rPr lang="en-US" sz="700" b="0" dirty="0" smtClean="0">
                <a:solidFill>
                  <a:schemeClr val="tx2"/>
                </a:solidFill>
                <a:cs typeface="Arial" pitchFamily="34" charset="0"/>
              </a:rPr>
              <a:t> J, et al. </a:t>
            </a:r>
            <a:r>
              <a:rPr lang="en-US" sz="700" b="0" i="1" dirty="0" smtClean="0">
                <a:solidFill>
                  <a:schemeClr val="tx2"/>
                </a:solidFill>
                <a:cs typeface="Arial" pitchFamily="34" charset="0"/>
              </a:rPr>
              <a:t>Circulation</a:t>
            </a:r>
            <a:r>
              <a:rPr lang="en-US" sz="700" b="0" dirty="0" smtClean="0">
                <a:solidFill>
                  <a:schemeClr val="tx2"/>
                </a:solidFill>
                <a:cs typeface="Arial" pitchFamily="34" charset="0"/>
              </a:rPr>
              <a:t>. 1992;85:1012-1025.</a:t>
            </a:r>
          </a:p>
          <a:p>
            <a:pPr marL="228600" indent="-228600" algn="just">
              <a:buAutoNum type="arabicPeriod"/>
            </a:pPr>
            <a:endParaRPr lang="en-US" sz="700" dirty="0">
              <a:solidFill>
                <a:schemeClr val="tx2"/>
              </a:solidFill>
              <a:cs typeface="Arial" pitchFamily="34" charset="0"/>
            </a:endParaRPr>
          </a:p>
          <a:p>
            <a:pPr marL="228600" indent="-228600" algn="just">
              <a:buAutoNum type="arabicPeriod"/>
            </a:pPr>
            <a:endParaRPr lang="en-US" sz="700" b="0" dirty="0" smtClean="0">
              <a:solidFill>
                <a:schemeClr val="tx2"/>
              </a:solidFill>
              <a:cs typeface="Arial" pitchFamily="34" charset="0"/>
            </a:endParaRPr>
          </a:p>
          <a:p>
            <a:pPr marL="228600" indent="-228600" algn="just">
              <a:buAutoNum type="arabicPeriod"/>
            </a:pPr>
            <a:endParaRPr lang="en-US" sz="700" dirty="0">
              <a:solidFill>
                <a:schemeClr val="tx2"/>
              </a:solidFill>
              <a:cs typeface="Arial" pitchFamily="34" charset="0"/>
            </a:endParaRPr>
          </a:p>
          <a:p>
            <a:pPr marL="228600" indent="-228600" algn="just">
              <a:buAutoNum type="arabicPeriod"/>
            </a:pPr>
            <a:endParaRPr lang="en-US" sz="700" b="0" dirty="0" smtClean="0">
              <a:solidFill>
                <a:schemeClr val="tx2"/>
              </a:solidFill>
              <a:cs typeface="Arial" pitchFamily="34" charset="0"/>
            </a:endParaRPr>
          </a:p>
          <a:p>
            <a:pPr marL="228600" indent="-228600" algn="just">
              <a:buAutoNum type="arabicPeriod"/>
            </a:pPr>
            <a:endParaRPr lang="en-US" sz="700" dirty="0">
              <a:solidFill>
                <a:schemeClr val="tx2"/>
              </a:solidFill>
              <a:cs typeface="Arial" pitchFamily="34" charset="0"/>
            </a:endParaRPr>
          </a:p>
          <a:p>
            <a:pPr marL="228600" indent="-228600" algn="just">
              <a:buAutoNum type="arabicPeriod"/>
            </a:pPr>
            <a:endParaRPr lang="en-US" sz="700" b="0" dirty="0" smtClean="0">
              <a:solidFill>
                <a:schemeClr val="tx2"/>
              </a:solidFill>
              <a:cs typeface="Arial" pitchFamily="34" charset="0"/>
            </a:endParaRPr>
          </a:p>
          <a:p>
            <a:pPr marL="228600" indent="-228600" algn="just">
              <a:buAutoNum type="arabicPeriod"/>
            </a:pPr>
            <a:endParaRPr lang="en-US" sz="700" dirty="0">
              <a:solidFill>
                <a:schemeClr val="tx2"/>
              </a:solidFill>
              <a:cs typeface="Arial" pitchFamily="34" charset="0"/>
            </a:endParaRPr>
          </a:p>
          <a:p>
            <a:pPr marL="228600" indent="-228600" algn="just">
              <a:buAutoNum type="arabicPeriod"/>
            </a:pPr>
            <a:endParaRPr lang="en-US" sz="700" b="0" dirty="0" smtClean="0">
              <a:solidFill>
                <a:schemeClr val="tx2"/>
              </a:solidFill>
              <a:cs typeface="Arial" pitchFamily="34" charset="0"/>
            </a:endParaRPr>
          </a:p>
          <a:p>
            <a:pPr marL="228600" indent="-228600" algn="just">
              <a:buAutoNum type="arabicPeriod"/>
            </a:pPr>
            <a:endParaRPr lang="en-US" sz="700" dirty="0">
              <a:solidFill>
                <a:schemeClr val="tx2"/>
              </a:solidFill>
              <a:cs typeface="Arial" pitchFamily="34" charset="0"/>
            </a:endParaRPr>
          </a:p>
          <a:p>
            <a:pPr marL="228600" indent="-228600" algn="just">
              <a:buAutoNum type="arabicPeriod"/>
            </a:pPr>
            <a:endParaRPr lang="en-US" sz="700" b="0" dirty="0" smtClean="0">
              <a:solidFill>
                <a:schemeClr val="tx2"/>
              </a:solidFill>
              <a:cs typeface="Arial" pitchFamily="34" charset="0"/>
            </a:endParaRPr>
          </a:p>
          <a:p>
            <a:pPr marL="228600" indent="-228600" algn="just">
              <a:buAutoNum type="arabicPeriod"/>
            </a:pPr>
            <a:r>
              <a:rPr lang="en-US" sz="700" b="0" dirty="0" err="1" smtClean="0">
                <a:solidFill>
                  <a:schemeClr val="tx2"/>
                </a:solidFill>
                <a:cs typeface="Arial" pitchFamily="34" charset="0"/>
              </a:rPr>
              <a:t>Rathore</a:t>
            </a:r>
            <a:r>
              <a:rPr lang="en-US" sz="700" b="0" dirty="0" smtClean="0">
                <a:solidFill>
                  <a:schemeClr val="tx2"/>
                </a:solidFill>
                <a:cs typeface="Arial" pitchFamily="34" charset="0"/>
              </a:rPr>
              <a:t> S, et al. </a:t>
            </a:r>
            <a:r>
              <a:rPr lang="en-US" sz="700" b="0" i="1" dirty="0" smtClean="0">
                <a:solidFill>
                  <a:schemeClr val="tx2"/>
                </a:solidFill>
                <a:cs typeface="Arial" pitchFamily="34" charset="0"/>
              </a:rPr>
              <a:t>CCI</a:t>
            </a:r>
            <a:r>
              <a:rPr lang="en-US" sz="700" b="0" dirty="0" smtClean="0">
                <a:solidFill>
                  <a:schemeClr val="tx2"/>
                </a:solidFill>
                <a:cs typeface="Arial" pitchFamily="34" charset="0"/>
              </a:rPr>
              <a:t>. 2010;75:919-927.</a:t>
            </a:r>
          </a:p>
          <a:p>
            <a:pPr marL="228600" indent="-228600" algn="just">
              <a:buAutoNum type="arabicPeriod"/>
            </a:pPr>
            <a:r>
              <a:rPr lang="en-US" sz="700" b="0" dirty="0" err="1" smtClean="0">
                <a:solidFill>
                  <a:schemeClr val="tx2"/>
                </a:solidFill>
                <a:cs typeface="Arial" pitchFamily="34" charset="0"/>
              </a:rPr>
              <a:t>Kume</a:t>
            </a:r>
            <a:r>
              <a:rPr lang="en-US" sz="700" b="0" dirty="0" smtClean="0">
                <a:solidFill>
                  <a:schemeClr val="tx2"/>
                </a:solidFill>
                <a:cs typeface="Arial" pitchFamily="34" charset="0"/>
              </a:rPr>
              <a:t> T, et al. </a:t>
            </a:r>
            <a:r>
              <a:rPr lang="en-US" sz="700" b="0" i="1" dirty="0" err="1" smtClean="0">
                <a:solidFill>
                  <a:schemeClr val="tx2"/>
                </a:solidFill>
                <a:cs typeface="Arial" pitchFamily="34" charset="0"/>
              </a:rPr>
              <a:t>Circ</a:t>
            </a:r>
            <a:r>
              <a:rPr lang="en-US" sz="700" b="0" i="1" dirty="0" smtClean="0">
                <a:solidFill>
                  <a:schemeClr val="tx2"/>
                </a:solidFill>
                <a:cs typeface="Arial" pitchFamily="34" charset="0"/>
              </a:rPr>
              <a:t> J</a:t>
            </a:r>
            <a:r>
              <a:rPr lang="en-US" sz="700" b="0" dirty="0" smtClean="0">
                <a:solidFill>
                  <a:schemeClr val="tx2"/>
                </a:solidFill>
                <a:cs typeface="Arial" pitchFamily="34" charset="0"/>
              </a:rPr>
              <a:t>. 2007;71:643-647.</a:t>
            </a:r>
          </a:p>
          <a:p>
            <a:pPr marL="228600" indent="-228600" algn="just">
              <a:buFontTx/>
              <a:buAutoNum type="arabicPeriod"/>
            </a:pPr>
            <a:r>
              <a:rPr lang="en-US" sz="700" b="0" dirty="0" err="1" smtClean="0">
                <a:solidFill>
                  <a:schemeClr val="tx2"/>
                </a:solidFill>
              </a:rPr>
              <a:t>Genereux</a:t>
            </a:r>
            <a:r>
              <a:rPr lang="en-US" sz="700" b="0" dirty="0" smtClean="0">
                <a:solidFill>
                  <a:schemeClr val="tx2"/>
                </a:solidFill>
              </a:rPr>
              <a:t> </a:t>
            </a:r>
            <a:r>
              <a:rPr lang="en-US" sz="700" b="0" dirty="0">
                <a:solidFill>
                  <a:schemeClr val="tx2"/>
                </a:solidFill>
              </a:rPr>
              <a:t>P, et al. </a:t>
            </a:r>
            <a:r>
              <a:rPr lang="en-US" sz="700" b="0" i="1" dirty="0">
                <a:solidFill>
                  <a:schemeClr val="tx2"/>
                </a:solidFill>
              </a:rPr>
              <a:t>J Am </a:t>
            </a:r>
            <a:r>
              <a:rPr lang="en-US" sz="700" b="0" i="1" dirty="0" err="1">
                <a:solidFill>
                  <a:schemeClr val="tx2"/>
                </a:solidFill>
              </a:rPr>
              <a:t>Coll</a:t>
            </a:r>
            <a:r>
              <a:rPr lang="en-US" sz="700" b="0" i="1" dirty="0">
                <a:solidFill>
                  <a:schemeClr val="tx2"/>
                </a:solidFill>
              </a:rPr>
              <a:t> </a:t>
            </a:r>
            <a:r>
              <a:rPr lang="en-US" sz="700" b="0" i="1" dirty="0" err="1">
                <a:solidFill>
                  <a:schemeClr val="tx2"/>
                </a:solidFill>
              </a:rPr>
              <a:t>Cardiol</a:t>
            </a:r>
            <a:r>
              <a:rPr lang="en-US" sz="700" b="0" dirty="0">
                <a:solidFill>
                  <a:schemeClr val="tx2"/>
                </a:solidFill>
              </a:rPr>
              <a:t>. 2014;63:1845-54</a:t>
            </a:r>
            <a:r>
              <a:rPr lang="en-US" sz="700" b="0" dirty="0" smtClean="0">
                <a:solidFill>
                  <a:schemeClr val="tx2"/>
                </a:solidFill>
              </a:rPr>
              <a:t>.</a:t>
            </a:r>
          </a:p>
          <a:p>
            <a:pPr marL="228600" indent="-228600" algn="just">
              <a:buFontTx/>
              <a:buAutoNum type="arabicPeriod"/>
            </a:pPr>
            <a:r>
              <a:rPr lang="en-US" sz="700" dirty="0" err="1" smtClean="0">
                <a:solidFill>
                  <a:schemeClr val="tx2"/>
                </a:solidFill>
              </a:rPr>
              <a:t>Bourantas</a:t>
            </a:r>
            <a:r>
              <a:rPr lang="en-US" sz="700" dirty="0" smtClean="0">
                <a:solidFill>
                  <a:schemeClr val="tx2"/>
                </a:solidFill>
              </a:rPr>
              <a:t> CV, et al. </a:t>
            </a:r>
            <a:r>
              <a:rPr lang="en-US" sz="700" i="1" dirty="0" smtClean="0">
                <a:solidFill>
                  <a:schemeClr val="tx2"/>
                </a:solidFill>
              </a:rPr>
              <a:t>Heart</a:t>
            </a:r>
            <a:r>
              <a:rPr lang="en-US" sz="700" dirty="0" smtClean="0">
                <a:solidFill>
                  <a:schemeClr val="tx2"/>
                </a:solidFill>
              </a:rPr>
              <a:t>. 2014;100:1158-64.</a:t>
            </a:r>
            <a:endParaRPr lang="en-US" sz="700" b="0" dirty="0">
              <a:solidFill>
                <a:schemeClr val="tx2"/>
              </a:solidFill>
            </a:endParaRPr>
          </a:p>
          <a:p>
            <a:pPr algn="just"/>
            <a:endParaRPr lang="en-US" sz="700" b="0" dirty="0" smtClean="0">
              <a:solidFill>
                <a:schemeClr val="tx2"/>
              </a:solidFill>
              <a:cs typeface="Arial" pitchFamily="34" charset="0"/>
            </a:endParaRPr>
          </a:p>
          <a:p>
            <a:pPr marL="228600" indent="-228600" algn="just">
              <a:buFontTx/>
              <a:buAutoNum type="arabicPeriod"/>
            </a:pPr>
            <a:endParaRPr lang="en-US" sz="700" b="0" dirty="0">
              <a:solidFill>
                <a:schemeClr val="tx2"/>
              </a:solidFill>
            </a:endParaRPr>
          </a:p>
          <a:p>
            <a:pPr marL="228600" indent="-228600" algn="just">
              <a:buAutoNum type="arabicPeriod"/>
            </a:pPr>
            <a:endParaRPr lang="en-US" sz="700" b="0" dirty="0" smtClean="0">
              <a:solidFill>
                <a:schemeClr val="tx2"/>
              </a:solidFill>
              <a:cs typeface="Arial" pitchFamily="34" charset="0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" y="47625"/>
            <a:ext cx="9144000" cy="8953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 cap="all">
                <a:solidFill>
                  <a:srgbClr val="49A94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chemeClr val="accent5">
                    <a:lumMod val="50000"/>
                  </a:schemeClr>
                </a:solidFill>
              </a:rPr>
              <a:t>WHAT IS CORONARY ARTERY Calcification </a:t>
            </a:r>
          </a:p>
          <a:p>
            <a:r>
              <a:rPr lang="en-US" sz="3000" dirty="0" smtClean="0">
                <a:solidFill>
                  <a:schemeClr val="accent5">
                    <a:lumMod val="50000"/>
                  </a:schemeClr>
                </a:solidFill>
              </a:rPr>
              <a:t>And HOW DO WE DEFINE IT?  </a:t>
            </a:r>
          </a:p>
        </p:txBody>
      </p:sp>
      <p:sp>
        <p:nvSpPr>
          <p:cNvPr id="3" name="Rectangle 2"/>
          <p:cNvSpPr/>
          <p:nvPr/>
        </p:nvSpPr>
        <p:spPr>
          <a:xfrm>
            <a:off x="1" y="1248599"/>
            <a:ext cx="5913848" cy="4180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2200"/>
              </a:lnSpc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600" dirty="0" smtClean="0">
                <a:cs typeface="Times New Roman" panose="02020603050405020304" pitchFamily="18" charset="0"/>
              </a:rPr>
              <a:t>Two definitions </a:t>
            </a:r>
            <a:r>
              <a:rPr lang="en-US" sz="1600" dirty="0">
                <a:cs typeface="Times New Roman" panose="02020603050405020304" pitchFamily="18" charset="0"/>
              </a:rPr>
              <a:t>of coronary </a:t>
            </a:r>
            <a:r>
              <a:rPr lang="en-US" sz="1600" dirty="0" smtClean="0">
                <a:cs typeface="Times New Roman" panose="02020603050405020304" pitchFamily="18" charset="0"/>
              </a:rPr>
              <a:t>calcification as proposed to the ICD-10-CM/PCS Committee: angiographic or IVUS</a:t>
            </a:r>
          </a:p>
          <a:p>
            <a:pPr marL="285750" indent="-285750">
              <a:lnSpc>
                <a:spcPts val="2200"/>
              </a:lnSpc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US" sz="1600" dirty="0" smtClean="0">
              <a:cs typeface="Times New Roman" panose="02020603050405020304" pitchFamily="18" charset="0"/>
            </a:endParaRPr>
          </a:p>
          <a:p>
            <a:pPr marL="742950" lvl="1" indent="-285750"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600" b="0" dirty="0" smtClean="0">
                <a:cs typeface="Times New Roman" panose="02020603050405020304" pitchFamily="18" charset="0"/>
              </a:rPr>
              <a:t>NONE or MILD calcification </a:t>
            </a:r>
          </a:p>
          <a:p>
            <a:pPr lvl="2">
              <a:buClr>
                <a:schemeClr val="accent3">
                  <a:lumMod val="50000"/>
                </a:schemeClr>
              </a:buClr>
            </a:pPr>
            <a:r>
              <a:rPr lang="en-US" sz="1400" b="0" dirty="0" smtClean="0">
                <a:cs typeface="Times New Roman" panose="02020603050405020304" pitchFamily="18" charset="0"/>
              </a:rPr>
              <a:t>– </a:t>
            </a:r>
            <a:r>
              <a:rPr lang="en-US" sz="1400" b="0" dirty="0" err="1">
                <a:cs typeface="Times New Roman" panose="02020603050405020304" pitchFamily="18" charset="0"/>
              </a:rPr>
              <a:t>Radiopacities</a:t>
            </a:r>
            <a:r>
              <a:rPr lang="en-US" sz="1400" b="0" dirty="0">
                <a:cs typeface="Times New Roman" panose="02020603050405020304" pitchFamily="18" charset="0"/>
              </a:rPr>
              <a:t> barely visible in close examination before contrast </a:t>
            </a:r>
            <a:r>
              <a:rPr lang="en-US" sz="1400" b="0" dirty="0" smtClean="0">
                <a:cs typeface="Times New Roman" panose="02020603050405020304" pitchFamily="18" charset="0"/>
              </a:rPr>
              <a:t>injection</a:t>
            </a:r>
            <a:r>
              <a:rPr lang="en-US" sz="1400" b="0" baseline="30000" dirty="0" smtClean="0">
                <a:cs typeface="Times New Roman" panose="02020603050405020304" pitchFamily="18" charset="0"/>
              </a:rPr>
              <a:t>1</a:t>
            </a:r>
            <a:r>
              <a:rPr lang="en-US" sz="1400" b="0" dirty="0" smtClean="0">
                <a:cs typeface="Times New Roman" panose="02020603050405020304" pitchFamily="18" charset="0"/>
              </a:rPr>
              <a:t> </a:t>
            </a:r>
            <a:r>
              <a:rPr lang="en-US" sz="1400" b="0" dirty="0">
                <a:cs typeface="Times New Roman" panose="02020603050405020304" pitchFamily="18" charset="0"/>
              </a:rPr>
              <a:t>or IVUS reveals arc of calcium less than </a:t>
            </a:r>
            <a:r>
              <a:rPr lang="en-US" sz="1400" b="0" dirty="0" smtClean="0">
                <a:cs typeface="Times New Roman" panose="02020603050405020304" pitchFamily="18" charset="0"/>
              </a:rPr>
              <a:t>90 degrees </a:t>
            </a:r>
            <a:r>
              <a:rPr lang="en-US" sz="1400" b="0" dirty="0">
                <a:cs typeface="Times New Roman" panose="02020603050405020304" pitchFamily="18" charset="0"/>
              </a:rPr>
              <a:t>or no calcium </a:t>
            </a:r>
            <a:r>
              <a:rPr lang="en-US" sz="1400" b="0" dirty="0" smtClean="0">
                <a:cs typeface="Times New Roman" panose="02020603050405020304" pitchFamily="18" charset="0"/>
              </a:rPr>
              <a:t>arc</a:t>
            </a:r>
            <a:r>
              <a:rPr lang="en-US" sz="1400" b="0" baseline="30000" dirty="0" smtClean="0">
                <a:cs typeface="Times New Roman" panose="02020603050405020304" pitchFamily="18" charset="0"/>
              </a:rPr>
              <a:t>4</a:t>
            </a:r>
          </a:p>
          <a:p>
            <a:pPr lvl="2">
              <a:buClr>
                <a:schemeClr val="accent3">
                  <a:lumMod val="50000"/>
                </a:schemeClr>
              </a:buClr>
            </a:pPr>
            <a:endParaRPr lang="en-US" sz="1400" b="0" baseline="30000" dirty="0">
              <a:cs typeface="Times New Roman" panose="02020603050405020304" pitchFamily="18" charset="0"/>
            </a:endParaRPr>
          </a:p>
          <a:p>
            <a:pPr marL="742950" lvl="1" indent="-285750"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600" b="0" dirty="0" smtClean="0">
                <a:cs typeface="Times New Roman" panose="02020603050405020304" pitchFamily="18" charset="0"/>
              </a:rPr>
              <a:t>MODERATE calcification </a:t>
            </a:r>
          </a:p>
          <a:p>
            <a:pPr lvl="1">
              <a:buClr>
                <a:schemeClr val="accent3">
                  <a:lumMod val="50000"/>
                </a:schemeClr>
              </a:buClr>
            </a:pPr>
            <a:r>
              <a:rPr lang="en-US" sz="1600" b="0" dirty="0" smtClean="0">
                <a:cs typeface="Times New Roman" panose="02020603050405020304" pitchFamily="18" charset="0"/>
              </a:rPr>
              <a:t>	</a:t>
            </a:r>
            <a:r>
              <a:rPr lang="en-US" sz="1600" b="0" dirty="0">
                <a:cs typeface="Times New Roman" panose="02020603050405020304" pitchFamily="18" charset="0"/>
              </a:rPr>
              <a:t> –</a:t>
            </a:r>
            <a:r>
              <a:rPr lang="en-US" sz="1600" b="0" dirty="0" smtClean="0">
                <a:cs typeface="Times New Roman" panose="02020603050405020304" pitchFamily="18" charset="0"/>
              </a:rPr>
              <a:t> </a:t>
            </a:r>
            <a:r>
              <a:rPr lang="en-US" sz="1400" b="0" dirty="0" err="1" smtClean="0">
                <a:cs typeface="Times New Roman" panose="02020603050405020304" pitchFamily="18" charset="0"/>
              </a:rPr>
              <a:t>Radiopacities</a:t>
            </a:r>
            <a:r>
              <a:rPr lang="en-US" sz="1400" b="0" dirty="0" smtClean="0">
                <a:cs typeface="Times New Roman" panose="02020603050405020304" pitchFamily="18" charset="0"/>
              </a:rPr>
              <a:t> noted only during the cardiac cycle before 	contrast injection</a:t>
            </a:r>
            <a:r>
              <a:rPr lang="en-US" sz="1400" b="0" baseline="30000" dirty="0" smtClean="0">
                <a:cs typeface="Times New Roman" panose="02020603050405020304" pitchFamily="18" charset="0"/>
              </a:rPr>
              <a:t>1,2,3</a:t>
            </a:r>
            <a:r>
              <a:rPr lang="en-US" sz="1400" b="0" dirty="0" smtClean="0">
                <a:cs typeface="Times New Roman" panose="02020603050405020304" pitchFamily="18" charset="0"/>
              </a:rPr>
              <a:t> or IVUS reveals arc of calcium 90 to 	180 degrees</a:t>
            </a:r>
            <a:r>
              <a:rPr lang="en-US" sz="1400" b="0" baseline="30000" dirty="0" smtClean="0">
                <a:cs typeface="Times New Roman" panose="02020603050405020304" pitchFamily="18" charset="0"/>
              </a:rPr>
              <a:t>4,5</a:t>
            </a:r>
          </a:p>
          <a:p>
            <a:pPr lvl="1">
              <a:buClr>
                <a:schemeClr val="accent3">
                  <a:lumMod val="50000"/>
                </a:schemeClr>
              </a:buClr>
            </a:pPr>
            <a:endParaRPr lang="en-US" sz="1400" b="0" baseline="30000" dirty="0" smtClean="0">
              <a:cs typeface="Times New Roman" panose="02020603050405020304" pitchFamily="18" charset="0"/>
            </a:endParaRPr>
          </a:p>
          <a:p>
            <a:pPr marL="742950" lvl="1" indent="-285750"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600" b="0" dirty="0" smtClean="0">
                <a:cs typeface="Times New Roman" panose="02020603050405020304" pitchFamily="18" charset="0"/>
              </a:rPr>
              <a:t>SEVERE calcification</a:t>
            </a:r>
            <a:endParaRPr lang="en-US" sz="1600" b="0" dirty="0">
              <a:cs typeface="Times New Roman" panose="02020603050405020304" pitchFamily="18" charset="0"/>
            </a:endParaRPr>
          </a:p>
          <a:p>
            <a:pPr lvl="1">
              <a:buClr>
                <a:schemeClr val="accent3">
                  <a:lumMod val="50000"/>
                </a:schemeClr>
              </a:buClr>
            </a:pPr>
            <a:r>
              <a:rPr lang="en-US" sz="1600" b="0" dirty="0" smtClean="0">
                <a:cs typeface="Times New Roman" panose="02020603050405020304" pitchFamily="18" charset="0"/>
              </a:rPr>
              <a:t>	– </a:t>
            </a:r>
            <a:r>
              <a:rPr lang="en-US" sz="1400" b="0" dirty="0" err="1">
                <a:cs typeface="Times New Roman" panose="02020603050405020304" pitchFamily="18" charset="0"/>
              </a:rPr>
              <a:t>Radiopacities</a:t>
            </a:r>
            <a:r>
              <a:rPr lang="en-US" sz="1400" b="0" dirty="0">
                <a:cs typeface="Times New Roman" panose="02020603050405020304" pitchFamily="18" charset="0"/>
              </a:rPr>
              <a:t> noted </a:t>
            </a:r>
            <a:r>
              <a:rPr lang="en-US" sz="1400" b="0" dirty="0" smtClean="0">
                <a:cs typeface="Times New Roman" panose="02020603050405020304" pitchFamily="18" charset="0"/>
              </a:rPr>
              <a:t>without cardiac motion before contrast 	injection generally compromising both sides of the arterial 	lumen</a:t>
            </a:r>
            <a:r>
              <a:rPr lang="en-US" sz="1400" b="0" baseline="30000" dirty="0" smtClean="0">
                <a:cs typeface="Times New Roman" panose="02020603050405020304" pitchFamily="18" charset="0"/>
              </a:rPr>
              <a:t>1,2,3</a:t>
            </a:r>
            <a:r>
              <a:rPr lang="en-US" sz="1400" b="0" dirty="0" smtClean="0">
                <a:cs typeface="Times New Roman" panose="02020603050405020304" pitchFamily="18" charset="0"/>
              </a:rPr>
              <a:t> or IVUS reveals arc of calcium greater than 180 	degrees</a:t>
            </a:r>
            <a:r>
              <a:rPr lang="en-US" sz="1400" b="0" baseline="30000" dirty="0" smtClean="0">
                <a:cs typeface="Times New Roman" panose="02020603050405020304" pitchFamily="18" charset="0"/>
              </a:rPr>
              <a:t>4,5,6</a:t>
            </a:r>
          </a:p>
        </p:txBody>
      </p:sp>
      <p:pic>
        <p:nvPicPr>
          <p:cNvPr id="23" name="Picture 4" descr="Calcium 2"/>
          <p:cNvPicPr>
            <a:picLocks noChangeAspect="1" noChangeArrowheads="1"/>
          </p:cNvPicPr>
          <p:nvPr/>
        </p:nvPicPr>
        <p:blipFill>
          <a:blip r:embed="rId3" cstate="print"/>
          <a:srcRect t="7594" r="43051" b="32631"/>
          <a:stretch>
            <a:fillRect/>
          </a:stretch>
        </p:blipFill>
        <p:spPr bwMode="auto">
          <a:xfrm>
            <a:off x="5964769" y="4028946"/>
            <a:ext cx="2899864" cy="2435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2" name="Rectangle 1"/>
          <p:cNvSpPr/>
          <p:nvPr/>
        </p:nvSpPr>
        <p:spPr>
          <a:xfrm>
            <a:off x="1" y="5638800"/>
            <a:ext cx="9163049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ts val="2200"/>
              </a:lnSpc>
              <a:buClr>
                <a:srgbClr val="C4D600">
                  <a:lumMod val="50000"/>
                </a:srgbClr>
              </a:buClr>
              <a:buFont typeface="Wingdings" panose="05000000000000000000" pitchFamily="2" charset="2"/>
              <a:buChar char="§"/>
            </a:pPr>
            <a:r>
              <a:rPr lang="en-US" sz="1500" dirty="0" smtClean="0">
                <a:solidFill>
                  <a:srgbClr val="515450"/>
                </a:solidFill>
              </a:rPr>
              <a:t>Incidence </a:t>
            </a:r>
            <a:r>
              <a:rPr lang="en-US" sz="1500" dirty="0">
                <a:solidFill>
                  <a:srgbClr val="515450"/>
                </a:solidFill>
              </a:rPr>
              <a:t>of severe calcification: </a:t>
            </a:r>
            <a:r>
              <a:rPr lang="en-US" sz="1500" dirty="0" smtClean="0">
                <a:solidFill>
                  <a:srgbClr val="515450"/>
                </a:solidFill>
              </a:rPr>
              <a:t>6%</a:t>
            </a:r>
            <a:r>
              <a:rPr lang="en-US" sz="1500" baseline="30000" dirty="0" smtClean="0">
                <a:solidFill>
                  <a:srgbClr val="515450"/>
                </a:solidFill>
              </a:rPr>
              <a:t>7</a:t>
            </a:r>
            <a:r>
              <a:rPr lang="en-US" sz="1500" dirty="0" smtClean="0">
                <a:solidFill>
                  <a:srgbClr val="515450"/>
                </a:solidFill>
              </a:rPr>
              <a:t> </a:t>
            </a:r>
            <a:r>
              <a:rPr lang="en-US" sz="1500" dirty="0">
                <a:solidFill>
                  <a:srgbClr val="515450"/>
                </a:solidFill>
              </a:rPr>
              <a:t>to </a:t>
            </a:r>
            <a:r>
              <a:rPr lang="en-US" sz="1500" dirty="0" smtClean="0">
                <a:solidFill>
                  <a:srgbClr val="515450"/>
                </a:solidFill>
              </a:rPr>
              <a:t>20%</a:t>
            </a:r>
            <a:r>
              <a:rPr lang="en-US" sz="1500" baseline="30000" dirty="0" smtClean="0">
                <a:solidFill>
                  <a:srgbClr val="515450"/>
                </a:solidFill>
              </a:rPr>
              <a:t>8</a:t>
            </a:r>
            <a:endParaRPr lang="en-US" sz="1500" baseline="30000" dirty="0">
              <a:solidFill>
                <a:srgbClr val="51545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444414" y="6459379"/>
            <a:ext cx="202331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solidFill>
                  <a:schemeClr val="tx2"/>
                </a:solidFill>
              </a:rPr>
              <a:t>Image courtesy of Nabil Dib, MD</a:t>
            </a:r>
          </a:p>
        </p:txBody>
      </p:sp>
      <p:sp>
        <p:nvSpPr>
          <p:cNvPr id="26" name="Slide Number Placeholder 1"/>
          <p:cNvSpPr txBox="1">
            <a:spLocks/>
          </p:cNvSpPr>
          <p:nvPr/>
        </p:nvSpPr>
        <p:spPr>
          <a:xfrm>
            <a:off x="8870364" y="6591300"/>
            <a:ext cx="321261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69092621-12EF-422F-8A36-747E8E5BA305}" type="slidenum">
              <a:rPr lang="en-US" sz="1300" smtClean="0">
                <a:solidFill>
                  <a:srgbClr val="FFFFFF"/>
                </a:solidFill>
              </a:rPr>
              <a:pPr algn="r">
                <a:defRPr/>
              </a:pPr>
              <a:t>4</a:t>
            </a:fld>
            <a:endParaRPr lang="en-US" sz="1300" dirty="0">
              <a:solidFill>
                <a:srgbClr val="FFFFFF"/>
              </a:solidFill>
            </a:endParaRPr>
          </a:p>
        </p:txBody>
      </p:sp>
      <p:sp>
        <p:nvSpPr>
          <p:cNvPr id="29" name="Slide Number Placeholder 1"/>
          <p:cNvSpPr txBox="1">
            <a:spLocks/>
          </p:cNvSpPr>
          <p:nvPr/>
        </p:nvSpPr>
        <p:spPr>
          <a:xfrm>
            <a:off x="8841789" y="6553200"/>
            <a:ext cx="321261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69092621-12EF-422F-8A36-747E8E5BA305}" type="slidenum">
              <a:rPr lang="en-US" sz="1300" smtClean="0">
                <a:solidFill>
                  <a:schemeClr val="tx2"/>
                </a:solidFill>
              </a:rPr>
              <a:pPr algn="r">
                <a:defRPr/>
              </a:pPr>
              <a:t>4</a:t>
            </a:fld>
            <a:endParaRPr lang="en-US" sz="1300" dirty="0">
              <a:solidFill>
                <a:schemeClr val="tx2"/>
              </a:solidFill>
            </a:endParaRPr>
          </a:p>
        </p:txBody>
      </p:sp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70787" y="1111376"/>
            <a:ext cx="2815706" cy="259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5" name="Straight Arrow Connector 34"/>
          <p:cNvCxnSpPr/>
          <p:nvPr/>
        </p:nvCxnSpPr>
        <p:spPr>
          <a:xfrm flipV="1">
            <a:off x="7239000" y="1586563"/>
            <a:ext cx="320675" cy="194631"/>
          </a:xfrm>
          <a:prstGeom prst="straightConnector1">
            <a:avLst/>
          </a:prstGeom>
          <a:noFill/>
          <a:ln w="9525" cap="flat" cmpd="sng" algn="ctr">
            <a:solidFill>
              <a:srgbClr val="FFFF00"/>
            </a:solidFill>
            <a:prstDash val="solid"/>
            <a:tailEnd type="arrow"/>
          </a:ln>
          <a:effectLst/>
        </p:spPr>
      </p:cxnSp>
      <p:cxnSp>
        <p:nvCxnSpPr>
          <p:cNvPr id="36" name="Straight Arrow Connector 35"/>
          <p:cNvCxnSpPr/>
          <p:nvPr/>
        </p:nvCxnSpPr>
        <p:spPr>
          <a:xfrm flipV="1">
            <a:off x="7440741" y="2035383"/>
            <a:ext cx="342900" cy="149981"/>
          </a:xfrm>
          <a:prstGeom prst="straightConnector1">
            <a:avLst/>
          </a:prstGeom>
          <a:noFill/>
          <a:ln w="9525" cap="flat" cmpd="sng" algn="ctr">
            <a:solidFill>
              <a:srgbClr val="FFFF00"/>
            </a:solidFill>
            <a:prstDash val="solid"/>
            <a:tailEnd type="arrow"/>
          </a:ln>
          <a:effectLst/>
        </p:spPr>
      </p:cxnSp>
      <p:cxnSp>
        <p:nvCxnSpPr>
          <p:cNvPr id="37" name="Straight Arrow Connector 36"/>
          <p:cNvCxnSpPr/>
          <p:nvPr/>
        </p:nvCxnSpPr>
        <p:spPr>
          <a:xfrm flipV="1">
            <a:off x="7440741" y="2459369"/>
            <a:ext cx="302255" cy="142807"/>
          </a:xfrm>
          <a:prstGeom prst="straightConnector1">
            <a:avLst/>
          </a:prstGeom>
          <a:noFill/>
          <a:ln w="9525" cap="flat" cmpd="sng" algn="ctr">
            <a:solidFill>
              <a:srgbClr val="FFFF00"/>
            </a:solidFill>
            <a:prstDash val="solid"/>
            <a:tailEnd type="arrow"/>
          </a:ln>
          <a:effectLst/>
        </p:spPr>
      </p:cxnSp>
      <p:cxnSp>
        <p:nvCxnSpPr>
          <p:cNvPr id="39" name="Straight Arrow Connector 38"/>
          <p:cNvCxnSpPr/>
          <p:nvPr/>
        </p:nvCxnSpPr>
        <p:spPr>
          <a:xfrm flipH="1">
            <a:off x="8153400" y="1586563"/>
            <a:ext cx="314325" cy="84242"/>
          </a:xfrm>
          <a:prstGeom prst="straightConnector1">
            <a:avLst/>
          </a:prstGeom>
          <a:noFill/>
          <a:ln w="9525" cap="flat" cmpd="sng" algn="ctr">
            <a:solidFill>
              <a:srgbClr val="FFFF00"/>
            </a:solidFill>
            <a:prstDash val="solid"/>
            <a:tailEnd type="arrow"/>
          </a:ln>
          <a:effectLst/>
        </p:spPr>
      </p:cxnSp>
      <p:cxnSp>
        <p:nvCxnSpPr>
          <p:cNvPr id="40" name="Straight Arrow Connector 39"/>
          <p:cNvCxnSpPr/>
          <p:nvPr/>
        </p:nvCxnSpPr>
        <p:spPr>
          <a:xfrm flipH="1">
            <a:off x="7848600" y="1248599"/>
            <a:ext cx="304800" cy="116670"/>
          </a:xfrm>
          <a:prstGeom prst="straightConnector1">
            <a:avLst/>
          </a:prstGeom>
          <a:noFill/>
          <a:ln w="9525" cap="flat" cmpd="sng" algn="ctr">
            <a:solidFill>
              <a:srgbClr val="FFFF00"/>
            </a:solidFill>
            <a:prstDash val="solid"/>
            <a:tailEnd type="arrow"/>
          </a:ln>
          <a:effectLst/>
        </p:spPr>
      </p:cxnSp>
      <p:sp>
        <p:nvSpPr>
          <p:cNvPr id="43" name="TextBox 42"/>
          <p:cNvSpPr txBox="1"/>
          <p:nvPr/>
        </p:nvSpPr>
        <p:spPr>
          <a:xfrm>
            <a:off x="6033440" y="1998904"/>
            <a:ext cx="1407301" cy="923301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defTabSz="659282"/>
            <a:r>
              <a:rPr lang="en-US" dirty="0">
                <a:solidFill>
                  <a:srgbClr val="FFFF00"/>
                </a:solidFill>
                <a:latin typeface="Constantia"/>
              </a:rPr>
              <a:t>Calcium Deposits </a:t>
            </a:r>
          </a:p>
          <a:p>
            <a:pPr defTabSz="659282"/>
            <a:r>
              <a:rPr lang="en-US" dirty="0">
                <a:solidFill>
                  <a:srgbClr val="FFFF00"/>
                </a:solidFill>
                <a:latin typeface="Constantia"/>
              </a:rPr>
              <a:t>In the LAD</a:t>
            </a:r>
          </a:p>
        </p:txBody>
      </p:sp>
      <p:cxnSp>
        <p:nvCxnSpPr>
          <p:cNvPr id="60" name="Straight Arrow Connector 59"/>
          <p:cNvCxnSpPr/>
          <p:nvPr/>
        </p:nvCxnSpPr>
        <p:spPr>
          <a:xfrm flipV="1">
            <a:off x="6248400" y="5362641"/>
            <a:ext cx="385241" cy="21970"/>
          </a:xfrm>
          <a:prstGeom prst="straightConnector1">
            <a:avLst/>
          </a:prstGeom>
          <a:noFill/>
          <a:ln w="9525" cap="flat" cmpd="sng" algn="ctr">
            <a:solidFill>
              <a:srgbClr val="FFFF00"/>
            </a:solidFill>
            <a:prstDash val="solid"/>
            <a:tailEnd type="arrow"/>
          </a:ln>
          <a:effectLst/>
        </p:spPr>
      </p:cxnSp>
      <p:cxnSp>
        <p:nvCxnSpPr>
          <p:cNvPr id="63" name="Straight Arrow Connector 62"/>
          <p:cNvCxnSpPr/>
          <p:nvPr/>
        </p:nvCxnSpPr>
        <p:spPr>
          <a:xfrm>
            <a:off x="6426734" y="4598448"/>
            <a:ext cx="385241" cy="187262"/>
          </a:xfrm>
          <a:prstGeom prst="straightConnector1">
            <a:avLst/>
          </a:prstGeom>
          <a:noFill/>
          <a:ln w="9525" cap="flat" cmpd="sng" algn="ctr">
            <a:solidFill>
              <a:srgbClr val="FFFF00"/>
            </a:solidFill>
            <a:prstDash val="solid"/>
            <a:tailEnd type="arrow"/>
          </a:ln>
          <a:effectLst/>
        </p:spPr>
      </p:cxnSp>
      <p:cxnSp>
        <p:nvCxnSpPr>
          <p:cNvPr id="64" name="Straight Arrow Connector 63"/>
          <p:cNvCxnSpPr/>
          <p:nvPr/>
        </p:nvCxnSpPr>
        <p:spPr>
          <a:xfrm>
            <a:off x="7162800" y="4236125"/>
            <a:ext cx="33468" cy="285221"/>
          </a:xfrm>
          <a:prstGeom prst="straightConnector1">
            <a:avLst/>
          </a:prstGeom>
          <a:noFill/>
          <a:ln w="9525" cap="flat" cmpd="sng" algn="ctr">
            <a:solidFill>
              <a:srgbClr val="FFFF00"/>
            </a:solidFill>
            <a:prstDash val="soli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50632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-1" y="56429"/>
            <a:ext cx="6010275" cy="1086571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b="1" dirty="0" smtClean="0">
                <a:solidFill>
                  <a:schemeClr val="accent5">
                    <a:lumMod val="50000"/>
                  </a:schemeClr>
                </a:solidFill>
              </a:rPr>
              <a:t>WHY DO WE CARE ABOUT CORONARY CALCIFICATION?</a:t>
            </a:r>
          </a:p>
          <a:p>
            <a:endParaRPr lang="en-US" sz="3300" b="1" dirty="0" smtClean="0">
              <a:solidFill>
                <a:schemeClr val="accent5">
                  <a:lumMod val="50000"/>
                </a:schemeClr>
              </a:solidFill>
              <a:ea typeface="ＭＳ Ｐゴシック" pitchFamily="34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5719" y="1044476"/>
            <a:ext cx="584596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200" b="0" dirty="0" smtClean="0">
                <a:solidFill>
                  <a:schemeClr val="tx2"/>
                </a:solidFill>
              </a:rPr>
              <a:t>Respond </a:t>
            </a:r>
            <a:r>
              <a:rPr lang="en-US" sz="1200" b="0" dirty="0">
                <a:solidFill>
                  <a:schemeClr val="tx2"/>
                </a:solidFill>
              </a:rPr>
              <a:t>poorly to </a:t>
            </a:r>
            <a:r>
              <a:rPr lang="en-US" sz="1200" b="0" dirty="0" smtClean="0">
                <a:solidFill>
                  <a:schemeClr val="tx2"/>
                </a:solidFill>
              </a:rPr>
              <a:t>angioplasty</a:t>
            </a:r>
            <a:r>
              <a:rPr lang="en-US" sz="1200" b="0" baseline="30000" dirty="0" smtClean="0">
                <a:solidFill>
                  <a:schemeClr val="tx2"/>
                </a:solidFill>
              </a:rPr>
              <a:t>1</a:t>
            </a:r>
          </a:p>
          <a:p>
            <a:pPr marL="285750" indent="-2857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200" b="0" dirty="0" smtClean="0">
                <a:solidFill>
                  <a:schemeClr val="tx2"/>
                </a:solidFill>
              </a:rPr>
              <a:t>Difficult </a:t>
            </a:r>
            <a:r>
              <a:rPr lang="en-US" sz="1200" b="0" dirty="0">
                <a:solidFill>
                  <a:schemeClr val="tx2"/>
                </a:solidFill>
              </a:rPr>
              <a:t>to completely </a:t>
            </a:r>
            <a:r>
              <a:rPr lang="en-US" sz="1200" b="0" dirty="0" smtClean="0">
                <a:solidFill>
                  <a:schemeClr val="tx2"/>
                </a:solidFill>
              </a:rPr>
              <a:t>dilate</a:t>
            </a:r>
            <a:r>
              <a:rPr lang="en-US" sz="1200" b="0" baseline="30000" dirty="0" smtClean="0">
                <a:solidFill>
                  <a:schemeClr val="tx2"/>
                </a:solidFill>
              </a:rPr>
              <a:t>2</a:t>
            </a:r>
          </a:p>
          <a:p>
            <a:pPr marL="285750" indent="-2857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200" b="0" dirty="0" smtClean="0">
                <a:solidFill>
                  <a:schemeClr val="tx2"/>
                </a:solidFill>
              </a:rPr>
              <a:t>Prone to dissection during balloon angioplasty or predilatation</a:t>
            </a:r>
            <a:r>
              <a:rPr lang="en-US" sz="1200" b="0" baseline="30000" dirty="0" smtClean="0">
                <a:solidFill>
                  <a:schemeClr val="tx2"/>
                </a:solidFill>
              </a:rPr>
              <a:t>1</a:t>
            </a:r>
          </a:p>
          <a:p>
            <a:pPr marL="285750" indent="-2857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200" b="0" dirty="0" smtClean="0">
                <a:solidFill>
                  <a:schemeClr val="tx2"/>
                </a:solidFill>
              </a:rPr>
              <a:t>Preclude </a:t>
            </a:r>
            <a:r>
              <a:rPr lang="en-US" sz="1200" b="0" dirty="0">
                <a:solidFill>
                  <a:schemeClr val="tx2"/>
                </a:solidFill>
              </a:rPr>
              <a:t>stent </a:t>
            </a:r>
            <a:r>
              <a:rPr lang="en-US" sz="1200" b="0" dirty="0" smtClean="0">
                <a:solidFill>
                  <a:schemeClr val="tx2"/>
                </a:solidFill>
              </a:rPr>
              <a:t>delivery to the desired location</a:t>
            </a:r>
            <a:r>
              <a:rPr lang="en-US" sz="1200" b="0" baseline="30000" dirty="0" smtClean="0">
                <a:solidFill>
                  <a:schemeClr val="tx2"/>
                </a:solidFill>
              </a:rPr>
              <a:t>2,3</a:t>
            </a:r>
          </a:p>
          <a:p>
            <a:pPr marL="285750" indent="-2857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200" b="0" dirty="0" smtClean="0">
                <a:solidFill>
                  <a:schemeClr val="tx2"/>
                </a:solidFill>
              </a:rPr>
              <a:t>Can </a:t>
            </a:r>
            <a:r>
              <a:rPr lang="en-US" sz="1200" b="0" dirty="0">
                <a:solidFill>
                  <a:schemeClr val="tx2"/>
                </a:solidFill>
              </a:rPr>
              <a:t>prevent adequate stent </a:t>
            </a:r>
            <a:r>
              <a:rPr lang="en-US" sz="1200" b="0" dirty="0" smtClean="0">
                <a:solidFill>
                  <a:schemeClr val="tx2"/>
                </a:solidFill>
              </a:rPr>
              <a:t>expansion</a:t>
            </a:r>
            <a:r>
              <a:rPr lang="en-US" sz="1200" b="0" baseline="30000" dirty="0" smtClean="0">
                <a:solidFill>
                  <a:schemeClr val="tx2"/>
                </a:solidFill>
              </a:rPr>
              <a:t>4 </a:t>
            </a:r>
            <a:r>
              <a:rPr lang="en-US" sz="1200" b="0" dirty="0" smtClean="0">
                <a:solidFill>
                  <a:schemeClr val="tx2"/>
                </a:solidFill>
              </a:rPr>
              <a:t>→ restenosis, stent thrombosis, readmissions</a:t>
            </a:r>
          </a:p>
          <a:p>
            <a:pPr marL="285750" indent="-2857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200" b="0" dirty="0" smtClean="0">
                <a:solidFill>
                  <a:schemeClr val="tx2"/>
                </a:solidFill>
              </a:rPr>
              <a:t>May result in stent malapposition</a:t>
            </a:r>
            <a:r>
              <a:rPr lang="en-US" sz="1200" b="0" baseline="30000" dirty="0" smtClean="0">
                <a:solidFill>
                  <a:schemeClr val="tx2"/>
                </a:solidFill>
              </a:rPr>
              <a:t>5</a:t>
            </a:r>
          </a:p>
          <a:p>
            <a:pPr marL="285750" indent="-2857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200" b="0" dirty="0" smtClean="0">
                <a:solidFill>
                  <a:schemeClr val="tx2"/>
                </a:solidFill>
              </a:rPr>
              <a:t>Insufficient drug penetration and subsequent restenosis</a:t>
            </a:r>
            <a:r>
              <a:rPr lang="en-US" sz="1200" b="0" baseline="30000" dirty="0" smtClean="0">
                <a:solidFill>
                  <a:schemeClr val="tx2"/>
                </a:solidFill>
              </a:rPr>
              <a:t>6</a:t>
            </a:r>
          </a:p>
        </p:txBody>
      </p:sp>
      <p:sp>
        <p:nvSpPr>
          <p:cNvPr id="12" name="Rectangle 11"/>
          <p:cNvSpPr/>
          <p:nvPr/>
        </p:nvSpPr>
        <p:spPr>
          <a:xfrm>
            <a:off x="-66487" y="6248400"/>
            <a:ext cx="9515287" cy="1277273"/>
          </a:xfrm>
          <a:prstGeom prst="rect">
            <a:avLst/>
          </a:prstGeom>
        </p:spPr>
        <p:txBody>
          <a:bodyPr wrap="square" numCol="3" spcCol="457200">
            <a:spAutoFit/>
          </a:bodyPr>
          <a:lstStyle/>
          <a:p>
            <a:pPr marL="228600" indent="-228600">
              <a:buFontTx/>
              <a:buAutoNum type="arabicPeriod"/>
            </a:pPr>
            <a:r>
              <a:rPr lang="en-US" sz="700" b="0" dirty="0">
                <a:solidFill>
                  <a:schemeClr val="tx2"/>
                </a:solidFill>
              </a:rPr>
              <a:t>Fitzgerald PJ, et al. </a:t>
            </a:r>
            <a:r>
              <a:rPr lang="en-US" sz="700" b="0" i="1" dirty="0">
                <a:solidFill>
                  <a:schemeClr val="tx2"/>
                </a:solidFill>
              </a:rPr>
              <a:t>Circulation</a:t>
            </a:r>
            <a:r>
              <a:rPr lang="en-US" sz="700" b="0" dirty="0">
                <a:solidFill>
                  <a:schemeClr val="tx2"/>
                </a:solidFill>
              </a:rPr>
              <a:t>. 1992;86:64-70.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US" sz="700" b="0" dirty="0" err="1" smtClean="0">
                <a:solidFill>
                  <a:schemeClr val="tx2"/>
                </a:solidFill>
              </a:rPr>
              <a:t>Cavusoglu</a:t>
            </a:r>
            <a:r>
              <a:rPr lang="en-US" sz="700" b="0" dirty="0" smtClean="0">
                <a:solidFill>
                  <a:schemeClr val="tx2"/>
                </a:solidFill>
              </a:rPr>
              <a:t> </a:t>
            </a:r>
            <a:r>
              <a:rPr lang="en-US" sz="700" b="0" dirty="0">
                <a:solidFill>
                  <a:schemeClr val="tx2"/>
                </a:solidFill>
              </a:rPr>
              <a:t>E, et al. </a:t>
            </a:r>
            <a:r>
              <a:rPr lang="en-US" sz="700" b="0" i="1" dirty="0" err="1">
                <a:solidFill>
                  <a:schemeClr val="tx2"/>
                </a:solidFill>
              </a:rPr>
              <a:t>Cathet</a:t>
            </a:r>
            <a:r>
              <a:rPr lang="en-US" sz="700" b="0" i="1" dirty="0">
                <a:solidFill>
                  <a:schemeClr val="tx2"/>
                </a:solidFill>
              </a:rPr>
              <a:t> </a:t>
            </a:r>
            <a:r>
              <a:rPr lang="en-US" sz="700" b="0" i="1" dirty="0" err="1">
                <a:solidFill>
                  <a:schemeClr val="tx2"/>
                </a:solidFill>
              </a:rPr>
              <a:t>Cardivasc</a:t>
            </a:r>
            <a:r>
              <a:rPr lang="en-US" sz="700" b="0" i="1" dirty="0">
                <a:solidFill>
                  <a:schemeClr val="tx2"/>
                </a:solidFill>
              </a:rPr>
              <a:t> </a:t>
            </a:r>
            <a:r>
              <a:rPr lang="en-US" sz="700" b="0" i="1" dirty="0" err="1">
                <a:solidFill>
                  <a:schemeClr val="tx2"/>
                </a:solidFill>
              </a:rPr>
              <a:t>Intervent</a:t>
            </a:r>
            <a:r>
              <a:rPr lang="en-US" sz="700" b="0" dirty="0">
                <a:solidFill>
                  <a:schemeClr val="tx2"/>
                </a:solidFill>
              </a:rPr>
              <a:t>. 2004;62:485-498.</a:t>
            </a:r>
          </a:p>
          <a:p>
            <a:pPr marL="228600" lvl="0" indent="-228600" algn="just">
              <a:buFont typeface="+mj-lt"/>
              <a:buAutoNum type="arabicPeriod"/>
            </a:pPr>
            <a:r>
              <a:rPr lang="en-US" sz="700" b="0" dirty="0" err="1">
                <a:solidFill>
                  <a:schemeClr val="tx2"/>
                </a:solidFill>
              </a:rPr>
              <a:t>Gilutz</a:t>
            </a:r>
            <a:r>
              <a:rPr lang="en-US" sz="700" b="0" dirty="0">
                <a:solidFill>
                  <a:schemeClr val="tx2"/>
                </a:solidFill>
              </a:rPr>
              <a:t> H, et al. </a:t>
            </a:r>
            <a:r>
              <a:rPr lang="en-US" sz="700" b="0" i="1" dirty="0" err="1">
                <a:solidFill>
                  <a:schemeClr val="tx2"/>
                </a:solidFill>
              </a:rPr>
              <a:t>Cathet</a:t>
            </a:r>
            <a:r>
              <a:rPr lang="en-US" sz="700" b="0" i="1" dirty="0">
                <a:solidFill>
                  <a:schemeClr val="tx2"/>
                </a:solidFill>
              </a:rPr>
              <a:t> </a:t>
            </a:r>
            <a:r>
              <a:rPr lang="en-US" sz="700" b="0" i="1" dirty="0" err="1">
                <a:solidFill>
                  <a:schemeClr val="tx2"/>
                </a:solidFill>
              </a:rPr>
              <a:t>Cardiovasc</a:t>
            </a:r>
            <a:r>
              <a:rPr lang="en-US" sz="700" b="0" i="1" dirty="0">
                <a:solidFill>
                  <a:schemeClr val="tx2"/>
                </a:solidFill>
              </a:rPr>
              <a:t> </a:t>
            </a:r>
            <a:r>
              <a:rPr lang="en-US" sz="700" b="0" i="1" dirty="0" err="1">
                <a:solidFill>
                  <a:schemeClr val="tx2"/>
                </a:solidFill>
              </a:rPr>
              <a:t>Intervent</a:t>
            </a:r>
            <a:r>
              <a:rPr lang="en-US" sz="700" b="0" dirty="0">
                <a:solidFill>
                  <a:schemeClr val="tx2"/>
                </a:solidFill>
              </a:rPr>
              <a:t>. 2000;50:212-214</a:t>
            </a:r>
            <a:r>
              <a:rPr lang="en-US" sz="700" b="0" dirty="0" smtClean="0">
                <a:solidFill>
                  <a:schemeClr val="tx2"/>
                </a:solidFill>
              </a:rPr>
              <a:t>.</a:t>
            </a:r>
          </a:p>
          <a:p>
            <a:pPr marL="228600" lvl="0" indent="-228600" algn="just">
              <a:buFont typeface="+mj-lt"/>
              <a:buAutoNum type="arabicPeriod"/>
            </a:pPr>
            <a:endParaRPr lang="en-US" sz="700" b="0" dirty="0" smtClean="0">
              <a:solidFill>
                <a:schemeClr val="tx2"/>
              </a:solidFill>
            </a:endParaRPr>
          </a:p>
          <a:p>
            <a:pPr marL="228600" lvl="0" indent="-228600" algn="just">
              <a:buFont typeface="+mj-lt"/>
              <a:buAutoNum type="arabicPeriod"/>
            </a:pPr>
            <a:endParaRPr lang="en-US" sz="700" b="0" dirty="0" smtClean="0">
              <a:solidFill>
                <a:schemeClr val="tx2"/>
              </a:solidFill>
            </a:endParaRPr>
          </a:p>
          <a:p>
            <a:pPr marL="228600" lvl="0" indent="-228600" algn="just">
              <a:buFont typeface="+mj-lt"/>
              <a:buAutoNum type="arabicPeriod"/>
            </a:pPr>
            <a:endParaRPr lang="en-US" sz="700" dirty="0">
              <a:solidFill>
                <a:schemeClr val="tx2"/>
              </a:solidFill>
            </a:endParaRPr>
          </a:p>
          <a:p>
            <a:pPr marL="228600" lvl="0" indent="-228600" algn="just">
              <a:buFont typeface="+mj-lt"/>
              <a:buAutoNum type="arabicPeriod"/>
            </a:pPr>
            <a:endParaRPr lang="en-US" sz="700" b="0" dirty="0" smtClean="0">
              <a:solidFill>
                <a:schemeClr val="tx2"/>
              </a:solidFill>
            </a:endParaRPr>
          </a:p>
          <a:p>
            <a:pPr marL="228600" lvl="0" indent="-228600" algn="just">
              <a:buFont typeface="+mj-lt"/>
              <a:buAutoNum type="arabicPeriod"/>
            </a:pPr>
            <a:endParaRPr lang="en-US" sz="700" dirty="0" smtClean="0">
              <a:solidFill>
                <a:schemeClr val="tx2"/>
              </a:solidFill>
            </a:endParaRPr>
          </a:p>
          <a:p>
            <a:pPr marL="228600" lvl="0" indent="-228600" algn="just">
              <a:buFont typeface="+mj-lt"/>
              <a:buAutoNum type="arabicPeriod"/>
            </a:pPr>
            <a:endParaRPr lang="en-US" sz="700" dirty="0">
              <a:solidFill>
                <a:schemeClr val="tx2"/>
              </a:solidFill>
            </a:endParaRPr>
          </a:p>
          <a:p>
            <a:pPr marL="228600" lvl="0" indent="-228600" algn="just">
              <a:buFont typeface="+mj-lt"/>
              <a:buAutoNum type="arabicPeriod"/>
            </a:pPr>
            <a:endParaRPr lang="en-US" sz="700" b="0" dirty="0" smtClean="0">
              <a:solidFill>
                <a:schemeClr val="tx2"/>
              </a:solidFill>
            </a:endParaRPr>
          </a:p>
          <a:p>
            <a:pPr marL="228600" lvl="0" indent="-228600" algn="just">
              <a:buFont typeface="+mj-lt"/>
              <a:buAutoNum type="arabicPeriod"/>
            </a:pPr>
            <a:endParaRPr lang="en-US" sz="700" dirty="0">
              <a:solidFill>
                <a:schemeClr val="tx2"/>
              </a:solidFill>
            </a:endParaRPr>
          </a:p>
          <a:p>
            <a:pPr marL="228600" lvl="0" indent="-228600" algn="just">
              <a:buFont typeface="+mj-lt"/>
              <a:buAutoNum type="arabicPeriod"/>
            </a:pPr>
            <a:r>
              <a:rPr lang="en-US" sz="700" b="0" dirty="0" smtClean="0">
                <a:solidFill>
                  <a:schemeClr val="tx2"/>
                </a:solidFill>
              </a:rPr>
              <a:t>Moussa </a:t>
            </a:r>
            <a:r>
              <a:rPr lang="en-US" sz="700" b="0" dirty="0">
                <a:solidFill>
                  <a:schemeClr val="tx2"/>
                </a:solidFill>
              </a:rPr>
              <a:t>I, et al. </a:t>
            </a:r>
            <a:r>
              <a:rPr lang="en-US" sz="700" b="0" i="1" dirty="0">
                <a:solidFill>
                  <a:schemeClr val="tx2"/>
                </a:solidFill>
              </a:rPr>
              <a:t>Circulation</a:t>
            </a:r>
            <a:r>
              <a:rPr lang="en-US" sz="700" b="0" dirty="0">
                <a:solidFill>
                  <a:schemeClr val="tx2"/>
                </a:solidFill>
              </a:rPr>
              <a:t>. 1997;96:128-136</a:t>
            </a:r>
            <a:r>
              <a:rPr lang="en-US" sz="700" b="0" dirty="0" smtClean="0">
                <a:solidFill>
                  <a:schemeClr val="tx2"/>
                </a:solidFill>
              </a:rPr>
              <a:t>.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US" sz="700" b="0" dirty="0" err="1" smtClean="0">
                <a:solidFill>
                  <a:schemeClr val="tx2"/>
                </a:solidFill>
              </a:rPr>
              <a:t>Mosseri</a:t>
            </a:r>
            <a:r>
              <a:rPr lang="en-US" sz="700" b="0" dirty="0" smtClean="0">
                <a:solidFill>
                  <a:schemeClr val="tx2"/>
                </a:solidFill>
              </a:rPr>
              <a:t> M, et al. </a:t>
            </a:r>
            <a:r>
              <a:rPr lang="en-US" sz="700" b="0" i="1" dirty="0" err="1" smtClean="0">
                <a:solidFill>
                  <a:schemeClr val="tx2"/>
                </a:solidFill>
              </a:rPr>
              <a:t>Cardiovasc</a:t>
            </a:r>
            <a:r>
              <a:rPr lang="en-US" sz="700" b="0" i="1" dirty="0" smtClean="0">
                <a:solidFill>
                  <a:schemeClr val="tx2"/>
                </a:solidFill>
              </a:rPr>
              <a:t> </a:t>
            </a:r>
            <a:r>
              <a:rPr lang="en-US" sz="700" b="0" i="1" dirty="0" err="1" smtClean="0">
                <a:solidFill>
                  <a:schemeClr val="tx2"/>
                </a:solidFill>
              </a:rPr>
              <a:t>Revasc</a:t>
            </a:r>
            <a:r>
              <a:rPr lang="en-US" sz="700" b="0" i="1" dirty="0" smtClean="0">
                <a:solidFill>
                  <a:schemeClr val="tx2"/>
                </a:solidFill>
              </a:rPr>
              <a:t> Med</a:t>
            </a:r>
            <a:r>
              <a:rPr lang="en-US" sz="700" b="0" dirty="0" smtClean="0">
                <a:solidFill>
                  <a:schemeClr val="tx2"/>
                </a:solidFill>
              </a:rPr>
              <a:t>. 2005;6:147-53.</a:t>
            </a:r>
            <a:endParaRPr lang="en-US" sz="700" dirty="0">
              <a:solidFill>
                <a:schemeClr val="tx2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sz="700" b="0" dirty="0" err="1" smtClean="0">
                <a:solidFill>
                  <a:schemeClr val="tx2"/>
                </a:solidFill>
              </a:rPr>
              <a:t>Ichihashi</a:t>
            </a:r>
            <a:r>
              <a:rPr lang="en-US" sz="700" b="0" dirty="0" smtClean="0">
                <a:solidFill>
                  <a:schemeClr val="tx2"/>
                </a:solidFill>
              </a:rPr>
              <a:t> S &amp; </a:t>
            </a:r>
            <a:r>
              <a:rPr lang="en-US" sz="700" b="0" dirty="0" err="1" smtClean="0">
                <a:solidFill>
                  <a:schemeClr val="tx2"/>
                </a:solidFill>
              </a:rPr>
              <a:t>Kichikawa</a:t>
            </a:r>
            <a:r>
              <a:rPr lang="en-US" sz="700" b="0" dirty="0" smtClean="0">
                <a:solidFill>
                  <a:schemeClr val="tx2"/>
                </a:solidFill>
              </a:rPr>
              <a:t> K. </a:t>
            </a:r>
            <a:r>
              <a:rPr lang="en-US" sz="700" b="0" i="1" dirty="0" err="1" smtClean="0">
                <a:solidFill>
                  <a:schemeClr val="tx2"/>
                </a:solidFill>
              </a:rPr>
              <a:t>Ther</a:t>
            </a:r>
            <a:r>
              <a:rPr lang="en-US" sz="700" b="0" i="1" dirty="0" smtClean="0">
                <a:solidFill>
                  <a:schemeClr val="tx2"/>
                </a:solidFill>
              </a:rPr>
              <a:t> </a:t>
            </a:r>
            <a:r>
              <a:rPr lang="en-US" sz="700" b="0" i="1" dirty="0" err="1" smtClean="0">
                <a:solidFill>
                  <a:schemeClr val="tx2"/>
                </a:solidFill>
              </a:rPr>
              <a:t>Clin</a:t>
            </a:r>
            <a:r>
              <a:rPr lang="en-US" sz="700" b="0" i="1" dirty="0" smtClean="0">
                <a:solidFill>
                  <a:schemeClr val="tx2"/>
                </a:solidFill>
              </a:rPr>
              <a:t> Risk </a:t>
            </a:r>
            <a:r>
              <a:rPr lang="en-US" sz="700" b="0" i="1" dirty="0" err="1" smtClean="0">
                <a:solidFill>
                  <a:schemeClr val="tx2"/>
                </a:solidFill>
              </a:rPr>
              <a:t>Manag</a:t>
            </a:r>
            <a:r>
              <a:rPr lang="en-US" sz="700" b="0" dirty="0" smtClean="0">
                <a:solidFill>
                  <a:schemeClr val="tx2"/>
                </a:solidFill>
              </a:rPr>
              <a:t>. 2014;10:467-474.</a:t>
            </a:r>
          </a:p>
          <a:p>
            <a:pPr marL="228600" indent="-228600" algn="just">
              <a:buFont typeface="+mj-lt"/>
              <a:buAutoNum type="arabicPeriod"/>
            </a:pPr>
            <a:endParaRPr lang="en-US" sz="700" b="0" dirty="0" smtClean="0">
              <a:solidFill>
                <a:schemeClr val="tx2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endParaRPr lang="en-US" sz="700" dirty="0">
              <a:solidFill>
                <a:schemeClr val="tx2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endParaRPr lang="en-US" sz="700" b="0" dirty="0" smtClean="0">
              <a:solidFill>
                <a:schemeClr val="tx2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endParaRPr lang="en-US" sz="700" dirty="0">
              <a:solidFill>
                <a:schemeClr val="tx2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endParaRPr lang="en-US" sz="700" b="0" dirty="0" smtClean="0">
              <a:solidFill>
                <a:schemeClr val="tx2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endParaRPr lang="en-US" sz="700" dirty="0">
              <a:solidFill>
                <a:schemeClr val="tx2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endParaRPr lang="en-US" sz="700" b="0" dirty="0" smtClean="0">
              <a:solidFill>
                <a:schemeClr val="tx2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sz="700" dirty="0" smtClean="0">
                <a:solidFill>
                  <a:schemeClr val="tx2"/>
                </a:solidFill>
              </a:rPr>
              <a:t>Buckley CJ. </a:t>
            </a:r>
            <a:r>
              <a:rPr lang="en-US" sz="700" i="1" dirty="0" smtClean="0">
                <a:solidFill>
                  <a:schemeClr val="tx2"/>
                </a:solidFill>
              </a:rPr>
              <a:t>Vascular Disease Management</a:t>
            </a:r>
            <a:r>
              <a:rPr lang="en-US" sz="700" dirty="0" smtClean="0">
                <a:solidFill>
                  <a:schemeClr val="tx2"/>
                </a:solidFill>
              </a:rPr>
              <a:t>. 2011;8:87-92.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US" sz="700" b="0" dirty="0" err="1" smtClean="0">
                <a:solidFill>
                  <a:schemeClr val="tx2"/>
                </a:solidFill>
              </a:rPr>
              <a:t>Dardas</a:t>
            </a:r>
            <a:r>
              <a:rPr lang="en-US" sz="700" b="0" dirty="0" smtClean="0">
                <a:solidFill>
                  <a:schemeClr val="tx2"/>
                </a:solidFill>
              </a:rPr>
              <a:t> P, et al. </a:t>
            </a:r>
            <a:r>
              <a:rPr lang="en-US" sz="700" b="0" i="1" dirty="0" smtClean="0">
                <a:solidFill>
                  <a:schemeClr val="tx2"/>
                </a:solidFill>
              </a:rPr>
              <a:t>Hellenic J </a:t>
            </a:r>
            <a:r>
              <a:rPr lang="en-US" sz="700" b="0" i="1" dirty="0" err="1" smtClean="0">
                <a:solidFill>
                  <a:schemeClr val="tx2"/>
                </a:solidFill>
              </a:rPr>
              <a:t>Cardiol</a:t>
            </a:r>
            <a:r>
              <a:rPr lang="en-US" sz="700" b="0" dirty="0" smtClean="0">
                <a:solidFill>
                  <a:schemeClr val="tx2"/>
                </a:solidFill>
              </a:rPr>
              <a:t>. 2011;52:399-406.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US" sz="700" dirty="0" smtClean="0">
                <a:solidFill>
                  <a:schemeClr val="tx2"/>
                </a:solidFill>
              </a:rPr>
              <a:t>Hernandez J, et al. </a:t>
            </a:r>
            <a:r>
              <a:rPr lang="en-US" sz="700" i="1" dirty="0" smtClean="0">
                <a:solidFill>
                  <a:schemeClr val="tx2"/>
                </a:solidFill>
              </a:rPr>
              <a:t>J Invasive </a:t>
            </a:r>
            <a:r>
              <a:rPr lang="en-US" sz="700" i="1" dirty="0" err="1" smtClean="0">
                <a:solidFill>
                  <a:schemeClr val="tx2"/>
                </a:solidFill>
              </a:rPr>
              <a:t>Cardiol</a:t>
            </a:r>
            <a:r>
              <a:rPr lang="en-US" sz="700" dirty="0" smtClean="0">
                <a:solidFill>
                  <a:schemeClr val="tx2"/>
                </a:solidFill>
              </a:rPr>
              <a:t>. 2014;26:E122-E123.</a:t>
            </a:r>
            <a:endParaRPr lang="en-US" sz="700" b="0" dirty="0" smtClean="0">
              <a:solidFill>
                <a:schemeClr val="tx2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endParaRPr lang="en-US" sz="700" b="0" dirty="0" smtClean="0">
              <a:solidFill>
                <a:schemeClr val="tx2"/>
              </a:solidFill>
            </a:endParaRPr>
          </a:p>
          <a:p>
            <a:pPr marL="228600" lvl="0" indent="-228600" algn="just">
              <a:buFont typeface="+mj-lt"/>
              <a:buAutoNum type="arabicPeriod"/>
            </a:pPr>
            <a:endParaRPr lang="en-US" sz="700" b="0" dirty="0" smtClean="0">
              <a:solidFill>
                <a:schemeClr val="tx2"/>
              </a:solidFill>
            </a:endParaRPr>
          </a:p>
          <a:p>
            <a:pPr marL="228600" lvl="0" indent="-228600" algn="just">
              <a:buFont typeface="+mj-lt"/>
              <a:buAutoNum type="arabicPeriod"/>
            </a:pPr>
            <a:endParaRPr lang="en-US" sz="700" b="0" dirty="0">
              <a:solidFill>
                <a:schemeClr val="tx2"/>
              </a:solidFill>
            </a:endParaRPr>
          </a:p>
          <a:p>
            <a:pPr marL="228600" lvl="0" indent="-228600" algn="just">
              <a:buFont typeface="+mj-lt"/>
              <a:buAutoNum type="arabicPeriod"/>
            </a:pPr>
            <a:endParaRPr lang="en-US" sz="700" b="0" dirty="0" smtClean="0">
              <a:solidFill>
                <a:schemeClr val="tx2"/>
              </a:solidFill>
            </a:endParaRPr>
          </a:p>
          <a:p>
            <a:pPr marL="228600" lvl="0" indent="-228600" algn="just">
              <a:buFont typeface="+mj-lt"/>
              <a:buAutoNum type="arabicPeriod"/>
            </a:pPr>
            <a:endParaRPr lang="en-US" sz="700" b="0" dirty="0">
              <a:solidFill>
                <a:schemeClr val="tx2"/>
              </a:solidFill>
            </a:endParaRPr>
          </a:p>
          <a:p>
            <a:pPr marL="228600" lvl="0" indent="-228600" algn="just">
              <a:buFont typeface="+mj-lt"/>
              <a:buAutoNum type="arabicPeriod"/>
            </a:pPr>
            <a:endParaRPr lang="en-US" sz="700" b="0" dirty="0" smtClean="0">
              <a:solidFill>
                <a:schemeClr val="tx2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-8116"/>
            <a:ext cx="3124200" cy="6275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2" r="1300"/>
          <a:stretch/>
        </p:blipFill>
        <p:spPr>
          <a:xfrm>
            <a:off x="0" y="3420533"/>
            <a:ext cx="3985141" cy="2871517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4666" y="4321047"/>
            <a:ext cx="2015609" cy="1946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1"/>
          <p:cNvSpPr txBox="1">
            <a:spLocks/>
          </p:cNvSpPr>
          <p:nvPr/>
        </p:nvSpPr>
        <p:spPr>
          <a:xfrm>
            <a:off x="8870364" y="6581775"/>
            <a:ext cx="321261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69092621-12EF-422F-8A36-747E8E5BA305}" type="slidenum">
              <a:rPr lang="en-US" sz="1300" smtClean="0">
                <a:solidFill>
                  <a:schemeClr val="tx2"/>
                </a:solidFill>
              </a:rPr>
              <a:pPr algn="r">
                <a:defRPr/>
              </a:pPr>
              <a:t>5</a:t>
            </a:fld>
            <a:endParaRPr lang="en-US" sz="1300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06948" y="3468033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/>
              <a:t>7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52450" y="4595750"/>
            <a:ext cx="4169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dirty="0" smtClean="0">
                <a:solidFill>
                  <a:schemeClr val="tx2"/>
                </a:solidFill>
              </a:rPr>
              <a:t>Shows incomplete apposition, incomplete expansion and an edge tear.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787162" y="4072645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/>
              <a:t>8</a:t>
            </a:r>
          </a:p>
        </p:txBody>
      </p:sp>
      <p:sp>
        <p:nvSpPr>
          <p:cNvPr id="6" name="Rectangle 5"/>
          <p:cNvSpPr/>
          <p:nvPr/>
        </p:nvSpPr>
        <p:spPr>
          <a:xfrm>
            <a:off x="3994545" y="3971652"/>
            <a:ext cx="19919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2"/>
                </a:solidFill>
              </a:rPr>
              <a:t>Calcified </a:t>
            </a:r>
            <a:r>
              <a:rPr lang="en-US" sz="1000" dirty="0" err="1">
                <a:solidFill>
                  <a:schemeClr val="tx2"/>
                </a:solidFill>
              </a:rPr>
              <a:t>ostial</a:t>
            </a:r>
            <a:r>
              <a:rPr lang="en-US" sz="1000" dirty="0">
                <a:solidFill>
                  <a:schemeClr val="tx2"/>
                </a:solidFill>
              </a:rPr>
              <a:t> lesion in the right coronary artery (black arrow).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883698" y="-35625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25692" y="5907179"/>
            <a:ext cx="3106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dirty="0" smtClean="0">
                <a:solidFill>
                  <a:schemeClr val="bg1"/>
                </a:solidFill>
              </a:rPr>
              <a:t>Arrows show the calcified lesion (A) and/or stent underexpansion (B, C).</a:t>
            </a:r>
          </a:p>
        </p:txBody>
      </p:sp>
    </p:spTree>
    <p:extLst>
      <p:ext uri="{BB962C8B-B14F-4D97-AF65-F5344CB8AC3E}">
        <p14:creationId xmlns:p14="http://schemas.microsoft.com/office/powerpoint/2010/main" val="1365187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2743200"/>
            <a:ext cx="56636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2"/>
                </a:solidFill>
              </a:rPr>
              <a:t>Balloon Angioplasty</a:t>
            </a:r>
            <a:endParaRPr lang="en-US" sz="4400" b="1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94074" y="4869359"/>
            <a:ext cx="45374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2"/>
                </a:solidFill>
              </a:rPr>
              <a:t>Coronary stents</a:t>
            </a:r>
            <a:endParaRPr lang="en-US" sz="4400" b="1" dirty="0">
              <a:solidFill>
                <a:schemeClr val="tx2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30" y="182564"/>
            <a:ext cx="9143070" cy="649287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 cap="all">
                <a:solidFill>
                  <a:schemeClr val="accent1"/>
                </a:solidFill>
                <a:latin typeface="+mj-lt"/>
                <a:ea typeface="ＭＳ Ｐゴシック" pitchFamily="34" charset="-128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Arial" charset="0"/>
                <a:ea typeface="ＭＳ Ｐゴシック" pitchFamily="34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Arial" charset="0"/>
                <a:ea typeface="ＭＳ Ｐゴシック" pitchFamily="34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Arial" charset="0"/>
                <a:ea typeface="ＭＳ Ｐゴシック" pitchFamily="34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Arial" charset="0"/>
                <a:ea typeface="ＭＳ Ｐゴシック" pitchFamily="34" charset="-128"/>
              </a:defRPr>
            </a:lvl5pPr>
            <a:lvl6pPr marL="457159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69900"/>
                </a:solidFill>
                <a:latin typeface="Arial" charset="0"/>
              </a:defRPr>
            </a:lvl6pPr>
            <a:lvl7pPr marL="914317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69900"/>
                </a:solidFill>
                <a:latin typeface="Arial" charset="0"/>
              </a:defRPr>
            </a:lvl7pPr>
            <a:lvl8pPr marL="1371476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69900"/>
                </a:solidFill>
                <a:latin typeface="Arial" charset="0"/>
              </a:defRPr>
            </a:lvl8pPr>
            <a:lvl9pPr marL="1828636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69900"/>
                </a:solidFill>
                <a:latin typeface="Arial" charset="0"/>
              </a:defRPr>
            </a:lvl9pPr>
          </a:lstStyle>
          <a:p>
            <a:pPr algn="ctr"/>
            <a:r>
              <a:rPr lang="en-US" sz="4000" kern="0" dirty="0" smtClean="0">
                <a:solidFill>
                  <a:schemeClr val="accent5">
                    <a:lumMod val="50000"/>
                  </a:schemeClr>
                </a:solidFill>
              </a:rPr>
              <a:t>WHAT is THE Current Standard of care TO TREAT CORONARY calcification? </a:t>
            </a:r>
            <a:endParaRPr lang="en-US" sz="4000" kern="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" name="Plus 8"/>
          <p:cNvSpPr/>
          <p:nvPr/>
        </p:nvSpPr>
        <p:spPr>
          <a:xfrm>
            <a:off x="4153365" y="3728651"/>
            <a:ext cx="8382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Slide Number Placeholder 1"/>
          <p:cNvSpPr txBox="1">
            <a:spLocks/>
          </p:cNvSpPr>
          <p:nvPr/>
        </p:nvSpPr>
        <p:spPr>
          <a:xfrm>
            <a:off x="8870364" y="6581775"/>
            <a:ext cx="321261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69092621-12EF-422F-8A36-747E8E5BA305}" type="slidenum">
              <a:rPr lang="en-US" sz="1300" smtClean="0">
                <a:solidFill>
                  <a:schemeClr val="tx2"/>
                </a:solidFill>
              </a:rPr>
              <a:pPr algn="r">
                <a:defRPr/>
              </a:pPr>
              <a:t>6</a:t>
            </a:fld>
            <a:endParaRPr lang="en-US" sz="13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85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2425" y="1066800"/>
            <a:ext cx="8763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400" dirty="0"/>
              <a:t>Severe calcium results in higher procedural complication rates and higher incidence of major adverse cardiac </a:t>
            </a:r>
            <a:r>
              <a:rPr lang="en-US" sz="1400" dirty="0" smtClean="0"/>
              <a:t>events</a:t>
            </a:r>
            <a:r>
              <a:rPr lang="en-US" sz="1400" baseline="30000" dirty="0" smtClean="0"/>
              <a:t>1-3</a:t>
            </a:r>
            <a:endParaRPr lang="en-US" sz="1400" baseline="30000" dirty="0"/>
          </a:p>
          <a:p>
            <a:pPr marL="285750" indent="-28575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400" dirty="0" smtClean="0"/>
              <a:t>Patients with severely calcified coronary arteries tend to be older with higher prevalence of diabetes, kidney disease, and hypertension</a:t>
            </a:r>
            <a:r>
              <a:rPr lang="en-US" sz="1400" b="0" baseline="30000" dirty="0" smtClean="0"/>
              <a:t>4-6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76400" y="5371459"/>
            <a:ext cx="7343775" cy="476726"/>
          </a:xfrm>
          <a:prstGeom prst="flowChartAlternateProcess">
            <a:avLst/>
          </a:prstGeom>
          <a:solidFill>
            <a:schemeClr val="tx2">
              <a:lumMod val="95000"/>
              <a:lumOff val="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Patients w</a:t>
            </a:r>
            <a:r>
              <a:rPr lang="en-US" sz="2000" b="0" dirty="0" smtClean="0">
                <a:solidFill>
                  <a:schemeClr val="bg1"/>
                </a:solidFill>
              </a:rPr>
              <a:t>ith Severe Calcification have worse outcomes. </a:t>
            </a:r>
            <a:r>
              <a:rPr lang="en-US" sz="2000" b="0" baseline="30000" dirty="0" smtClean="0">
                <a:solidFill>
                  <a:schemeClr val="bg1"/>
                </a:solidFill>
              </a:rPr>
              <a:t>1,9-12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4" name="Curved Right Arrow 3"/>
          <p:cNvSpPr/>
          <p:nvPr/>
        </p:nvSpPr>
        <p:spPr>
          <a:xfrm rot="17534042">
            <a:off x="757934" y="4975769"/>
            <a:ext cx="381000" cy="1076552"/>
          </a:xfrm>
          <a:prstGeom prst="curved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-76200"/>
            <a:ext cx="9144000" cy="108657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500" b="1" dirty="0" smtClean="0">
                <a:solidFill>
                  <a:schemeClr val="accent5">
                    <a:lumMod val="50000"/>
                  </a:schemeClr>
                </a:solidFill>
              </a:rPr>
              <a:t>CLINICAL OUTCOMES IN PATIENTS </a:t>
            </a:r>
          </a:p>
          <a:p>
            <a:r>
              <a:rPr lang="en-US" sz="3500" b="1" dirty="0" smtClean="0">
                <a:solidFill>
                  <a:schemeClr val="accent5">
                    <a:lumMod val="50000"/>
                  </a:schemeClr>
                </a:solidFill>
              </a:rPr>
              <a:t>WITH SEVERE CALCIUM </a:t>
            </a: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253423"/>
              </p:ext>
            </p:extLst>
          </p:nvPr>
        </p:nvGraphicFramePr>
        <p:xfrm>
          <a:off x="260803" y="2005994"/>
          <a:ext cx="8740877" cy="28708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497129" y="1910864"/>
            <a:ext cx="82105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>
                <a:solidFill>
                  <a:srgbClr val="C00000"/>
                </a:solidFill>
              </a:rPr>
              <a:t>p=0.003</a:t>
            </a:r>
            <a:endParaRPr lang="en-US" sz="15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43600" y="2606100"/>
            <a:ext cx="82586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>
                <a:solidFill>
                  <a:srgbClr val="C00000"/>
                </a:solidFill>
              </a:rPr>
              <a:t>p=0.002</a:t>
            </a:r>
            <a:endParaRPr lang="en-US" sz="1500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67200" y="2606100"/>
            <a:ext cx="7280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/>
              <a:t>p=0.22</a:t>
            </a:r>
            <a:endParaRPr lang="en-US" sz="15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514600" y="3063300"/>
            <a:ext cx="92365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>
                <a:solidFill>
                  <a:srgbClr val="C00000"/>
                </a:solidFill>
              </a:rPr>
              <a:t>p=0.0017</a:t>
            </a:r>
            <a:endParaRPr lang="en-US" sz="15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1645" y="2891596"/>
            <a:ext cx="92365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>
                <a:solidFill>
                  <a:srgbClr val="C00000"/>
                </a:solidFill>
              </a:rPr>
              <a:t>p=0.0001</a:t>
            </a:r>
            <a:endParaRPr lang="en-US" sz="1500" b="1" dirty="0">
              <a:solidFill>
                <a:srgbClr val="C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-9527" y="6300787"/>
            <a:ext cx="9448802" cy="2462213"/>
          </a:xfrm>
          <a:prstGeom prst="rect">
            <a:avLst/>
          </a:prstGeom>
        </p:spPr>
        <p:txBody>
          <a:bodyPr wrap="square" numCol="3">
            <a:spAutoFit/>
          </a:bodyPr>
          <a:lstStyle/>
          <a:p>
            <a:pPr marL="228600" indent="-228600">
              <a:buFontTx/>
              <a:buAutoNum type="arabicPeriod"/>
            </a:pPr>
            <a:r>
              <a:rPr lang="en-US" sz="700" dirty="0">
                <a:solidFill>
                  <a:schemeClr val="tx2"/>
                </a:solidFill>
              </a:rPr>
              <a:t>Fitzgerald PJ, et al. </a:t>
            </a:r>
            <a:r>
              <a:rPr lang="en-US" sz="700" i="1" dirty="0">
                <a:solidFill>
                  <a:schemeClr val="tx2"/>
                </a:solidFill>
              </a:rPr>
              <a:t>Circulation</a:t>
            </a:r>
            <a:r>
              <a:rPr lang="en-US" sz="700" dirty="0">
                <a:solidFill>
                  <a:schemeClr val="tx2"/>
                </a:solidFill>
              </a:rPr>
              <a:t>. 1992;86:64-70.</a:t>
            </a:r>
          </a:p>
          <a:p>
            <a:pPr marL="228600" lvl="0" indent="-228600" algn="just">
              <a:buFont typeface="+mj-lt"/>
              <a:buAutoNum type="arabicPeriod"/>
            </a:pPr>
            <a:r>
              <a:rPr lang="en-US" sz="700" dirty="0">
                <a:solidFill>
                  <a:schemeClr val="tx2"/>
                </a:solidFill>
              </a:rPr>
              <a:t>Kawaguchi R, et al. </a:t>
            </a:r>
            <a:r>
              <a:rPr lang="en-US" sz="700" i="1" dirty="0" err="1">
                <a:solidFill>
                  <a:schemeClr val="tx2"/>
                </a:solidFill>
              </a:rPr>
              <a:t>Cardiovasc</a:t>
            </a:r>
            <a:r>
              <a:rPr lang="en-US" sz="700" i="1" dirty="0">
                <a:solidFill>
                  <a:schemeClr val="tx2"/>
                </a:solidFill>
              </a:rPr>
              <a:t> </a:t>
            </a:r>
            <a:r>
              <a:rPr lang="en-US" sz="700" i="1" dirty="0" err="1">
                <a:solidFill>
                  <a:schemeClr val="tx2"/>
                </a:solidFill>
              </a:rPr>
              <a:t>Revasc</a:t>
            </a:r>
            <a:r>
              <a:rPr lang="en-US" sz="700" i="1" dirty="0">
                <a:solidFill>
                  <a:schemeClr val="tx2"/>
                </a:solidFill>
              </a:rPr>
              <a:t> Med</a:t>
            </a:r>
            <a:r>
              <a:rPr lang="en-US" sz="700" dirty="0">
                <a:solidFill>
                  <a:schemeClr val="tx2"/>
                </a:solidFill>
              </a:rPr>
              <a:t>. 2008;9:2–8.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US" sz="700" dirty="0" err="1">
                <a:solidFill>
                  <a:schemeClr val="tx2"/>
                </a:solidFill>
              </a:rPr>
              <a:t>Genereux</a:t>
            </a:r>
            <a:r>
              <a:rPr lang="en-US" sz="700" dirty="0">
                <a:solidFill>
                  <a:schemeClr val="tx2"/>
                </a:solidFill>
              </a:rPr>
              <a:t> P, et al. </a:t>
            </a:r>
            <a:r>
              <a:rPr lang="en-US" sz="700" i="1" dirty="0">
                <a:solidFill>
                  <a:schemeClr val="tx2"/>
                </a:solidFill>
              </a:rPr>
              <a:t>J Am </a:t>
            </a:r>
            <a:r>
              <a:rPr lang="en-US" sz="700" i="1" dirty="0" err="1">
                <a:solidFill>
                  <a:schemeClr val="tx2"/>
                </a:solidFill>
              </a:rPr>
              <a:t>Coll</a:t>
            </a:r>
            <a:r>
              <a:rPr lang="en-US" sz="700" i="1" dirty="0">
                <a:solidFill>
                  <a:schemeClr val="tx2"/>
                </a:solidFill>
              </a:rPr>
              <a:t> </a:t>
            </a:r>
            <a:r>
              <a:rPr lang="en-US" sz="700" i="1" dirty="0" err="1">
                <a:solidFill>
                  <a:schemeClr val="tx2"/>
                </a:solidFill>
              </a:rPr>
              <a:t>Cardiol</a:t>
            </a:r>
            <a:r>
              <a:rPr lang="en-US" sz="700" dirty="0">
                <a:solidFill>
                  <a:schemeClr val="tx2"/>
                </a:solidFill>
              </a:rPr>
              <a:t>. 2014;63:1845-54.</a:t>
            </a:r>
          </a:p>
          <a:p>
            <a:pPr marL="228600" indent="-228600">
              <a:buFontTx/>
              <a:buAutoNum type="arabicPeriod"/>
            </a:pPr>
            <a:r>
              <a:rPr lang="en-US" sz="700" b="0" dirty="0" smtClean="0">
                <a:solidFill>
                  <a:schemeClr val="tx2"/>
                </a:solidFill>
              </a:rPr>
              <a:t>Won KB, et al. </a:t>
            </a:r>
            <a:r>
              <a:rPr lang="en-US" sz="700" b="0" i="1" dirty="0" err="1" smtClean="0">
                <a:solidFill>
                  <a:schemeClr val="tx2"/>
                </a:solidFill>
              </a:rPr>
              <a:t>Diabetol</a:t>
            </a:r>
            <a:r>
              <a:rPr lang="en-US" sz="700" b="0" i="1" dirty="0" smtClean="0">
                <a:solidFill>
                  <a:schemeClr val="tx2"/>
                </a:solidFill>
              </a:rPr>
              <a:t> </a:t>
            </a:r>
            <a:r>
              <a:rPr lang="en-US" sz="700" b="0" i="1" dirty="0" err="1" smtClean="0">
                <a:solidFill>
                  <a:schemeClr val="tx2"/>
                </a:solidFill>
              </a:rPr>
              <a:t>Metab</a:t>
            </a:r>
            <a:r>
              <a:rPr lang="en-US" sz="700" b="0" i="1" dirty="0" smtClean="0">
                <a:solidFill>
                  <a:schemeClr val="tx2"/>
                </a:solidFill>
              </a:rPr>
              <a:t> </a:t>
            </a:r>
            <a:r>
              <a:rPr lang="en-US" sz="700" b="0" i="1" dirty="0" err="1" smtClean="0">
                <a:solidFill>
                  <a:schemeClr val="tx2"/>
                </a:solidFill>
              </a:rPr>
              <a:t>Syndr</a:t>
            </a:r>
            <a:r>
              <a:rPr lang="en-US" sz="700" b="0" dirty="0" smtClean="0">
                <a:solidFill>
                  <a:schemeClr val="tx2"/>
                </a:solidFill>
              </a:rPr>
              <a:t>. 2014;6:134.</a:t>
            </a:r>
          </a:p>
          <a:p>
            <a:pPr marL="228600" indent="-228600">
              <a:buFontTx/>
              <a:buAutoNum type="arabicPeriod"/>
            </a:pPr>
            <a:endParaRPr lang="en-US" sz="700" b="0" dirty="0" smtClean="0">
              <a:solidFill>
                <a:schemeClr val="tx2"/>
              </a:solidFill>
            </a:endParaRPr>
          </a:p>
          <a:p>
            <a:pPr marL="228600" indent="-228600">
              <a:buFontTx/>
              <a:buAutoNum type="arabicPeriod"/>
            </a:pPr>
            <a:endParaRPr lang="en-US" sz="700" dirty="0">
              <a:solidFill>
                <a:schemeClr val="tx2"/>
              </a:solidFill>
            </a:endParaRPr>
          </a:p>
          <a:p>
            <a:pPr marL="228600" indent="-228600">
              <a:buFontTx/>
              <a:buAutoNum type="arabicPeriod"/>
            </a:pPr>
            <a:endParaRPr lang="en-US" sz="700" b="0" dirty="0" smtClean="0">
              <a:solidFill>
                <a:schemeClr val="tx2"/>
              </a:solidFill>
            </a:endParaRPr>
          </a:p>
          <a:p>
            <a:pPr marL="228600" indent="-228600">
              <a:buFontTx/>
              <a:buAutoNum type="arabicPeriod"/>
            </a:pPr>
            <a:endParaRPr lang="en-US" sz="700" dirty="0">
              <a:solidFill>
                <a:schemeClr val="tx2"/>
              </a:solidFill>
            </a:endParaRPr>
          </a:p>
          <a:p>
            <a:pPr marL="228600" indent="-228600">
              <a:buFontTx/>
              <a:buAutoNum type="arabicPeriod"/>
            </a:pPr>
            <a:endParaRPr lang="en-US" sz="700" b="0" dirty="0" smtClean="0">
              <a:solidFill>
                <a:schemeClr val="tx2"/>
              </a:solidFill>
            </a:endParaRPr>
          </a:p>
          <a:p>
            <a:pPr marL="228600" indent="-228600">
              <a:buFontTx/>
              <a:buAutoNum type="arabicPeriod"/>
            </a:pPr>
            <a:endParaRPr lang="en-US" sz="700" dirty="0">
              <a:solidFill>
                <a:schemeClr val="tx2"/>
              </a:solidFill>
            </a:endParaRPr>
          </a:p>
          <a:p>
            <a:pPr marL="228600" indent="-228600">
              <a:buFontTx/>
              <a:buAutoNum type="arabicPeriod"/>
            </a:pPr>
            <a:endParaRPr lang="en-US" sz="700" b="0" dirty="0" smtClean="0">
              <a:solidFill>
                <a:schemeClr val="tx2"/>
              </a:solidFill>
            </a:endParaRPr>
          </a:p>
          <a:p>
            <a:pPr marL="228600" indent="-228600">
              <a:buFontTx/>
              <a:buAutoNum type="arabicPeriod"/>
            </a:pPr>
            <a:endParaRPr lang="en-US" sz="700" dirty="0">
              <a:solidFill>
                <a:schemeClr val="tx2"/>
              </a:solidFill>
            </a:endParaRPr>
          </a:p>
          <a:p>
            <a:pPr marL="228600" indent="-228600">
              <a:buFontTx/>
              <a:buAutoNum type="arabicPeriod"/>
            </a:pPr>
            <a:endParaRPr lang="en-US" sz="700" b="0" dirty="0" smtClean="0">
              <a:solidFill>
                <a:schemeClr val="tx2"/>
              </a:solidFill>
            </a:endParaRPr>
          </a:p>
          <a:p>
            <a:pPr marL="228600" indent="-228600">
              <a:buFontTx/>
              <a:buAutoNum type="arabicPeriod"/>
            </a:pPr>
            <a:endParaRPr lang="en-US" sz="700" dirty="0">
              <a:solidFill>
                <a:schemeClr val="tx2"/>
              </a:solidFill>
            </a:endParaRPr>
          </a:p>
          <a:p>
            <a:pPr marL="228600" indent="-228600">
              <a:buFontTx/>
              <a:buAutoNum type="arabicPeriod"/>
            </a:pPr>
            <a:endParaRPr lang="en-US" sz="700" b="0" dirty="0" smtClean="0">
              <a:solidFill>
                <a:schemeClr val="tx2"/>
              </a:solidFill>
            </a:endParaRPr>
          </a:p>
          <a:p>
            <a:pPr marL="228600" indent="-228600">
              <a:buFontTx/>
              <a:buAutoNum type="arabicPeriod"/>
            </a:pPr>
            <a:endParaRPr lang="en-US" sz="700" dirty="0">
              <a:solidFill>
                <a:schemeClr val="tx2"/>
              </a:solidFill>
            </a:endParaRPr>
          </a:p>
          <a:p>
            <a:pPr marL="228600" indent="-228600">
              <a:buFontTx/>
              <a:buAutoNum type="arabicPeriod"/>
            </a:pPr>
            <a:endParaRPr lang="en-US" sz="700" b="0" dirty="0" smtClean="0">
              <a:solidFill>
                <a:schemeClr val="tx2"/>
              </a:solidFill>
            </a:endParaRPr>
          </a:p>
          <a:p>
            <a:pPr marL="228600" indent="-228600">
              <a:buFontTx/>
              <a:buAutoNum type="arabicPeriod"/>
            </a:pPr>
            <a:endParaRPr lang="en-US" sz="700" dirty="0">
              <a:solidFill>
                <a:schemeClr val="tx2"/>
              </a:solidFill>
            </a:endParaRPr>
          </a:p>
          <a:p>
            <a:pPr marL="228600" indent="-228600">
              <a:buFontTx/>
              <a:buAutoNum type="arabicPeriod"/>
            </a:pPr>
            <a:endParaRPr lang="en-US" sz="700" b="0" dirty="0" smtClean="0">
              <a:solidFill>
                <a:schemeClr val="tx2"/>
              </a:solidFill>
            </a:endParaRPr>
          </a:p>
          <a:p>
            <a:pPr marL="228600" indent="-228600">
              <a:buFontTx/>
              <a:buAutoNum type="arabicPeriod"/>
            </a:pPr>
            <a:endParaRPr lang="en-US" sz="700" dirty="0">
              <a:solidFill>
                <a:schemeClr val="tx2"/>
              </a:solidFill>
            </a:endParaRPr>
          </a:p>
          <a:p>
            <a:pPr marL="228600" indent="-228600">
              <a:buFontTx/>
              <a:buAutoNum type="arabicPeriod"/>
            </a:pPr>
            <a:endParaRPr lang="en-US" sz="700" b="0" dirty="0" smtClean="0">
              <a:solidFill>
                <a:schemeClr val="tx2"/>
              </a:solidFill>
            </a:endParaRPr>
          </a:p>
          <a:p>
            <a:pPr marL="228600" indent="-228600">
              <a:buFontTx/>
              <a:buAutoNum type="arabicPeriod"/>
            </a:pPr>
            <a:endParaRPr lang="en-US" sz="700" dirty="0">
              <a:solidFill>
                <a:schemeClr val="tx2"/>
              </a:solidFill>
            </a:endParaRPr>
          </a:p>
          <a:p>
            <a:pPr marL="228600" indent="-228600">
              <a:buFontTx/>
              <a:buAutoNum type="arabicPeriod"/>
            </a:pPr>
            <a:r>
              <a:rPr lang="en-US" sz="700" b="0" dirty="0" err="1" smtClean="0">
                <a:solidFill>
                  <a:schemeClr val="tx2"/>
                </a:solidFill>
              </a:rPr>
              <a:t>Shemesh</a:t>
            </a:r>
            <a:r>
              <a:rPr lang="en-US" sz="700" b="0" dirty="0" smtClean="0">
                <a:solidFill>
                  <a:schemeClr val="tx2"/>
                </a:solidFill>
              </a:rPr>
              <a:t> J, et al. </a:t>
            </a:r>
            <a:r>
              <a:rPr lang="en-US" sz="700" b="0" i="1" dirty="0" smtClean="0">
                <a:solidFill>
                  <a:schemeClr val="tx2"/>
                </a:solidFill>
              </a:rPr>
              <a:t>Am J </a:t>
            </a:r>
            <a:r>
              <a:rPr lang="en-US" sz="700" b="0" i="1" dirty="0" err="1" smtClean="0">
                <a:solidFill>
                  <a:schemeClr val="tx2"/>
                </a:solidFill>
              </a:rPr>
              <a:t>Cardiol</a:t>
            </a:r>
            <a:r>
              <a:rPr lang="en-US" sz="700" b="0" dirty="0" smtClean="0">
                <a:solidFill>
                  <a:schemeClr val="tx2"/>
                </a:solidFill>
              </a:rPr>
              <a:t>. 2012;109:844-850.</a:t>
            </a:r>
          </a:p>
          <a:p>
            <a:pPr marL="228600" indent="-228600">
              <a:buFontTx/>
              <a:buAutoNum type="arabicPeriod"/>
            </a:pPr>
            <a:r>
              <a:rPr lang="en-US" sz="700" b="0" dirty="0" smtClean="0">
                <a:solidFill>
                  <a:schemeClr val="tx2"/>
                </a:solidFill>
              </a:rPr>
              <a:t>Kramer H, et al. </a:t>
            </a:r>
            <a:r>
              <a:rPr lang="en-US" sz="700" b="0" i="1" dirty="0" smtClean="0">
                <a:solidFill>
                  <a:schemeClr val="tx2"/>
                </a:solidFill>
              </a:rPr>
              <a:t>J Am </a:t>
            </a:r>
            <a:r>
              <a:rPr lang="en-US" sz="700" b="0" i="1" dirty="0" err="1" smtClean="0">
                <a:solidFill>
                  <a:schemeClr val="tx2"/>
                </a:solidFill>
              </a:rPr>
              <a:t>Soc</a:t>
            </a:r>
            <a:r>
              <a:rPr lang="en-US" sz="700" b="0" i="1" dirty="0" smtClean="0">
                <a:solidFill>
                  <a:schemeClr val="tx2"/>
                </a:solidFill>
              </a:rPr>
              <a:t> </a:t>
            </a:r>
            <a:r>
              <a:rPr lang="en-US" sz="700" b="0" i="1" dirty="0" err="1" smtClean="0">
                <a:solidFill>
                  <a:schemeClr val="tx2"/>
                </a:solidFill>
              </a:rPr>
              <a:t>Nephrol</a:t>
            </a:r>
            <a:r>
              <a:rPr lang="en-US" sz="700" b="0" dirty="0" smtClean="0">
                <a:solidFill>
                  <a:schemeClr val="tx2"/>
                </a:solidFill>
              </a:rPr>
              <a:t>. 2005;16:507-513.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US" sz="700" b="0" dirty="0" err="1" smtClean="0">
                <a:solidFill>
                  <a:schemeClr val="tx2"/>
                </a:solidFill>
              </a:rPr>
              <a:t>Meerkin</a:t>
            </a:r>
            <a:r>
              <a:rPr lang="en-US" sz="700" b="0" dirty="0" smtClean="0">
                <a:solidFill>
                  <a:schemeClr val="tx2"/>
                </a:solidFill>
              </a:rPr>
              <a:t> D, et al. </a:t>
            </a:r>
            <a:r>
              <a:rPr lang="en-US" sz="700" b="0" i="1" dirty="0" smtClean="0">
                <a:solidFill>
                  <a:schemeClr val="tx2"/>
                </a:solidFill>
              </a:rPr>
              <a:t>J Invasive </a:t>
            </a:r>
            <a:r>
              <a:rPr lang="en-US" sz="700" b="0" i="1" dirty="0" err="1" smtClean="0">
                <a:solidFill>
                  <a:schemeClr val="tx2"/>
                </a:solidFill>
              </a:rPr>
              <a:t>Cardiol</a:t>
            </a:r>
            <a:r>
              <a:rPr lang="en-US" sz="700" b="0" dirty="0" smtClean="0">
                <a:solidFill>
                  <a:schemeClr val="tx2"/>
                </a:solidFill>
              </a:rPr>
              <a:t>. 2002;14:547-551.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US" sz="700" b="0" dirty="0" smtClean="0">
                <a:solidFill>
                  <a:schemeClr val="tx2"/>
                </a:solidFill>
              </a:rPr>
              <a:t>Parikh K, et al. </a:t>
            </a:r>
            <a:r>
              <a:rPr lang="en-US" sz="700" b="0" i="1" dirty="0" smtClean="0">
                <a:solidFill>
                  <a:schemeClr val="tx2"/>
                </a:solidFill>
              </a:rPr>
              <a:t>Catheter </a:t>
            </a:r>
            <a:r>
              <a:rPr lang="en-US" sz="700" b="0" i="1" dirty="0" err="1" smtClean="0">
                <a:solidFill>
                  <a:schemeClr val="tx2"/>
                </a:solidFill>
              </a:rPr>
              <a:t>Cardiovasc</a:t>
            </a:r>
            <a:r>
              <a:rPr lang="en-US" sz="700" b="0" i="1" dirty="0" smtClean="0">
                <a:solidFill>
                  <a:schemeClr val="tx2"/>
                </a:solidFill>
              </a:rPr>
              <a:t> </a:t>
            </a:r>
            <a:r>
              <a:rPr lang="en-US" sz="700" b="0" i="1" dirty="0" err="1" smtClean="0">
                <a:solidFill>
                  <a:schemeClr val="tx2"/>
                </a:solidFill>
              </a:rPr>
              <a:t>Interv</a:t>
            </a:r>
            <a:r>
              <a:rPr lang="en-US" sz="700" b="0" dirty="0" smtClean="0">
                <a:solidFill>
                  <a:schemeClr val="tx2"/>
                </a:solidFill>
              </a:rPr>
              <a:t>. 2013;81:1134-1139.</a:t>
            </a:r>
          </a:p>
          <a:p>
            <a:pPr marL="228600" indent="-228600" algn="just">
              <a:buFont typeface="+mj-lt"/>
              <a:buAutoNum type="arabicPeriod"/>
            </a:pPr>
            <a:endParaRPr lang="en-US" sz="700" b="0" dirty="0" smtClean="0">
              <a:solidFill>
                <a:schemeClr val="tx2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endParaRPr lang="en-US" sz="700" dirty="0">
              <a:solidFill>
                <a:schemeClr val="tx2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endParaRPr lang="en-US" sz="700" b="0" dirty="0" smtClean="0">
              <a:solidFill>
                <a:schemeClr val="tx2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endParaRPr lang="en-US" sz="700" dirty="0">
              <a:solidFill>
                <a:schemeClr val="tx2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endParaRPr lang="en-US" sz="700" b="0" dirty="0" smtClean="0">
              <a:solidFill>
                <a:schemeClr val="tx2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endParaRPr lang="en-US" sz="700" dirty="0">
              <a:solidFill>
                <a:schemeClr val="tx2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endParaRPr lang="en-US" sz="700" b="0" dirty="0" smtClean="0">
              <a:solidFill>
                <a:schemeClr val="tx2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endParaRPr lang="en-US" sz="700" dirty="0">
              <a:solidFill>
                <a:schemeClr val="tx2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endParaRPr lang="en-US" sz="700" b="0" dirty="0" smtClean="0">
              <a:solidFill>
                <a:schemeClr val="tx2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endParaRPr lang="en-US" sz="700" dirty="0">
              <a:solidFill>
                <a:schemeClr val="tx2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endParaRPr lang="en-US" sz="700" b="0" dirty="0" smtClean="0">
              <a:solidFill>
                <a:schemeClr val="tx2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endParaRPr lang="en-US" sz="700" dirty="0">
              <a:solidFill>
                <a:schemeClr val="tx2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endParaRPr lang="en-US" sz="700" b="0" dirty="0" smtClean="0">
              <a:solidFill>
                <a:schemeClr val="tx2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endParaRPr lang="en-US" sz="700" dirty="0">
              <a:solidFill>
                <a:schemeClr val="tx2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endParaRPr lang="en-US" sz="700" b="0" dirty="0" smtClean="0">
              <a:solidFill>
                <a:schemeClr val="tx2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endParaRPr lang="en-US" sz="700" dirty="0">
              <a:solidFill>
                <a:schemeClr val="tx2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endParaRPr lang="en-US" sz="700" b="0" dirty="0" smtClean="0">
              <a:solidFill>
                <a:schemeClr val="tx2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endParaRPr lang="en-US" sz="700" dirty="0">
              <a:solidFill>
                <a:schemeClr val="tx2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sz="700" b="0" dirty="0" smtClean="0">
                <a:solidFill>
                  <a:schemeClr val="tx2"/>
                </a:solidFill>
              </a:rPr>
              <a:t>Bangalore S, et al. </a:t>
            </a:r>
            <a:r>
              <a:rPr lang="en-US" sz="700" b="0" i="1" dirty="0">
                <a:solidFill>
                  <a:schemeClr val="tx2"/>
                </a:solidFill>
              </a:rPr>
              <a:t>Catheter </a:t>
            </a:r>
            <a:r>
              <a:rPr lang="en-US" sz="700" b="0" i="1" dirty="0" err="1">
                <a:solidFill>
                  <a:schemeClr val="tx2"/>
                </a:solidFill>
              </a:rPr>
              <a:t>Cardiovasc</a:t>
            </a:r>
            <a:r>
              <a:rPr lang="en-US" sz="700" b="0" i="1" dirty="0">
                <a:solidFill>
                  <a:schemeClr val="tx2"/>
                </a:solidFill>
              </a:rPr>
              <a:t> </a:t>
            </a:r>
            <a:r>
              <a:rPr lang="en-US" sz="700" b="0" i="1" dirty="0" err="1">
                <a:solidFill>
                  <a:schemeClr val="tx2"/>
                </a:solidFill>
              </a:rPr>
              <a:t>Interv</a:t>
            </a:r>
            <a:r>
              <a:rPr lang="en-US" sz="700" b="0" dirty="0">
                <a:solidFill>
                  <a:schemeClr val="tx2"/>
                </a:solidFill>
              </a:rPr>
              <a:t>. </a:t>
            </a:r>
            <a:r>
              <a:rPr lang="en-US" sz="700" b="0" dirty="0" smtClean="0">
                <a:solidFill>
                  <a:schemeClr val="tx2"/>
                </a:solidFill>
              </a:rPr>
              <a:t>2011;77:22-28.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US" sz="700" dirty="0" err="1" smtClean="0">
                <a:solidFill>
                  <a:schemeClr val="tx2"/>
                </a:solidFill>
              </a:rPr>
              <a:t>Kocka</a:t>
            </a:r>
            <a:r>
              <a:rPr lang="en-US" sz="700" dirty="0" smtClean="0">
                <a:solidFill>
                  <a:schemeClr val="tx2"/>
                </a:solidFill>
              </a:rPr>
              <a:t> </a:t>
            </a:r>
            <a:r>
              <a:rPr lang="en-US" sz="700" dirty="0">
                <a:solidFill>
                  <a:schemeClr val="tx2"/>
                </a:solidFill>
              </a:rPr>
              <a:t>V, et al. </a:t>
            </a:r>
            <a:r>
              <a:rPr lang="en-US" sz="700" i="1" dirty="0" err="1" smtClean="0">
                <a:solidFill>
                  <a:schemeClr val="tx2"/>
                </a:solidFill>
              </a:rPr>
              <a:t>Eur</a:t>
            </a:r>
            <a:r>
              <a:rPr lang="en-US" sz="700" i="1" dirty="0" smtClean="0">
                <a:solidFill>
                  <a:schemeClr val="tx2"/>
                </a:solidFill>
              </a:rPr>
              <a:t> </a:t>
            </a:r>
            <a:r>
              <a:rPr lang="en-US" sz="700" i="1" dirty="0">
                <a:solidFill>
                  <a:schemeClr val="tx2"/>
                </a:solidFill>
              </a:rPr>
              <a:t>Heart J</a:t>
            </a:r>
            <a:r>
              <a:rPr lang="en-US" sz="700" dirty="0">
                <a:solidFill>
                  <a:schemeClr val="tx2"/>
                </a:solidFill>
              </a:rPr>
              <a:t>. 2014;35:787-94. </a:t>
            </a:r>
            <a:endParaRPr lang="en-US" sz="700" dirty="0" smtClean="0">
              <a:solidFill>
                <a:schemeClr val="tx2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sz="700" dirty="0" err="1" smtClean="0">
                <a:solidFill>
                  <a:schemeClr val="tx2"/>
                </a:solidFill>
              </a:rPr>
              <a:t>Ullah</a:t>
            </a:r>
            <a:r>
              <a:rPr lang="en-US" sz="700" dirty="0" smtClean="0">
                <a:solidFill>
                  <a:schemeClr val="tx2"/>
                </a:solidFill>
              </a:rPr>
              <a:t> </a:t>
            </a:r>
            <a:r>
              <a:rPr lang="en-US" sz="700" dirty="0">
                <a:solidFill>
                  <a:schemeClr val="tx2"/>
                </a:solidFill>
              </a:rPr>
              <a:t>M, et al</a:t>
            </a:r>
            <a:r>
              <a:rPr lang="en-US" sz="700" dirty="0" smtClean="0">
                <a:solidFill>
                  <a:schemeClr val="tx2"/>
                </a:solidFill>
              </a:rPr>
              <a:t>. </a:t>
            </a:r>
            <a:r>
              <a:rPr lang="en-US" sz="700" i="1" dirty="0" err="1">
                <a:solidFill>
                  <a:schemeClr val="tx2"/>
                </a:solidFill>
              </a:rPr>
              <a:t>Cardiovasc</a:t>
            </a:r>
            <a:r>
              <a:rPr lang="en-US" sz="700" i="1" dirty="0">
                <a:solidFill>
                  <a:schemeClr val="tx2"/>
                </a:solidFill>
              </a:rPr>
              <a:t> J</a:t>
            </a:r>
            <a:r>
              <a:rPr lang="en-US" sz="700" dirty="0">
                <a:solidFill>
                  <a:schemeClr val="tx2"/>
                </a:solidFill>
              </a:rPr>
              <a:t>. 2014;6:149-163</a:t>
            </a:r>
            <a:r>
              <a:rPr lang="en-US" sz="700" dirty="0" smtClean="0">
                <a:solidFill>
                  <a:schemeClr val="tx2"/>
                </a:solidFill>
              </a:rPr>
              <a:t>.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US" sz="700" dirty="0" err="1" smtClean="0">
                <a:solidFill>
                  <a:schemeClr val="tx2"/>
                </a:solidFill>
              </a:rPr>
              <a:t>Camnitz</a:t>
            </a:r>
            <a:r>
              <a:rPr lang="en-US" sz="700" dirty="0" smtClean="0">
                <a:solidFill>
                  <a:schemeClr val="tx2"/>
                </a:solidFill>
              </a:rPr>
              <a:t> WM &amp; Keeley EC. </a:t>
            </a:r>
            <a:r>
              <a:rPr lang="en-US" sz="700" i="1" dirty="0" smtClean="0">
                <a:solidFill>
                  <a:schemeClr val="tx2"/>
                </a:solidFill>
              </a:rPr>
              <a:t>J </a:t>
            </a:r>
            <a:r>
              <a:rPr lang="en-US" sz="700" i="1" dirty="0" err="1" smtClean="0">
                <a:solidFill>
                  <a:schemeClr val="tx2"/>
                </a:solidFill>
              </a:rPr>
              <a:t>Interv</a:t>
            </a:r>
            <a:r>
              <a:rPr lang="en-US" sz="700" i="1" dirty="0" smtClean="0">
                <a:solidFill>
                  <a:schemeClr val="tx2"/>
                </a:solidFill>
              </a:rPr>
              <a:t> </a:t>
            </a:r>
            <a:r>
              <a:rPr lang="en-US" sz="700" i="1" dirty="0" err="1" smtClean="0">
                <a:solidFill>
                  <a:schemeClr val="tx2"/>
                </a:solidFill>
              </a:rPr>
              <a:t>Cardiol</a:t>
            </a:r>
            <a:r>
              <a:rPr lang="en-US" sz="700" dirty="0" smtClean="0">
                <a:solidFill>
                  <a:schemeClr val="tx2"/>
                </a:solidFill>
              </a:rPr>
              <a:t>. 2010;23:254-255. </a:t>
            </a:r>
            <a:endParaRPr lang="en-US" sz="700" dirty="0">
              <a:solidFill>
                <a:schemeClr val="tx2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endParaRPr lang="en-US" sz="700" b="0" dirty="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52425" y="4582180"/>
            <a:ext cx="8763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400" dirty="0" smtClean="0"/>
              <a:t>Requires more time and equipment to treat</a:t>
            </a:r>
            <a:r>
              <a:rPr lang="en-US" sz="1400" b="0" baseline="30000" dirty="0" smtClean="0"/>
              <a:t>7,8</a:t>
            </a:r>
          </a:p>
          <a:p>
            <a:pPr marL="285750" indent="-28575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400" dirty="0" smtClean="0"/>
              <a:t>More costly to treat</a:t>
            </a:r>
            <a:r>
              <a:rPr lang="en-US" sz="1400" b="0" baseline="30000" dirty="0" smtClean="0"/>
              <a:t>7,8</a:t>
            </a:r>
            <a:endParaRPr lang="en-US" sz="1400" b="0" baseline="30000" dirty="0"/>
          </a:p>
        </p:txBody>
      </p:sp>
      <p:sp>
        <p:nvSpPr>
          <p:cNvPr id="6" name="Rectangle 5"/>
          <p:cNvSpPr/>
          <p:nvPr/>
        </p:nvSpPr>
        <p:spPr>
          <a:xfrm>
            <a:off x="6393441" y="4415968"/>
            <a:ext cx="236955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err="1">
                <a:solidFill>
                  <a:schemeClr val="tx2"/>
                </a:solidFill>
              </a:rPr>
              <a:t>Genereux</a:t>
            </a:r>
            <a:r>
              <a:rPr lang="en-US" sz="800" dirty="0">
                <a:solidFill>
                  <a:schemeClr val="tx2"/>
                </a:solidFill>
              </a:rPr>
              <a:t> P, et al</a:t>
            </a:r>
            <a:r>
              <a:rPr lang="en-US" sz="800" dirty="0" smtClean="0">
                <a:solidFill>
                  <a:schemeClr val="tx2"/>
                </a:solidFill>
              </a:rPr>
              <a:t>. 2014</a:t>
            </a:r>
            <a:r>
              <a:rPr lang="en-US" sz="800" dirty="0">
                <a:solidFill>
                  <a:schemeClr val="tx2"/>
                </a:solidFill>
              </a:rPr>
              <a:t> </a:t>
            </a:r>
            <a:r>
              <a:rPr lang="en-US" sz="800" dirty="0" smtClean="0">
                <a:solidFill>
                  <a:schemeClr val="tx2"/>
                </a:solidFill>
              </a:rPr>
              <a:t>– ACUITY/HORIZONS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7" name="Slide Number Placeholder 1"/>
          <p:cNvSpPr txBox="1">
            <a:spLocks/>
          </p:cNvSpPr>
          <p:nvPr/>
        </p:nvSpPr>
        <p:spPr>
          <a:xfrm>
            <a:off x="8870364" y="6591300"/>
            <a:ext cx="321261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69092621-12EF-422F-8A36-747E8E5BA305}" type="slidenum">
              <a:rPr lang="en-US" sz="1300" smtClean="0">
                <a:solidFill>
                  <a:schemeClr val="tx2"/>
                </a:solidFill>
              </a:rPr>
              <a:pPr algn="r">
                <a:defRPr/>
              </a:pPr>
              <a:t>7</a:t>
            </a:fld>
            <a:endParaRPr lang="en-US" sz="13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234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5">
                    <a:lumMod val="50000"/>
                  </a:schemeClr>
                </a:solidFill>
              </a:rPr>
              <a:t>OTHER OPTIONS FOR TREATING CALCIFIED CORONARY ARTERIES</a:t>
            </a: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533400" y="1681317"/>
            <a:ext cx="8305800" cy="250968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US" sz="3000" b="0" dirty="0" smtClean="0">
                <a:latin typeface="+mj-lt"/>
              </a:rPr>
              <a:t> </a:t>
            </a:r>
            <a:r>
              <a:rPr lang="en-US" sz="3000" b="0" dirty="0" err="1" smtClean="0">
                <a:latin typeface="+mj-lt"/>
              </a:rPr>
              <a:t>Atherectomy</a:t>
            </a:r>
            <a:endParaRPr lang="en-US" sz="2500" b="0" dirty="0" smtClean="0">
              <a:latin typeface="+mj-lt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2500" b="0" dirty="0" smtClean="0">
              <a:latin typeface="+mj-lt"/>
            </a:endParaRPr>
          </a:p>
          <a:p>
            <a:pPr lvl="2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500" dirty="0">
                <a:latin typeface="+mj-lt"/>
              </a:rPr>
              <a:t>modify </a:t>
            </a:r>
            <a:r>
              <a:rPr lang="en-US" sz="2500" dirty="0" smtClean="0">
                <a:latin typeface="+mj-lt"/>
              </a:rPr>
              <a:t>calcified deposits and plaques</a:t>
            </a:r>
            <a:r>
              <a:rPr lang="en-US" sz="2500" baseline="30000" dirty="0" smtClean="0">
                <a:latin typeface="+mj-lt"/>
              </a:rPr>
              <a:t>1</a:t>
            </a:r>
            <a:endParaRPr lang="en-US" sz="2500" baseline="30000" dirty="0">
              <a:latin typeface="+mj-lt"/>
            </a:endParaRP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2500" b="0" dirty="0" smtClean="0">
              <a:latin typeface="+mj-lt"/>
            </a:endParaRPr>
          </a:p>
          <a:p>
            <a:pPr lvl="2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500" dirty="0" smtClean="0"/>
              <a:t>may change </a:t>
            </a:r>
            <a:r>
              <a:rPr lang="en-US" sz="2500" dirty="0"/>
              <a:t>artery </a:t>
            </a:r>
            <a:r>
              <a:rPr lang="en-US" sz="2500" dirty="0" smtClean="0"/>
              <a:t>compliance</a:t>
            </a:r>
            <a:r>
              <a:rPr lang="en-US" sz="2500" baseline="30000" dirty="0" smtClean="0"/>
              <a:t>2</a:t>
            </a:r>
            <a:r>
              <a:rPr lang="en-US" sz="2500" dirty="0" smtClean="0">
                <a:latin typeface="+mj-lt"/>
              </a:rPr>
              <a:t> </a:t>
            </a:r>
            <a:endParaRPr lang="en-US" sz="2500" dirty="0">
              <a:latin typeface="+mj-lt"/>
            </a:endParaRP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2500" b="0" dirty="0" smtClean="0">
              <a:latin typeface="+mj-lt"/>
            </a:endParaRPr>
          </a:p>
          <a:p>
            <a:pPr lvl="2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500" b="0" dirty="0" smtClean="0">
                <a:latin typeface="+mj-lt"/>
              </a:rPr>
              <a:t>low rate of dissections and perforations</a:t>
            </a:r>
            <a:r>
              <a:rPr lang="en-US" sz="2500" b="0" baseline="30000" dirty="0" smtClean="0">
                <a:latin typeface="+mj-lt"/>
              </a:rPr>
              <a:t>3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2500" b="0" baseline="30000" dirty="0" smtClean="0">
              <a:latin typeface="+mj-lt"/>
            </a:endParaRPr>
          </a:p>
          <a:p>
            <a:pPr lvl="2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500" dirty="0" smtClean="0">
                <a:solidFill>
                  <a:srgbClr val="515450"/>
                </a:solidFill>
              </a:rPr>
              <a:t>facilitate stent delivery and expansion</a:t>
            </a:r>
            <a:r>
              <a:rPr lang="en-US" sz="2500" baseline="30000" dirty="0" smtClean="0"/>
              <a:t>1</a:t>
            </a:r>
            <a:endParaRPr lang="en-US" sz="2500" baseline="30000" dirty="0"/>
          </a:p>
          <a:p>
            <a:pPr lvl="2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2500" dirty="0">
              <a:solidFill>
                <a:srgbClr val="515450"/>
              </a:solidFill>
            </a:endParaRPr>
          </a:p>
          <a:p>
            <a:pPr marL="457200" lvl="1" indent="0">
              <a:spcBef>
                <a:spcPts val="0"/>
              </a:spcBef>
              <a:buNone/>
            </a:pPr>
            <a:endParaRPr lang="en-US" sz="2200" b="0" baseline="30000" dirty="0" smtClean="0">
              <a:latin typeface="+mj-lt"/>
            </a:endParaRPr>
          </a:p>
          <a:p>
            <a:pPr>
              <a:spcBef>
                <a:spcPts val="0"/>
              </a:spcBef>
            </a:pPr>
            <a:endParaRPr lang="en-US" sz="2500" b="0" dirty="0" smtClean="0">
              <a:latin typeface="+mj-lt"/>
            </a:endParaRPr>
          </a:p>
          <a:p>
            <a:pPr lvl="1">
              <a:spcBef>
                <a:spcPts val="0"/>
              </a:spcBef>
            </a:pPr>
            <a:endParaRPr lang="en-US" sz="2500" b="0" dirty="0" smtClean="0">
              <a:latin typeface="+mj-lt"/>
            </a:endParaRPr>
          </a:p>
          <a:p>
            <a:pPr lvl="1">
              <a:spcBef>
                <a:spcPts val="0"/>
              </a:spcBef>
            </a:pPr>
            <a:endParaRPr lang="en-US" sz="2500" b="0" dirty="0" smtClean="0">
              <a:latin typeface="+mj-lt"/>
            </a:endParaRPr>
          </a:p>
          <a:p>
            <a:pPr>
              <a:spcBef>
                <a:spcPts val="0"/>
              </a:spcBef>
            </a:pPr>
            <a:endParaRPr lang="en-US" sz="2500" b="0" baseline="30000" dirty="0"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06743" y="5435907"/>
            <a:ext cx="7467600" cy="707886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chemeClr val="accent3">
                    <a:lumMod val="50000"/>
                  </a:schemeClr>
                </a:solidFill>
                <a:latin typeface="+mj-lt"/>
              </a:rPr>
              <a:t>Adequate lesion preparation 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with atherectomy appears to help stent 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  <a:latin typeface="+mj-lt"/>
              </a:rPr>
              <a:t>implantation in 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severely calcified lesions.</a:t>
            </a:r>
            <a:r>
              <a:rPr lang="en-US" sz="2000" baseline="30000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4,5</a:t>
            </a:r>
            <a:endParaRPr lang="en-US" sz="2000" baseline="30000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Curved Right Arrow 4"/>
          <p:cNvSpPr/>
          <p:nvPr/>
        </p:nvSpPr>
        <p:spPr>
          <a:xfrm rot="17996879">
            <a:off x="404610" y="4825163"/>
            <a:ext cx="530157" cy="1490584"/>
          </a:xfrm>
          <a:prstGeom prst="curvedRightArrow">
            <a:avLst>
              <a:gd name="adj1" fmla="val 25000"/>
              <a:gd name="adj2" fmla="val 48951"/>
              <a:gd name="adj3" fmla="val 26214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421" y="6400800"/>
            <a:ext cx="9106579" cy="584775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sz="800" dirty="0">
                <a:solidFill>
                  <a:schemeClr val="tx2"/>
                </a:solidFill>
              </a:rPr>
              <a:t>Abdel-</a:t>
            </a:r>
            <a:r>
              <a:rPr lang="en-US" sz="800" dirty="0" err="1">
                <a:solidFill>
                  <a:schemeClr val="tx2"/>
                </a:solidFill>
              </a:rPr>
              <a:t>Wahab</a:t>
            </a:r>
            <a:r>
              <a:rPr lang="en-US" sz="800" dirty="0">
                <a:solidFill>
                  <a:schemeClr val="tx2"/>
                </a:solidFill>
              </a:rPr>
              <a:t> M, et al. </a:t>
            </a:r>
            <a:r>
              <a:rPr lang="en-US" sz="800" i="1" dirty="0">
                <a:solidFill>
                  <a:schemeClr val="tx2"/>
                </a:solidFill>
              </a:rPr>
              <a:t>JACC </a:t>
            </a:r>
            <a:r>
              <a:rPr lang="en-US" sz="800" i="1" dirty="0" err="1">
                <a:solidFill>
                  <a:schemeClr val="tx2"/>
                </a:solidFill>
              </a:rPr>
              <a:t>Cardiovasc</a:t>
            </a:r>
            <a:r>
              <a:rPr lang="en-US" sz="800" i="1" dirty="0">
                <a:solidFill>
                  <a:schemeClr val="tx2"/>
                </a:solidFill>
              </a:rPr>
              <a:t> </a:t>
            </a:r>
            <a:r>
              <a:rPr lang="en-US" sz="800" i="1" dirty="0" err="1">
                <a:solidFill>
                  <a:schemeClr val="tx2"/>
                </a:solidFill>
              </a:rPr>
              <a:t>Interv</a:t>
            </a:r>
            <a:r>
              <a:rPr lang="en-US" sz="800" i="1" dirty="0">
                <a:solidFill>
                  <a:schemeClr val="tx2"/>
                </a:solidFill>
              </a:rPr>
              <a:t>. </a:t>
            </a:r>
            <a:r>
              <a:rPr lang="en-US" sz="800" dirty="0">
                <a:solidFill>
                  <a:schemeClr val="tx2"/>
                </a:solidFill>
              </a:rPr>
              <a:t>2013;6:10-9.  </a:t>
            </a:r>
            <a:endParaRPr lang="en-US" sz="800" dirty="0" smtClean="0">
              <a:solidFill>
                <a:schemeClr val="tx2"/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en-US" sz="800" dirty="0" smtClean="0">
                <a:solidFill>
                  <a:schemeClr val="tx2"/>
                </a:solidFill>
              </a:rPr>
              <a:t>Parikh </a:t>
            </a:r>
            <a:r>
              <a:rPr lang="en-US" sz="800" dirty="0">
                <a:solidFill>
                  <a:schemeClr val="tx2"/>
                </a:solidFill>
              </a:rPr>
              <a:t>K, et al. </a:t>
            </a:r>
            <a:r>
              <a:rPr lang="en-US" sz="800" i="1" dirty="0">
                <a:solidFill>
                  <a:schemeClr val="tx2"/>
                </a:solidFill>
              </a:rPr>
              <a:t>Catheter </a:t>
            </a:r>
            <a:r>
              <a:rPr lang="en-US" sz="800" i="1" dirty="0" err="1">
                <a:solidFill>
                  <a:schemeClr val="tx2"/>
                </a:solidFill>
              </a:rPr>
              <a:t>Cardiovasc</a:t>
            </a:r>
            <a:r>
              <a:rPr lang="en-US" sz="800" i="1" dirty="0">
                <a:solidFill>
                  <a:schemeClr val="tx2"/>
                </a:solidFill>
              </a:rPr>
              <a:t> </a:t>
            </a:r>
            <a:r>
              <a:rPr lang="en-US" sz="800" i="1" dirty="0" err="1">
                <a:solidFill>
                  <a:schemeClr val="tx2"/>
                </a:solidFill>
              </a:rPr>
              <a:t>Interv</a:t>
            </a:r>
            <a:r>
              <a:rPr lang="en-US" sz="800" dirty="0">
                <a:solidFill>
                  <a:schemeClr val="tx2"/>
                </a:solidFill>
              </a:rPr>
              <a:t>. 2013;81:1134-1139</a:t>
            </a:r>
            <a:endParaRPr lang="en-US" sz="800" i="1" dirty="0">
              <a:solidFill>
                <a:schemeClr val="tx2"/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en-US" sz="800" b="0" dirty="0" smtClean="0">
                <a:solidFill>
                  <a:schemeClr val="tx2"/>
                </a:solidFill>
              </a:rPr>
              <a:t>Chambers </a:t>
            </a:r>
            <a:r>
              <a:rPr lang="en-US" sz="800" b="0" dirty="0">
                <a:solidFill>
                  <a:schemeClr val="tx2"/>
                </a:solidFill>
              </a:rPr>
              <a:t>JW, et al.  </a:t>
            </a:r>
            <a:r>
              <a:rPr lang="en-US" sz="800" b="0" i="1" dirty="0">
                <a:solidFill>
                  <a:schemeClr val="tx2"/>
                </a:solidFill>
              </a:rPr>
              <a:t>J Am </a:t>
            </a:r>
            <a:r>
              <a:rPr lang="en-US" sz="800" b="0" i="1" dirty="0" err="1">
                <a:solidFill>
                  <a:schemeClr val="tx2"/>
                </a:solidFill>
              </a:rPr>
              <a:t>Coll</a:t>
            </a:r>
            <a:r>
              <a:rPr lang="en-US" sz="800" b="0" i="1" dirty="0">
                <a:solidFill>
                  <a:schemeClr val="tx2"/>
                </a:solidFill>
              </a:rPr>
              <a:t> </a:t>
            </a:r>
            <a:r>
              <a:rPr lang="en-US" sz="800" b="0" i="1" dirty="0" err="1">
                <a:solidFill>
                  <a:schemeClr val="tx2"/>
                </a:solidFill>
              </a:rPr>
              <a:t>Cardiol</a:t>
            </a:r>
            <a:r>
              <a:rPr lang="en-US" sz="800" b="0" i="1" dirty="0">
                <a:solidFill>
                  <a:schemeClr val="tx2"/>
                </a:solidFill>
              </a:rPr>
              <a:t> </a:t>
            </a:r>
            <a:r>
              <a:rPr lang="en-US" sz="800" b="0" i="1" dirty="0" err="1">
                <a:solidFill>
                  <a:schemeClr val="tx2"/>
                </a:solidFill>
              </a:rPr>
              <a:t>Intv</a:t>
            </a:r>
            <a:r>
              <a:rPr lang="en-US" sz="800" b="0" dirty="0">
                <a:solidFill>
                  <a:schemeClr val="tx2"/>
                </a:solidFill>
              </a:rPr>
              <a:t>. 2014;7:510-8</a:t>
            </a:r>
            <a:r>
              <a:rPr lang="en-US" sz="800" b="0" dirty="0" smtClean="0">
                <a:solidFill>
                  <a:schemeClr val="tx2"/>
                </a:solidFill>
              </a:rPr>
              <a:t>.</a:t>
            </a:r>
          </a:p>
          <a:p>
            <a:pPr marL="342900" indent="-342900">
              <a:buFontTx/>
              <a:buAutoNum type="arabicPeriod"/>
            </a:pPr>
            <a:endParaRPr lang="en-US" sz="800" b="0" dirty="0">
              <a:solidFill>
                <a:schemeClr val="tx2"/>
              </a:solidFill>
            </a:endParaRPr>
          </a:p>
          <a:p>
            <a:pPr marL="342900" indent="-342900">
              <a:buAutoNum type="arabicPeriod"/>
            </a:pPr>
            <a:r>
              <a:rPr lang="en-US" sz="800" b="0" dirty="0" err="1" smtClean="0">
                <a:solidFill>
                  <a:schemeClr val="tx2"/>
                </a:solidFill>
              </a:rPr>
              <a:t>Ullah</a:t>
            </a:r>
            <a:r>
              <a:rPr lang="en-US" sz="800" b="0" dirty="0" smtClean="0">
                <a:solidFill>
                  <a:schemeClr val="tx2"/>
                </a:solidFill>
              </a:rPr>
              <a:t> M, et al. </a:t>
            </a:r>
            <a:r>
              <a:rPr lang="en-US" sz="800" b="0" i="1" dirty="0" err="1" smtClean="0">
                <a:solidFill>
                  <a:schemeClr val="tx2"/>
                </a:solidFill>
              </a:rPr>
              <a:t>Cardiovasc</a:t>
            </a:r>
            <a:r>
              <a:rPr lang="en-US" sz="800" b="0" i="1" dirty="0" smtClean="0">
                <a:solidFill>
                  <a:schemeClr val="tx2"/>
                </a:solidFill>
              </a:rPr>
              <a:t> J</a:t>
            </a:r>
            <a:r>
              <a:rPr lang="en-US" sz="800" b="0" dirty="0" smtClean="0">
                <a:solidFill>
                  <a:schemeClr val="tx2"/>
                </a:solidFill>
              </a:rPr>
              <a:t>. 2014;6:149-163.</a:t>
            </a:r>
          </a:p>
          <a:p>
            <a:pPr marL="342900" indent="-342900">
              <a:buFontTx/>
              <a:buAutoNum type="arabicPeriod"/>
            </a:pPr>
            <a:r>
              <a:rPr lang="en-US" sz="800" b="0" dirty="0" err="1" smtClean="0">
                <a:solidFill>
                  <a:schemeClr val="tx2"/>
                </a:solidFill>
              </a:rPr>
              <a:t>Moussa</a:t>
            </a:r>
            <a:r>
              <a:rPr lang="en-US" sz="800" b="0" dirty="0" smtClean="0">
                <a:solidFill>
                  <a:schemeClr val="tx2"/>
                </a:solidFill>
              </a:rPr>
              <a:t> I, et al. </a:t>
            </a:r>
            <a:r>
              <a:rPr lang="en-US" sz="800" b="0" i="1" dirty="0" smtClean="0">
                <a:solidFill>
                  <a:schemeClr val="tx2"/>
                </a:solidFill>
              </a:rPr>
              <a:t>Circulation</a:t>
            </a:r>
            <a:r>
              <a:rPr lang="en-US" sz="800" b="0" dirty="0" smtClean="0">
                <a:solidFill>
                  <a:schemeClr val="tx2"/>
                </a:solidFill>
              </a:rPr>
              <a:t>. 1997;96:128-36.</a:t>
            </a:r>
          </a:p>
        </p:txBody>
      </p:sp>
      <p:sp>
        <p:nvSpPr>
          <p:cNvPr id="7" name="Slide Number Placeholder 1"/>
          <p:cNvSpPr txBox="1">
            <a:spLocks/>
          </p:cNvSpPr>
          <p:nvPr/>
        </p:nvSpPr>
        <p:spPr>
          <a:xfrm>
            <a:off x="8763000" y="6591300"/>
            <a:ext cx="428625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69092621-12EF-422F-8A36-747E8E5BA305}" type="slidenum">
              <a:rPr lang="en-US" sz="1300" smtClean="0">
                <a:solidFill>
                  <a:schemeClr val="tx2"/>
                </a:solidFill>
              </a:rPr>
              <a:pPr algn="r">
                <a:defRPr/>
              </a:pPr>
              <a:t>8</a:t>
            </a:fld>
            <a:endParaRPr lang="en-US" sz="13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870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5"/>
          <p:cNvSpPr>
            <a:spLocks noGrp="1"/>
          </p:cNvSpPr>
          <p:nvPr>
            <p:ph idx="1"/>
          </p:nvPr>
        </p:nvSpPr>
        <p:spPr>
          <a:xfrm>
            <a:off x="0" y="1671637"/>
            <a:ext cx="9144000" cy="4881563"/>
          </a:xfrm>
        </p:spPr>
        <p:txBody>
          <a:bodyPr>
            <a:normAutofit fontScale="92500" lnSpcReduction="20000"/>
          </a:bodyPr>
          <a:lstStyle/>
          <a:p>
            <a:pPr marL="342900" lvl="1" indent="-342900">
              <a:buFont typeface="Wingdings" panose="05000000000000000000" pitchFamily="2" charset="2"/>
              <a:buChar char="q"/>
            </a:pPr>
            <a:r>
              <a:rPr lang="en-US" b="1" dirty="0">
                <a:solidFill>
                  <a:srgbClr val="0070C0"/>
                </a:solidFill>
              </a:rPr>
              <a:t>Laser </a:t>
            </a:r>
          </a:p>
          <a:p>
            <a:pPr marL="742950" lvl="2" indent="-342900">
              <a:buFont typeface="Wingdings" panose="05000000000000000000" pitchFamily="2" charset="2"/>
              <a:buChar char="§"/>
            </a:pPr>
            <a:r>
              <a:rPr lang="en-US" dirty="0"/>
              <a:t>Utilizes pulsed laser energy to vaporize the plaque into particles</a:t>
            </a:r>
          </a:p>
          <a:p>
            <a:pPr marL="742950" lvl="2" indent="-342900">
              <a:buFont typeface="Wingdings" panose="05000000000000000000" pitchFamily="2" charset="2"/>
              <a:buChar char="§"/>
            </a:pPr>
            <a:r>
              <a:rPr lang="en-US" dirty="0"/>
              <a:t>Suited for removal of soft or medium plaque</a:t>
            </a:r>
          </a:p>
          <a:p>
            <a:pPr marL="742950" lvl="2" indent="-342900"/>
            <a:endParaRPr lang="en-US" dirty="0"/>
          </a:p>
          <a:p>
            <a:pPr marL="342900" lvl="1" indent="-342900">
              <a:buFont typeface="Wingdings" panose="05000000000000000000" pitchFamily="2" charset="2"/>
              <a:buChar char="q"/>
            </a:pPr>
            <a:r>
              <a:rPr lang="en-US" b="1" dirty="0">
                <a:solidFill>
                  <a:srgbClr val="0070C0"/>
                </a:solidFill>
              </a:rPr>
              <a:t>Directional </a:t>
            </a:r>
          </a:p>
          <a:p>
            <a:pPr marL="742950" lvl="2" indent="-342900">
              <a:buFont typeface="Wingdings" panose="05000000000000000000" pitchFamily="2" charset="2"/>
              <a:buChar char="§"/>
            </a:pPr>
            <a:r>
              <a:rPr lang="en-US" dirty="0"/>
              <a:t>Direct and orient the cutting blade to plaque for removal</a:t>
            </a:r>
          </a:p>
          <a:p>
            <a:pPr marL="742950" lvl="2" indent="-342900">
              <a:buFont typeface="Wingdings" panose="05000000000000000000" pitchFamily="2" charset="2"/>
              <a:buChar char="§"/>
            </a:pPr>
            <a:r>
              <a:rPr lang="en-US" dirty="0"/>
              <a:t>Does not discriminate between diseased plaque and arterial tissue</a:t>
            </a:r>
          </a:p>
          <a:p>
            <a:pPr marL="742950" lvl="2" indent="-342900">
              <a:buFont typeface="Wingdings" panose="05000000000000000000" pitchFamily="2" charset="2"/>
              <a:buChar char="§"/>
            </a:pPr>
            <a:r>
              <a:rPr lang="en-US" dirty="0"/>
              <a:t>Suited for removal of soft or medium </a:t>
            </a:r>
            <a:r>
              <a:rPr lang="en-US" dirty="0" smtClean="0"/>
              <a:t>plaque</a:t>
            </a:r>
          </a:p>
          <a:p>
            <a:pPr marL="400050" lvl="2" indent="0">
              <a:buNone/>
            </a:pPr>
            <a:endParaRPr lang="en-US" dirty="0"/>
          </a:p>
          <a:p>
            <a:pPr marL="342900" lvl="1" indent="-342900"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Rotational </a:t>
            </a:r>
            <a:endParaRPr lang="en-US" b="1" dirty="0">
              <a:solidFill>
                <a:srgbClr val="0070C0"/>
              </a:solidFill>
            </a:endParaRPr>
          </a:p>
          <a:p>
            <a:pPr marL="742950" lvl="2" indent="-342900">
              <a:buFont typeface="Wingdings" panose="05000000000000000000" pitchFamily="2" charset="2"/>
              <a:buChar char="§"/>
            </a:pPr>
            <a:r>
              <a:rPr lang="en-US" dirty="0"/>
              <a:t>Forward drill-like mechanism </a:t>
            </a:r>
          </a:p>
          <a:p>
            <a:pPr marL="742950" lvl="2" indent="-342900">
              <a:buFont typeface="Wingdings" panose="05000000000000000000" pitchFamily="2" charset="2"/>
              <a:buChar char="§"/>
            </a:pPr>
            <a:r>
              <a:rPr lang="en-US" dirty="0" smtClean="0"/>
              <a:t>Rotating </a:t>
            </a:r>
            <a:r>
              <a:rPr lang="en-US" dirty="0"/>
              <a:t>burr in constant contact with the lesion </a:t>
            </a:r>
            <a:r>
              <a:rPr lang="en-US" dirty="0" smtClean="0"/>
              <a:t>circumference</a:t>
            </a:r>
          </a:p>
          <a:p>
            <a:pPr marL="742950" lvl="2" indent="-342900">
              <a:buFont typeface="Wingdings" panose="05000000000000000000" pitchFamily="2" charset="2"/>
              <a:buChar char="§"/>
            </a:pPr>
            <a:r>
              <a:rPr lang="en-US" dirty="0" smtClean="0"/>
              <a:t>Not indicated </a:t>
            </a:r>
            <a:r>
              <a:rPr lang="en-US" dirty="0"/>
              <a:t>for calcified lesions </a:t>
            </a:r>
            <a:endParaRPr lang="en-US" dirty="0" smtClean="0"/>
          </a:p>
          <a:p>
            <a:pPr marL="742950" lvl="2" indent="-342900"/>
            <a:endParaRPr lang="en-US" dirty="0"/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0847" y="1522412"/>
            <a:ext cx="1375053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69913"/>
            <a:ext cx="9144000" cy="649287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CONVENTIONAL Atherectomy procedures</a:t>
            </a:r>
            <a:endParaRPr lang="en-US" sz="4000" dirty="0">
              <a:solidFill>
                <a:schemeClr val="accent5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  <p:pic>
        <p:nvPicPr>
          <p:cNvPr id="1026" name="Picture 2">
            <a:hlinkClick r:id="" action="ppaction://hlinkshowjump?jump=lastslideviewed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0617" y="5180012"/>
            <a:ext cx="1413283" cy="1233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350" y="3351212"/>
            <a:ext cx="1009650" cy="104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1"/>
          <p:cNvSpPr txBox="1">
            <a:spLocks/>
          </p:cNvSpPr>
          <p:nvPr/>
        </p:nvSpPr>
        <p:spPr>
          <a:xfrm>
            <a:off x="8763000" y="6591300"/>
            <a:ext cx="428625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69092621-12EF-422F-8A36-747E8E5BA305}" type="slidenum">
              <a:rPr lang="en-US" sz="1300" smtClean="0">
                <a:solidFill>
                  <a:schemeClr val="tx2"/>
                </a:solidFill>
              </a:rPr>
              <a:pPr algn="r">
                <a:defRPr/>
              </a:pPr>
              <a:t>9</a:t>
            </a:fld>
            <a:endParaRPr lang="en-US" sz="13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46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B-P_PPT_template">
  <a:themeElements>
    <a:clrScheme name="DB-C Color Theme">
      <a:dk1>
        <a:srgbClr val="515450"/>
      </a:dk1>
      <a:lt1>
        <a:srgbClr val="FFFFFF"/>
      </a:lt1>
      <a:dk2>
        <a:srgbClr val="000000"/>
      </a:dk2>
      <a:lt2>
        <a:srgbClr val="515450"/>
      </a:lt2>
      <a:accent1>
        <a:srgbClr val="49A942"/>
      </a:accent1>
      <a:accent2>
        <a:srgbClr val="243B7A"/>
      </a:accent2>
      <a:accent3>
        <a:srgbClr val="C4D600"/>
      </a:accent3>
      <a:accent4>
        <a:srgbClr val="A6A5A9"/>
      </a:accent4>
      <a:accent5>
        <a:srgbClr val="78BE20"/>
      </a:accent5>
      <a:accent6>
        <a:srgbClr val="DBD8DB"/>
      </a:accent6>
      <a:hlink>
        <a:srgbClr val="007CB7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800" b="0" dirty="0" err="1" smtClean="0"/>
        </a:defPPr>
      </a:lstStyle>
    </a:txDef>
  </a:objectDefaults>
  <a:extraClrSchemeLst>
    <a:extraClrScheme>
      <a:clrScheme name="7_Predator Template_2_18_1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Predator Template_2_18_10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Predator Template_2_18_1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Predator Template_2_18_10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Predator Template_2_18_10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Predator Template_2_18_10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Predator Template_2_18_10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Predator Template_2_18_10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Predator Template_2_18_10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Predator Template_2_18_10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Predator Template_2_18_10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Predator Template_2_18_10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Predator Template_2_18_10 13">
        <a:dk1>
          <a:srgbClr val="000000"/>
        </a:dk1>
        <a:lt1>
          <a:srgbClr val="FFFFFF"/>
        </a:lt1>
        <a:dk2>
          <a:srgbClr val="000000"/>
        </a:dk2>
        <a:lt2>
          <a:srgbClr val="5B3F5B"/>
        </a:lt2>
        <a:accent1>
          <a:srgbClr val="21796A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BBEB9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Predator Template_2_18_10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00"/>
        </a:accent1>
        <a:accent2>
          <a:srgbClr val="5B3F5B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523852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Predator Template_2_18_10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00"/>
        </a:accent1>
        <a:accent2>
          <a:srgbClr val="5B3F5B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523852"/>
        </a:accent6>
        <a:hlink>
          <a:srgbClr val="C0C0C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Predator Template_2_18_10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00"/>
        </a:accent1>
        <a:accent2>
          <a:srgbClr val="2A1E2A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251A25"/>
        </a:accent6>
        <a:hlink>
          <a:srgbClr val="777777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6_Custom Design">
  <a:themeElements>
    <a:clrScheme name="Custom 1">
      <a:dk1>
        <a:srgbClr val="515450"/>
      </a:dk1>
      <a:lt1>
        <a:srgbClr val="FFFFFF"/>
      </a:lt1>
      <a:dk2>
        <a:srgbClr val="000000"/>
      </a:dk2>
      <a:lt2>
        <a:srgbClr val="808080"/>
      </a:lt2>
      <a:accent1>
        <a:srgbClr val="78BE20"/>
      </a:accent1>
      <a:accent2>
        <a:srgbClr val="C4D600"/>
      </a:accent2>
      <a:accent3>
        <a:srgbClr val="007CB7"/>
      </a:accent3>
      <a:accent4>
        <a:srgbClr val="FFFFFF"/>
      </a:accent4>
      <a:accent5>
        <a:srgbClr val="A6A5A9"/>
      </a:accent5>
      <a:accent6>
        <a:srgbClr val="515450"/>
      </a:accent6>
      <a:hlink>
        <a:srgbClr val="007CB7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5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ustom Design 13">
        <a:dk1>
          <a:srgbClr val="000000"/>
        </a:dk1>
        <a:lt1>
          <a:srgbClr val="FFFFFF"/>
        </a:lt1>
        <a:dk2>
          <a:srgbClr val="000000"/>
        </a:dk2>
        <a:lt2>
          <a:srgbClr val="5B3F5B"/>
        </a:lt2>
        <a:accent1>
          <a:srgbClr val="21796A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BBEB9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ustom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00"/>
        </a:accent1>
        <a:accent2>
          <a:srgbClr val="5B3F5B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523852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ustom Desig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00"/>
        </a:accent1>
        <a:accent2>
          <a:srgbClr val="5B3F5B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523852"/>
        </a:accent6>
        <a:hlink>
          <a:srgbClr val="C0C0C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ustom Desig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00"/>
        </a:accent1>
        <a:accent2>
          <a:srgbClr val="2A1E2A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251A25"/>
        </a:accent6>
        <a:hlink>
          <a:srgbClr val="777777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6327</TotalTime>
  <Words>3049</Words>
  <Application>Microsoft Office PowerPoint</Application>
  <PresentationFormat>On-screen Show (4:3)</PresentationFormat>
  <Paragraphs>571</Paragraphs>
  <Slides>27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DB-P_PPT_template</vt:lpstr>
      <vt:lpstr>6_Custom Design</vt:lpstr>
      <vt:lpstr>PowerPoint Presentation</vt:lpstr>
      <vt:lpstr> Disease State PREVALENCE </vt:lpstr>
      <vt:lpstr> risks Factors for  coronary Calcification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CONVENTIONAL Atherectomy procedures</vt:lpstr>
      <vt:lpstr>PowerPoint Presentation</vt:lpstr>
      <vt:lpstr>PowerPoint Presentation</vt:lpstr>
      <vt:lpstr>RotaxUs Primary endpoint</vt:lpstr>
      <vt:lpstr>ROTAXUS: 9-month follow-up</vt:lpstr>
      <vt:lpstr>PowerPoint Presentation</vt:lpstr>
      <vt:lpstr>PowerPoint Presentation</vt:lpstr>
      <vt:lpstr>Unique mechanism of action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ORBIT II Study Objective – Safety </vt:lpstr>
      <vt:lpstr>ORBIT II 1 and 2 year TVR/TLR Rates within Range of DES Literature*</vt:lpstr>
      <vt:lpstr>Summary of clinical data </vt:lpstr>
      <vt:lpstr>Need for changes to the code structure</vt:lpstr>
      <vt:lpstr>Medical record documentation </vt:lpstr>
    </vt:vector>
  </TitlesOfParts>
  <Company>Cardiovascular Systems, Inc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Sales Tools</dc:title>
  <dc:creator>dveino@csi360.com</dc:creator>
  <cp:lastModifiedBy>Zsuzsanna Igyarto</cp:lastModifiedBy>
  <cp:revision>631</cp:revision>
  <cp:lastPrinted>2014-11-10T18:44:03Z</cp:lastPrinted>
  <dcterms:created xsi:type="dcterms:W3CDTF">2014-11-05T04:13:46Z</dcterms:created>
  <dcterms:modified xsi:type="dcterms:W3CDTF">2015-03-23T13:18:45Z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-2074217822</vt:i4>
  </property>
  <property fmtid="{D5CDD505-2E9C-101B-9397-08002B2CF9AE}" pid="3" name="_NewReviewCycle">
    <vt:lpwstr/>
  </property>
  <property fmtid="{D5CDD505-2E9C-101B-9397-08002B2CF9AE}" pid="4" name="_EmailSubject">
    <vt:lpwstr>Slides</vt:lpwstr>
  </property>
  <property fmtid="{D5CDD505-2E9C-101B-9397-08002B2CF9AE}" pid="5" name="_AuthorEmail">
    <vt:lpwstr>Marilu.Hue@cms.hhs.gov</vt:lpwstr>
  </property>
  <property fmtid="{D5CDD505-2E9C-101B-9397-08002B2CF9AE}" pid="6" name="_AuthorEmailDisplayName">
    <vt:lpwstr>Hue, Marilu (CMS/CM)</vt:lpwstr>
  </property>
</Properties>
</file>