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44"/>
  </p:notesMasterIdLst>
  <p:sldIdLst>
    <p:sldId id="262" r:id="rId5"/>
    <p:sldId id="292" r:id="rId6"/>
    <p:sldId id="339" r:id="rId7"/>
    <p:sldId id="379" r:id="rId8"/>
    <p:sldId id="293" r:id="rId9"/>
    <p:sldId id="323" r:id="rId10"/>
    <p:sldId id="385" r:id="rId11"/>
    <p:sldId id="351" r:id="rId12"/>
    <p:sldId id="340" r:id="rId13"/>
    <p:sldId id="375" r:id="rId14"/>
    <p:sldId id="386" r:id="rId15"/>
    <p:sldId id="368" r:id="rId16"/>
    <p:sldId id="377" r:id="rId17"/>
    <p:sldId id="378" r:id="rId18"/>
    <p:sldId id="387" r:id="rId19"/>
    <p:sldId id="357" r:id="rId20"/>
    <p:sldId id="341" r:id="rId21"/>
    <p:sldId id="381" r:id="rId22"/>
    <p:sldId id="382" r:id="rId23"/>
    <p:sldId id="383" r:id="rId24"/>
    <p:sldId id="384" r:id="rId25"/>
    <p:sldId id="324" r:id="rId26"/>
    <p:sldId id="388" r:id="rId27"/>
    <p:sldId id="371" r:id="rId28"/>
    <p:sldId id="390" r:id="rId29"/>
    <p:sldId id="389" r:id="rId30"/>
    <p:sldId id="344" r:id="rId31"/>
    <p:sldId id="391" r:id="rId32"/>
    <p:sldId id="393" r:id="rId33"/>
    <p:sldId id="364" r:id="rId34"/>
    <p:sldId id="376" r:id="rId35"/>
    <p:sldId id="360" r:id="rId36"/>
    <p:sldId id="361" r:id="rId37"/>
    <p:sldId id="362" r:id="rId38"/>
    <p:sldId id="373" r:id="rId39"/>
    <p:sldId id="374" r:id="rId40"/>
    <p:sldId id="380" r:id="rId41"/>
    <p:sldId id="394" r:id="rId42"/>
    <p:sldId id="366" r:id="rId43"/>
  </p:sldIdLst>
  <p:sldSz cx="9144000" cy="6858000" type="screen4x3"/>
  <p:notesSz cx="7019925" cy="9305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1">
          <p15:clr>
            <a:srgbClr val="A4A3A4"/>
          </p15:clr>
        </p15:guide>
        <p15:guide id="2" pos="221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ris Bollerer" initials="CB" lastIdx="8" clrIdx="0"/>
  <p:cmAuthor id="1" name="Windows User" initials="WU" lastIdx="2" clrIdx="1"/>
  <p:cmAuthor id="2" name="Lisa Dorr" initials="LD" lastIdx="33" clrIdx="2"/>
  <p:cmAuthor id="3" name="Nanette Dompreh" initials="ND" lastIdx="7" clrIdx="3"/>
  <p:cmAuthor id="4" name="Schiffman, Courtney" initials="SC" lastIdx="21" clrIdx="4"/>
  <p:cmAuthor id="5" name="KAC" initials="KAC" lastIdx="10" clrIdx="5"/>
  <p:cmAuthor id="6" name="Dompreh, Nanette" initials="ND" lastIdx="1" clrIdx="6"/>
  <p:cmAuthor id="7" name="Steven Gerald" initials="SG" lastIdx="48" clrIdx="7"/>
  <p:cmAuthor id="8" name="Windows User" initials="MN" lastIdx="4" clrIdx="8"/>
  <p:cmAuthor id="9" name="Guida Nighswander" initials="GN" lastIdx="108" clrIdx="9"/>
  <p:cmAuthor id="10" name="Training and Awareness Team" initials="TaAT" lastIdx="1" clrIdx="10"/>
  <p:cmAuthor id="11" name="Therese" initials="THR" lastIdx="71" clrIdx="11"/>
  <p:cmAuthor id="12" name="Sabrina McNair" initials="SM" lastIdx="6" clrIdx="12"/>
  <p:cmAuthor id="13" name="T.Rogers" initials="TR" lastIdx="12" clrIdx="1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368A0C"/>
    <a:srgbClr val="5B8D09"/>
    <a:srgbClr val="336600"/>
    <a:srgbClr val="BAE18F"/>
    <a:srgbClr val="006600"/>
    <a:srgbClr val="FF9900"/>
    <a:srgbClr val="E28700"/>
    <a:srgbClr val="2A2000"/>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97" autoAdjust="0"/>
    <p:restoredTop sz="85817" autoAdjust="0"/>
  </p:normalViewPr>
  <p:slideViewPr>
    <p:cSldViewPr>
      <p:cViewPr varScale="1">
        <p:scale>
          <a:sx n="69" d="100"/>
          <a:sy n="69" d="100"/>
        </p:scale>
        <p:origin x="1232" y="5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7" d="100"/>
          <a:sy n="87" d="100"/>
        </p:scale>
        <p:origin x="-3780" y="-60"/>
      </p:cViewPr>
      <p:guideLst>
        <p:guide orient="horz" pos="2931"/>
        <p:guide pos="221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5297"/>
          </a:xfrm>
          <a:prstGeom prst="rect">
            <a:avLst/>
          </a:prstGeom>
        </p:spPr>
        <p:txBody>
          <a:bodyPr vert="horz" lIns="91879" tIns="45939" rIns="91879" bIns="45939" rtlCol="0"/>
          <a:lstStyle>
            <a:lvl1pPr algn="l">
              <a:defRPr sz="1200"/>
            </a:lvl1pPr>
          </a:lstStyle>
          <a:p>
            <a:endParaRPr lang="en-US" dirty="0"/>
          </a:p>
        </p:txBody>
      </p:sp>
      <p:sp>
        <p:nvSpPr>
          <p:cNvPr id="3" name="Date Placeholder 2"/>
          <p:cNvSpPr>
            <a:spLocks noGrp="1"/>
          </p:cNvSpPr>
          <p:nvPr>
            <p:ph type="dt" idx="1"/>
          </p:nvPr>
        </p:nvSpPr>
        <p:spPr>
          <a:xfrm>
            <a:off x="3976333" y="0"/>
            <a:ext cx="3041968" cy="465297"/>
          </a:xfrm>
          <a:prstGeom prst="rect">
            <a:avLst/>
          </a:prstGeom>
        </p:spPr>
        <p:txBody>
          <a:bodyPr vert="horz" lIns="91879" tIns="45939" rIns="91879" bIns="45939" rtlCol="0"/>
          <a:lstStyle>
            <a:lvl1pPr algn="r">
              <a:defRPr sz="1200"/>
            </a:lvl1pPr>
          </a:lstStyle>
          <a:p>
            <a:fld id="{919DFCE3-CD59-45A8-8B90-E55A9CBAED72}" type="datetimeFigureOut">
              <a:rPr lang="en-US" smtClean="0"/>
              <a:t>05/25/2021</a:t>
            </a:fld>
            <a:endParaRPr lang="en-US" dirty="0"/>
          </a:p>
        </p:txBody>
      </p:sp>
      <p:sp>
        <p:nvSpPr>
          <p:cNvPr id="4" name="Slide Image Placeholder 3"/>
          <p:cNvSpPr>
            <a:spLocks noGrp="1" noRot="1" noChangeAspect="1"/>
          </p:cNvSpPr>
          <p:nvPr>
            <p:ph type="sldImg" idx="2"/>
          </p:nvPr>
        </p:nvSpPr>
        <p:spPr>
          <a:xfrm>
            <a:off x="1182688" y="696913"/>
            <a:ext cx="4654550" cy="3490912"/>
          </a:xfrm>
          <a:prstGeom prst="rect">
            <a:avLst/>
          </a:prstGeom>
          <a:noFill/>
          <a:ln w="12700">
            <a:solidFill>
              <a:prstClr val="black"/>
            </a:solidFill>
          </a:ln>
        </p:spPr>
        <p:txBody>
          <a:bodyPr vert="horz" lIns="91879" tIns="45939" rIns="91879" bIns="45939" rtlCol="0" anchor="ctr"/>
          <a:lstStyle/>
          <a:p>
            <a:endParaRPr lang="en-US" dirty="0"/>
          </a:p>
        </p:txBody>
      </p:sp>
      <p:sp>
        <p:nvSpPr>
          <p:cNvPr id="5" name="Notes Placeholder 4"/>
          <p:cNvSpPr>
            <a:spLocks noGrp="1"/>
          </p:cNvSpPr>
          <p:nvPr>
            <p:ph type="body" sz="quarter" idx="3"/>
          </p:nvPr>
        </p:nvSpPr>
        <p:spPr>
          <a:xfrm>
            <a:off x="701993" y="4420315"/>
            <a:ext cx="5615940" cy="4187667"/>
          </a:xfrm>
          <a:prstGeom prst="rect">
            <a:avLst/>
          </a:prstGeom>
        </p:spPr>
        <p:txBody>
          <a:bodyPr vert="horz" lIns="91879" tIns="45939" rIns="91879" bIns="4593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39014"/>
            <a:ext cx="3041968" cy="465297"/>
          </a:xfrm>
          <a:prstGeom prst="rect">
            <a:avLst/>
          </a:prstGeom>
        </p:spPr>
        <p:txBody>
          <a:bodyPr vert="horz" lIns="91879" tIns="45939" rIns="91879" bIns="4593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6333" y="8839014"/>
            <a:ext cx="3041968" cy="465297"/>
          </a:xfrm>
          <a:prstGeom prst="rect">
            <a:avLst/>
          </a:prstGeom>
        </p:spPr>
        <p:txBody>
          <a:bodyPr vert="horz" lIns="91879" tIns="45939" rIns="91879" bIns="45939" rtlCol="0" anchor="b"/>
          <a:lstStyle>
            <a:lvl1pPr algn="r">
              <a:defRPr sz="1200"/>
            </a:lvl1pPr>
          </a:lstStyle>
          <a:p>
            <a:fld id="{46C8515D-BE62-4EB4-BD25-287A6C915BAA}" type="slidenum">
              <a:rPr lang="en-US" smtClean="0"/>
              <a:t>‹#›</a:t>
            </a:fld>
            <a:endParaRPr lang="en-US" dirty="0"/>
          </a:p>
        </p:txBody>
      </p:sp>
    </p:spTree>
    <p:extLst>
      <p:ext uri="{BB962C8B-B14F-4D97-AF65-F5344CB8AC3E}">
        <p14:creationId xmlns:p14="http://schemas.microsoft.com/office/powerpoint/2010/main" val="18026440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2688" y="696913"/>
            <a:ext cx="4654550" cy="3490912"/>
          </a:xfrm>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823ADFFE-7720-42F5-84AA-5073A25245FE}" type="slidenum">
              <a:rPr lang="en-US" smtClean="0">
                <a:solidFill>
                  <a:prstClr val="black"/>
                </a:solidFill>
              </a:rPr>
              <a:pPr>
                <a:defRPr/>
              </a:pPr>
              <a:t>1</a:t>
            </a:fld>
            <a:endParaRPr lang="en-US" dirty="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6C8515D-BE62-4EB4-BD25-287A6C915BAA}" type="slidenum">
              <a:rPr lang="en-US" smtClean="0"/>
              <a:t>14</a:t>
            </a:fld>
            <a:endParaRPr lang="en-US" dirty="0"/>
          </a:p>
        </p:txBody>
      </p:sp>
    </p:spTree>
    <p:extLst>
      <p:ext uri="{BB962C8B-B14F-4D97-AF65-F5344CB8AC3E}">
        <p14:creationId xmlns:p14="http://schemas.microsoft.com/office/powerpoint/2010/main" val="18790652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6C8515D-BE62-4EB4-BD25-287A6C915BAA}" type="slidenum">
              <a:rPr lang="en-US" smtClean="0"/>
              <a:t>17</a:t>
            </a:fld>
            <a:endParaRPr lang="en-US" dirty="0"/>
          </a:p>
        </p:txBody>
      </p:sp>
    </p:spTree>
    <p:extLst>
      <p:ext uri="{BB962C8B-B14F-4D97-AF65-F5344CB8AC3E}">
        <p14:creationId xmlns:p14="http://schemas.microsoft.com/office/powerpoint/2010/main" val="18790652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6C8515D-BE62-4EB4-BD25-287A6C915BAA}" type="slidenum">
              <a:rPr lang="en-US" smtClean="0"/>
              <a:t>22</a:t>
            </a:fld>
            <a:endParaRPr lang="en-US" dirty="0"/>
          </a:p>
        </p:txBody>
      </p:sp>
    </p:spTree>
    <p:extLst>
      <p:ext uri="{BB962C8B-B14F-4D97-AF65-F5344CB8AC3E}">
        <p14:creationId xmlns:p14="http://schemas.microsoft.com/office/powerpoint/2010/main" val="18790652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6C8515D-BE62-4EB4-BD25-287A6C915BAA}" type="slidenum">
              <a:rPr lang="en-US" smtClean="0"/>
              <a:t>24</a:t>
            </a:fld>
            <a:endParaRPr lang="en-US" dirty="0"/>
          </a:p>
        </p:txBody>
      </p:sp>
    </p:spTree>
    <p:extLst>
      <p:ext uri="{BB962C8B-B14F-4D97-AF65-F5344CB8AC3E}">
        <p14:creationId xmlns:p14="http://schemas.microsoft.com/office/powerpoint/2010/main" val="18790652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6C8515D-BE62-4EB4-BD25-287A6C915BAA}" type="slidenum">
              <a:rPr lang="en-US" smtClean="0"/>
              <a:t>27</a:t>
            </a:fld>
            <a:endParaRPr lang="en-US" dirty="0"/>
          </a:p>
        </p:txBody>
      </p:sp>
    </p:spTree>
    <p:extLst>
      <p:ext uri="{BB962C8B-B14F-4D97-AF65-F5344CB8AC3E}">
        <p14:creationId xmlns:p14="http://schemas.microsoft.com/office/powerpoint/2010/main" val="18790652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46C8515D-BE62-4EB4-BD25-287A6C915BAA}" type="slidenum">
              <a:rPr lang="en-US" smtClean="0"/>
              <a:t>32</a:t>
            </a:fld>
            <a:endParaRPr lang="en-US" dirty="0"/>
          </a:p>
        </p:txBody>
      </p:sp>
    </p:spTree>
    <p:extLst>
      <p:ext uri="{BB962C8B-B14F-4D97-AF65-F5344CB8AC3E}">
        <p14:creationId xmlns:p14="http://schemas.microsoft.com/office/powerpoint/2010/main" val="18790652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46C8515D-BE62-4EB4-BD25-287A6C915BAA}" type="slidenum">
              <a:rPr lang="en-US" smtClean="0"/>
              <a:t>33</a:t>
            </a:fld>
            <a:endParaRPr lang="en-US" dirty="0"/>
          </a:p>
        </p:txBody>
      </p:sp>
    </p:spTree>
    <p:extLst>
      <p:ext uri="{BB962C8B-B14F-4D97-AF65-F5344CB8AC3E}">
        <p14:creationId xmlns:p14="http://schemas.microsoft.com/office/powerpoint/2010/main" val="18790652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46C8515D-BE62-4EB4-BD25-287A6C915BAA}" type="slidenum">
              <a:rPr lang="en-US" smtClean="0"/>
              <a:t>34</a:t>
            </a:fld>
            <a:endParaRPr lang="en-US" dirty="0"/>
          </a:p>
        </p:txBody>
      </p:sp>
    </p:spTree>
    <p:extLst>
      <p:ext uri="{BB962C8B-B14F-4D97-AF65-F5344CB8AC3E}">
        <p14:creationId xmlns:p14="http://schemas.microsoft.com/office/powerpoint/2010/main" val="18790652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46C8515D-BE62-4EB4-BD25-287A6C915BAA}" type="slidenum">
              <a:rPr lang="en-US" smtClean="0"/>
              <a:t>35</a:t>
            </a:fld>
            <a:endParaRPr lang="en-US" dirty="0"/>
          </a:p>
        </p:txBody>
      </p:sp>
    </p:spTree>
    <p:extLst>
      <p:ext uri="{BB962C8B-B14F-4D97-AF65-F5344CB8AC3E}">
        <p14:creationId xmlns:p14="http://schemas.microsoft.com/office/powerpoint/2010/main" val="18790652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46C8515D-BE62-4EB4-BD25-287A6C915BAA}" type="slidenum">
              <a:rPr lang="en-US" smtClean="0"/>
              <a:t>36</a:t>
            </a:fld>
            <a:endParaRPr lang="en-US" dirty="0"/>
          </a:p>
        </p:txBody>
      </p:sp>
    </p:spTree>
    <p:extLst>
      <p:ext uri="{BB962C8B-B14F-4D97-AF65-F5344CB8AC3E}">
        <p14:creationId xmlns:p14="http://schemas.microsoft.com/office/powerpoint/2010/main" val="18790652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46C8515D-BE62-4EB4-BD25-287A6C915BAA}" type="slidenum">
              <a:rPr lang="en-US" smtClean="0"/>
              <a:t>3</a:t>
            </a:fld>
            <a:endParaRPr lang="en-US" dirty="0"/>
          </a:p>
        </p:txBody>
      </p:sp>
    </p:spTree>
    <p:extLst>
      <p:ext uri="{BB962C8B-B14F-4D97-AF65-F5344CB8AC3E}">
        <p14:creationId xmlns:p14="http://schemas.microsoft.com/office/powerpoint/2010/main" val="9926392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EO – “Agency </a:t>
            </a:r>
            <a:r>
              <a:rPr lang="en-US" dirty="0"/>
              <a:t>heads shall show preference in their procurement for shared IT services, to the extent permitted by law, including email, cloud, and cybersecurity services</a:t>
            </a:r>
            <a:r>
              <a:rPr lang="en-US" dirty="0" smtClean="0"/>
              <a:t>.” </a:t>
            </a:r>
          </a:p>
          <a:p>
            <a:endParaRPr lang="en-US" dirty="0" smtClean="0"/>
          </a:p>
          <a:p>
            <a:pPr marL="171450" indent="-171450">
              <a:buFont typeface="Arial" panose="020B0604020202020204" pitchFamily="34" charset="0"/>
              <a:buChar char="•"/>
            </a:pPr>
            <a:r>
              <a:rPr lang="en-US" dirty="0"/>
              <a:t>FISMA 2014 – “AGENCY PROGRAM.—Each agency shall develop, document,</a:t>
            </a:r>
          </a:p>
          <a:p>
            <a:r>
              <a:rPr lang="en-US" dirty="0"/>
              <a:t>and implement an agency-wide information security program to</a:t>
            </a:r>
          </a:p>
          <a:p>
            <a:r>
              <a:rPr lang="en-US" dirty="0"/>
              <a:t>provide information security for the information and information</a:t>
            </a:r>
          </a:p>
          <a:p>
            <a:r>
              <a:rPr lang="en-US" dirty="0"/>
              <a:t>systems that support the operations and assets of the agency,</a:t>
            </a:r>
          </a:p>
          <a:p>
            <a:r>
              <a:rPr lang="en-US" dirty="0"/>
              <a:t>including those provided or managed by another agency, contractor,</a:t>
            </a:r>
          </a:p>
          <a:p>
            <a:r>
              <a:rPr lang="en-US" dirty="0"/>
              <a:t>or other source</a:t>
            </a:r>
            <a:r>
              <a:rPr lang="en-US" dirty="0" smtClean="0"/>
              <a:t>…”</a:t>
            </a:r>
          </a:p>
          <a:p>
            <a:endParaRPr lang="en-US" dirty="0"/>
          </a:p>
          <a:p>
            <a:pPr marL="171450" indent="-171450">
              <a:buFont typeface="Arial" panose="020B0604020202020204" pitchFamily="34" charset="0"/>
              <a:buChar char="•"/>
            </a:pPr>
            <a:r>
              <a:rPr lang="en-US" dirty="0"/>
              <a:t>Circular A-130 </a:t>
            </a:r>
            <a:r>
              <a:rPr lang="en-US" dirty="0" smtClean="0"/>
              <a:t>– “Ensure </a:t>
            </a:r>
            <a:r>
              <a:rPr lang="en-US" dirty="0"/>
              <a:t>the terms and conditions of contracts and other agreements involving the processing, storage, access to, transmission, and disposition of Federal information are linked to the IRM strategic plan goals, and are sufficient to enable agencies to meet their policy and legal requirements</a:t>
            </a:r>
            <a:r>
              <a:rPr lang="en-US" dirty="0" smtClean="0"/>
              <a:t>.” And "Provide </a:t>
            </a:r>
            <a:r>
              <a:rPr lang="en-US" dirty="0"/>
              <a:t>adequate security for all information created, collected, processed, stored, transmitted, disseminated, or disposed of by or on behalf of the agency, to include Federal information residing in contractor information systems and </a:t>
            </a:r>
            <a:r>
              <a:rPr lang="en-US" dirty="0" smtClean="0"/>
              <a:t>networks…”</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smtClean="0"/>
              <a:t>FY2015 Dep. Sec. Priorities Memo – “ACTION </a:t>
            </a:r>
            <a:r>
              <a:rPr lang="en-US" dirty="0"/>
              <a:t>2:  Standardize security contract </a:t>
            </a:r>
            <a:r>
              <a:rPr lang="en-US" dirty="0" smtClean="0"/>
              <a:t>language… –Procurement </a:t>
            </a:r>
            <a:r>
              <a:rPr lang="en-US" dirty="0"/>
              <a:t>reviews have identified contracts that include clauses that do not apply, while other contracts may not have all applicable standard language</a:t>
            </a:r>
            <a:r>
              <a:rPr lang="en-US" dirty="0" smtClean="0"/>
              <a:t>.”</a:t>
            </a:r>
            <a:endParaRPr lang="en-US" dirty="0"/>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dirty="0" smtClean="0"/>
          </a:p>
          <a:p>
            <a:endParaRPr lang="en-US" dirty="0" smtClean="0"/>
          </a:p>
          <a:p>
            <a:endParaRPr lang="en-US" dirty="0"/>
          </a:p>
          <a:p>
            <a:endParaRPr lang="en-US" dirty="0"/>
          </a:p>
        </p:txBody>
      </p:sp>
      <p:sp>
        <p:nvSpPr>
          <p:cNvPr id="4" name="Slide Number Placeholder 3"/>
          <p:cNvSpPr>
            <a:spLocks noGrp="1"/>
          </p:cNvSpPr>
          <p:nvPr>
            <p:ph type="sldNum" sz="quarter" idx="10"/>
          </p:nvPr>
        </p:nvSpPr>
        <p:spPr/>
        <p:txBody>
          <a:bodyPr/>
          <a:lstStyle/>
          <a:p>
            <a:fld id="{46C8515D-BE62-4EB4-BD25-287A6C915BAA}" type="slidenum">
              <a:rPr lang="en-US" smtClean="0"/>
              <a:t>5</a:t>
            </a:fld>
            <a:endParaRPr lang="en-US" dirty="0"/>
          </a:p>
        </p:txBody>
      </p:sp>
    </p:spTree>
    <p:extLst>
      <p:ext uri="{BB962C8B-B14F-4D97-AF65-F5344CB8AC3E}">
        <p14:creationId xmlns:p14="http://schemas.microsoft.com/office/powerpoint/2010/main" val="20808474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6C8515D-BE62-4EB4-BD25-287A6C915BAA}" type="slidenum">
              <a:rPr lang="en-US" smtClean="0"/>
              <a:t>6</a:t>
            </a:fld>
            <a:endParaRPr lang="en-US" dirty="0"/>
          </a:p>
        </p:txBody>
      </p:sp>
    </p:spTree>
    <p:extLst>
      <p:ext uri="{BB962C8B-B14F-4D97-AF65-F5344CB8AC3E}">
        <p14:creationId xmlns:p14="http://schemas.microsoft.com/office/powerpoint/2010/main" val="27828952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46C8515D-BE62-4EB4-BD25-287A6C915BAA}" type="slidenum">
              <a:rPr lang="en-US" smtClean="0"/>
              <a:t>8</a:t>
            </a:fld>
            <a:endParaRPr lang="en-US" dirty="0"/>
          </a:p>
        </p:txBody>
      </p:sp>
    </p:spTree>
    <p:extLst>
      <p:ext uri="{BB962C8B-B14F-4D97-AF65-F5344CB8AC3E}">
        <p14:creationId xmlns:p14="http://schemas.microsoft.com/office/powerpoint/2010/main" val="18790652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46C8515D-BE62-4EB4-BD25-287A6C915BAA}" type="slidenum">
              <a:rPr lang="en-US" smtClean="0"/>
              <a:t>9</a:t>
            </a:fld>
            <a:endParaRPr lang="en-US" dirty="0"/>
          </a:p>
        </p:txBody>
      </p:sp>
    </p:spTree>
    <p:extLst>
      <p:ext uri="{BB962C8B-B14F-4D97-AF65-F5344CB8AC3E}">
        <p14:creationId xmlns:p14="http://schemas.microsoft.com/office/powerpoint/2010/main" val="18790652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46C8515D-BE62-4EB4-BD25-287A6C915BAA}" type="slidenum">
              <a:rPr lang="en-US" smtClean="0"/>
              <a:t>10</a:t>
            </a:fld>
            <a:endParaRPr lang="en-US" dirty="0"/>
          </a:p>
        </p:txBody>
      </p:sp>
    </p:spTree>
    <p:extLst>
      <p:ext uri="{BB962C8B-B14F-4D97-AF65-F5344CB8AC3E}">
        <p14:creationId xmlns:p14="http://schemas.microsoft.com/office/powerpoint/2010/main" val="18790652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6C8515D-BE62-4EB4-BD25-287A6C915BAA}" type="slidenum">
              <a:rPr lang="en-US" smtClean="0"/>
              <a:t>12</a:t>
            </a:fld>
            <a:endParaRPr lang="en-US" dirty="0"/>
          </a:p>
        </p:txBody>
      </p:sp>
    </p:spTree>
    <p:extLst>
      <p:ext uri="{BB962C8B-B14F-4D97-AF65-F5344CB8AC3E}">
        <p14:creationId xmlns:p14="http://schemas.microsoft.com/office/powerpoint/2010/main" val="18790652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6C8515D-BE62-4EB4-BD25-287A6C915BAA}" type="slidenum">
              <a:rPr lang="en-US" smtClean="0"/>
              <a:t>13</a:t>
            </a:fld>
            <a:endParaRPr lang="en-US" dirty="0"/>
          </a:p>
        </p:txBody>
      </p:sp>
    </p:spTree>
    <p:extLst>
      <p:ext uri="{BB962C8B-B14F-4D97-AF65-F5344CB8AC3E}">
        <p14:creationId xmlns:p14="http://schemas.microsoft.com/office/powerpoint/2010/main" val="18790652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7" descr="HHS Cybersecurity Program Title page with HHS logo"/>
          <p:cNvPicPr>
            <a:picLocks noChangeAspect="1"/>
          </p:cNvPicPr>
          <p:nvPr/>
        </p:nvPicPr>
        <p:blipFill>
          <a:blip r:embed="rId2"/>
          <a:srcRect/>
          <a:stretch>
            <a:fillRect/>
          </a:stretch>
        </p:blipFill>
        <p:spPr bwMode="auto">
          <a:xfrm>
            <a:off x="8793" y="0"/>
            <a:ext cx="9126415" cy="6858000"/>
          </a:xfrm>
          <a:prstGeom prst="rect">
            <a:avLst/>
          </a:prstGeom>
          <a:noFill/>
          <a:ln w="9525">
            <a:noFill/>
            <a:miter lim="800000"/>
            <a:headEnd/>
            <a:tailEnd/>
          </a:ln>
        </p:spPr>
      </p:pic>
      <p:sp>
        <p:nvSpPr>
          <p:cNvPr id="10" name="Rectangle 2"/>
          <p:cNvSpPr>
            <a:spLocks noGrp="1" noChangeArrowheads="1"/>
          </p:cNvSpPr>
          <p:nvPr>
            <p:ph type="ctrTitle"/>
          </p:nvPr>
        </p:nvSpPr>
        <p:spPr>
          <a:xfrm>
            <a:off x="562708" y="3200400"/>
            <a:ext cx="8018585" cy="838200"/>
          </a:xfrm>
        </p:spPr>
        <p:txBody>
          <a:bodyPr anchorCtr="1"/>
          <a:lstStyle>
            <a:lvl1pPr algn="ctr">
              <a:defRPr sz="3200" b="0">
                <a:solidFill>
                  <a:schemeClr val="bg1"/>
                </a:solidFill>
                <a:latin typeface="Arial Black" pitchFamily="-28" charset="0"/>
              </a:defRPr>
            </a:lvl1pPr>
          </a:lstStyle>
          <a:p>
            <a:r>
              <a:rPr lang="en-US" smtClean="0"/>
              <a:t>Click to edit Master title style</a:t>
            </a:r>
            <a:endParaRPr lang="en-US" dirty="0"/>
          </a:p>
        </p:txBody>
      </p:sp>
      <p:sp>
        <p:nvSpPr>
          <p:cNvPr id="11" name="Rectangle 3"/>
          <p:cNvSpPr>
            <a:spLocks noGrp="1" noChangeArrowheads="1"/>
          </p:cNvSpPr>
          <p:nvPr>
            <p:ph type="subTitle" idx="1"/>
          </p:nvPr>
        </p:nvSpPr>
        <p:spPr>
          <a:xfrm>
            <a:off x="562708" y="4114800"/>
            <a:ext cx="8018585" cy="685800"/>
          </a:xfrm>
        </p:spPr>
        <p:txBody>
          <a:bodyPr/>
          <a:lstStyle>
            <a:lvl1pPr marL="0" indent="0" algn="ctr">
              <a:buFont typeface="Webdings" pitchFamily="-28" charset="2"/>
              <a:buNone/>
              <a:defRPr sz="2200" b="1">
                <a:solidFill>
                  <a:srgbClr val="FFFFFF"/>
                </a:solidFill>
              </a:defRPr>
            </a:lvl1pPr>
          </a:lstStyle>
          <a:p>
            <a:r>
              <a:rPr lang="en-US" smtClean="0"/>
              <a:t>Click to edit Master subtitle style</a:t>
            </a:r>
            <a:endParaRPr lang="en-US" dirty="0"/>
          </a:p>
        </p:txBody>
      </p:sp>
      <p:sp>
        <p:nvSpPr>
          <p:cNvPr id="5" name="Footer Placeholder 4"/>
          <p:cNvSpPr>
            <a:spLocks noGrp="1"/>
          </p:cNvSpPr>
          <p:nvPr>
            <p:ph type="ftr" sz="quarter" idx="3"/>
          </p:nvPr>
        </p:nvSpPr>
        <p:spPr>
          <a:xfrm>
            <a:off x="3962400" y="6400800"/>
            <a:ext cx="1219200" cy="365126"/>
          </a:xfrm>
          <a:prstGeom prst="rect">
            <a:avLst/>
          </a:prstGeom>
        </p:spPr>
        <p:txBody>
          <a:bodyPr vert="horz" wrap="square" lIns="91440" tIns="45720" rIns="91440" bIns="45720" numCol="1" anchor="ctr" anchorCtr="0" compatLnSpc="1">
            <a:prstTxWarp prst="textNoShape">
              <a:avLst/>
            </a:prstTxWarp>
          </a:bodyPr>
          <a:lstStyle>
            <a:lvl1pPr>
              <a:defRPr sz="1000">
                <a:solidFill>
                  <a:srgbClr val="898989"/>
                </a:solidFill>
                <a:latin typeface="Arial" charset="0"/>
              </a:defRPr>
            </a:lvl1pPr>
          </a:lstStyle>
          <a:p>
            <a:pPr eaLnBrk="0" fontAlgn="base" hangingPunct="0">
              <a:spcBef>
                <a:spcPct val="0"/>
              </a:spcBef>
              <a:spcAft>
                <a:spcPct val="0"/>
              </a:spcAft>
              <a:defRPr/>
            </a:pPr>
            <a:r>
              <a:rPr lang="en-US" dirty="0" smtClean="0">
                <a:ea typeface="ＭＳ Ｐゴシック" pitchFamily="-111" charset="-128"/>
              </a:rPr>
              <a:t>HHS Information Security Policy Lifecycle– “For Official Use Only” </a:t>
            </a:r>
            <a:endParaRPr lang="en-US" dirty="0">
              <a:ea typeface="ＭＳ Ｐゴシック" pitchFamily="-111" charset="-128"/>
            </a:endParaRPr>
          </a:p>
        </p:txBody>
      </p:sp>
    </p:spTree>
    <p:extLst>
      <p:ext uri="{BB962C8B-B14F-4D97-AF65-F5344CB8AC3E}">
        <p14:creationId xmlns:p14="http://schemas.microsoft.com/office/powerpoint/2010/main" val="36542621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6185B82-7561-4515-8EB6-1D95D795FF22}" type="datetime1">
              <a:rPr lang="en-US" smtClean="0"/>
              <a:t>05/25/2021</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smtClean="0"/>
              <a:t>HHS Information Security Policy Lifecycle– “For Official Use Only” </a:t>
            </a:r>
            <a:endParaRPr lang="en-US" dirty="0"/>
          </a:p>
        </p:txBody>
      </p:sp>
      <p:sp>
        <p:nvSpPr>
          <p:cNvPr id="6" name="Slide Number Placeholder 5"/>
          <p:cNvSpPr>
            <a:spLocks noGrp="1"/>
          </p:cNvSpPr>
          <p:nvPr>
            <p:ph type="sldNum" sz="quarter" idx="12"/>
          </p:nvPr>
        </p:nvSpPr>
        <p:spPr/>
        <p:txBody>
          <a:bodyPr/>
          <a:lstStyle>
            <a:lvl1pPr>
              <a:defRPr/>
            </a:lvl1pPr>
          </a:lstStyle>
          <a:p>
            <a:pPr>
              <a:defRPr/>
            </a:pPr>
            <a:r>
              <a:rPr lang="en-US" dirty="0"/>
              <a:t>Page </a:t>
            </a:r>
            <a:fld id="{D3764715-13A1-4225-9D8C-01DA699A54DE}" type="slidenum">
              <a:rPr lang="en-US"/>
              <a:pPr>
                <a:defRPr/>
              </a:pPr>
              <a:t>‹#›</a:t>
            </a:fld>
            <a:endParaRPr lang="en-US" dirty="0"/>
          </a:p>
        </p:txBody>
      </p:sp>
    </p:spTree>
    <p:extLst>
      <p:ext uri="{BB962C8B-B14F-4D97-AF65-F5344CB8AC3E}">
        <p14:creationId xmlns:p14="http://schemas.microsoft.com/office/powerpoint/2010/main" val="3224277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7661" y="1066800"/>
            <a:ext cx="2215662"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0677" y="1066800"/>
            <a:ext cx="6506308"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3376135-4814-4B16-B864-6CA7D6525581}" type="datetime1">
              <a:rPr lang="en-US" smtClean="0"/>
              <a:t>05/25/2021</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smtClean="0"/>
              <a:t>HHS Information Security Policy Lifecycle– “For Official Use Only” </a:t>
            </a:r>
            <a:endParaRPr lang="en-US" dirty="0"/>
          </a:p>
        </p:txBody>
      </p:sp>
      <p:sp>
        <p:nvSpPr>
          <p:cNvPr id="6" name="Slide Number Placeholder 5"/>
          <p:cNvSpPr>
            <a:spLocks noGrp="1"/>
          </p:cNvSpPr>
          <p:nvPr>
            <p:ph type="sldNum" sz="quarter" idx="12"/>
          </p:nvPr>
        </p:nvSpPr>
        <p:spPr/>
        <p:txBody>
          <a:bodyPr/>
          <a:lstStyle>
            <a:lvl1pPr>
              <a:defRPr/>
            </a:lvl1pPr>
          </a:lstStyle>
          <a:p>
            <a:pPr>
              <a:defRPr/>
            </a:pPr>
            <a:r>
              <a:rPr lang="en-US" dirty="0"/>
              <a:t>Page </a:t>
            </a:r>
            <a:fld id="{6DAC20DF-7163-4D14-BE01-C2C7BBF73ED7}" type="slidenum">
              <a:rPr lang="en-US"/>
              <a:pPr>
                <a:defRPr/>
              </a:pPr>
              <a:t>‹#›</a:t>
            </a:fld>
            <a:endParaRPr lang="en-US" dirty="0"/>
          </a:p>
        </p:txBody>
      </p:sp>
    </p:spTree>
    <p:extLst>
      <p:ext uri="{BB962C8B-B14F-4D97-AF65-F5344CB8AC3E}">
        <p14:creationId xmlns:p14="http://schemas.microsoft.com/office/powerpoint/2010/main" val="233276715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66EEAC9-435F-4311-BA4D-0F01C6858C66}" type="datetime1">
              <a:rPr lang="en-US" smtClean="0"/>
              <a:t>05/25/2021</a:t>
            </a:fld>
            <a:endParaRPr lang="en-US" dirty="0"/>
          </a:p>
        </p:txBody>
      </p:sp>
      <p:sp>
        <p:nvSpPr>
          <p:cNvPr id="5" name="Footer Placeholder 4"/>
          <p:cNvSpPr>
            <a:spLocks noGrp="1"/>
          </p:cNvSpPr>
          <p:nvPr>
            <p:ph type="ftr" sz="quarter" idx="11"/>
          </p:nvPr>
        </p:nvSpPr>
        <p:spPr>
          <a:xfrm>
            <a:off x="2286000" y="6492875"/>
            <a:ext cx="4571999" cy="288925"/>
          </a:xfrm>
        </p:spPr>
        <p:txBody>
          <a:bodyPr/>
          <a:lstStyle>
            <a:lvl1pPr>
              <a:defRPr/>
            </a:lvl1pPr>
          </a:lstStyle>
          <a:p>
            <a:pPr algn="ctr">
              <a:defRPr/>
            </a:pPr>
            <a:r>
              <a:rPr lang="en-US" dirty="0" smtClean="0"/>
              <a:t>HHS Information Security Policy Lifecycle– “For Official Use Only” </a:t>
            </a:r>
            <a:endParaRPr lang="en-US" dirty="0"/>
          </a:p>
        </p:txBody>
      </p:sp>
      <p:sp>
        <p:nvSpPr>
          <p:cNvPr id="6" name="Slide Number Placeholder 5"/>
          <p:cNvSpPr>
            <a:spLocks noGrp="1"/>
          </p:cNvSpPr>
          <p:nvPr>
            <p:ph type="sldNum" sz="quarter" idx="12"/>
          </p:nvPr>
        </p:nvSpPr>
        <p:spPr/>
        <p:txBody>
          <a:bodyPr/>
          <a:lstStyle>
            <a:lvl1pPr>
              <a:defRPr/>
            </a:lvl1pPr>
          </a:lstStyle>
          <a:p>
            <a:pPr>
              <a:defRPr/>
            </a:pPr>
            <a:r>
              <a:rPr lang="en-US" dirty="0"/>
              <a:t>Page </a:t>
            </a:r>
            <a:fld id="{7FFCF92F-0657-4C95-9225-3EE816DD5A64}" type="slidenum">
              <a:rPr lang="en-US"/>
              <a:pPr>
                <a:defRPr/>
              </a:pPr>
              <a:t>‹#›</a:t>
            </a:fld>
            <a:endParaRPr lang="en-US" dirty="0"/>
          </a:p>
        </p:txBody>
      </p:sp>
    </p:spTree>
    <p:extLst>
      <p:ext uri="{BB962C8B-B14F-4D97-AF65-F5344CB8AC3E}">
        <p14:creationId xmlns:p14="http://schemas.microsoft.com/office/powerpoint/2010/main" val="244381959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5"/>
            <a:ext cx="7772400" cy="1362075"/>
          </a:xfrm>
        </p:spPr>
        <p:txBody>
          <a:bodyPr anchor="t"/>
          <a:lstStyle>
            <a:lvl1pPr algn="l">
              <a:defRPr sz="28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0695A63-65B7-4CAB-B6CA-0A894AD9B6A6}" type="datetime1">
              <a:rPr lang="en-US" smtClean="0"/>
              <a:t>05/25/2021</a:t>
            </a:fld>
            <a:endParaRPr lang="en-US" dirty="0"/>
          </a:p>
        </p:txBody>
      </p:sp>
      <p:sp>
        <p:nvSpPr>
          <p:cNvPr id="6" name="Slide Number Placeholder 5"/>
          <p:cNvSpPr>
            <a:spLocks noGrp="1"/>
          </p:cNvSpPr>
          <p:nvPr>
            <p:ph type="sldNum" sz="quarter" idx="12"/>
          </p:nvPr>
        </p:nvSpPr>
        <p:spPr/>
        <p:txBody>
          <a:bodyPr/>
          <a:lstStyle>
            <a:lvl1pPr>
              <a:defRPr/>
            </a:lvl1pPr>
          </a:lstStyle>
          <a:p>
            <a:pPr>
              <a:defRPr/>
            </a:pPr>
            <a:r>
              <a:rPr lang="en-US" dirty="0"/>
              <a:t>Page </a:t>
            </a:r>
            <a:fld id="{70B42DD1-F5F3-4EB9-97E5-510132FC2CAC}" type="slidenum">
              <a:rPr lang="en-US"/>
              <a:pPr>
                <a:defRPr/>
              </a:pPr>
              <a:t>‹#›</a:t>
            </a:fld>
            <a:endParaRPr lang="en-US" dirty="0"/>
          </a:p>
        </p:txBody>
      </p:sp>
      <p:sp>
        <p:nvSpPr>
          <p:cNvPr id="7" name="Footer Placeholder 4"/>
          <p:cNvSpPr txBox="1">
            <a:spLocks/>
          </p:cNvSpPr>
          <p:nvPr userDrawn="1"/>
        </p:nvSpPr>
        <p:spPr>
          <a:xfrm>
            <a:off x="3962400" y="6400800"/>
            <a:ext cx="1219200" cy="365126"/>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l" defTabSz="914400" rtl="0" eaLnBrk="1" latinLnBrk="0" hangingPunct="1">
              <a:defRPr sz="1000" kern="1200">
                <a:solidFill>
                  <a:srgbClr val="898989"/>
                </a:solidFill>
                <a:latin typeface="Arial"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r>
              <a:rPr lang="en-US" dirty="0" smtClean="0">
                <a:ea typeface="ＭＳ Ｐゴシック" pitchFamily="-111" charset="-128"/>
              </a:rPr>
              <a:t>Working Draft </a:t>
            </a:r>
            <a:endParaRPr lang="en-US" dirty="0">
              <a:ea typeface="ＭＳ Ｐゴシック" pitchFamily="-111" charset="-128"/>
            </a:endParaRPr>
          </a:p>
        </p:txBody>
      </p:sp>
    </p:spTree>
    <p:extLst>
      <p:ext uri="{BB962C8B-B14F-4D97-AF65-F5344CB8AC3E}">
        <p14:creationId xmlns:p14="http://schemas.microsoft.com/office/powerpoint/2010/main" val="141982806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0679" y="1981200"/>
            <a:ext cx="4360985" cy="4495800"/>
          </a:xfrm>
        </p:spPr>
        <p:txBody>
          <a:bodyPr/>
          <a:lstStyle>
            <a:lvl1pPr>
              <a:defRPr sz="1400"/>
            </a:lvl1pPr>
            <a:lvl2pPr>
              <a:defRPr sz="14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2338" y="1981200"/>
            <a:ext cx="4360985" cy="4495800"/>
          </a:xfrm>
        </p:spPr>
        <p:txBody>
          <a:bodyPr/>
          <a:lstStyle>
            <a:lvl1pPr>
              <a:defRPr sz="1400"/>
            </a:lvl1pPr>
            <a:lvl2pPr>
              <a:defRPr sz="14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644781E-0BB6-4B87-AA8B-DF6CA911C2B3}" type="datetime1">
              <a:rPr lang="en-US" smtClean="0"/>
              <a:t>05/25/2021</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dirty="0" smtClean="0"/>
              <a:t>HHS Information Security Policy Lifecycle– “For Official Use Only” </a:t>
            </a:r>
            <a:endParaRPr lang="en-US" dirty="0"/>
          </a:p>
        </p:txBody>
      </p:sp>
      <p:sp>
        <p:nvSpPr>
          <p:cNvPr id="7" name="Slide Number Placeholder 5"/>
          <p:cNvSpPr>
            <a:spLocks noGrp="1"/>
          </p:cNvSpPr>
          <p:nvPr>
            <p:ph type="sldNum" sz="quarter" idx="12"/>
          </p:nvPr>
        </p:nvSpPr>
        <p:spPr/>
        <p:txBody>
          <a:bodyPr/>
          <a:lstStyle>
            <a:lvl1pPr>
              <a:defRPr/>
            </a:lvl1pPr>
          </a:lstStyle>
          <a:p>
            <a:pPr>
              <a:defRPr/>
            </a:pPr>
            <a:r>
              <a:rPr lang="en-US" dirty="0"/>
              <a:t>Page </a:t>
            </a:r>
            <a:fld id="{6E6BDD0E-DED8-4A3D-9344-475A88D7DF89}" type="slidenum">
              <a:rPr lang="en-US"/>
              <a:pPr>
                <a:defRPr/>
              </a:pPr>
              <a:t>‹#›</a:t>
            </a:fld>
            <a:endParaRPr lang="en-US" dirty="0"/>
          </a:p>
        </p:txBody>
      </p:sp>
    </p:spTree>
    <p:extLst>
      <p:ext uri="{BB962C8B-B14F-4D97-AF65-F5344CB8AC3E}">
        <p14:creationId xmlns:p14="http://schemas.microsoft.com/office/powerpoint/2010/main" val="14209361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53218" y="822960"/>
            <a:ext cx="8609428" cy="9144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253218" y="1737360"/>
            <a:ext cx="4220308" cy="639762"/>
          </a:xfr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3218" y="2468880"/>
            <a:ext cx="4220308" cy="3840480"/>
          </a:xfrm>
        </p:spPr>
        <p:txBody>
          <a:bodyPr/>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268" y="1737360"/>
            <a:ext cx="4220308" cy="639762"/>
          </a:xfr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2338" y="2468880"/>
            <a:ext cx="4220308" cy="3840480"/>
          </a:xfrm>
        </p:spPr>
        <p:txBody>
          <a:bodyPr/>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63FCE5C-1610-418B-954B-6D01C2D611A7}" type="datetime1">
              <a:rPr lang="en-US" smtClean="0"/>
              <a:t>05/25/2021</a:t>
            </a:fld>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dirty="0" smtClean="0"/>
              <a:t>HHS Information Security Policy Lifecycle– “For Official Use Only” </a:t>
            </a:r>
            <a:endParaRPr lang="en-US" dirty="0"/>
          </a:p>
        </p:txBody>
      </p:sp>
      <p:sp>
        <p:nvSpPr>
          <p:cNvPr id="9" name="Slide Number Placeholder 5"/>
          <p:cNvSpPr>
            <a:spLocks noGrp="1"/>
          </p:cNvSpPr>
          <p:nvPr>
            <p:ph type="sldNum" sz="quarter" idx="12"/>
          </p:nvPr>
        </p:nvSpPr>
        <p:spPr/>
        <p:txBody>
          <a:bodyPr/>
          <a:lstStyle>
            <a:lvl1pPr>
              <a:defRPr/>
            </a:lvl1pPr>
          </a:lstStyle>
          <a:p>
            <a:pPr>
              <a:defRPr/>
            </a:pPr>
            <a:r>
              <a:rPr lang="en-US" dirty="0"/>
              <a:t>Page </a:t>
            </a:r>
            <a:fld id="{F35424DF-28DC-4BFA-9E02-3F11C81E4BF2}" type="slidenum">
              <a:rPr lang="en-US"/>
              <a:pPr>
                <a:defRPr/>
              </a:pPr>
              <a:t>‹#›</a:t>
            </a:fld>
            <a:endParaRPr lang="en-US" dirty="0"/>
          </a:p>
        </p:txBody>
      </p:sp>
    </p:spTree>
    <p:extLst>
      <p:ext uri="{BB962C8B-B14F-4D97-AF65-F5344CB8AC3E}">
        <p14:creationId xmlns:p14="http://schemas.microsoft.com/office/powerpoint/2010/main" val="152837060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9536D6A6-EE57-408F-AD91-4377DCFB7E85}" type="datetime1">
              <a:rPr lang="en-US" smtClean="0"/>
              <a:t>05/25/2021</a:t>
            </a:fld>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dirty="0" smtClean="0"/>
              <a:t>HHS Information Security Policy Lifecycle– “For Official Use Only” </a:t>
            </a:r>
            <a:endParaRPr lang="en-US" dirty="0"/>
          </a:p>
        </p:txBody>
      </p:sp>
      <p:sp>
        <p:nvSpPr>
          <p:cNvPr id="5" name="Slide Number Placeholder 5"/>
          <p:cNvSpPr>
            <a:spLocks noGrp="1"/>
          </p:cNvSpPr>
          <p:nvPr>
            <p:ph type="sldNum" sz="quarter" idx="12"/>
          </p:nvPr>
        </p:nvSpPr>
        <p:spPr/>
        <p:txBody>
          <a:bodyPr/>
          <a:lstStyle>
            <a:lvl1pPr>
              <a:defRPr/>
            </a:lvl1pPr>
          </a:lstStyle>
          <a:p>
            <a:pPr>
              <a:defRPr/>
            </a:pPr>
            <a:r>
              <a:rPr lang="en-US" dirty="0"/>
              <a:t>Page </a:t>
            </a:r>
            <a:fld id="{11E3A25D-F084-4C0E-BFBE-86927EA90731}" type="slidenum">
              <a:rPr lang="en-US"/>
              <a:pPr>
                <a:defRPr/>
              </a:pPr>
              <a:t>‹#›</a:t>
            </a:fld>
            <a:endParaRPr lang="en-US" dirty="0"/>
          </a:p>
        </p:txBody>
      </p:sp>
    </p:spTree>
    <p:extLst>
      <p:ext uri="{BB962C8B-B14F-4D97-AF65-F5344CB8AC3E}">
        <p14:creationId xmlns:p14="http://schemas.microsoft.com/office/powerpoint/2010/main" val="161436486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5501C6E-7FBF-478C-9DAE-1F49D3F69046}" type="datetime1">
              <a:rPr lang="en-US" smtClean="0"/>
              <a:t>05/25/2021</a:t>
            </a:fld>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dirty="0" smtClean="0"/>
              <a:t>HHS Information Security Policy Lifecycle– “For Official Use Only” </a:t>
            </a:r>
            <a:endParaRPr lang="en-US" dirty="0"/>
          </a:p>
        </p:txBody>
      </p:sp>
      <p:sp>
        <p:nvSpPr>
          <p:cNvPr id="4" name="Slide Number Placeholder 5"/>
          <p:cNvSpPr>
            <a:spLocks noGrp="1"/>
          </p:cNvSpPr>
          <p:nvPr>
            <p:ph type="sldNum" sz="quarter" idx="12"/>
          </p:nvPr>
        </p:nvSpPr>
        <p:spPr/>
        <p:txBody>
          <a:bodyPr/>
          <a:lstStyle>
            <a:lvl1pPr>
              <a:defRPr/>
            </a:lvl1pPr>
          </a:lstStyle>
          <a:p>
            <a:pPr>
              <a:defRPr/>
            </a:pPr>
            <a:r>
              <a:rPr lang="en-US" dirty="0"/>
              <a:t>Page </a:t>
            </a:r>
            <a:fld id="{0C1546A1-46A4-444B-A51D-83A1794557B8}" type="slidenum">
              <a:rPr lang="en-US"/>
              <a:pPr>
                <a:defRPr/>
              </a:pPr>
              <a:t>‹#›</a:t>
            </a:fld>
            <a:endParaRPr lang="en-US" dirty="0"/>
          </a:p>
        </p:txBody>
      </p:sp>
    </p:spTree>
    <p:extLst>
      <p:ext uri="{BB962C8B-B14F-4D97-AF65-F5344CB8AC3E}">
        <p14:creationId xmlns:p14="http://schemas.microsoft.com/office/powerpoint/2010/main" val="3796333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22033" y="914400"/>
            <a:ext cx="3008435" cy="822960"/>
          </a:xfrm>
        </p:spPr>
        <p:txBody>
          <a:bodyPr/>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45058" y="914400"/>
            <a:ext cx="5111262" cy="5212080"/>
          </a:xfrm>
        </p:spPr>
        <p:txBody>
          <a:bodyPr/>
          <a:lstStyle>
            <a:lvl1pPr>
              <a:defRPr sz="1400"/>
            </a:lvl1pPr>
            <a:lvl2pPr>
              <a:defRPr sz="14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22033" y="1737360"/>
            <a:ext cx="3008435" cy="438912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8FF3F32-6E9C-4C64-AC04-E5C7BAE00BBA}" type="datetime1">
              <a:rPr lang="en-US" smtClean="0"/>
              <a:t>05/25/2021</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dirty="0" smtClean="0"/>
              <a:t>HHS Information Security Policy Lifecycle– “For Official Use Only” </a:t>
            </a:r>
            <a:endParaRPr lang="en-US" dirty="0"/>
          </a:p>
        </p:txBody>
      </p:sp>
      <p:sp>
        <p:nvSpPr>
          <p:cNvPr id="7" name="Slide Number Placeholder 5"/>
          <p:cNvSpPr>
            <a:spLocks noGrp="1"/>
          </p:cNvSpPr>
          <p:nvPr>
            <p:ph type="sldNum" sz="quarter" idx="12"/>
          </p:nvPr>
        </p:nvSpPr>
        <p:spPr/>
        <p:txBody>
          <a:bodyPr/>
          <a:lstStyle>
            <a:lvl1pPr>
              <a:defRPr/>
            </a:lvl1pPr>
          </a:lstStyle>
          <a:p>
            <a:pPr>
              <a:defRPr/>
            </a:pPr>
            <a:r>
              <a:rPr lang="en-US" dirty="0"/>
              <a:t>Page </a:t>
            </a:r>
            <a:fld id="{0E7E3328-5F80-492F-B88B-CD55F2F2B770}" type="slidenum">
              <a:rPr lang="en-US"/>
              <a:pPr>
                <a:defRPr/>
              </a:pPr>
              <a:t>‹#›</a:t>
            </a:fld>
            <a:endParaRPr lang="en-US" dirty="0"/>
          </a:p>
        </p:txBody>
      </p:sp>
    </p:spTree>
    <p:extLst>
      <p:ext uri="{BB962C8B-B14F-4D97-AF65-F5344CB8AC3E}">
        <p14:creationId xmlns:p14="http://schemas.microsoft.com/office/powerpoint/2010/main" val="98754619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166" y="1600204"/>
            <a:ext cx="5486400" cy="31273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534BBDC-A79A-41AF-A87B-9108618C577F}" type="datetime1">
              <a:rPr lang="en-US" smtClean="0"/>
              <a:t>05/25/2021</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dirty="0" smtClean="0"/>
              <a:t>HHS Information Security Policy Lifecycle– “For Official Use Only” </a:t>
            </a:r>
            <a:endParaRPr lang="en-US" dirty="0"/>
          </a:p>
        </p:txBody>
      </p:sp>
      <p:sp>
        <p:nvSpPr>
          <p:cNvPr id="7" name="Slide Number Placeholder 5"/>
          <p:cNvSpPr>
            <a:spLocks noGrp="1"/>
          </p:cNvSpPr>
          <p:nvPr>
            <p:ph type="sldNum" sz="quarter" idx="12"/>
          </p:nvPr>
        </p:nvSpPr>
        <p:spPr/>
        <p:txBody>
          <a:bodyPr/>
          <a:lstStyle>
            <a:lvl1pPr>
              <a:defRPr/>
            </a:lvl1pPr>
          </a:lstStyle>
          <a:p>
            <a:pPr>
              <a:defRPr/>
            </a:pPr>
            <a:r>
              <a:rPr lang="en-US" dirty="0"/>
              <a:t>Page </a:t>
            </a:r>
            <a:fld id="{4D052B42-37A1-4303-B57F-3607E8E02DD3}" type="slidenum">
              <a:rPr lang="en-US"/>
              <a:pPr>
                <a:defRPr/>
              </a:pPr>
              <a:t>‹#›</a:t>
            </a:fld>
            <a:endParaRPr lang="en-US" dirty="0"/>
          </a:p>
        </p:txBody>
      </p:sp>
    </p:spTree>
    <p:extLst>
      <p:ext uri="{BB962C8B-B14F-4D97-AF65-F5344CB8AC3E}">
        <p14:creationId xmlns:p14="http://schemas.microsoft.com/office/powerpoint/2010/main" val="273488271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40677" y="1066800"/>
            <a:ext cx="8862646" cy="838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40677" y="1981200"/>
            <a:ext cx="8862646" cy="449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6" descr="HHS Cybersecurity Program banner"/>
          <p:cNvPicPr>
            <a:picLocks noChangeAspect="1"/>
          </p:cNvPicPr>
          <p:nvPr/>
        </p:nvPicPr>
        <p:blipFill>
          <a:blip r:embed="rId13"/>
          <a:srcRect/>
          <a:stretch>
            <a:fillRect/>
          </a:stretch>
        </p:blipFill>
        <p:spPr bwMode="auto">
          <a:xfrm>
            <a:off x="0" y="-228600"/>
            <a:ext cx="8792308" cy="1652588"/>
          </a:xfrm>
          <a:prstGeom prst="rect">
            <a:avLst/>
          </a:prstGeom>
          <a:noFill/>
          <a:ln w="9525">
            <a:noFill/>
            <a:miter lim="800000"/>
            <a:headEnd/>
            <a:tailEnd/>
          </a:ln>
        </p:spPr>
      </p:pic>
      <p:sp>
        <p:nvSpPr>
          <p:cNvPr id="9" name="Date Placeholder 3"/>
          <p:cNvSpPr>
            <a:spLocks noGrp="1"/>
          </p:cNvSpPr>
          <p:nvPr>
            <p:ph type="dt" sz="half" idx="2"/>
          </p:nvPr>
        </p:nvSpPr>
        <p:spPr>
          <a:xfrm>
            <a:off x="168520" y="6492875"/>
            <a:ext cx="2133600" cy="273050"/>
          </a:xfrm>
          <a:prstGeom prst="rect">
            <a:avLst/>
          </a:prstGeom>
        </p:spPr>
        <p:txBody>
          <a:bodyPr vert="horz" wrap="square" lIns="91440" tIns="45720" rIns="91440" bIns="45720" numCol="1" anchor="ctr" anchorCtr="0" compatLnSpc="1">
            <a:prstTxWarp prst="textNoShape">
              <a:avLst/>
            </a:prstTxWarp>
          </a:bodyPr>
          <a:lstStyle>
            <a:lvl1pPr>
              <a:defRPr sz="1000">
                <a:solidFill>
                  <a:srgbClr val="898989"/>
                </a:solidFill>
                <a:latin typeface="Arial" charset="0"/>
              </a:defRPr>
            </a:lvl1pPr>
          </a:lstStyle>
          <a:p>
            <a:pPr eaLnBrk="0" fontAlgn="base" hangingPunct="0">
              <a:spcBef>
                <a:spcPct val="0"/>
              </a:spcBef>
              <a:spcAft>
                <a:spcPct val="0"/>
              </a:spcAft>
              <a:defRPr/>
            </a:pPr>
            <a:fld id="{59BDACA7-A572-4557-85CC-7232B9F2F294}" type="datetime1">
              <a:rPr lang="en-US" smtClean="0">
                <a:ea typeface="ＭＳ Ｐゴシック" pitchFamily="-111" charset="-128"/>
              </a:rPr>
              <a:t>05/25/2021</a:t>
            </a:fld>
            <a:endParaRPr lang="en-US" dirty="0">
              <a:ea typeface="ＭＳ Ｐゴシック" pitchFamily="-111" charset="-128"/>
            </a:endParaRPr>
          </a:p>
        </p:txBody>
      </p:sp>
      <p:sp>
        <p:nvSpPr>
          <p:cNvPr id="10" name="Footer Placeholder 4"/>
          <p:cNvSpPr>
            <a:spLocks noGrp="1"/>
          </p:cNvSpPr>
          <p:nvPr>
            <p:ph type="ftr" sz="quarter" idx="3"/>
          </p:nvPr>
        </p:nvSpPr>
        <p:spPr>
          <a:xfrm>
            <a:off x="2514600" y="6508750"/>
            <a:ext cx="4191000" cy="273050"/>
          </a:xfrm>
          <a:prstGeom prst="rect">
            <a:avLst/>
          </a:prstGeom>
        </p:spPr>
        <p:txBody>
          <a:bodyPr vert="horz" wrap="square" lIns="91440" tIns="45720" rIns="91440" bIns="45720" numCol="1" anchor="ctr" anchorCtr="0" compatLnSpc="1">
            <a:prstTxWarp prst="textNoShape">
              <a:avLst/>
            </a:prstTxWarp>
          </a:bodyPr>
          <a:lstStyle>
            <a:lvl1pPr marL="0" marR="0" indent="0" algn="ctr" defTabSz="914400" rtl="0" eaLnBrk="1" fontAlgn="auto" latinLnBrk="0" hangingPunct="1">
              <a:lnSpc>
                <a:spcPct val="100000"/>
              </a:lnSpc>
              <a:spcBef>
                <a:spcPts val="0"/>
              </a:spcBef>
              <a:spcAft>
                <a:spcPts val="0"/>
              </a:spcAft>
              <a:buClrTx/>
              <a:buSzTx/>
              <a:buFontTx/>
              <a:buNone/>
              <a:tabLst/>
              <a:defRPr sz="1000">
                <a:solidFill>
                  <a:srgbClr val="898989"/>
                </a:solidFill>
                <a:latin typeface="Arial" charset="0"/>
              </a:defRPr>
            </a:lvl1pPr>
          </a:lstStyle>
          <a:p>
            <a:pPr>
              <a:defRPr/>
            </a:pPr>
            <a:r>
              <a:rPr lang="en-US" dirty="0" smtClean="0"/>
              <a:t>HHS Information Security Policy Lifecycle– “For Official Use Only” </a:t>
            </a:r>
            <a:endParaRPr lang="en-US" dirty="0"/>
          </a:p>
        </p:txBody>
      </p:sp>
      <p:sp>
        <p:nvSpPr>
          <p:cNvPr id="11" name="Slide Number Placeholder 5"/>
          <p:cNvSpPr>
            <a:spLocks noGrp="1"/>
          </p:cNvSpPr>
          <p:nvPr>
            <p:ph type="sldNum" sz="quarter" idx="4"/>
          </p:nvPr>
        </p:nvSpPr>
        <p:spPr>
          <a:xfrm>
            <a:off x="6837485" y="6492875"/>
            <a:ext cx="2133600" cy="273050"/>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898989"/>
                </a:solidFill>
                <a:latin typeface="Arial" charset="0"/>
              </a:defRPr>
            </a:lvl1pPr>
          </a:lstStyle>
          <a:p>
            <a:pPr eaLnBrk="0" fontAlgn="base" hangingPunct="0">
              <a:spcBef>
                <a:spcPct val="0"/>
              </a:spcBef>
              <a:spcAft>
                <a:spcPct val="0"/>
              </a:spcAft>
              <a:defRPr/>
            </a:pPr>
            <a:r>
              <a:rPr lang="en-US" dirty="0">
                <a:ea typeface="ＭＳ Ｐゴシック" pitchFamily="-111" charset="-128"/>
              </a:rPr>
              <a:t>Page </a:t>
            </a:r>
            <a:fld id="{4F979F70-D9FC-4AE1-ADF3-5293E6039973}" type="slidenum">
              <a:rPr lang="en-US">
                <a:ea typeface="ＭＳ Ｐゴシック" pitchFamily="-111" charset="-128"/>
              </a:rPr>
              <a:pPr eaLnBrk="0" fontAlgn="base" hangingPunct="0">
                <a:spcBef>
                  <a:spcPct val="0"/>
                </a:spcBef>
                <a:spcAft>
                  <a:spcPct val="0"/>
                </a:spcAft>
                <a:defRPr/>
              </a:pPr>
              <a:t>‹#›</a:t>
            </a:fld>
            <a:endParaRPr lang="en-US" dirty="0">
              <a:ea typeface="ＭＳ Ｐゴシック" pitchFamily="-111" charset="-128"/>
            </a:endParaRPr>
          </a:p>
        </p:txBody>
      </p:sp>
    </p:spTree>
    <p:extLst>
      <p:ext uri="{BB962C8B-B14F-4D97-AF65-F5344CB8AC3E}">
        <p14:creationId xmlns:p14="http://schemas.microsoft.com/office/powerpoint/2010/main" val="19419716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ftr="0" dt="0"/>
  <p:txStyles>
    <p:titleStyle>
      <a:lvl1pPr algn="l" rtl="0" eaLnBrk="1" fontAlgn="base" hangingPunct="1">
        <a:spcBef>
          <a:spcPct val="0"/>
        </a:spcBef>
        <a:spcAft>
          <a:spcPct val="0"/>
        </a:spcAft>
        <a:defRPr sz="2800" b="1">
          <a:solidFill>
            <a:srgbClr val="A1261E"/>
          </a:solidFill>
          <a:latin typeface="+mj-lt"/>
          <a:ea typeface="ＭＳ Ｐゴシック" pitchFamily="-28" charset="-128"/>
          <a:cs typeface="ＭＳ Ｐゴシック" pitchFamily="-28" charset="-128"/>
        </a:defRPr>
      </a:lvl1pPr>
      <a:lvl2pPr algn="l" rtl="0" eaLnBrk="1" fontAlgn="base" hangingPunct="1">
        <a:spcBef>
          <a:spcPct val="0"/>
        </a:spcBef>
        <a:spcAft>
          <a:spcPct val="0"/>
        </a:spcAft>
        <a:defRPr sz="2800" b="1">
          <a:solidFill>
            <a:srgbClr val="A1261E"/>
          </a:solidFill>
          <a:latin typeface="Arial" pitchFamily="-28" charset="0"/>
          <a:ea typeface="ＭＳ Ｐゴシック" pitchFamily="-28" charset="-128"/>
          <a:cs typeface="ＭＳ Ｐゴシック" pitchFamily="-28" charset="-128"/>
        </a:defRPr>
      </a:lvl2pPr>
      <a:lvl3pPr algn="l" rtl="0" eaLnBrk="1" fontAlgn="base" hangingPunct="1">
        <a:spcBef>
          <a:spcPct val="0"/>
        </a:spcBef>
        <a:spcAft>
          <a:spcPct val="0"/>
        </a:spcAft>
        <a:defRPr sz="2800" b="1">
          <a:solidFill>
            <a:srgbClr val="A1261E"/>
          </a:solidFill>
          <a:latin typeface="Arial" pitchFamily="-28" charset="0"/>
          <a:ea typeface="ＭＳ Ｐゴシック" pitchFamily="-28" charset="-128"/>
          <a:cs typeface="ＭＳ Ｐゴシック" pitchFamily="-28" charset="-128"/>
        </a:defRPr>
      </a:lvl3pPr>
      <a:lvl4pPr algn="l" rtl="0" eaLnBrk="1" fontAlgn="base" hangingPunct="1">
        <a:spcBef>
          <a:spcPct val="0"/>
        </a:spcBef>
        <a:spcAft>
          <a:spcPct val="0"/>
        </a:spcAft>
        <a:defRPr sz="2800" b="1">
          <a:solidFill>
            <a:srgbClr val="A1261E"/>
          </a:solidFill>
          <a:latin typeface="Arial" pitchFamily="-28" charset="0"/>
          <a:ea typeface="ＭＳ Ｐゴシック" pitchFamily="-28" charset="-128"/>
          <a:cs typeface="ＭＳ Ｐゴシック" pitchFamily="-28" charset="-128"/>
        </a:defRPr>
      </a:lvl4pPr>
      <a:lvl5pPr algn="l" rtl="0" eaLnBrk="1" fontAlgn="base" hangingPunct="1">
        <a:spcBef>
          <a:spcPct val="0"/>
        </a:spcBef>
        <a:spcAft>
          <a:spcPct val="0"/>
        </a:spcAft>
        <a:defRPr sz="2800" b="1">
          <a:solidFill>
            <a:srgbClr val="A1261E"/>
          </a:solidFill>
          <a:latin typeface="Arial" pitchFamily="-28" charset="0"/>
          <a:ea typeface="ＭＳ Ｐゴシック" pitchFamily="-28" charset="-128"/>
          <a:cs typeface="ＭＳ Ｐゴシック" pitchFamily="-28" charset="-128"/>
        </a:defRPr>
      </a:lvl5pPr>
      <a:lvl6pPr marL="457200" algn="l" rtl="0" eaLnBrk="1" fontAlgn="base" hangingPunct="1">
        <a:spcBef>
          <a:spcPct val="0"/>
        </a:spcBef>
        <a:spcAft>
          <a:spcPct val="0"/>
        </a:spcAft>
        <a:defRPr b="1">
          <a:solidFill>
            <a:srgbClr val="A1261E"/>
          </a:solidFill>
          <a:latin typeface="Arial" pitchFamily="-28" charset="0"/>
        </a:defRPr>
      </a:lvl6pPr>
      <a:lvl7pPr marL="914400" algn="l" rtl="0" eaLnBrk="1" fontAlgn="base" hangingPunct="1">
        <a:spcBef>
          <a:spcPct val="0"/>
        </a:spcBef>
        <a:spcAft>
          <a:spcPct val="0"/>
        </a:spcAft>
        <a:defRPr b="1">
          <a:solidFill>
            <a:srgbClr val="A1261E"/>
          </a:solidFill>
          <a:latin typeface="Arial" pitchFamily="-28" charset="0"/>
        </a:defRPr>
      </a:lvl7pPr>
      <a:lvl8pPr marL="1371600" algn="l" rtl="0" eaLnBrk="1" fontAlgn="base" hangingPunct="1">
        <a:spcBef>
          <a:spcPct val="0"/>
        </a:spcBef>
        <a:spcAft>
          <a:spcPct val="0"/>
        </a:spcAft>
        <a:defRPr b="1">
          <a:solidFill>
            <a:srgbClr val="A1261E"/>
          </a:solidFill>
          <a:latin typeface="Arial" pitchFamily="-28" charset="0"/>
        </a:defRPr>
      </a:lvl8pPr>
      <a:lvl9pPr marL="1828800" algn="l" rtl="0" eaLnBrk="1" fontAlgn="base" hangingPunct="1">
        <a:spcBef>
          <a:spcPct val="0"/>
        </a:spcBef>
        <a:spcAft>
          <a:spcPct val="0"/>
        </a:spcAft>
        <a:defRPr b="1">
          <a:solidFill>
            <a:srgbClr val="A1261E"/>
          </a:solidFill>
          <a:latin typeface="Arial" pitchFamily="-28" charset="0"/>
        </a:defRPr>
      </a:lvl9pPr>
    </p:titleStyle>
    <p:bodyStyle>
      <a:lvl1pPr marL="228600" indent="-228600" algn="l" rtl="0" eaLnBrk="1" fontAlgn="base" hangingPunct="1">
        <a:spcBef>
          <a:spcPct val="20000"/>
        </a:spcBef>
        <a:spcAft>
          <a:spcPct val="20000"/>
        </a:spcAft>
        <a:buFont typeface="Webdings" pitchFamily="-111" charset="2"/>
        <a:buChar char="4"/>
        <a:defRPr sz="1400">
          <a:solidFill>
            <a:schemeClr val="tx1"/>
          </a:solidFill>
          <a:latin typeface="+mn-lt"/>
          <a:ea typeface="ＭＳ Ｐゴシック" pitchFamily="-28" charset="-128"/>
          <a:cs typeface="ＭＳ Ｐゴシック" pitchFamily="-28" charset="-128"/>
        </a:defRPr>
      </a:lvl1pPr>
      <a:lvl2pPr marL="571500" indent="-228600" algn="l" rtl="0" eaLnBrk="1" fontAlgn="base" hangingPunct="1">
        <a:spcBef>
          <a:spcPct val="20000"/>
        </a:spcBef>
        <a:spcAft>
          <a:spcPct val="20000"/>
        </a:spcAft>
        <a:buChar char="–"/>
        <a:defRPr sz="1400">
          <a:solidFill>
            <a:schemeClr val="tx1"/>
          </a:solidFill>
          <a:latin typeface="+mn-lt"/>
          <a:ea typeface="ＭＳ Ｐゴシック" pitchFamily="-28" charset="-128"/>
        </a:defRPr>
      </a:lvl2pPr>
      <a:lvl3pPr marL="863600" indent="-177800" algn="l" rtl="0" eaLnBrk="1" fontAlgn="base" hangingPunct="1">
        <a:spcBef>
          <a:spcPct val="20000"/>
        </a:spcBef>
        <a:spcAft>
          <a:spcPct val="20000"/>
        </a:spcAft>
        <a:buFont typeface="Wingdings" pitchFamily="-111" charset="2"/>
        <a:buChar char="§"/>
        <a:defRPr sz="1400">
          <a:solidFill>
            <a:schemeClr val="tx1"/>
          </a:solidFill>
          <a:latin typeface="+mn-lt"/>
          <a:ea typeface="ＭＳ Ｐゴシック" pitchFamily="-28" charset="-128"/>
        </a:defRPr>
      </a:lvl3pPr>
      <a:lvl4pPr marL="1206500" indent="-228600" algn="l" rtl="0" eaLnBrk="1" fontAlgn="base" hangingPunct="1">
        <a:spcBef>
          <a:spcPct val="20000"/>
        </a:spcBef>
        <a:spcAft>
          <a:spcPct val="20000"/>
        </a:spcAft>
        <a:buChar char="–"/>
        <a:defRPr sz="1400">
          <a:solidFill>
            <a:schemeClr val="tx1"/>
          </a:solidFill>
          <a:latin typeface="+mn-lt"/>
          <a:ea typeface="ＭＳ Ｐゴシック" pitchFamily="-28" charset="-128"/>
        </a:defRPr>
      </a:lvl4pPr>
      <a:lvl5pPr marL="1498600" indent="-177800" algn="l" rtl="0" eaLnBrk="1" fontAlgn="base" hangingPunct="1">
        <a:spcBef>
          <a:spcPct val="20000"/>
        </a:spcBef>
        <a:spcAft>
          <a:spcPct val="20000"/>
        </a:spcAft>
        <a:buFont typeface="Wingdings" pitchFamily="-111" charset="2"/>
        <a:buChar char=""/>
        <a:defRPr sz="1400">
          <a:solidFill>
            <a:schemeClr val="tx1"/>
          </a:solidFill>
          <a:latin typeface="+mn-lt"/>
          <a:ea typeface="ＭＳ Ｐゴシック" pitchFamily="-28" charset="-128"/>
        </a:defRPr>
      </a:lvl5pPr>
      <a:lvl6pPr marL="1955800" indent="-177800" algn="l" rtl="0" eaLnBrk="1" fontAlgn="base" hangingPunct="1">
        <a:spcBef>
          <a:spcPct val="20000"/>
        </a:spcBef>
        <a:spcAft>
          <a:spcPct val="20000"/>
        </a:spcAft>
        <a:buFont typeface="Wingdings" pitchFamily="-28" charset="2"/>
        <a:buChar char=""/>
        <a:defRPr sz="1400">
          <a:solidFill>
            <a:schemeClr val="tx1"/>
          </a:solidFill>
          <a:latin typeface="+mn-lt"/>
          <a:ea typeface="ＭＳ Ｐゴシック" pitchFamily="-28" charset="-128"/>
        </a:defRPr>
      </a:lvl6pPr>
      <a:lvl7pPr marL="2413000" indent="-177800" algn="l" rtl="0" eaLnBrk="1" fontAlgn="base" hangingPunct="1">
        <a:spcBef>
          <a:spcPct val="20000"/>
        </a:spcBef>
        <a:spcAft>
          <a:spcPct val="20000"/>
        </a:spcAft>
        <a:buFont typeface="Wingdings" pitchFamily="-28" charset="2"/>
        <a:buChar char=""/>
        <a:defRPr sz="1400">
          <a:solidFill>
            <a:schemeClr val="tx1"/>
          </a:solidFill>
          <a:latin typeface="+mn-lt"/>
          <a:ea typeface="ＭＳ Ｐゴシック" pitchFamily="-28" charset="-128"/>
        </a:defRPr>
      </a:lvl7pPr>
      <a:lvl8pPr marL="2870200" indent="-177800" algn="l" rtl="0" eaLnBrk="1" fontAlgn="base" hangingPunct="1">
        <a:spcBef>
          <a:spcPct val="20000"/>
        </a:spcBef>
        <a:spcAft>
          <a:spcPct val="20000"/>
        </a:spcAft>
        <a:buFont typeface="Wingdings" pitchFamily="-28" charset="2"/>
        <a:buChar char=""/>
        <a:defRPr sz="1400">
          <a:solidFill>
            <a:schemeClr val="tx1"/>
          </a:solidFill>
          <a:latin typeface="+mn-lt"/>
          <a:ea typeface="ＭＳ Ｐゴシック" pitchFamily="-28" charset="-128"/>
        </a:defRPr>
      </a:lvl8pPr>
      <a:lvl9pPr marL="3327400" indent="-177800" algn="l" rtl="0" eaLnBrk="1" fontAlgn="base" hangingPunct="1">
        <a:spcBef>
          <a:spcPct val="20000"/>
        </a:spcBef>
        <a:spcAft>
          <a:spcPct val="20000"/>
        </a:spcAft>
        <a:buFont typeface="Wingdings" pitchFamily="-28" charset="2"/>
        <a:buChar char=""/>
        <a:defRPr sz="1400">
          <a:solidFill>
            <a:schemeClr val="tx1"/>
          </a:solidFill>
          <a:latin typeface="+mn-lt"/>
          <a:ea typeface="ＭＳ Ｐゴシック" pitchFamily="-28"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hyperlink" Target="https://www.justice.gov/opcl/privacy-act-1974"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3" Type="http://schemas.openxmlformats.org/officeDocument/2006/relationships/hyperlink" Target="http://intranet.hhs.gov/it/cybersecurity/policies/cloud-computing-federal-risk-authorization-management-program.html" TargetMode="External"/><Relationship Id="rId2" Type="http://schemas.openxmlformats.org/officeDocument/2006/relationships/hyperlink" Target="https://www.fedramp.gov/"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ww.law.cornell.edu/definitions/index.php?width=840&amp;height=800&amp;iframe=true&amp;def_id=60bb88cf815442152d0cf98b00015d69&amp;term_occur=1&amp;term_src=Title:48:Chapter:1:Subchapter:A:Part:4:Subpart:4.19:4.1903" TargetMode="External"/><Relationship Id="rId2" Type="http://schemas.openxmlformats.org/officeDocument/2006/relationships/hyperlink" Target="https://www.law.cornell.edu/definitions/index.php?width=840&amp;height=800&amp;iframe=true&amp;def_id=66f8d5804b27992086b0eba32ddb8906&amp;term_occur=1&amp;term_src=Title:48:Chapter:1:Subchapter:A:Part:4:Subpart:4.19:4.1903" TargetMode="Externa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acquisition.gov/"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www.hhs.gov/grants/contracts/contract-policies-regulations/hhsar/index.html" TargetMode="Externa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9.jpg"/></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9.jpg"/></Relationships>
</file>

<file path=ppt/slides/_rels/slide3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3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3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37.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hyperlink" Target="http://intranet.hhs.gov/it/cybersecurity/hhs_csirc/" TargetMode="External"/><Relationship Id="rId3" Type="http://schemas.openxmlformats.org/officeDocument/2006/relationships/hyperlink" Target="https://intranet.hhs.gov/it/cybersecurity/policies/security-privacy-language.pdf" TargetMode="External"/><Relationship Id="rId7" Type="http://schemas.openxmlformats.org/officeDocument/2006/relationships/hyperlink" Target="http://intranet.hhs.gov/it/cybersecurity/privacy/index.html" TargetMode="External"/><Relationship Id="rId2" Type="http://schemas.openxmlformats.org/officeDocument/2006/relationships/hyperlink" Target="http://intranet.hhs.gov/it/cybersecurity/policies/index.html" TargetMode="External"/><Relationship Id="rId1" Type="http://schemas.openxmlformats.org/officeDocument/2006/relationships/slideLayout" Target="../slideLayouts/slideLayout2.xml"/><Relationship Id="rId6" Type="http://schemas.openxmlformats.org/officeDocument/2006/relationships/hyperlink" Target="https://intranet.hhs.gov/it/cybersecurity/privacy/index.html" TargetMode="External"/><Relationship Id="rId5" Type="http://schemas.openxmlformats.org/officeDocument/2006/relationships/hyperlink" Target="https://intranet.hhs.gov/it/cybersecurity/ciso/index.html" TargetMode="External"/><Relationship Id="rId4" Type="http://schemas.openxmlformats.org/officeDocument/2006/relationships/hyperlink" Target="https://community.max.gov/display/HHS/HHS+CyberSecurity+Policy+Collaboration+Page" TargetMode="External"/><Relationship Id="rId9" Type="http://schemas.openxmlformats.org/officeDocument/2006/relationships/hyperlink" Target="mailto:HHSCybersecurityPolicy@HHS.gov" TargetMode="External"/></Relationships>
</file>

<file path=ppt/slides/_rels/slide39.xml.rels><?xml version="1.0" encoding="UTF-8" standalone="yes"?>
<Relationships xmlns="http://schemas.openxmlformats.org/package/2006/relationships"><Relationship Id="rId8" Type="http://schemas.openxmlformats.org/officeDocument/2006/relationships/hyperlink" Target="http://csrc.nist.gov/publications/" TargetMode="External"/><Relationship Id="rId3" Type="http://schemas.openxmlformats.org/officeDocument/2006/relationships/hyperlink" Target="https://intranet.hhs.gov/it/cybersecurity/policies/index.html" TargetMode="External"/><Relationship Id="rId7" Type="http://schemas.openxmlformats.org/officeDocument/2006/relationships/hyperlink" Target="https://www.hhs.gov/grants/contracts/contract-policies-regulations/hhsar/index.html" TargetMode="External"/><Relationship Id="rId2" Type="http://schemas.openxmlformats.org/officeDocument/2006/relationships/hyperlink" Target="https://www.whitehouse.gov/the-press-office/2017/05/11/presidential-executive-order-strengthening-cybersecurity-federal" TargetMode="External"/><Relationship Id="rId1" Type="http://schemas.openxmlformats.org/officeDocument/2006/relationships/slideLayout" Target="../slideLayouts/slideLayout2.xml"/><Relationship Id="rId6" Type="http://schemas.openxmlformats.org/officeDocument/2006/relationships/hyperlink" Target="https://www.whitehouse.gov/omb" TargetMode="External"/><Relationship Id="rId5" Type="http://schemas.openxmlformats.org/officeDocument/2006/relationships/hyperlink" Target="https://www.acquisition.gov/?q=browsefar" TargetMode="External"/><Relationship Id="rId4" Type="http://schemas.openxmlformats.org/officeDocument/2006/relationships/hyperlink" Target="https://www.congress.gov/bill/113th-congress/senate-bill/2521" TargetMode="External"/><Relationship Id="rId9" Type="http://schemas.openxmlformats.org/officeDocument/2006/relationships/hyperlink" Target="https://www.congress.gov/bill/113th-congress/house-bill/1232"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www.govtech.com/security/Cybersecurity-Gaps-Exist-in-Federal-Agencies-White-House-Report-Finds.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whitehouse.gov/the-press-office/2017/05/11/presidential-executive-order-strengthening-cybersecurity-federal" TargetMode="Externa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hyperlink" Target="https://intranet.hhs.gov/it/cybersecurity/policies-memo-systems-cybersecurity-priorities.html" TargetMode="External"/><Relationship Id="rId5" Type="http://schemas.openxmlformats.org/officeDocument/2006/relationships/hyperlink" Target="https://www.whitehouse.gov/sites/whitehouse.gov/files/omb/circulars/A130/a130trans4.pdf" TargetMode="External"/><Relationship Id="rId4" Type="http://schemas.openxmlformats.org/officeDocument/2006/relationships/hyperlink" Target="https://www.congress.gov/bill/113th-congress/senate-bill/2521"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www.hhs.gov/hipaa/"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www.hhs.gov/ocr/index.html" TargetMode="External"/><Relationship Id="rId4" Type="http://schemas.openxmlformats.org/officeDocument/2006/relationships/hyperlink" Target="https://www.healthit.gov/sites/default/files/hitech_act_excerpt_from_arra_with_index.pdf"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457200" y="3200400"/>
            <a:ext cx="8018585" cy="1143000"/>
          </a:xfrm>
        </p:spPr>
        <p:txBody>
          <a:bodyPr/>
          <a:lstStyle/>
          <a:p>
            <a:r>
              <a:rPr lang="en-US" sz="2400" b="1" dirty="0" smtClean="0">
                <a:latin typeface="Arial Black" panose="020B0A04020102020204" pitchFamily="34" charset="0"/>
              </a:rPr>
              <a:t/>
            </a:r>
            <a:br>
              <a:rPr lang="en-US" sz="2400" b="1" dirty="0" smtClean="0">
                <a:latin typeface="Arial Black" panose="020B0A04020102020204" pitchFamily="34" charset="0"/>
              </a:rPr>
            </a:br>
            <a:r>
              <a:rPr lang="en-US" sz="2400" b="1" dirty="0">
                <a:latin typeface="Arial Black" panose="020B0A04020102020204" pitchFamily="34" charset="0"/>
              </a:rPr>
              <a:t/>
            </a:r>
            <a:br>
              <a:rPr lang="en-US" sz="2400" b="1" dirty="0">
                <a:latin typeface="Arial Black" panose="020B0A04020102020204" pitchFamily="34" charset="0"/>
              </a:rPr>
            </a:br>
            <a:r>
              <a:rPr lang="en-US" sz="2400" b="1" dirty="0" smtClean="0">
                <a:latin typeface="Arial Black" panose="020B0A04020102020204" pitchFamily="34" charset="0"/>
              </a:rPr>
              <a:t/>
            </a:r>
            <a:br>
              <a:rPr lang="en-US" sz="2400" b="1" dirty="0" smtClean="0">
                <a:latin typeface="Arial Black" panose="020B0A04020102020204" pitchFamily="34" charset="0"/>
              </a:rPr>
            </a:br>
            <a:r>
              <a:rPr lang="en-US" sz="2400" b="1" dirty="0">
                <a:latin typeface="Arial Black" panose="020B0A04020102020204" pitchFamily="34" charset="0"/>
              </a:rPr>
              <a:t/>
            </a:r>
            <a:br>
              <a:rPr lang="en-US" sz="2400" b="1" dirty="0">
                <a:latin typeface="Arial Black" panose="020B0A04020102020204" pitchFamily="34" charset="0"/>
              </a:rPr>
            </a:br>
            <a:r>
              <a:rPr lang="en-US" sz="2400" b="1" dirty="0" smtClean="0">
                <a:latin typeface="Arial Black" panose="020B0A04020102020204" pitchFamily="34" charset="0"/>
              </a:rPr>
              <a:t/>
            </a:r>
            <a:br>
              <a:rPr lang="en-US" sz="2400" b="1" dirty="0" smtClean="0">
                <a:latin typeface="Arial Black" panose="020B0A04020102020204" pitchFamily="34" charset="0"/>
              </a:rPr>
            </a:br>
            <a:r>
              <a:rPr lang="en-US" sz="2400" b="1" dirty="0">
                <a:latin typeface="Arial Black" panose="020B0A04020102020204" pitchFamily="34" charset="0"/>
              </a:rPr>
              <a:t/>
            </a:r>
            <a:br>
              <a:rPr lang="en-US" sz="2400" b="1" dirty="0">
                <a:latin typeface="Arial Black" panose="020B0A04020102020204" pitchFamily="34" charset="0"/>
              </a:rPr>
            </a:br>
            <a:r>
              <a:rPr lang="en-US" sz="2400" b="1" dirty="0" smtClean="0">
                <a:latin typeface="Arial Black" panose="020B0A04020102020204" pitchFamily="34" charset="0"/>
              </a:rPr>
              <a:t/>
            </a:r>
            <a:br>
              <a:rPr lang="en-US" sz="2400" b="1" dirty="0" smtClean="0">
                <a:latin typeface="Arial Black" panose="020B0A04020102020204" pitchFamily="34" charset="0"/>
              </a:rPr>
            </a:br>
            <a:r>
              <a:rPr lang="en-US" sz="2400" b="1" dirty="0">
                <a:latin typeface="Arial Black" panose="020B0A04020102020204" pitchFamily="34" charset="0"/>
              </a:rPr>
              <a:t/>
            </a:r>
            <a:br>
              <a:rPr lang="en-US" sz="2400" b="1" dirty="0">
                <a:latin typeface="Arial Black" panose="020B0A04020102020204" pitchFamily="34" charset="0"/>
              </a:rPr>
            </a:br>
            <a:r>
              <a:rPr lang="en-US" sz="2400" b="1" dirty="0" smtClean="0">
                <a:latin typeface="Arial Black" panose="020B0A04020102020204" pitchFamily="34" charset="0"/>
              </a:rPr>
              <a:t/>
            </a:r>
            <a:br>
              <a:rPr lang="en-US" sz="2400" b="1" dirty="0" smtClean="0">
                <a:latin typeface="Arial Black" panose="020B0A04020102020204" pitchFamily="34" charset="0"/>
              </a:rPr>
            </a:br>
            <a:r>
              <a:rPr lang="en-US" sz="2400" b="1" dirty="0">
                <a:solidFill>
                  <a:schemeClr val="tx1"/>
                </a:solidFill>
                <a:latin typeface="Arial Black" panose="020B0A04020102020204" pitchFamily="34" charset="0"/>
              </a:rPr>
              <a:t> HHS Security and Privacy Language for Information and </a:t>
            </a:r>
            <a:r>
              <a:rPr lang="en-US" sz="2400" b="1" dirty="0" smtClean="0">
                <a:solidFill>
                  <a:schemeClr val="tx1"/>
                </a:solidFill>
                <a:latin typeface="Arial Black" panose="020B0A04020102020204" pitchFamily="34" charset="0"/>
              </a:rPr>
              <a:t>IT Procurements</a:t>
            </a:r>
            <a:br>
              <a:rPr lang="en-US" sz="2400" b="1" dirty="0" smtClean="0">
                <a:solidFill>
                  <a:schemeClr val="tx1"/>
                </a:solidFill>
                <a:latin typeface="Arial Black" panose="020B0A04020102020204" pitchFamily="34" charset="0"/>
              </a:rPr>
            </a:br>
            <a:r>
              <a:rPr lang="en-US" sz="1600" b="1" i="1" dirty="0" smtClean="0">
                <a:latin typeface="Arial Black" panose="020B0A04020102020204" pitchFamily="34" charset="0"/>
              </a:rPr>
              <a:t> Awareness Training</a:t>
            </a:r>
            <a:br>
              <a:rPr lang="en-US" sz="1600" b="1" i="1" dirty="0" smtClean="0">
                <a:latin typeface="Arial Black" panose="020B0A04020102020204" pitchFamily="34" charset="0"/>
              </a:rPr>
            </a:br>
            <a:endParaRPr lang="en-US" sz="1600" i="1" dirty="0">
              <a:latin typeface="Arial Narrow" panose="020B0606020202030204" pitchFamily="34" charset="0"/>
            </a:endParaRPr>
          </a:p>
        </p:txBody>
      </p:sp>
      <p:sp>
        <p:nvSpPr>
          <p:cNvPr id="3076" name="Rectangle 3"/>
          <p:cNvSpPr txBox="1">
            <a:spLocks noChangeArrowheads="1"/>
          </p:cNvSpPr>
          <p:nvPr/>
        </p:nvSpPr>
        <p:spPr bwMode="auto">
          <a:xfrm>
            <a:off x="533400" y="4572000"/>
            <a:ext cx="8018585" cy="903862"/>
          </a:xfrm>
          <a:prstGeom prst="rect">
            <a:avLst/>
          </a:prstGeom>
          <a:noFill/>
          <a:ln w="9525">
            <a:noFill/>
            <a:miter lim="800000"/>
            <a:headEnd/>
            <a:tailEnd/>
          </a:ln>
        </p:spPr>
        <p:txBody>
          <a:bodyPr/>
          <a:lstStyle/>
          <a:p>
            <a:pPr algn="ctr" eaLnBrk="0" fontAlgn="base" hangingPunct="0">
              <a:spcBef>
                <a:spcPct val="20000"/>
              </a:spcBef>
              <a:spcAft>
                <a:spcPct val="20000"/>
              </a:spcAft>
              <a:buFont typeface="Webdings" pitchFamily="-111" charset="2"/>
              <a:buNone/>
            </a:pPr>
            <a:r>
              <a:rPr lang="en-US" b="1" i="1" dirty="0" smtClean="0">
                <a:ea typeface="ＭＳ Ｐゴシック" pitchFamily="-111" charset="-128"/>
              </a:rPr>
              <a:t>Office of the Chief Information Officer (OCIO)</a:t>
            </a:r>
          </a:p>
          <a:p>
            <a:pPr algn="ctr" eaLnBrk="0" fontAlgn="base" hangingPunct="0">
              <a:spcBef>
                <a:spcPct val="20000"/>
              </a:spcBef>
              <a:spcAft>
                <a:spcPct val="20000"/>
              </a:spcAft>
              <a:buFont typeface="Webdings" pitchFamily="-111" charset="2"/>
              <a:buNone/>
            </a:pPr>
            <a:r>
              <a:rPr lang="en-US" b="1" i="1" dirty="0" smtClean="0">
                <a:ea typeface="ＭＳ Ｐゴシック" pitchFamily="-111" charset="-128"/>
              </a:rPr>
              <a:t>2018</a:t>
            </a:r>
            <a:endParaRPr lang="en-US" b="1" i="1" dirty="0">
              <a:ea typeface="ＭＳ Ｐゴシック" pitchFamily="-111" charset="-128"/>
            </a:endParaRPr>
          </a:p>
        </p:txBody>
      </p:sp>
    </p:spTree>
    <p:extLst>
      <p:ext uri="{BB962C8B-B14F-4D97-AF65-F5344CB8AC3E}">
        <p14:creationId xmlns:p14="http://schemas.microsoft.com/office/powerpoint/2010/main" val="11558806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7600" y="228600"/>
            <a:ext cx="5257800" cy="609600"/>
          </a:xfrm>
        </p:spPr>
        <p:txBody>
          <a:bodyPr/>
          <a:lstStyle/>
          <a:p>
            <a:pPr lvl="0" algn="r"/>
            <a:r>
              <a:rPr lang="en-US" sz="2750" dirty="0" smtClean="0"/>
              <a:t>Directions Example</a:t>
            </a:r>
            <a:endParaRPr lang="en-US" sz="2750" dirty="0">
              <a:solidFill>
                <a:srgbClr val="000000"/>
              </a:solidFill>
            </a:endParaRPr>
          </a:p>
        </p:txBody>
      </p:sp>
      <p:sp>
        <p:nvSpPr>
          <p:cNvPr id="6" name="Slide Number Placeholder 5"/>
          <p:cNvSpPr>
            <a:spLocks noGrp="1"/>
          </p:cNvSpPr>
          <p:nvPr>
            <p:ph type="sldNum" sz="quarter" idx="12"/>
          </p:nvPr>
        </p:nvSpPr>
        <p:spPr/>
        <p:txBody>
          <a:bodyPr/>
          <a:lstStyle/>
          <a:p>
            <a:pPr>
              <a:defRPr/>
            </a:pPr>
            <a:r>
              <a:rPr lang="en-US" dirty="0" smtClean="0"/>
              <a:t>Page </a:t>
            </a:r>
            <a:fld id="{7FFCF92F-0657-4C95-9225-3EE816DD5A64}" type="slidenum">
              <a:rPr lang="en-US" smtClean="0"/>
              <a:pPr>
                <a:defRPr/>
              </a:pPr>
              <a:t>10</a:t>
            </a:fld>
            <a:endParaRPr lang="en-US" dirty="0"/>
          </a:p>
        </p:txBody>
      </p:sp>
      <p:grpSp>
        <p:nvGrpSpPr>
          <p:cNvPr id="3" name="Group 2" descr="Other IT Acquisitions" title="Section 6"/>
          <p:cNvGrpSpPr/>
          <p:nvPr/>
        </p:nvGrpSpPr>
        <p:grpSpPr>
          <a:xfrm>
            <a:off x="510746" y="1295400"/>
            <a:ext cx="7947454" cy="5029200"/>
            <a:chOff x="510746" y="1295400"/>
            <a:chExt cx="8407067" cy="533400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746" y="1295400"/>
              <a:ext cx="6271054"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title="text box"/>
            <p:cNvSpPr txBox="1"/>
            <p:nvPr/>
          </p:nvSpPr>
          <p:spPr>
            <a:xfrm rot="20911070">
              <a:off x="6834037" y="3559676"/>
              <a:ext cx="2083776" cy="461665"/>
            </a:xfrm>
            <a:prstGeom prst="rect">
              <a:avLst/>
            </a:prstGeom>
            <a:noFill/>
            <a:ln w="19050">
              <a:noFill/>
            </a:ln>
          </p:spPr>
          <p:txBody>
            <a:bodyPr wrap="square" rtlCol="0">
              <a:spAutoFit/>
            </a:bodyPr>
            <a:lstStyle/>
            <a:p>
              <a:pPr lvl="0"/>
              <a:r>
                <a:rPr lang="en-US" sz="1200" b="1" i="1" dirty="0" smtClean="0">
                  <a:solidFill>
                    <a:srgbClr val="FF0000"/>
                  </a:solidFill>
                </a:rPr>
                <a:t>Example of “Directions” </a:t>
              </a:r>
            </a:p>
            <a:p>
              <a:pPr lvl="0"/>
              <a:r>
                <a:rPr lang="en-US" sz="1200" b="1" i="1" dirty="0" smtClean="0">
                  <a:solidFill>
                    <a:srgbClr val="FF0000"/>
                  </a:solidFill>
                </a:rPr>
                <a:t>From Section 6</a:t>
              </a:r>
              <a:endParaRPr lang="en-US" sz="1200" dirty="0"/>
            </a:p>
          </p:txBody>
        </p:sp>
        <p:sp>
          <p:nvSpPr>
            <p:cNvPr id="10" name="Right Arrow 9" descr="Block arrow" title="arrow"/>
            <p:cNvSpPr/>
            <p:nvPr/>
          </p:nvSpPr>
          <p:spPr bwMode="auto">
            <a:xfrm rot="20851766" flipH="1">
              <a:off x="6530802" y="3392901"/>
              <a:ext cx="2246176" cy="821710"/>
            </a:xfrm>
            <a:prstGeom prst="rightArrow">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pitchFamily="-28" charset="0"/>
              </a:endParaRPr>
            </a:p>
          </p:txBody>
        </p:sp>
      </p:grpSp>
    </p:spTree>
    <p:extLst>
      <p:ext uri="{BB962C8B-B14F-4D97-AF65-F5344CB8AC3E}">
        <p14:creationId xmlns:p14="http://schemas.microsoft.com/office/powerpoint/2010/main" val="19035322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Security Certification Checklist</a:t>
            </a:r>
            <a:endParaRPr lang="en-US" dirty="0"/>
          </a:p>
        </p:txBody>
      </p:sp>
      <p:sp>
        <p:nvSpPr>
          <p:cNvPr id="4" name="Slide Number Placeholder 3"/>
          <p:cNvSpPr>
            <a:spLocks noGrp="1"/>
          </p:cNvSpPr>
          <p:nvPr>
            <p:ph type="sldNum" sz="quarter" idx="12"/>
          </p:nvPr>
        </p:nvSpPr>
        <p:spPr/>
        <p:txBody>
          <a:bodyPr/>
          <a:lstStyle/>
          <a:p>
            <a:pPr>
              <a:defRPr/>
            </a:pPr>
            <a:r>
              <a:rPr lang="en-US" smtClean="0"/>
              <a:t>Page </a:t>
            </a:r>
            <a:fld id="{7FFCF92F-0657-4C95-9225-3EE816DD5A64}" type="slidenum">
              <a:rPr lang="en-US" smtClean="0"/>
              <a:pPr>
                <a:defRPr/>
              </a:pPr>
              <a:t>11</a:t>
            </a:fld>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0550" y="2971800"/>
            <a:ext cx="2882900" cy="126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63691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0" y="304800"/>
            <a:ext cx="5410200" cy="533400"/>
          </a:xfrm>
        </p:spPr>
        <p:txBody>
          <a:bodyPr/>
          <a:lstStyle/>
          <a:p>
            <a:pPr lvl="0" algn="r"/>
            <a:r>
              <a:rPr lang="en-US" sz="2400" dirty="0" smtClean="0"/>
              <a:t>Security Certification Checklist</a:t>
            </a:r>
            <a:endParaRPr lang="en-US" sz="2400" dirty="0">
              <a:solidFill>
                <a:srgbClr val="000000"/>
              </a:solidFill>
            </a:endParaRPr>
          </a:p>
        </p:txBody>
      </p:sp>
      <p:sp>
        <p:nvSpPr>
          <p:cNvPr id="3" name="Content Placeholder 2"/>
          <p:cNvSpPr>
            <a:spLocks noGrp="1"/>
          </p:cNvSpPr>
          <p:nvPr>
            <p:ph idx="1"/>
          </p:nvPr>
        </p:nvSpPr>
        <p:spPr>
          <a:xfrm>
            <a:off x="304799" y="990599"/>
            <a:ext cx="8666285" cy="5502275"/>
          </a:xfrm>
        </p:spPr>
        <p:txBody>
          <a:bodyPr/>
          <a:lstStyle/>
          <a:p>
            <a:r>
              <a:rPr lang="en-US" sz="1600" b="1" dirty="0" smtClean="0"/>
              <a:t>Appendix A</a:t>
            </a:r>
            <a:r>
              <a:rPr lang="en-US" sz="1600" dirty="0" smtClean="0"/>
              <a:t> of the document contains a Checklist to be completed during the Solicitation Phase in coordination with the ISSO, Privacy Officer, system/data owner, and/or program/project manager </a:t>
            </a:r>
          </a:p>
          <a:p>
            <a:r>
              <a:rPr lang="en-US" sz="1600" dirty="0" smtClean="0"/>
              <a:t>The requiring activity is required to coordinate all IT projects with the HHS Enterprise Performance Life Cycle (EPLC).  Thus, EPLC can also assist system owners, Security and Privacy personnel in completing Appendix A and B (e.g., Information types and E-Authentication level)</a:t>
            </a:r>
          </a:p>
          <a:p>
            <a:r>
              <a:rPr lang="en-US" sz="1600" dirty="0" smtClean="0"/>
              <a:t>The </a:t>
            </a:r>
            <a:r>
              <a:rPr lang="en-US" sz="1600" dirty="0"/>
              <a:t>purpose of </a:t>
            </a:r>
            <a:r>
              <a:rPr lang="en-US" sz="1600" dirty="0" smtClean="0"/>
              <a:t>the Checklist </a:t>
            </a:r>
            <a:r>
              <a:rPr lang="en-US" sz="1600" dirty="0"/>
              <a:t>is </a:t>
            </a:r>
            <a:r>
              <a:rPr lang="en-US" sz="1600" dirty="0" smtClean="0"/>
              <a:t>to determine if procurement:</a:t>
            </a:r>
          </a:p>
          <a:p>
            <a:pPr marL="800100" lvl="1" indent="-457200">
              <a:buFont typeface="+mj-lt"/>
              <a:buAutoNum type="arabicPeriod"/>
            </a:pPr>
            <a:r>
              <a:rPr lang="en-US" sz="1600" dirty="0" smtClean="0"/>
              <a:t>Requires information security,</a:t>
            </a:r>
          </a:p>
          <a:p>
            <a:pPr marL="800100" lvl="1" indent="-457200">
              <a:buFont typeface="+mj-lt"/>
              <a:buAutoNum type="arabicPeriod"/>
            </a:pPr>
            <a:r>
              <a:rPr lang="en-US" sz="1600" dirty="0" smtClean="0"/>
              <a:t>Involves personally identifiable information (PII), and</a:t>
            </a:r>
          </a:p>
          <a:p>
            <a:pPr marL="800100" lvl="1" indent="-457200">
              <a:buFont typeface="+mj-lt"/>
              <a:buAutoNum type="arabicPeriod"/>
            </a:pPr>
            <a:r>
              <a:rPr lang="en-US" sz="1600" dirty="0" smtClean="0"/>
              <a:t>Is subject to the </a:t>
            </a:r>
            <a:r>
              <a:rPr lang="en-US" sz="1600" dirty="0" smtClean="0">
                <a:hlinkClick r:id="rId3"/>
              </a:rPr>
              <a:t>Privacy Act </a:t>
            </a:r>
            <a:endParaRPr lang="en-US" sz="1600" dirty="0" smtClean="0"/>
          </a:p>
          <a:p>
            <a:pPr marL="0" indent="0">
              <a:buNone/>
            </a:pPr>
            <a:endParaRPr lang="en-US" sz="1600" dirty="0" smtClean="0"/>
          </a:p>
          <a:p>
            <a:r>
              <a:rPr lang="en-US" sz="1600" dirty="0" smtClean="0"/>
              <a:t>Categorizing the information helps determine </a:t>
            </a:r>
            <a:r>
              <a:rPr lang="en-US" sz="1600" dirty="0"/>
              <a:t>the level of risk </a:t>
            </a:r>
            <a:r>
              <a:rPr lang="en-US" sz="1600" dirty="0" smtClean="0"/>
              <a:t>and the security </a:t>
            </a:r>
            <a:r>
              <a:rPr lang="en-US" sz="1600" dirty="0"/>
              <a:t>and privacy requirements </a:t>
            </a:r>
            <a:r>
              <a:rPr lang="en-US" sz="1600" dirty="0" smtClean="0"/>
              <a:t>for protecting the information and/or system</a:t>
            </a:r>
          </a:p>
          <a:p>
            <a:r>
              <a:rPr lang="en-US" sz="1600" dirty="0" smtClean="0"/>
              <a:t>The Checklist must be signed by the </a:t>
            </a:r>
            <a:r>
              <a:rPr lang="en-US" sz="1600" dirty="0" err="1" smtClean="0"/>
              <a:t>OpDiv</a:t>
            </a:r>
            <a:r>
              <a:rPr lang="en-US" sz="1600" dirty="0" smtClean="0"/>
              <a:t> CISO and SOP or representative and Program Manager</a:t>
            </a:r>
            <a:endParaRPr lang="en-US" sz="1600" dirty="0"/>
          </a:p>
          <a:p>
            <a:r>
              <a:rPr lang="en-US" sz="1600" dirty="0"/>
              <a:t>The </a:t>
            </a:r>
            <a:r>
              <a:rPr lang="en-US" sz="1600" dirty="0" smtClean="0"/>
              <a:t>Checklist </a:t>
            </a:r>
            <a:r>
              <a:rPr lang="en-US" sz="1600" dirty="0"/>
              <a:t>is for </a:t>
            </a:r>
            <a:r>
              <a:rPr lang="en-US" sz="1600" b="1" dirty="0">
                <a:solidFill>
                  <a:srgbClr val="FF0000"/>
                </a:solidFill>
              </a:rPr>
              <a:t>internal use </a:t>
            </a:r>
            <a:r>
              <a:rPr lang="en-US" sz="1600" dirty="0"/>
              <a:t>only and </a:t>
            </a:r>
            <a:r>
              <a:rPr lang="en-US" sz="1600" b="1" dirty="0">
                <a:solidFill>
                  <a:srgbClr val="FF0000"/>
                </a:solidFill>
              </a:rPr>
              <a:t>must</a:t>
            </a:r>
            <a:r>
              <a:rPr lang="en-US" sz="1600" dirty="0"/>
              <a:t> </a:t>
            </a:r>
            <a:r>
              <a:rPr lang="en-US" sz="1600" dirty="0" smtClean="0"/>
              <a:t>be </a:t>
            </a:r>
            <a:r>
              <a:rPr lang="en-US" sz="1600" dirty="0"/>
              <a:t>included in the contract </a:t>
            </a:r>
            <a:r>
              <a:rPr lang="en-US" sz="1600" dirty="0" smtClean="0"/>
              <a:t>file</a:t>
            </a:r>
          </a:p>
          <a:p>
            <a:r>
              <a:rPr lang="en-US" sz="1600" dirty="0" smtClean="0"/>
              <a:t>Sample excerpt  of checklist is provided in the next slide</a:t>
            </a:r>
          </a:p>
          <a:p>
            <a:pPr marL="342900" lvl="1" indent="0">
              <a:buNone/>
            </a:pPr>
            <a:endParaRPr lang="en-US" sz="1800" dirty="0"/>
          </a:p>
        </p:txBody>
      </p:sp>
      <p:sp>
        <p:nvSpPr>
          <p:cNvPr id="6" name="Slide Number Placeholder 5"/>
          <p:cNvSpPr>
            <a:spLocks noGrp="1"/>
          </p:cNvSpPr>
          <p:nvPr>
            <p:ph type="sldNum" sz="quarter" idx="12"/>
          </p:nvPr>
        </p:nvSpPr>
        <p:spPr/>
        <p:txBody>
          <a:bodyPr/>
          <a:lstStyle/>
          <a:p>
            <a:pPr>
              <a:defRPr/>
            </a:pPr>
            <a:r>
              <a:rPr lang="en-US" dirty="0" smtClean="0"/>
              <a:t>Page </a:t>
            </a:r>
            <a:fld id="{7FFCF92F-0657-4C95-9225-3EE816DD5A64}" type="slidenum">
              <a:rPr lang="en-US" smtClean="0"/>
              <a:pPr>
                <a:defRPr/>
              </a:pPr>
              <a:t>12</a:t>
            </a:fld>
            <a:endParaRPr lang="en-US" dirty="0"/>
          </a:p>
        </p:txBody>
      </p:sp>
      <p:sp>
        <p:nvSpPr>
          <p:cNvPr id="7" name="TextBox 6"/>
          <p:cNvSpPr txBox="1"/>
          <p:nvPr/>
        </p:nvSpPr>
        <p:spPr>
          <a:xfrm>
            <a:off x="457200" y="4267200"/>
            <a:ext cx="7924800" cy="400110"/>
          </a:xfrm>
          <a:prstGeom prst="rect">
            <a:avLst/>
          </a:prstGeom>
          <a:solidFill>
            <a:schemeClr val="accent1"/>
          </a:solidFill>
          <a:ln>
            <a:solidFill>
              <a:schemeClr val="tx1"/>
            </a:solidFill>
          </a:ln>
        </p:spPr>
        <p:txBody>
          <a:bodyPr wrap="square" rtlCol="0">
            <a:spAutoFit/>
          </a:bodyPr>
          <a:lstStyle/>
          <a:p>
            <a:pPr algn="ctr"/>
            <a:r>
              <a:rPr lang="en-US" sz="2000" b="1" dirty="0" smtClean="0"/>
              <a:t>“Part A” </a:t>
            </a:r>
            <a:r>
              <a:rPr lang="en-US" sz="2000" dirty="0" smtClean="0"/>
              <a:t>– applies to security; </a:t>
            </a:r>
            <a:r>
              <a:rPr lang="en-US" sz="2000" b="1" dirty="0" smtClean="0"/>
              <a:t>“Part B” </a:t>
            </a:r>
            <a:r>
              <a:rPr lang="en-US" sz="2000" dirty="0" smtClean="0"/>
              <a:t>– applies to privacy</a:t>
            </a:r>
            <a:endParaRPr lang="en-US" sz="2000" dirty="0"/>
          </a:p>
        </p:txBody>
      </p:sp>
    </p:spTree>
    <p:extLst>
      <p:ext uri="{BB962C8B-B14F-4D97-AF65-F5344CB8AC3E}">
        <p14:creationId xmlns:p14="http://schemas.microsoft.com/office/powerpoint/2010/main" val="37100604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91200" y="228600"/>
            <a:ext cx="3299323" cy="609600"/>
          </a:xfrm>
        </p:spPr>
        <p:txBody>
          <a:bodyPr/>
          <a:lstStyle/>
          <a:p>
            <a:pPr lvl="0"/>
            <a:r>
              <a:rPr lang="en-US" sz="2400" dirty="0" smtClean="0"/>
              <a:t>Appendix A Excerpt</a:t>
            </a:r>
            <a:endParaRPr lang="en-US" sz="2400" dirty="0">
              <a:solidFill>
                <a:srgbClr val="000000"/>
              </a:solidFill>
            </a:endParaRPr>
          </a:p>
        </p:txBody>
      </p:sp>
      <p:sp>
        <p:nvSpPr>
          <p:cNvPr id="6" name="Slide Number Placeholder 5"/>
          <p:cNvSpPr>
            <a:spLocks noGrp="1"/>
          </p:cNvSpPr>
          <p:nvPr>
            <p:ph type="sldNum" sz="quarter" idx="12"/>
          </p:nvPr>
        </p:nvSpPr>
        <p:spPr/>
        <p:txBody>
          <a:bodyPr/>
          <a:lstStyle/>
          <a:p>
            <a:pPr>
              <a:defRPr/>
            </a:pPr>
            <a:r>
              <a:rPr lang="en-US" dirty="0" smtClean="0"/>
              <a:t>Page </a:t>
            </a:r>
            <a:fld id="{7FFCF92F-0657-4C95-9225-3EE816DD5A64}" type="slidenum">
              <a:rPr lang="en-US" smtClean="0"/>
              <a:pPr>
                <a:defRPr/>
              </a:pPr>
              <a:t>13</a:t>
            </a:fld>
            <a:endParaRPr lang="en-US" dirty="0"/>
          </a:p>
        </p:txBody>
      </p:sp>
      <p:grpSp>
        <p:nvGrpSpPr>
          <p:cNvPr id="4" name="Group 3" descr="Appendix A example"/>
          <p:cNvGrpSpPr/>
          <p:nvPr/>
        </p:nvGrpSpPr>
        <p:grpSpPr>
          <a:xfrm>
            <a:off x="682752" y="963168"/>
            <a:ext cx="8241135" cy="4947894"/>
            <a:chOff x="685800" y="1219200"/>
            <a:chExt cx="8241135" cy="4947894"/>
          </a:xfrm>
        </p:grpSpPr>
        <p:pic>
          <p:nvPicPr>
            <p:cNvPr id="9218" name="Picture 2" descr="excerpt" title="Appendix 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219200"/>
              <a:ext cx="6363844" cy="49478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 name="Group 2"/>
            <p:cNvGrpSpPr/>
            <p:nvPr/>
          </p:nvGrpSpPr>
          <p:grpSpPr>
            <a:xfrm>
              <a:off x="6886389" y="1628516"/>
              <a:ext cx="2040546" cy="939702"/>
              <a:chOff x="6758459" y="2068801"/>
              <a:chExt cx="2040546" cy="939702"/>
            </a:xfrm>
          </p:grpSpPr>
          <p:sp>
            <p:nvSpPr>
              <p:cNvPr id="8" name="TextBox 7" title="text box"/>
              <p:cNvSpPr txBox="1"/>
              <p:nvPr/>
            </p:nvSpPr>
            <p:spPr>
              <a:xfrm rot="19998250">
                <a:off x="7212890" y="2147620"/>
                <a:ext cx="1586115" cy="430887"/>
              </a:xfrm>
              <a:prstGeom prst="rect">
                <a:avLst/>
              </a:prstGeom>
              <a:noFill/>
              <a:ln w="19050">
                <a:noFill/>
              </a:ln>
            </p:spPr>
            <p:txBody>
              <a:bodyPr wrap="square" rtlCol="0">
                <a:spAutoFit/>
              </a:bodyPr>
              <a:lstStyle/>
              <a:p>
                <a:pPr lvl="0"/>
                <a:r>
                  <a:rPr lang="en-US" sz="1100" b="1" dirty="0" smtClean="0">
                    <a:solidFill>
                      <a:srgbClr val="FF0000"/>
                    </a:solidFill>
                  </a:rPr>
                  <a:t>Example of Appendix A</a:t>
                </a:r>
                <a:endParaRPr lang="en-US" sz="1100" dirty="0"/>
              </a:p>
            </p:txBody>
          </p:sp>
          <p:sp>
            <p:nvSpPr>
              <p:cNvPr id="9" name="Right Arrow 8" descr="Block arrow" title="arrow"/>
              <p:cNvSpPr/>
              <p:nvPr/>
            </p:nvSpPr>
            <p:spPr bwMode="auto">
              <a:xfrm rot="19998250" flipH="1">
                <a:off x="6758459" y="2068801"/>
                <a:ext cx="1969868" cy="939702"/>
              </a:xfrm>
              <a:prstGeom prst="rightArrow">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pitchFamily="-28" charset="0"/>
                </a:endParaRPr>
              </a:p>
            </p:txBody>
          </p:sp>
        </p:grpSp>
      </p:grpSp>
      <p:sp>
        <p:nvSpPr>
          <p:cNvPr id="5" name="TextBox 4"/>
          <p:cNvSpPr txBox="1"/>
          <p:nvPr/>
        </p:nvSpPr>
        <p:spPr>
          <a:xfrm>
            <a:off x="533400" y="6059269"/>
            <a:ext cx="7415188" cy="646331"/>
          </a:xfrm>
          <a:prstGeom prst="rect">
            <a:avLst/>
          </a:prstGeom>
          <a:solidFill>
            <a:schemeClr val="accent1"/>
          </a:solidFill>
          <a:ln>
            <a:solidFill>
              <a:schemeClr val="tx1"/>
            </a:solidFill>
          </a:ln>
        </p:spPr>
        <p:txBody>
          <a:bodyPr wrap="square" rtlCol="0">
            <a:spAutoFit/>
          </a:bodyPr>
          <a:lstStyle/>
          <a:p>
            <a:r>
              <a:rPr lang="en-US" sz="1200" b="1" dirty="0"/>
              <a:t>Program Activities should be using the HHS Enterprise Performance Life Cycle (EPLC) for all IT projects.  EPLC can assist system owners, </a:t>
            </a:r>
            <a:r>
              <a:rPr lang="en-US" sz="1200" b="1" dirty="0" smtClean="0"/>
              <a:t>Security </a:t>
            </a:r>
            <a:r>
              <a:rPr lang="en-US" sz="1200" b="1" dirty="0"/>
              <a:t>and Privacy personnel in completing Appendix A and B (e.g., Information types and E-Authentication level)</a:t>
            </a:r>
          </a:p>
        </p:txBody>
      </p:sp>
    </p:spTree>
    <p:extLst>
      <p:ext uri="{BB962C8B-B14F-4D97-AF65-F5344CB8AC3E}">
        <p14:creationId xmlns:p14="http://schemas.microsoft.com/office/powerpoint/2010/main" val="12310789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0" y="228600"/>
            <a:ext cx="4800600" cy="609600"/>
          </a:xfrm>
        </p:spPr>
        <p:txBody>
          <a:bodyPr/>
          <a:lstStyle/>
          <a:p>
            <a:pPr lvl="0"/>
            <a:r>
              <a:rPr lang="en-US" sz="2400" dirty="0" smtClean="0"/>
              <a:t>Security/Privacy Certification </a:t>
            </a:r>
            <a:br>
              <a:rPr lang="en-US" sz="2400" dirty="0" smtClean="0"/>
            </a:br>
            <a:r>
              <a:rPr lang="en-US" sz="2400" dirty="0" smtClean="0"/>
              <a:t>Checklist - Appendix A (cont’d)   </a:t>
            </a:r>
            <a:endParaRPr lang="en-US" sz="2400" dirty="0">
              <a:solidFill>
                <a:srgbClr val="000000"/>
              </a:solidFill>
            </a:endParaRPr>
          </a:p>
        </p:txBody>
      </p:sp>
      <p:sp>
        <p:nvSpPr>
          <p:cNvPr id="6" name="Slide Number Placeholder 5"/>
          <p:cNvSpPr>
            <a:spLocks noGrp="1"/>
          </p:cNvSpPr>
          <p:nvPr>
            <p:ph type="sldNum" sz="quarter" idx="12"/>
          </p:nvPr>
        </p:nvSpPr>
        <p:spPr/>
        <p:txBody>
          <a:bodyPr/>
          <a:lstStyle/>
          <a:p>
            <a:pPr>
              <a:defRPr/>
            </a:pPr>
            <a:r>
              <a:rPr lang="en-US" dirty="0" smtClean="0"/>
              <a:t>Page </a:t>
            </a:r>
            <a:fld id="{7FFCF92F-0657-4C95-9225-3EE816DD5A64}" type="slidenum">
              <a:rPr lang="en-US" smtClean="0"/>
              <a:pPr>
                <a:defRPr/>
              </a:pPr>
              <a:t>14</a:t>
            </a:fld>
            <a:endParaRPr lang="en-US" dirty="0"/>
          </a:p>
        </p:txBody>
      </p:sp>
      <p:grpSp>
        <p:nvGrpSpPr>
          <p:cNvPr id="3" name="Group 2" descr="Security/Privacy certification checklist - Appendix A" title="Image"/>
          <p:cNvGrpSpPr/>
          <p:nvPr/>
        </p:nvGrpSpPr>
        <p:grpSpPr>
          <a:xfrm>
            <a:off x="228601" y="990600"/>
            <a:ext cx="8852869" cy="5680707"/>
            <a:chOff x="228601" y="990600"/>
            <a:chExt cx="8852869" cy="5680707"/>
          </a:xfrm>
        </p:grpSpPr>
        <p:sp>
          <p:nvSpPr>
            <p:cNvPr id="8" name="TextBox 7" descr="group of images showing Security/Privacy Checklist examples of the checklist's Part A and Part B"/>
            <p:cNvSpPr txBox="1"/>
            <p:nvPr/>
          </p:nvSpPr>
          <p:spPr>
            <a:xfrm rot="19998250">
              <a:off x="6725359" y="1884442"/>
              <a:ext cx="2356111" cy="307777"/>
            </a:xfrm>
            <a:prstGeom prst="rect">
              <a:avLst/>
            </a:prstGeom>
            <a:noFill/>
            <a:ln w="19050">
              <a:noFill/>
            </a:ln>
          </p:spPr>
          <p:txBody>
            <a:bodyPr wrap="square" rtlCol="0">
              <a:spAutoFit/>
            </a:bodyPr>
            <a:lstStyle/>
            <a:p>
              <a:pPr lvl="0"/>
              <a:r>
                <a:rPr lang="en-US" sz="1400" b="1" i="1" dirty="0" smtClean="0">
                  <a:solidFill>
                    <a:srgbClr val="FF0000"/>
                  </a:solidFill>
                </a:rPr>
                <a:t>Appendix A - Part A</a:t>
              </a:r>
              <a:endParaRPr lang="en-US" sz="1400" dirty="0"/>
            </a:p>
          </p:txBody>
        </p:sp>
        <p:sp>
          <p:nvSpPr>
            <p:cNvPr id="9" name="Right Arrow 8" descr="group of images showing Security/Privacy Checklist examples of the checklist's Part A and Part B" title="arrow"/>
            <p:cNvSpPr/>
            <p:nvPr/>
          </p:nvSpPr>
          <p:spPr bwMode="auto">
            <a:xfrm rot="19998250" flipH="1">
              <a:off x="6195040" y="1763693"/>
              <a:ext cx="2590799" cy="1066800"/>
            </a:xfrm>
            <a:prstGeom prst="rightArrow">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pitchFamily="-28" charset="0"/>
              </a:endParaRPr>
            </a:p>
          </p:txBody>
        </p:sp>
        <p:pic>
          <p:nvPicPr>
            <p:cNvPr id="10242" name="Picture 2" descr="group of images showing Security/Privacy Checklist examples of the checklist's Part A and Part B" title="Part 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1" y="990600"/>
              <a:ext cx="5791200" cy="26129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3" name="Picture 3" descr="group of images showing Security/Privacy Checklist examples of the checklist's Part A and Part B" title="Part 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3810000"/>
              <a:ext cx="5257800" cy="28613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descr="group of images showing Security/Privacy Checklist examples of the checklist's Part A and Part B"/>
            <p:cNvSpPr txBox="1"/>
            <p:nvPr/>
          </p:nvSpPr>
          <p:spPr>
            <a:xfrm rot="19998250">
              <a:off x="6597636" y="4618631"/>
              <a:ext cx="2288034" cy="307777"/>
            </a:xfrm>
            <a:prstGeom prst="rect">
              <a:avLst/>
            </a:prstGeom>
            <a:noFill/>
            <a:ln w="19050">
              <a:noFill/>
            </a:ln>
          </p:spPr>
          <p:txBody>
            <a:bodyPr wrap="square" rtlCol="0">
              <a:spAutoFit/>
            </a:bodyPr>
            <a:lstStyle/>
            <a:p>
              <a:pPr lvl="0"/>
              <a:r>
                <a:rPr lang="en-US" sz="1400" b="1" i="1" dirty="0" smtClean="0">
                  <a:solidFill>
                    <a:srgbClr val="FF0000"/>
                  </a:solidFill>
                </a:rPr>
                <a:t>Appendix A - Part B</a:t>
              </a:r>
              <a:endParaRPr lang="en-US" sz="1400" dirty="0"/>
            </a:p>
          </p:txBody>
        </p:sp>
        <p:sp>
          <p:nvSpPr>
            <p:cNvPr id="11" name="Right Arrow 10" descr="group of images showing Security/Privacy Checklist examples of the checklist's Part A and Part B" title="arrow"/>
            <p:cNvSpPr/>
            <p:nvPr/>
          </p:nvSpPr>
          <p:spPr bwMode="auto">
            <a:xfrm rot="19998250" flipH="1">
              <a:off x="6045148" y="4487505"/>
              <a:ext cx="2590799" cy="1066800"/>
            </a:xfrm>
            <a:prstGeom prst="rightArrow">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pitchFamily="-28" charset="0"/>
              </a:endParaRPr>
            </a:p>
          </p:txBody>
        </p:sp>
      </p:grpSp>
    </p:spTree>
    <p:extLst>
      <p:ext uri="{BB962C8B-B14F-4D97-AF65-F5344CB8AC3E}">
        <p14:creationId xmlns:p14="http://schemas.microsoft.com/office/powerpoint/2010/main" val="3613548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Security &amp; Privacy Contract Language</a:t>
            </a:r>
            <a:endParaRPr lang="en-US" dirty="0"/>
          </a:p>
        </p:txBody>
      </p:sp>
      <p:sp>
        <p:nvSpPr>
          <p:cNvPr id="4" name="Slide Number Placeholder 3"/>
          <p:cNvSpPr>
            <a:spLocks noGrp="1"/>
          </p:cNvSpPr>
          <p:nvPr>
            <p:ph type="sldNum" sz="quarter" idx="12"/>
          </p:nvPr>
        </p:nvSpPr>
        <p:spPr/>
        <p:txBody>
          <a:bodyPr/>
          <a:lstStyle/>
          <a:p>
            <a:pPr>
              <a:defRPr/>
            </a:pPr>
            <a:r>
              <a:rPr lang="en-US" smtClean="0"/>
              <a:t>Page </a:t>
            </a:r>
            <a:fld id="{7FFCF92F-0657-4C95-9225-3EE816DD5A64}" type="slidenum">
              <a:rPr lang="en-US" smtClean="0"/>
              <a:pPr>
                <a:defRPr/>
              </a:pPr>
              <a:t>15</a:t>
            </a:fld>
            <a:endParaRPr lang="en-US" dirty="0"/>
          </a:p>
        </p:txBody>
      </p:sp>
      <p:pic>
        <p:nvPicPr>
          <p:cNvPr id="4099" name="Picture 3" descr="C:\Users\margari.nighswander\Pictures\termsandconditions.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971799" y="2858277"/>
            <a:ext cx="2667001" cy="22847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05470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81400" y="152400"/>
            <a:ext cx="5334000" cy="609600"/>
          </a:xfrm>
        </p:spPr>
        <p:txBody>
          <a:bodyPr/>
          <a:lstStyle/>
          <a:p>
            <a:r>
              <a:rPr lang="en-US" dirty="0" smtClean="0"/>
              <a:t>Document Content Summary</a:t>
            </a:r>
            <a:endParaRPr lang="en-US" dirty="0"/>
          </a:p>
        </p:txBody>
      </p:sp>
      <p:sp>
        <p:nvSpPr>
          <p:cNvPr id="4" name="Slide Number Placeholder 3"/>
          <p:cNvSpPr>
            <a:spLocks noGrp="1"/>
          </p:cNvSpPr>
          <p:nvPr>
            <p:ph type="sldNum" sz="quarter" idx="12"/>
          </p:nvPr>
        </p:nvSpPr>
        <p:spPr/>
        <p:txBody>
          <a:bodyPr/>
          <a:lstStyle/>
          <a:p>
            <a:pPr>
              <a:defRPr/>
            </a:pPr>
            <a:r>
              <a:rPr lang="en-US" dirty="0" smtClean="0"/>
              <a:t>Page </a:t>
            </a:r>
            <a:fld id="{7FFCF92F-0657-4C95-9225-3EE816DD5A64}" type="slidenum">
              <a:rPr lang="en-US" smtClean="0"/>
              <a:pPr>
                <a:defRPr/>
              </a:pPr>
              <a:t>16</a:t>
            </a:fld>
            <a:endParaRPr lang="en-US" dirty="0"/>
          </a:p>
        </p:txBody>
      </p:sp>
      <p:graphicFrame>
        <p:nvGraphicFramePr>
          <p:cNvPr id="6" name="Table 5" descr="Content Summary slide" title="table"/>
          <p:cNvGraphicFramePr>
            <a:graphicFrameLocks noGrp="1"/>
          </p:cNvGraphicFramePr>
          <p:nvPr>
            <p:extLst>
              <p:ext uri="{D42A27DB-BD31-4B8C-83A1-F6EECF244321}">
                <p14:modId xmlns:p14="http://schemas.microsoft.com/office/powerpoint/2010/main" val="2113981940"/>
              </p:ext>
            </p:extLst>
          </p:nvPr>
        </p:nvGraphicFramePr>
        <p:xfrm>
          <a:off x="228600" y="990599"/>
          <a:ext cx="8610600" cy="5334001"/>
        </p:xfrm>
        <a:graphic>
          <a:graphicData uri="http://schemas.openxmlformats.org/drawingml/2006/table">
            <a:tbl>
              <a:tblPr firstRow="1" firstCol="1" bandRow="1"/>
              <a:tblGrid>
                <a:gridCol w="956734">
                  <a:extLst>
                    <a:ext uri="{9D8B030D-6E8A-4147-A177-3AD203B41FA5}">
                      <a16:colId xmlns:a16="http://schemas.microsoft.com/office/drawing/2014/main" val="20000"/>
                    </a:ext>
                  </a:extLst>
                </a:gridCol>
                <a:gridCol w="3906661">
                  <a:extLst>
                    <a:ext uri="{9D8B030D-6E8A-4147-A177-3AD203B41FA5}">
                      <a16:colId xmlns:a16="http://schemas.microsoft.com/office/drawing/2014/main" val="20001"/>
                    </a:ext>
                  </a:extLst>
                </a:gridCol>
                <a:gridCol w="3747205">
                  <a:extLst>
                    <a:ext uri="{9D8B030D-6E8A-4147-A177-3AD203B41FA5}">
                      <a16:colId xmlns:a16="http://schemas.microsoft.com/office/drawing/2014/main" val="20002"/>
                    </a:ext>
                  </a:extLst>
                </a:gridCol>
              </a:tblGrid>
              <a:tr h="393998">
                <a:tc>
                  <a:txBody>
                    <a:bodyPr/>
                    <a:lstStyle/>
                    <a:p>
                      <a:pPr marL="0" marR="0" algn="ctr">
                        <a:lnSpc>
                          <a:spcPct val="115000"/>
                        </a:lnSpc>
                        <a:spcBef>
                          <a:spcPts val="0"/>
                        </a:spcBef>
                        <a:spcAft>
                          <a:spcPts val="0"/>
                        </a:spcAft>
                        <a:tabLst>
                          <a:tab pos="1510665" algn="l"/>
                        </a:tabLst>
                      </a:pPr>
                      <a:r>
                        <a:rPr lang="en-US" sz="1400" b="1" dirty="0" smtClean="0">
                          <a:effectLst/>
                          <a:latin typeface="Calibri"/>
                          <a:ea typeface="Calibri"/>
                          <a:cs typeface="Times New Roman"/>
                        </a:rPr>
                        <a:t>Section</a:t>
                      </a:r>
                      <a:endParaRPr lang="en-US" sz="1400" dirty="0">
                        <a:effectLst/>
                        <a:latin typeface="Calibri"/>
                        <a:ea typeface="Calibri"/>
                        <a:cs typeface="Times New Roman"/>
                      </a:endParaRPr>
                    </a:p>
                  </a:txBody>
                  <a:tcPr marL="48464" marR="484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15000"/>
                        </a:lnSpc>
                        <a:spcBef>
                          <a:spcPts val="0"/>
                        </a:spcBef>
                        <a:spcAft>
                          <a:spcPts val="0"/>
                        </a:spcAft>
                        <a:tabLst>
                          <a:tab pos="1510665" algn="l"/>
                        </a:tabLst>
                      </a:pPr>
                      <a:r>
                        <a:rPr lang="en-US" sz="1400" b="1" dirty="0">
                          <a:effectLst/>
                          <a:latin typeface="Calibri"/>
                          <a:ea typeface="Calibri"/>
                          <a:cs typeface="Times New Roman"/>
                        </a:rPr>
                        <a:t>Applicability</a:t>
                      </a:r>
                      <a:endParaRPr lang="en-US" sz="1400" dirty="0">
                        <a:effectLst/>
                        <a:latin typeface="Calibri"/>
                        <a:ea typeface="Calibri"/>
                        <a:cs typeface="Times New Roman"/>
                      </a:endParaRPr>
                    </a:p>
                  </a:txBody>
                  <a:tcPr marL="48464" marR="484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15000"/>
                        </a:lnSpc>
                        <a:spcBef>
                          <a:spcPts val="0"/>
                        </a:spcBef>
                        <a:spcAft>
                          <a:spcPts val="0"/>
                        </a:spcAft>
                        <a:tabLst>
                          <a:tab pos="1510665" algn="l"/>
                        </a:tabLst>
                      </a:pPr>
                      <a:r>
                        <a:rPr lang="en-US" sz="1400" b="1" dirty="0" smtClean="0">
                          <a:effectLst/>
                          <a:latin typeface="Calibri"/>
                          <a:ea typeface="Calibri"/>
                          <a:cs typeface="Times New Roman"/>
                        </a:rPr>
                        <a:t>Examples of Requirements</a:t>
                      </a:r>
                      <a:endParaRPr lang="en-US" sz="1400" dirty="0">
                        <a:effectLst/>
                        <a:latin typeface="Calibri"/>
                        <a:ea typeface="Calibri"/>
                        <a:cs typeface="Times New Roman"/>
                      </a:endParaRPr>
                    </a:p>
                  </a:txBody>
                  <a:tcPr marL="48464" marR="484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549066">
                <a:tc>
                  <a:txBody>
                    <a:bodyPr/>
                    <a:lstStyle/>
                    <a:p>
                      <a:pPr marL="0" marR="0">
                        <a:lnSpc>
                          <a:spcPct val="115000"/>
                        </a:lnSpc>
                        <a:spcBef>
                          <a:spcPts val="0"/>
                        </a:spcBef>
                        <a:spcAft>
                          <a:spcPts val="0"/>
                        </a:spcAft>
                      </a:pPr>
                      <a:r>
                        <a:rPr lang="en-US" sz="1200" b="1" dirty="0">
                          <a:effectLst/>
                          <a:latin typeface="Calibri"/>
                          <a:ea typeface="Calibri"/>
                          <a:cs typeface="Times New Roman"/>
                        </a:rPr>
                        <a:t>Section 2</a:t>
                      </a:r>
                    </a:p>
                  </a:txBody>
                  <a:tcPr marL="48464" marR="484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dirty="0">
                          <a:effectLst/>
                          <a:latin typeface="Calibri"/>
                          <a:ea typeface="Calibri"/>
                          <a:cs typeface="Times New Roman"/>
                        </a:rPr>
                        <a:t>All </a:t>
                      </a:r>
                      <a:r>
                        <a:rPr lang="en-US" sz="1200" b="1" dirty="0" smtClean="0">
                          <a:effectLst/>
                          <a:latin typeface="Calibri"/>
                          <a:ea typeface="Calibri"/>
                          <a:cs typeface="Times New Roman"/>
                        </a:rPr>
                        <a:t>procurements </a:t>
                      </a:r>
                      <a:r>
                        <a:rPr lang="en-US" sz="1200" b="1" dirty="0">
                          <a:effectLst/>
                          <a:latin typeface="Calibri"/>
                          <a:ea typeface="Calibri"/>
                          <a:cs typeface="Times New Roman"/>
                        </a:rPr>
                        <a:t>requiring information security and/or physical access security</a:t>
                      </a:r>
                    </a:p>
                  </a:txBody>
                  <a:tcPr marL="48464" marR="484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dirty="0">
                          <a:effectLst/>
                          <a:latin typeface="Calibri"/>
                          <a:ea typeface="Calibri"/>
                          <a:cs typeface="Times New Roman"/>
                        </a:rPr>
                        <a:t>Safeguarding sensitive information, mandatory training, incident response, encryption, etc.</a:t>
                      </a:r>
                    </a:p>
                  </a:txBody>
                  <a:tcPr marL="48464" marR="484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704514">
                <a:tc>
                  <a:txBody>
                    <a:bodyPr/>
                    <a:lstStyle/>
                    <a:p>
                      <a:pPr marL="0" marR="0">
                        <a:lnSpc>
                          <a:spcPct val="115000"/>
                        </a:lnSpc>
                        <a:spcBef>
                          <a:spcPts val="0"/>
                        </a:spcBef>
                        <a:spcAft>
                          <a:spcPts val="0"/>
                        </a:spcAft>
                      </a:pPr>
                      <a:r>
                        <a:rPr lang="en-US" sz="1200" b="1" dirty="0">
                          <a:effectLst/>
                          <a:latin typeface="Calibri"/>
                          <a:ea typeface="Calibri"/>
                          <a:cs typeface="Times New Roman"/>
                        </a:rPr>
                        <a:t>Section 3</a:t>
                      </a:r>
                    </a:p>
                  </a:txBody>
                  <a:tcPr marL="48464" marR="484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dirty="0" smtClean="0">
                          <a:effectLst/>
                          <a:latin typeface="Calibri"/>
                          <a:ea typeface="Calibri"/>
                          <a:cs typeface="Times New Roman"/>
                        </a:rPr>
                        <a:t>Procurements involving records </a:t>
                      </a:r>
                      <a:r>
                        <a:rPr lang="en-US" sz="1200" b="1" dirty="0">
                          <a:effectLst/>
                          <a:latin typeface="Calibri"/>
                          <a:ea typeface="Calibri"/>
                          <a:cs typeface="Times New Roman"/>
                        </a:rPr>
                        <a:t>that are or will be subject to the Privacy Act of 1974 (5 U.S.C. 552a).</a:t>
                      </a:r>
                    </a:p>
                  </a:txBody>
                  <a:tcPr marL="48464" marR="484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dirty="0">
                          <a:effectLst/>
                          <a:latin typeface="Calibri"/>
                          <a:ea typeface="Calibri"/>
                          <a:cs typeface="Times New Roman"/>
                        </a:rPr>
                        <a:t>An acquisition is subject to the Privacy Act if it involves a “system of records” </a:t>
                      </a:r>
                      <a:r>
                        <a:rPr lang="en-US" sz="1200" b="1" dirty="0" smtClean="0">
                          <a:effectLst/>
                          <a:latin typeface="Calibri"/>
                          <a:ea typeface="Calibri"/>
                          <a:cs typeface="Times New Roman"/>
                        </a:rPr>
                        <a:t>(meaning, records about individuals retrieved by name or other personal identifier).</a:t>
                      </a:r>
                      <a:endParaRPr lang="en-US" sz="1200" b="1" dirty="0">
                        <a:effectLst/>
                        <a:latin typeface="Calibri"/>
                        <a:ea typeface="Calibri"/>
                        <a:cs typeface="Times New Roman"/>
                      </a:endParaRPr>
                    </a:p>
                  </a:txBody>
                  <a:tcPr marL="48464" marR="484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392605">
                <a:tc>
                  <a:txBody>
                    <a:bodyPr/>
                    <a:lstStyle/>
                    <a:p>
                      <a:pPr marL="0" marR="0">
                        <a:lnSpc>
                          <a:spcPct val="115000"/>
                        </a:lnSpc>
                        <a:spcBef>
                          <a:spcPts val="0"/>
                        </a:spcBef>
                        <a:spcAft>
                          <a:spcPts val="0"/>
                        </a:spcAft>
                      </a:pPr>
                      <a:r>
                        <a:rPr lang="en-US" sz="1200" b="1" dirty="0">
                          <a:effectLst/>
                          <a:latin typeface="Calibri"/>
                          <a:ea typeface="Calibri"/>
                          <a:cs typeface="Times New Roman"/>
                        </a:rPr>
                        <a:t>Section 4</a:t>
                      </a:r>
                    </a:p>
                  </a:txBody>
                  <a:tcPr marL="48464" marR="484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71450" marR="0" indent="-171450">
                        <a:lnSpc>
                          <a:spcPct val="115000"/>
                        </a:lnSpc>
                        <a:spcBef>
                          <a:spcPts val="0"/>
                        </a:spcBef>
                        <a:spcAft>
                          <a:spcPts val="0"/>
                        </a:spcAft>
                        <a:buFont typeface="Arial" panose="020B0604020202020204" pitchFamily="34" charset="0"/>
                        <a:buChar char="•"/>
                      </a:pPr>
                      <a:r>
                        <a:rPr lang="en-US" sz="1200" b="1" dirty="0">
                          <a:effectLst/>
                          <a:latin typeface="Calibri"/>
                          <a:ea typeface="Calibri"/>
                          <a:cs typeface="Times New Roman"/>
                        </a:rPr>
                        <a:t>“GOCO” – System owned by the government and operated by a </a:t>
                      </a:r>
                      <a:r>
                        <a:rPr lang="en-US" sz="1200" b="1" dirty="0" smtClean="0">
                          <a:effectLst/>
                          <a:latin typeface="Calibri"/>
                          <a:ea typeface="Calibri"/>
                          <a:cs typeface="Times New Roman"/>
                        </a:rPr>
                        <a:t>contractor</a:t>
                      </a:r>
                    </a:p>
                    <a:p>
                      <a:pPr marL="171450" marR="0" indent="-171450">
                        <a:lnSpc>
                          <a:spcPct val="115000"/>
                        </a:lnSpc>
                        <a:spcBef>
                          <a:spcPts val="0"/>
                        </a:spcBef>
                        <a:spcAft>
                          <a:spcPts val="0"/>
                        </a:spcAft>
                        <a:buFont typeface="Arial" panose="020B0604020202020204" pitchFamily="34" charset="0"/>
                        <a:buChar char="•"/>
                      </a:pPr>
                      <a:r>
                        <a:rPr lang="en-US" sz="1200" b="1" dirty="0" smtClean="0">
                          <a:effectLst/>
                          <a:latin typeface="Calibri"/>
                          <a:ea typeface="Calibri"/>
                          <a:cs typeface="Times New Roman"/>
                        </a:rPr>
                        <a:t>“COCO</a:t>
                      </a:r>
                      <a:r>
                        <a:rPr lang="en-US" sz="1200" b="1" dirty="0">
                          <a:effectLst/>
                          <a:latin typeface="Calibri"/>
                          <a:ea typeface="Calibri"/>
                          <a:cs typeface="Times New Roman"/>
                        </a:rPr>
                        <a:t>” – System owned and operated by the </a:t>
                      </a:r>
                      <a:r>
                        <a:rPr lang="en-US" sz="1200" b="1" dirty="0" smtClean="0">
                          <a:effectLst/>
                          <a:latin typeface="Calibri"/>
                          <a:ea typeface="Calibri"/>
                          <a:cs typeface="Times New Roman"/>
                        </a:rPr>
                        <a:t>contractor</a:t>
                      </a:r>
                      <a:endParaRPr lang="en-US" sz="1200" b="1" dirty="0">
                        <a:effectLst/>
                        <a:latin typeface="Calibri"/>
                        <a:ea typeface="Calibri"/>
                        <a:cs typeface="Times New Roman"/>
                      </a:endParaRPr>
                    </a:p>
                  </a:txBody>
                  <a:tcPr marL="48464" marR="484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dirty="0">
                          <a:effectLst/>
                          <a:latin typeface="Calibri"/>
                          <a:ea typeface="Calibri"/>
                          <a:cs typeface="Times New Roman"/>
                        </a:rPr>
                        <a:t>Security requirements include:</a:t>
                      </a:r>
                    </a:p>
                    <a:p>
                      <a:pPr marL="0" marR="0">
                        <a:lnSpc>
                          <a:spcPct val="115000"/>
                        </a:lnSpc>
                        <a:spcBef>
                          <a:spcPts val="0"/>
                        </a:spcBef>
                        <a:spcAft>
                          <a:spcPts val="0"/>
                        </a:spcAft>
                      </a:pPr>
                      <a:r>
                        <a:rPr lang="en-US" sz="1200" b="1" dirty="0">
                          <a:effectLst/>
                          <a:latin typeface="Calibri"/>
                          <a:ea typeface="Calibri"/>
                          <a:cs typeface="Times New Roman"/>
                        </a:rPr>
                        <a:t>FISMA compliance;</a:t>
                      </a:r>
                    </a:p>
                    <a:p>
                      <a:pPr marL="0" marR="0">
                        <a:lnSpc>
                          <a:spcPct val="115000"/>
                        </a:lnSpc>
                        <a:spcBef>
                          <a:spcPts val="0"/>
                        </a:spcBef>
                        <a:spcAft>
                          <a:spcPts val="0"/>
                        </a:spcAft>
                      </a:pPr>
                      <a:r>
                        <a:rPr lang="en-US" sz="1200" b="1" dirty="0">
                          <a:effectLst/>
                          <a:latin typeface="Calibri"/>
                          <a:ea typeface="Calibri"/>
                          <a:cs typeface="Times New Roman"/>
                        </a:rPr>
                        <a:t>Obtaining an Authority to Operate (ATO) prior to deployment or implementation;</a:t>
                      </a:r>
                    </a:p>
                    <a:p>
                      <a:pPr marL="0" marR="0">
                        <a:lnSpc>
                          <a:spcPct val="115000"/>
                        </a:lnSpc>
                        <a:spcBef>
                          <a:spcPts val="0"/>
                        </a:spcBef>
                        <a:spcAft>
                          <a:spcPts val="0"/>
                        </a:spcAft>
                      </a:pPr>
                      <a:r>
                        <a:rPr lang="en-US" sz="1200" b="1" dirty="0">
                          <a:effectLst/>
                          <a:latin typeface="Calibri"/>
                          <a:ea typeface="Calibri"/>
                          <a:cs typeface="Times New Roman"/>
                        </a:rPr>
                        <a:t>An initial/annual security control assessment; and</a:t>
                      </a:r>
                    </a:p>
                    <a:p>
                      <a:pPr marL="0" marR="0">
                        <a:lnSpc>
                          <a:spcPct val="115000"/>
                        </a:lnSpc>
                        <a:spcBef>
                          <a:spcPts val="0"/>
                        </a:spcBef>
                        <a:spcAft>
                          <a:spcPts val="0"/>
                        </a:spcAft>
                      </a:pPr>
                      <a:r>
                        <a:rPr lang="en-US" sz="1200" b="1" dirty="0">
                          <a:effectLst/>
                          <a:latin typeface="Calibri"/>
                          <a:ea typeface="Calibri"/>
                          <a:cs typeface="Times New Roman"/>
                        </a:rPr>
                        <a:t>Continuous monitoring.</a:t>
                      </a:r>
                    </a:p>
                  </a:txBody>
                  <a:tcPr marL="48464" marR="484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146909">
                <a:tc>
                  <a:txBody>
                    <a:bodyPr/>
                    <a:lstStyle/>
                    <a:p>
                      <a:pPr marL="0" marR="0">
                        <a:lnSpc>
                          <a:spcPct val="115000"/>
                        </a:lnSpc>
                        <a:spcBef>
                          <a:spcPts val="0"/>
                        </a:spcBef>
                        <a:spcAft>
                          <a:spcPts val="0"/>
                        </a:spcAft>
                      </a:pPr>
                      <a:r>
                        <a:rPr lang="en-US" sz="1200" b="1" dirty="0">
                          <a:effectLst/>
                          <a:latin typeface="Calibri"/>
                          <a:ea typeface="Calibri"/>
                          <a:cs typeface="Times New Roman"/>
                        </a:rPr>
                        <a:t>Section 5</a:t>
                      </a:r>
                    </a:p>
                  </a:txBody>
                  <a:tcPr marL="48464" marR="484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dirty="0" smtClean="0">
                          <a:effectLst/>
                          <a:latin typeface="Calibri"/>
                          <a:ea typeface="Calibri"/>
                          <a:cs typeface="Times New Roman"/>
                        </a:rPr>
                        <a:t>Procurements involving </a:t>
                      </a:r>
                      <a:r>
                        <a:rPr lang="en-US" sz="1200" b="1" dirty="0">
                          <a:effectLst/>
                          <a:latin typeface="Calibri"/>
                          <a:ea typeface="Calibri"/>
                          <a:cs typeface="Times New Roman"/>
                        </a:rPr>
                        <a:t>cloud services </a:t>
                      </a:r>
                      <a:r>
                        <a:rPr lang="en-US" sz="1200" b="1" dirty="0" smtClean="0">
                          <a:effectLst/>
                          <a:latin typeface="Calibri"/>
                          <a:ea typeface="Calibri"/>
                          <a:cs typeface="Times New Roman"/>
                        </a:rPr>
                        <a:t>such as:</a:t>
                      </a:r>
                      <a:endParaRPr lang="en-US" sz="1200" b="1" dirty="0">
                        <a:effectLst/>
                        <a:latin typeface="Calibri"/>
                        <a:ea typeface="Calibri"/>
                        <a:cs typeface="Times New Roman"/>
                      </a:endParaRPr>
                    </a:p>
                    <a:p>
                      <a:pPr marL="171450" marR="0" indent="-171450">
                        <a:lnSpc>
                          <a:spcPct val="115000"/>
                        </a:lnSpc>
                        <a:spcBef>
                          <a:spcPts val="0"/>
                        </a:spcBef>
                        <a:spcAft>
                          <a:spcPts val="0"/>
                        </a:spcAft>
                        <a:buFont typeface="Arial" panose="020B0604020202020204" pitchFamily="34" charset="0"/>
                        <a:buChar char="•"/>
                      </a:pPr>
                      <a:r>
                        <a:rPr lang="en-US" sz="1200" b="1" dirty="0">
                          <a:effectLst/>
                          <a:latin typeface="Calibri"/>
                          <a:ea typeface="Calibri"/>
                          <a:cs typeface="Times New Roman"/>
                        </a:rPr>
                        <a:t>Infrastructure as a Service (IaaS);</a:t>
                      </a:r>
                    </a:p>
                    <a:p>
                      <a:pPr marL="171450" marR="0" indent="-171450">
                        <a:lnSpc>
                          <a:spcPct val="115000"/>
                        </a:lnSpc>
                        <a:spcBef>
                          <a:spcPts val="0"/>
                        </a:spcBef>
                        <a:spcAft>
                          <a:spcPts val="0"/>
                        </a:spcAft>
                        <a:buFont typeface="Arial" panose="020B0604020202020204" pitchFamily="34" charset="0"/>
                        <a:buChar char="•"/>
                      </a:pPr>
                      <a:r>
                        <a:rPr lang="en-US" sz="1200" b="1" dirty="0">
                          <a:effectLst/>
                          <a:latin typeface="Calibri"/>
                          <a:ea typeface="Calibri"/>
                          <a:cs typeface="Times New Roman"/>
                        </a:rPr>
                        <a:t>Platform as a Service (PaaS);</a:t>
                      </a:r>
                    </a:p>
                    <a:p>
                      <a:pPr marL="171450" marR="0" indent="-171450">
                        <a:lnSpc>
                          <a:spcPct val="115000"/>
                        </a:lnSpc>
                        <a:spcBef>
                          <a:spcPts val="0"/>
                        </a:spcBef>
                        <a:spcAft>
                          <a:spcPts val="0"/>
                        </a:spcAft>
                        <a:buFont typeface="Arial" panose="020B0604020202020204" pitchFamily="34" charset="0"/>
                        <a:buChar char="•"/>
                      </a:pPr>
                      <a:r>
                        <a:rPr lang="en-US" sz="1200" b="1" dirty="0">
                          <a:effectLst/>
                          <a:latin typeface="Calibri"/>
                          <a:ea typeface="Calibri"/>
                          <a:cs typeface="Times New Roman"/>
                        </a:rPr>
                        <a:t>Software as a Service (SaaS); and </a:t>
                      </a:r>
                    </a:p>
                    <a:p>
                      <a:pPr marL="171450" marR="0" indent="-171450">
                        <a:lnSpc>
                          <a:spcPct val="115000"/>
                        </a:lnSpc>
                        <a:spcBef>
                          <a:spcPts val="0"/>
                        </a:spcBef>
                        <a:spcAft>
                          <a:spcPts val="0"/>
                        </a:spcAft>
                        <a:buFont typeface="Arial" panose="020B0604020202020204" pitchFamily="34" charset="0"/>
                        <a:buChar char="•"/>
                      </a:pPr>
                      <a:r>
                        <a:rPr lang="en-US" sz="1200" b="1" dirty="0">
                          <a:effectLst/>
                          <a:latin typeface="Calibri"/>
                          <a:ea typeface="Calibri"/>
                          <a:cs typeface="Times New Roman"/>
                        </a:rPr>
                        <a:t>Information systems moving to a cloud environment.</a:t>
                      </a:r>
                    </a:p>
                  </a:txBody>
                  <a:tcPr marL="48464" marR="484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dirty="0">
                          <a:effectLst/>
                          <a:latin typeface="Calibri"/>
                          <a:ea typeface="Calibri"/>
                          <a:cs typeface="Times New Roman"/>
                        </a:rPr>
                        <a:t>Web applications, Payroll system, etc.</a:t>
                      </a:r>
                    </a:p>
                  </a:txBody>
                  <a:tcPr marL="48464" marR="484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146909">
                <a:tc>
                  <a:txBody>
                    <a:bodyPr/>
                    <a:lstStyle/>
                    <a:p>
                      <a:pPr marL="0" marR="0">
                        <a:lnSpc>
                          <a:spcPct val="115000"/>
                        </a:lnSpc>
                        <a:spcBef>
                          <a:spcPts val="0"/>
                        </a:spcBef>
                        <a:spcAft>
                          <a:spcPts val="0"/>
                        </a:spcAft>
                      </a:pPr>
                      <a:r>
                        <a:rPr lang="en-US" sz="1200" b="1" dirty="0">
                          <a:effectLst/>
                          <a:latin typeface="Calibri"/>
                          <a:ea typeface="Calibri"/>
                          <a:cs typeface="Times New Roman"/>
                        </a:rPr>
                        <a:t>Section 6</a:t>
                      </a:r>
                    </a:p>
                  </a:txBody>
                  <a:tcPr marL="48464" marR="484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dirty="0" smtClean="0">
                          <a:effectLst/>
                          <a:latin typeface="Calibri"/>
                          <a:ea typeface="Calibri"/>
                          <a:cs typeface="Times New Roman"/>
                        </a:rPr>
                        <a:t>Procurements involving:</a:t>
                      </a:r>
                    </a:p>
                    <a:p>
                      <a:pPr marL="171450" marR="0" indent="-171450">
                        <a:lnSpc>
                          <a:spcPct val="115000"/>
                        </a:lnSpc>
                        <a:spcBef>
                          <a:spcPts val="0"/>
                        </a:spcBef>
                        <a:spcAft>
                          <a:spcPts val="0"/>
                        </a:spcAft>
                        <a:buFont typeface="Arial" panose="020B0604020202020204" pitchFamily="34" charset="0"/>
                        <a:buChar char="•"/>
                      </a:pPr>
                      <a:r>
                        <a:rPr lang="en-US" sz="1200" b="1" baseline="0" dirty="0" smtClean="0">
                          <a:effectLst/>
                          <a:latin typeface="Calibri"/>
                          <a:ea typeface="Calibri"/>
                          <a:cs typeface="Times New Roman"/>
                        </a:rPr>
                        <a:t> </a:t>
                      </a:r>
                      <a:r>
                        <a:rPr lang="en-US" sz="1200" b="1" dirty="0" smtClean="0">
                          <a:effectLst/>
                          <a:latin typeface="Calibri"/>
                          <a:ea typeface="Calibri"/>
                          <a:cs typeface="Times New Roman"/>
                        </a:rPr>
                        <a:t>Hardware </a:t>
                      </a:r>
                      <a:r>
                        <a:rPr lang="en-US" sz="1200" b="1" dirty="0">
                          <a:effectLst/>
                          <a:latin typeface="Calibri"/>
                          <a:ea typeface="Calibri"/>
                          <a:cs typeface="Times New Roman"/>
                        </a:rPr>
                        <a:t>Acquisitions (Server, computer peripherals, etc.); </a:t>
                      </a:r>
                      <a:endParaRPr lang="en-US" sz="1200" b="1" dirty="0" smtClean="0">
                        <a:effectLst/>
                        <a:latin typeface="Calibri"/>
                        <a:ea typeface="Calibri"/>
                        <a:cs typeface="Times New Roman"/>
                      </a:endParaRPr>
                    </a:p>
                    <a:p>
                      <a:pPr marL="171450" marR="0" indent="-171450">
                        <a:lnSpc>
                          <a:spcPct val="115000"/>
                        </a:lnSpc>
                        <a:spcBef>
                          <a:spcPts val="0"/>
                        </a:spcBef>
                        <a:spcAft>
                          <a:spcPts val="0"/>
                        </a:spcAft>
                        <a:buFont typeface="Arial" panose="020B0604020202020204" pitchFamily="34" charset="0"/>
                        <a:buChar char="•"/>
                      </a:pPr>
                      <a:r>
                        <a:rPr lang="en-US" sz="1200" b="1" dirty="0" smtClean="0">
                          <a:effectLst/>
                          <a:latin typeface="Calibri"/>
                          <a:ea typeface="Calibri"/>
                          <a:cs typeface="Times New Roman"/>
                        </a:rPr>
                        <a:t>IT </a:t>
                      </a:r>
                      <a:r>
                        <a:rPr lang="en-US" sz="1200" b="1" dirty="0">
                          <a:effectLst/>
                          <a:latin typeface="Calibri"/>
                          <a:ea typeface="Calibri"/>
                          <a:cs typeface="Times New Roman"/>
                        </a:rPr>
                        <a:t>Application Design and Support; and</a:t>
                      </a:r>
                    </a:p>
                    <a:p>
                      <a:pPr marL="171450" marR="0" indent="-171450">
                        <a:lnSpc>
                          <a:spcPct val="115000"/>
                        </a:lnSpc>
                        <a:spcBef>
                          <a:spcPts val="0"/>
                        </a:spcBef>
                        <a:spcAft>
                          <a:spcPts val="0"/>
                        </a:spcAft>
                        <a:buFont typeface="Arial" panose="020B0604020202020204" pitchFamily="34" charset="0"/>
                        <a:buChar char="•"/>
                      </a:pPr>
                      <a:r>
                        <a:rPr lang="en-US" sz="1200" b="1" dirty="0">
                          <a:effectLst/>
                          <a:latin typeface="Calibri"/>
                          <a:ea typeface="Calibri"/>
                          <a:cs typeface="Times New Roman"/>
                        </a:rPr>
                        <a:t>Non-Commercial/Open Source Computer Software.</a:t>
                      </a:r>
                    </a:p>
                  </a:txBody>
                  <a:tcPr marL="48464" marR="484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dirty="0">
                          <a:effectLst/>
                          <a:latin typeface="Calibri"/>
                          <a:ea typeface="Calibri"/>
                          <a:cs typeface="Times New Roman"/>
                        </a:rPr>
                        <a:t>Server, computer peripherals, etc.; Application help desk support; and Secure coding, etc.</a:t>
                      </a:r>
                    </a:p>
                  </a:txBody>
                  <a:tcPr marL="48464" marR="484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42093684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43400" y="152400"/>
            <a:ext cx="4572000" cy="685800"/>
          </a:xfrm>
        </p:spPr>
        <p:txBody>
          <a:bodyPr/>
          <a:lstStyle/>
          <a:p>
            <a:pPr lvl="0"/>
            <a:r>
              <a:rPr lang="en-US" sz="2400" dirty="0" smtClean="0"/>
              <a:t>Section 2: Baseline Language</a:t>
            </a:r>
            <a:endParaRPr lang="en-US" sz="2400" dirty="0"/>
          </a:p>
        </p:txBody>
      </p:sp>
      <p:sp>
        <p:nvSpPr>
          <p:cNvPr id="3" name="Content Placeholder 2"/>
          <p:cNvSpPr>
            <a:spLocks noGrp="1"/>
          </p:cNvSpPr>
          <p:nvPr>
            <p:ph idx="1"/>
          </p:nvPr>
        </p:nvSpPr>
        <p:spPr>
          <a:xfrm>
            <a:off x="152400" y="1295400"/>
            <a:ext cx="8915400" cy="4724400"/>
          </a:xfrm>
        </p:spPr>
        <p:txBody>
          <a:bodyPr/>
          <a:lstStyle/>
          <a:p>
            <a:r>
              <a:rPr lang="en-US" sz="1800" b="1" dirty="0" smtClean="0"/>
              <a:t>Section 2 </a:t>
            </a:r>
            <a:r>
              <a:rPr lang="en-US" sz="1800" dirty="0" smtClean="0"/>
              <a:t>contains the </a:t>
            </a:r>
            <a:r>
              <a:rPr lang="en-US" sz="1800" dirty="0"/>
              <a:t>baseline security and </a:t>
            </a:r>
            <a:r>
              <a:rPr lang="en-US" sz="1800" dirty="0" smtClean="0"/>
              <a:t>privacy contract </a:t>
            </a:r>
            <a:r>
              <a:rPr lang="en-US" sz="1800" dirty="0"/>
              <a:t>language </a:t>
            </a:r>
            <a:r>
              <a:rPr lang="en-US" sz="1800" dirty="0" smtClean="0"/>
              <a:t>which applies </a:t>
            </a:r>
            <a:r>
              <a:rPr lang="en-US" sz="1800" dirty="0"/>
              <a:t>to </a:t>
            </a:r>
            <a:r>
              <a:rPr lang="en-US" sz="1800" dirty="0" smtClean="0"/>
              <a:t>all procurements that require </a:t>
            </a:r>
            <a:r>
              <a:rPr lang="en-US" sz="1800" dirty="0"/>
              <a:t>security </a:t>
            </a:r>
            <a:r>
              <a:rPr lang="en-US" sz="1800" dirty="0" smtClean="0"/>
              <a:t>and/or privacy protections, such as when a contractor and/or subcontractor:</a:t>
            </a:r>
          </a:p>
          <a:p>
            <a:pPr lvl="1"/>
            <a:r>
              <a:rPr lang="en-US" sz="1800" dirty="0" smtClean="0"/>
              <a:t>will </a:t>
            </a:r>
            <a:r>
              <a:rPr lang="en-US" sz="1800" dirty="0"/>
              <a:t>develop, have the ability to access, use, </a:t>
            </a:r>
            <a:r>
              <a:rPr lang="en-US" sz="1800" dirty="0" smtClean="0"/>
              <a:t>host </a:t>
            </a:r>
            <a:r>
              <a:rPr lang="en-US" sz="1800" dirty="0"/>
              <a:t>and/or maintain </a:t>
            </a:r>
            <a:r>
              <a:rPr lang="en-US" sz="1800" dirty="0" smtClean="0"/>
              <a:t>HHS information and/or information </a:t>
            </a:r>
            <a:r>
              <a:rPr lang="en-US" sz="1800" dirty="0"/>
              <a:t>system(s), including instances of remote access to or physical removal of such information beyond agency premises or control; or </a:t>
            </a:r>
          </a:p>
          <a:p>
            <a:pPr lvl="1"/>
            <a:r>
              <a:rPr lang="en-US" sz="1800" dirty="0" smtClean="0"/>
              <a:t>will </a:t>
            </a:r>
            <a:r>
              <a:rPr lang="en-US" sz="1800" dirty="0"/>
              <a:t>have regular or prolonged physical access to a </a:t>
            </a:r>
            <a:r>
              <a:rPr lang="en-US" sz="1800" dirty="0" smtClean="0"/>
              <a:t>federally-controlled facility. Including routine </a:t>
            </a:r>
            <a:r>
              <a:rPr lang="en-US" sz="1800" dirty="0"/>
              <a:t>physical access to an HHS-controlled </a:t>
            </a:r>
            <a:r>
              <a:rPr lang="en-US" sz="1800" dirty="0" smtClean="0"/>
              <a:t>facility, access </a:t>
            </a:r>
            <a:r>
              <a:rPr lang="en-US" sz="1800" dirty="0"/>
              <a:t>to </a:t>
            </a:r>
            <a:r>
              <a:rPr lang="en-US" sz="1800" dirty="0" smtClean="0"/>
              <a:t>HHS </a:t>
            </a:r>
            <a:r>
              <a:rPr lang="en-US" sz="1800" dirty="0"/>
              <a:t>information </a:t>
            </a:r>
            <a:r>
              <a:rPr lang="en-US" sz="1800" dirty="0" smtClean="0"/>
              <a:t>system and/or HHS </a:t>
            </a:r>
            <a:r>
              <a:rPr lang="en-US" sz="1800" dirty="0"/>
              <a:t>information, whether in an HHS-controlled information system or </a:t>
            </a:r>
            <a:r>
              <a:rPr lang="en-US" sz="1800" dirty="0" smtClean="0"/>
              <a:t>hard copy </a:t>
            </a:r>
            <a:endParaRPr lang="en-US" sz="1800" dirty="0"/>
          </a:p>
          <a:p>
            <a:r>
              <a:rPr lang="en-US" sz="1800" dirty="0" smtClean="0">
                <a:cs typeface="ＭＳ Ｐゴシック" pitchFamily="-28" charset="-128"/>
              </a:rPr>
              <a:t>Depending on the procurement, the </a:t>
            </a:r>
            <a:r>
              <a:rPr lang="en-US" sz="1800" dirty="0" smtClean="0"/>
              <a:t>language in Sections 3-6 may apply as well. Consult </a:t>
            </a:r>
            <a:r>
              <a:rPr lang="en-US" sz="1800" dirty="0"/>
              <a:t>with </a:t>
            </a:r>
            <a:r>
              <a:rPr lang="en-US" sz="1800" dirty="0" smtClean="0"/>
              <a:t>the Security </a:t>
            </a:r>
            <a:r>
              <a:rPr lang="en-US" sz="1800" dirty="0"/>
              <a:t>and Privacy </a:t>
            </a:r>
            <a:r>
              <a:rPr lang="en-US" sz="1800" dirty="0" smtClean="0"/>
              <a:t>offices to </a:t>
            </a:r>
            <a:r>
              <a:rPr lang="en-US" sz="1800" dirty="0"/>
              <a:t>determine </a:t>
            </a:r>
            <a:r>
              <a:rPr lang="en-US" sz="1800" dirty="0" smtClean="0"/>
              <a:t>any additional </a:t>
            </a:r>
            <a:r>
              <a:rPr lang="en-US" sz="1800" dirty="0"/>
              <a:t>applicable security and privacy </a:t>
            </a:r>
            <a:r>
              <a:rPr lang="en-US" sz="1800" dirty="0" smtClean="0"/>
              <a:t>language </a:t>
            </a:r>
          </a:p>
        </p:txBody>
      </p:sp>
      <p:sp>
        <p:nvSpPr>
          <p:cNvPr id="6" name="Slide Number Placeholder 5"/>
          <p:cNvSpPr>
            <a:spLocks noGrp="1"/>
          </p:cNvSpPr>
          <p:nvPr>
            <p:ph type="sldNum" sz="quarter" idx="12"/>
          </p:nvPr>
        </p:nvSpPr>
        <p:spPr/>
        <p:txBody>
          <a:bodyPr/>
          <a:lstStyle/>
          <a:p>
            <a:pPr>
              <a:defRPr/>
            </a:pPr>
            <a:r>
              <a:rPr lang="en-US" dirty="0" smtClean="0"/>
              <a:t>Page </a:t>
            </a:r>
            <a:fld id="{7FFCF92F-0657-4C95-9225-3EE816DD5A64}" type="slidenum">
              <a:rPr lang="en-US" smtClean="0"/>
              <a:pPr>
                <a:defRPr/>
              </a:pPr>
              <a:t>17</a:t>
            </a:fld>
            <a:endParaRPr lang="en-US" dirty="0"/>
          </a:p>
        </p:txBody>
      </p:sp>
    </p:spTree>
    <p:extLst>
      <p:ext uri="{BB962C8B-B14F-4D97-AF65-F5344CB8AC3E}">
        <p14:creationId xmlns:p14="http://schemas.microsoft.com/office/powerpoint/2010/main" val="17280242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0" y="76200"/>
            <a:ext cx="3962400" cy="762000"/>
          </a:xfrm>
        </p:spPr>
        <p:txBody>
          <a:bodyPr/>
          <a:lstStyle/>
          <a:p>
            <a:r>
              <a:rPr lang="en-US" dirty="0" smtClean="0"/>
              <a:t>Section 3: Privacy Act</a:t>
            </a:r>
            <a:endParaRPr lang="en-US" dirty="0"/>
          </a:p>
        </p:txBody>
      </p:sp>
      <p:sp>
        <p:nvSpPr>
          <p:cNvPr id="3" name="Content Placeholder 2"/>
          <p:cNvSpPr>
            <a:spLocks noGrp="1"/>
          </p:cNvSpPr>
          <p:nvPr>
            <p:ph idx="1"/>
          </p:nvPr>
        </p:nvSpPr>
        <p:spPr>
          <a:xfrm>
            <a:off x="228600" y="1295400"/>
            <a:ext cx="8610600" cy="2895600"/>
          </a:xfrm>
        </p:spPr>
        <p:txBody>
          <a:bodyPr/>
          <a:lstStyle/>
          <a:p>
            <a:r>
              <a:rPr lang="en-US" sz="1800" b="1" dirty="0"/>
              <a:t>Section </a:t>
            </a:r>
            <a:r>
              <a:rPr lang="en-US" sz="1800" b="1" dirty="0" smtClean="0"/>
              <a:t>3</a:t>
            </a:r>
            <a:r>
              <a:rPr lang="en-US" sz="1800" dirty="0" smtClean="0"/>
              <a:t> includes the standard language that applies to procurements involving a Privacy Act system of records </a:t>
            </a:r>
            <a:r>
              <a:rPr lang="en-US" sz="1800" dirty="0"/>
              <a:t>(records about individuals retrieved by personal identifier</a:t>
            </a:r>
            <a:r>
              <a:rPr lang="en-US" sz="1800" dirty="0" smtClean="0"/>
              <a:t>). Language in Sections 2 and 3, and possibly Section 4 will apply.</a:t>
            </a:r>
          </a:p>
          <a:p>
            <a:pPr marL="342900" lvl="1" indent="0">
              <a:buNone/>
            </a:pPr>
            <a:r>
              <a:rPr lang="en-US" sz="1800" b="1" dirty="0" smtClean="0"/>
              <a:t>Note: </a:t>
            </a:r>
            <a:r>
              <a:rPr lang="en-US" sz="1800" dirty="0" smtClean="0"/>
              <a:t>Not </a:t>
            </a:r>
            <a:r>
              <a:rPr lang="en-US" sz="1800" dirty="0"/>
              <a:t>all information systems that contain personally identifiable information (PII) qualify as Privacy Act systems of </a:t>
            </a:r>
            <a:r>
              <a:rPr lang="en-US" sz="1800" dirty="0" smtClean="0"/>
              <a:t>records </a:t>
            </a:r>
          </a:p>
          <a:p>
            <a:r>
              <a:rPr lang="en-US" sz="1800" dirty="0" smtClean="0"/>
              <a:t>Consult with your Privacy Officer or Senior Official for Privacy to help you determine if your procurement is subject to the Privacy Act and</a:t>
            </a:r>
            <a:r>
              <a:rPr lang="en-US" sz="1800" dirty="0"/>
              <a:t>, if so, whether </a:t>
            </a:r>
            <a:r>
              <a:rPr lang="en-US" sz="1800" dirty="0" smtClean="0"/>
              <a:t> a new System of Records Notice (SORN) is required or the information is covered under an existing SORN</a:t>
            </a:r>
            <a:endParaRPr lang="en-US" sz="1800" dirty="0"/>
          </a:p>
          <a:p>
            <a:pPr marL="0" indent="0">
              <a:buNone/>
            </a:pPr>
            <a:endParaRPr lang="en-US" sz="2000" dirty="0"/>
          </a:p>
        </p:txBody>
      </p:sp>
      <p:sp>
        <p:nvSpPr>
          <p:cNvPr id="4" name="Slide Number Placeholder 3"/>
          <p:cNvSpPr>
            <a:spLocks noGrp="1"/>
          </p:cNvSpPr>
          <p:nvPr>
            <p:ph type="sldNum" sz="quarter" idx="12"/>
          </p:nvPr>
        </p:nvSpPr>
        <p:spPr/>
        <p:txBody>
          <a:bodyPr/>
          <a:lstStyle/>
          <a:p>
            <a:pPr>
              <a:defRPr/>
            </a:pPr>
            <a:r>
              <a:rPr lang="en-US" dirty="0" smtClean="0"/>
              <a:t>Page </a:t>
            </a:r>
            <a:fld id="{7FFCF92F-0657-4C95-9225-3EE816DD5A64}" type="slidenum">
              <a:rPr lang="en-US" smtClean="0"/>
              <a:pPr>
                <a:defRPr/>
              </a:pPr>
              <a:t>18</a:t>
            </a:fld>
            <a:endParaRPr lang="en-US" dirty="0"/>
          </a:p>
        </p:txBody>
      </p:sp>
      <p:sp>
        <p:nvSpPr>
          <p:cNvPr id="5" name="Rectangle 4" descr="Section 3: Privacy Act information&#10;" title="text box"/>
          <p:cNvSpPr/>
          <p:nvPr/>
        </p:nvSpPr>
        <p:spPr>
          <a:xfrm>
            <a:off x="381000" y="4464774"/>
            <a:ext cx="8686800" cy="175432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dirty="0"/>
              <a:t>Be aware that subsection (i) of the Privacy Act prescribes criminal penalties for certain violations of the Privacy </a:t>
            </a:r>
            <a:r>
              <a:rPr lang="en-US" dirty="0" smtClean="0"/>
              <a:t>Act and this applies to </a:t>
            </a:r>
            <a:r>
              <a:rPr lang="en-US" dirty="0"/>
              <a:t>contractors, and to any employee of such contractors, when </a:t>
            </a:r>
            <a:r>
              <a:rPr lang="en-US" dirty="0" smtClean="0"/>
              <a:t>the contractor operates a system of records on </a:t>
            </a:r>
            <a:r>
              <a:rPr lang="en-US" dirty="0"/>
              <a:t>behalf of the agency </a:t>
            </a:r>
            <a:r>
              <a:rPr lang="en-US" dirty="0" smtClean="0"/>
              <a:t>to </a:t>
            </a:r>
            <a:r>
              <a:rPr lang="en-US" dirty="0"/>
              <a:t>accomplish an agency function. Subsection (m) requires that such contracts contain provisions that “cause” the requirements of the Privacy Act to apply to the affected systems of records. </a:t>
            </a:r>
          </a:p>
        </p:txBody>
      </p:sp>
    </p:spTree>
    <p:extLst>
      <p:ext uri="{BB962C8B-B14F-4D97-AF65-F5344CB8AC3E}">
        <p14:creationId xmlns:p14="http://schemas.microsoft.com/office/powerpoint/2010/main" val="626424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0" y="42672"/>
            <a:ext cx="5638800" cy="795528"/>
          </a:xfrm>
        </p:spPr>
        <p:txBody>
          <a:bodyPr/>
          <a:lstStyle/>
          <a:p>
            <a:r>
              <a:rPr lang="en-US" sz="2400" dirty="0" smtClean="0"/>
              <a:t>Section 4: GOCO and COCO Systems</a:t>
            </a:r>
            <a:endParaRPr lang="en-US" sz="2400" dirty="0"/>
          </a:p>
        </p:txBody>
      </p:sp>
      <p:sp>
        <p:nvSpPr>
          <p:cNvPr id="3" name="Content Placeholder 2"/>
          <p:cNvSpPr>
            <a:spLocks noGrp="1"/>
          </p:cNvSpPr>
          <p:nvPr>
            <p:ph idx="1"/>
          </p:nvPr>
        </p:nvSpPr>
        <p:spPr>
          <a:xfrm>
            <a:off x="152400" y="1066800"/>
            <a:ext cx="8763000" cy="3581400"/>
          </a:xfrm>
        </p:spPr>
        <p:txBody>
          <a:bodyPr/>
          <a:lstStyle/>
          <a:p>
            <a:r>
              <a:rPr lang="en-US" sz="1800" b="1" dirty="0" smtClean="0"/>
              <a:t>Section 4</a:t>
            </a:r>
            <a:r>
              <a:rPr lang="en-US" sz="1800" dirty="0" smtClean="0"/>
              <a:t> contains the language for procurements involving government owned contractor operated systems and contractor owned contractor operated systems. </a:t>
            </a:r>
            <a:r>
              <a:rPr lang="en-US" sz="1800" dirty="0"/>
              <a:t>The language in Section 2 and possibly Section 3 will </a:t>
            </a:r>
            <a:r>
              <a:rPr lang="en-US" sz="1800" dirty="0" smtClean="0"/>
              <a:t>apply.</a:t>
            </a:r>
          </a:p>
          <a:p>
            <a:r>
              <a:rPr lang="en-US" sz="1800" dirty="0" smtClean="0"/>
              <a:t>Depending on the level of effort, the language may need to be tailored. Consult with your security/privacy subject matter experts (SMEs) and Program </a:t>
            </a:r>
            <a:r>
              <a:rPr lang="en-US" sz="1800" dirty="0"/>
              <a:t>O</a:t>
            </a:r>
            <a:r>
              <a:rPr lang="en-US" sz="1800" dirty="0" smtClean="0"/>
              <a:t>ffice to determine the security and privacy requirements and applicable language. For example:</a:t>
            </a:r>
          </a:p>
          <a:p>
            <a:pPr lvl="1"/>
            <a:r>
              <a:rPr lang="en-US" sz="1800" b="1" dirty="0" smtClean="0"/>
              <a:t>Option 1: </a:t>
            </a:r>
            <a:r>
              <a:rPr lang="en-US" sz="1800" dirty="0" smtClean="0"/>
              <a:t>Contractor must hire independent third-party assessor to conduct security control assessment, or</a:t>
            </a:r>
          </a:p>
          <a:p>
            <a:pPr lvl="1"/>
            <a:r>
              <a:rPr lang="en-US" sz="1800" b="1" dirty="0" smtClean="0"/>
              <a:t>Option 2: </a:t>
            </a:r>
            <a:r>
              <a:rPr lang="en-US" sz="1800" dirty="0" smtClean="0"/>
              <a:t>The OpDiv assessment team will conduct security control assessment</a:t>
            </a:r>
          </a:p>
          <a:p>
            <a:pPr lvl="1"/>
            <a:endParaRPr lang="en-US" sz="2000" dirty="0"/>
          </a:p>
          <a:p>
            <a:pPr marL="342900" lvl="1" indent="0">
              <a:buNone/>
            </a:pPr>
            <a:endParaRPr lang="en-US" sz="2000" dirty="0"/>
          </a:p>
        </p:txBody>
      </p:sp>
      <p:sp>
        <p:nvSpPr>
          <p:cNvPr id="4" name="Slide Number Placeholder 3"/>
          <p:cNvSpPr>
            <a:spLocks noGrp="1"/>
          </p:cNvSpPr>
          <p:nvPr>
            <p:ph type="sldNum" sz="quarter" idx="12"/>
          </p:nvPr>
        </p:nvSpPr>
        <p:spPr/>
        <p:txBody>
          <a:bodyPr/>
          <a:lstStyle/>
          <a:p>
            <a:pPr>
              <a:defRPr/>
            </a:pPr>
            <a:r>
              <a:rPr lang="en-US" dirty="0" smtClean="0"/>
              <a:t>Page </a:t>
            </a:r>
            <a:fld id="{7FFCF92F-0657-4C95-9225-3EE816DD5A64}" type="slidenum">
              <a:rPr lang="en-US" smtClean="0"/>
              <a:pPr>
                <a:defRPr/>
              </a:pPr>
              <a:t>19</a:t>
            </a:fld>
            <a:endParaRPr lang="en-US" dirty="0"/>
          </a:p>
        </p:txBody>
      </p:sp>
      <p:sp>
        <p:nvSpPr>
          <p:cNvPr id="5" name="Rectangle 4" descr="Section 4 information about ATOs&#10;" title="text box"/>
          <p:cNvSpPr/>
          <p:nvPr/>
        </p:nvSpPr>
        <p:spPr>
          <a:xfrm>
            <a:off x="533400" y="4876800"/>
            <a:ext cx="8153400" cy="1015663"/>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sz="2000" b="1" dirty="0" smtClean="0">
                <a:ea typeface="Calibri"/>
              </a:rPr>
              <a:t>Note:</a:t>
            </a:r>
            <a:r>
              <a:rPr lang="en-US" sz="2000" dirty="0" smtClean="0">
                <a:ea typeface="Calibri"/>
              </a:rPr>
              <a:t> All systems that handle, store or process HHS information </a:t>
            </a:r>
            <a:r>
              <a:rPr lang="en-US" sz="2000" b="1" dirty="0" smtClean="0">
                <a:solidFill>
                  <a:srgbClr val="FF0000"/>
                </a:solidFill>
                <a:ea typeface="Calibri"/>
              </a:rPr>
              <a:t>must have</a:t>
            </a:r>
            <a:r>
              <a:rPr lang="en-US" sz="2000" dirty="0" smtClean="0">
                <a:ea typeface="Calibri"/>
              </a:rPr>
              <a:t> an authority to operate (ATO). The contractor </a:t>
            </a:r>
            <a:r>
              <a:rPr lang="en-US" sz="2000" dirty="0">
                <a:ea typeface="Calibri"/>
              </a:rPr>
              <a:t>may already have an existing ATO that can be leveraged or require a new ATO.</a:t>
            </a:r>
            <a:endParaRPr lang="en-US" sz="2000" dirty="0"/>
          </a:p>
        </p:txBody>
      </p:sp>
    </p:spTree>
    <p:extLst>
      <p:ext uri="{BB962C8B-B14F-4D97-AF65-F5344CB8AC3E}">
        <p14:creationId xmlns:p14="http://schemas.microsoft.com/office/powerpoint/2010/main" val="30334662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19800" y="228600"/>
            <a:ext cx="2971800" cy="609600"/>
          </a:xfrm>
        </p:spPr>
        <p:txBody>
          <a:bodyPr/>
          <a:lstStyle/>
          <a:p>
            <a:pPr lvl="0"/>
            <a:r>
              <a:rPr lang="en-US" sz="2750" dirty="0"/>
              <a:t>T</a:t>
            </a:r>
            <a:r>
              <a:rPr lang="en-US" sz="2750" dirty="0" smtClean="0"/>
              <a:t>raining Outline</a:t>
            </a:r>
            <a:endParaRPr lang="en-US" sz="2750" dirty="0">
              <a:solidFill>
                <a:srgbClr val="000000"/>
              </a:solidFill>
            </a:endParaRPr>
          </a:p>
        </p:txBody>
      </p:sp>
      <p:sp>
        <p:nvSpPr>
          <p:cNvPr id="3" name="Content Placeholder 2"/>
          <p:cNvSpPr>
            <a:spLocks noGrp="1"/>
          </p:cNvSpPr>
          <p:nvPr>
            <p:ph idx="1"/>
          </p:nvPr>
        </p:nvSpPr>
        <p:spPr>
          <a:xfrm>
            <a:off x="228600" y="990600"/>
            <a:ext cx="8534400" cy="5105400"/>
          </a:xfrm>
          <a:noFill/>
          <a:ln w="9525">
            <a:noFill/>
            <a:miter lim="800000"/>
            <a:headEnd/>
            <a:tailEnd/>
          </a:ln>
        </p:spPr>
        <p:txBody>
          <a:bodyPr vert="horz" wrap="square" lIns="91440" tIns="45720" rIns="91440" bIns="45720" numCol="1" anchor="t" anchorCtr="0" compatLnSpc="1">
            <a:prstTxWarp prst="textNoShape">
              <a:avLst/>
            </a:prstTxWarp>
          </a:bodyPr>
          <a:lstStyle/>
          <a:p>
            <a:r>
              <a:rPr lang="en-US" sz="1800" dirty="0" smtClean="0"/>
              <a:t>Training Objectives</a:t>
            </a:r>
            <a:endParaRPr lang="en-US" sz="1800" dirty="0"/>
          </a:p>
          <a:p>
            <a:r>
              <a:rPr lang="en-US" sz="1800" dirty="0" smtClean="0"/>
              <a:t>Background</a:t>
            </a:r>
          </a:p>
          <a:p>
            <a:r>
              <a:rPr lang="en-US" sz="1800" dirty="0" smtClean="0"/>
              <a:t>Scope of Document</a:t>
            </a:r>
            <a:endParaRPr lang="en-US" sz="1800" dirty="0"/>
          </a:p>
          <a:p>
            <a:r>
              <a:rPr lang="en-US" sz="1800" dirty="0" smtClean="0"/>
              <a:t>Document Directions</a:t>
            </a:r>
          </a:p>
          <a:p>
            <a:r>
              <a:rPr lang="en-US" sz="1800" dirty="0" smtClean="0"/>
              <a:t>Security </a:t>
            </a:r>
            <a:r>
              <a:rPr lang="en-US" sz="1800" dirty="0"/>
              <a:t>Certification </a:t>
            </a:r>
            <a:r>
              <a:rPr lang="en-US" sz="1800" dirty="0" smtClean="0"/>
              <a:t>Checklist</a:t>
            </a:r>
          </a:p>
          <a:p>
            <a:r>
              <a:rPr lang="en-US" sz="1800" dirty="0" smtClean="0"/>
              <a:t>Security &amp; Privacy Contract Language</a:t>
            </a:r>
            <a:endParaRPr lang="en-US" sz="1800" dirty="0"/>
          </a:p>
          <a:p>
            <a:r>
              <a:rPr lang="en-US" sz="1800" dirty="0" smtClean="0"/>
              <a:t>Decision Tree</a:t>
            </a:r>
          </a:p>
          <a:p>
            <a:r>
              <a:rPr lang="en-US" sz="1800" dirty="0" smtClean="0"/>
              <a:t>List of Deliverables </a:t>
            </a:r>
          </a:p>
          <a:p>
            <a:r>
              <a:rPr lang="en-US" sz="1800" smtClean="0"/>
              <a:t>Privacy Training</a:t>
            </a:r>
            <a:endParaRPr lang="en-US" sz="1800" dirty="0" smtClean="0"/>
          </a:p>
          <a:p>
            <a:r>
              <a:rPr lang="en-US" sz="1800" dirty="0" smtClean="0"/>
              <a:t>Break</a:t>
            </a:r>
          </a:p>
          <a:p>
            <a:r>
              <a:rPr lang="en-US" sz="1800" dirty="0" smtClean="0"/>
              <a:t>Scenario Exercise</a:t>
            </a:r>
          </a:p>
          <a:p>
            <a:r>
              <a:rPr lang="en-US" sz="1800" dirty="0" smtClean="0"/>
              <a:t>References</a:t>
            </a:r>
            <a:endParaRPr lang="en-US" sz="1800" dirty="0"/>
          </a:p>
        </p:txBody>
      </p:sp>
      <p:sp>
        <p:nvSpPr>
          <p:cNvPr id="6" name="Slide Number Placeholder 5"/>
          <p:cNvSpPr>
            <a:spLocks noGrp="1"/>
          </p:cNvSpPr>
          <p:nvPr>
            <p:ph type="sldNum" sz="quarter" idx="12"/>
          </p:nvPr>
        </p:nvSpPr>
        <p:spPr/>
        <p:txBody>
          <a:bodyPr/>
          <a:lstStyle/>
          <a:p>
            <a:pPr>
              <a:defRPr/>
            </a:pPr>
            <a:r>
              <a:rPr lang="en-US" dirty="0" smtClean="0"/>
              <a:t>Page </a:t>
            </a:r>
            <a:fld id="{7FFCF92F-0657-4C95-9225-3EE816DD5A64}" type="slidenum">
              <a:rPr lang="en-US" smtClean="0"/>
              <a:pPr>
                <a:defRPr/>
              </a:pPr>
              <a:t>2</a:t>
            </a:fld>
            <a:endParaRPr lang="en-US" dirty="0"/>
          </a:p>
        </p:txBody>
      </p:sp>
    </p:spTree>
    <p:extLst>
      <p:ext uri="{BB962C8B-B14F-4D97-AF65-F5344CB8AC3E}">
        <p14:creationId xmlns:p14="http://schemas.microsoft.com/office/powerpoint/2010/main" val="125636793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43400" y="182880"/>
            <a:ext cx="4572000" cy="731520"/>
          </a:xfrm>
        </p:spPr>
        <p:txBody>
          <a:bodyPr/>
          <a:lstStyle/>
          <a:p>
            <a:r>
              <a:rPr lang="en-US" dirty="0" smtClean="0"/>
              <a:t>Section 5: Cloud Services</a:t>
            </a:r>
            <a:endParaRPr lang="en-US" dirty="0"/>
          </a:p>
        </p:txBody>
      </p:sp>
      <p:sp>
        <p:nvSpPr>
          <p:cNvPr id="3" name="Content Placeholder 2"/>
          <p:cNvSpPr>
            <a:spLocks noGrp="1"/>
          </p:cNvSpPr>
          <p:nvPr>
            <p:ph idx="1"/>
          </p:nvPr>
        </p:nvSpPr>
        <p:spPr>
          <a:xfrm>
            <a:off x="152400" y="990600"/>
            <a:ext cx="8839200" cy="3886200"/>
          </a:xfrm>
        </p:spPr>
        <p:txBody>
          <a:bodyPr/>
          <a:lstStyle/>
          <a:p>
            <a:r>
              <a:rPr lang="en-US" sz="2000" b="1" dirty="0" smtClean="0"/>
              <a:t>Section 5 </a:t>
            </a:r>
            <a:r>
              <a:rPr lang="en-US" sz="2000" dirty="0" smtClean="0"/>
              <a:t>includes standard language for procurements involving cloud services and government systems moving to or operating in a cloud environment. Language from Section 2 and possibly language from Sections 3 and 4 may apply</a:t>
            </a:r>
          </a:p>
          <a:p>
            <a:pPr>
              <a:spcBef>
                <a:spcPts val="0"/>
              </a:spcBef>
              <a:spcAft>
                <a:spcPts val="0"/>
              </a:spcAft>
            </a:pPr>
            <a:r>
              <a:rPr lang="en-US" sz="2000" dirty="0" smtClean="0"/>
              <a:t>Depending on the procurement and level of effort, the security requirements and applicable language may be tailored. Consult with your security/privacy/cloud security SMEs, FedRAMP, and Program Office to determine the security and privacy requirements and applicable language</a:t>
            </a:r>
          </a:p>
          <a:p>
            <a:pPr>
              <a:spcBef>
                <a:spcPts val="0"/>
              </a:spcBef>
              <a:spcAft>
                <a:spcPts val="0"/>
              </a:spcAft>
            </a:pPr>
            <a:r>
              <a:rPr lang="en-US" sz="2000" dirty="0" smtClean="0"/>
              <a:t>The requiring activity must consult the </a:t>
            </a:r>
            <a:r>
              <a:rPr lang="en-US" sz="2000" dirty="0" smtClean="0">
                <a:hlinkClick r:id="rId2"/>
              </a:rPr>
              <a:t>FedRAMP website </a:t>
            </a:r>
            <a:r>
              <a:rPr lang="en-US" sz="2000" dirty="0" smtClean="0"/>
              <a:t>to determine if there are changes to the FedRAMP Standard Contract language and templates as well as the </a:t>
            </a:r>
            <a:r>
              <a:rPr lang="en-US" sz="2000" dirty="0" smtClean="0">
                <a:hlinkClick r:id="rId3"/>
              </a:rPr>
              <a:t>HHS Cloud Computing and FedRAMP Guidance </a:t>
            </a:r>
            <a:r>
              <a:rPr lang="en-US" sz="2000" dirty="0" smtClean="0"/>
              <a:t>for additional information</a:t>
            </a:r>
          </a:p>
          <a:p>
            <a:pPr>
              <a:spcBef>
                <a:spcPts val="0"/>
              </a:spcBef>
              <a:spcAft>
                <a:spcPts val="0"/>
              </a:spcAft>
            </a:pPr>
            <a:endParaRPr lang="en-US" sz="2000" dirty="0" smtClean="0"/>
          </a:p>
        </p:txBody>
      </p:sp>
      <p:sp>
        <p:nvSpPr>
          <p:cNvPr id="4" name="Slide Number Placeholder 3"/>
          <p:cNvSpPr>
            <a:spLocks noGrp="1"/>
          </p:cNvSpPr>
          <p:nvPr>
            <p:ph type="sldNum" sz="quarter" idx="12"/>
          </p:nvPr>
        </p:nvSpPr>
        <p:spPr/>
        <p:txBody>
          <a:bodyPr/>
          <a:lstStyle/>
          <a:p>
            <a:pPr>
              <a:defRPr/>
            </a:pPr>
            <a:r>
              <a:rPr lang="en-US" dirty="0" smtClean="0"/>
              <a:t>Page </a:t>
            </a:r>
            <a:fld id="{7FFCF92F-0657-4C95-9225-3EE816DD5A64}" type="slidenum">
              <a:rPr lang="en-US" smtClean="0"/>
              <a:pPr>
                <a:defRPr/>
              </a:pPr>
              <a:t>20</a:t>
            </a:fld>
            <a:endParaRPr lang="en-US" dirty="0"/>
          </a:p>
        </p:txBody>
      </p:sp>
      <p:sp>
        <p:nvSpPr>
          <p:cNvPr id="5" name="TextBox 4" descr="Section 5 information about cloud services &#10;" title="text box"/>
          <p:cNvSpPr txBox="1"/>
          <p:nvPr/>
        </p:nvSpPr>
        <p:spPr>
          <a:xfrm>
            <a:off x="381000" y="4956048"/>
            <a:ext cx="8610600" cy="132343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2000" b="1" dirty="0" smtClean="0"/>
              <a:t>Note: </a:t>
            </a:r>
            <a:r>
              <a:rPr lang="en-US" sz="2000" dirty="0" smtClean="0"/>
              <a:t>All cloud services must be authorized by FedRAMP!  In addition, OpDivs must accept the risk by either leveraging the FedRAMP provisional ATO or conducting a new security assessment and authorization (SA&amp;A) and awarding a new ATO. Consult the Cloud Computing and FedRAMP</a:t>
            </a:r>
            <a:endParaRPr lang="en-US" sz="2000" dirty="0"/>
          </a:p>
        </p:txBody>
      </p:sp>
    </p:spTree>
    <p:extLst>
      <p:ext uri="{BB962C8B-B14F-4D97-AF65-F5344CB8AC3E}">
        <p14:creationId xmlns:p14="http://schemas.microsoft.com/office/powerpoint/2010/main" val="32102195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33800" y="304800"/>
            <a:ext cx="5410200" cy="609600"/>
          </a:xfrm>
        </p:spPr>
        <p:txBody>
          <a:bodyPr/>
          <a:lstStyle/>
          <a:p>
            <a:r>
              <a:rPr lang="en-US" dirty="0" smtClean="0"/>
              <a:t>Section 6: Other Acquisitions</a:t>
            </a:r>
            <a:endParaRPr lang="en-US" dirty="0"/>
          </a:p>
        </p:txBody>
      </p:sp>
      <p:sp>
        <p:nvSpPr>
          <p:cNvPr id="3" name="Content Placeholder 2"/>
          <p:cNvSpPr>
            <a:spLocks noGrp="1"/>
          </p:cNvSpPr>
          <p:nvPr>
            <p:ph idx="1"/>
          </p:nvPr>
        </p:nvSpPr>
        <p:spPr>
          <a:xfrm>
            <a:off x="152400" y="1219200"/>
            <a:ext cx="8382000" cy="2590800"/>
          </a:xfrm>
        </p:spPr>
        <p:txBody>
          <a:bodyPr/>
          <a:lstStyle/>
          <a:p>
            <a:r>
              <a:rPr lang="en-US" sz="2000" b="1" dirty="0" smtClean="0"/>
              <a:t>Section 6</a:t>
            </a:r>
            <a:r>
              <a:rPr lang="en-US" sz="2000" dirty="0" smtClean="0"/>
              <a:t> includes language for:</a:t>
            </a:r>
          </a:p>
          <a:p>
            <a:pPr lvl="1"/>
            <a:r>
              <a:rPr lang="en-US" sz="2000" dirty="0" smtClean="0"/>
              <a:t>A. Hardware Procurements</a:t>
            </a:r>
          </a:p>
          <a:p>
            <a:pPr lvl="1"/>
            <a:r>
              <a:rPr lang="en-US" sz="2000" dirty="0"/>
              <a:t>B.	Non-Commercial and Open Source Computer Software Procurements</a:t>
            </a:r>
          </a:p>
          <a:p>
            <a:pPr lvl="1"/>
            <a:r>
              <a:rPr lang="en-US" sz="2000" dirty="0"/>
              <a:t>C.	Information Technology Application Design, Development, or Support</a:t>
            </a:r>
          </a:p>
        </p:txBody>
      </p:sp>
      <p:sp>
        <p:nvSpPr>
          <p:cNvPr id="4" name="Slide Number Placeholder 3"/>
          <p:cNvSpPr>
            <a:spLocks noGrp="1"/>
          </p:cNvSpPr>
          <p:nvPr>
            <p:ph type="sldNum" sz="quarter" idx="12"/>
          </p:nvPr>
        </p:nvSpPr>
        <p:spPr/>
        <p:txBody>
          <a:bodyPr/>
          <a:lstStyle/>
          <a:p>
            <a:pPr>
              <a:defRPr/>
            </a:pPr>
            <a:r>
              <a:rPr lang="en-US" dirty="0" smtClean="0"/>
              <a:t>Page </a:t>
            </a:r>
            <a:fld id="{7FFCF92F-0657-4C95-9225-3EE816DD5A64}" type="slidenum">
              <a:rPr lang="en-US" smtClean="0"/>
              <a:pPr>
                <a:defRPr/>
              </a:pPr>
              <a:t>21</a:t>
            </a:fld>
            <a:endParaRPr lang="en-US" dirty="0"/>
          </a:p>
        </p:txBody>
      </p:sp>
      <p:sp>
        <p:nvSpPr>
          <p:cNvPr id="5" name="TextBox 4" descr="Section 6 information on other acquisition types " title="Text Box"/>
          <p:cNvSpPr txBox="1"/>
          <p:nvPr/>
        </p:nvSpPr>
        <p:spPr>
          <a:xfrm>
            <a:off x="381000" y="4114800"/>
            <a:ext cx="8229600" cy="224676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2000" b="1" dirty="0"/>
              <a:t>NOTE: </a:t>
            </a:r>
            <a:r>
              <a:rPr lang="en-US" sz="2000" dirty="0"/>
              <a:t>For procurements involving physical access to government </a:t>
            </a:r>
            <a:r>
              <a:rPr lang="en-US" sz="2000" dirty="0" smtClean="0"/>
              <a:t>facilities and/or handling sensitive information, </a:t>
            </a:r>
            <a:r>
              <a:rPr lang="en-US" sz="2000" dirty="0"/>
              <a:t>selected language from Section 2 </a:t>
            </a:r>
            <a:r>
              <a:rPr lang="en-US" sz="2000" dirty="0" smtClean="0"/>
              <a:t>applies. </a:t>
            </a:r>
            <a:r>
              <a:rPr lang="en-US" sz="2000" dirty="0"/>
              <a:t>This includes, but </a:t>
            </a:r>
            <a:r>
              <a:rPr lang="en-US" sz="2000" dirty="0" smtClean="0"/>
              <a:t>is not </a:t>
            </a:r>
            <a:r>
              <a:rPr lang="en-US" sz="2000" dirty="0"/>
              <a:t>limited to security awareness, incident response, and HSPD-12. Consult with the OpDiv Information Systems Security Officer (ISSO), OpDiv Senior Official for Privacy (SOP) and other relevant stakeholders to select applicable language.</a:t>
            </a:r>
          </a:p>
        </p:txBody>
      </p:sp>
    </p:spTree>
    <p:extLst>
      <p:ext uri="{BB962C8B-B14F-4D97-AF65-F5344CB8AC3E}">
        <p14:creationId xmlns:p14="http://schemas.microsoft.com/office/powerpoint/2010/main" val="332730756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6800" y="228600"/>
            <a:ext cx="4583724" cy="609600"/>
          </a:xfrm>
        </p:spPr>
        <p:txBody>
          <a:bodyPr/>
          <a:lstStyle/>
          <a:p>
            <a:pPr lvl="0"/>
            <a:r>
              <a:rPr lang="en-US" sz="2750" dirty="0" smtClean="0"/>
              <a:t>What </a:t>
            </a:r>
            <a:r>
              <a:rPr lang="en-US" sz="2750" i="1" u="sng" dirty="0" smtClean="0"/>
              <a:t>NOT</a:t>
            </a:r>
            <a:r>
              <a:rPr lang="en-US" sz="2750" dirty="0" smtClean="0"/>
              <a:t> to Include… </a:t>
            </a:r>
            <a:endParaRPr lang="en-US" sz="2750" dirty="0"/>
          </a:p>
        </p:txBody>
      </p:sp>
      <p:sp>
        <p:nvSpPr>
          <p:cNvPr id="3" name="Content Placeholder 2"/>
          <p:cNvSpPr>
            <a:spLocks noGrp="1"/>
          </p:cNvSpPr>
          <p:nvPr>
            <p:ph idx="1"/>
          </p:nvPr>
        </p:nvSpPr>
        <p:spPr>
          <a:xfrm>
            <a:off x="13855" y="1143000"/>
            <a:ext cx="8596745" cy="5105400"/>
          </a:xfrm>
        </p:spPr>
        <p:txBody>
          <a:bodyPr/>
          <a:lstStyle/>
          <a:p>
            <a:pPr marL="342900" lvl="1" indent="0">
              <a:buNone/>
            </a:pPr>
            <a:r>
              <a:rPr lang="en-US" sz="2000" dirty="0" smtClean="0"/>
              <a:t>Do </a:t>
            </a:r>
            <a:r>
              <a:rPr lang="en-US" sz="2000" b="1" i="1" u="sng" dirty="0" smtClean="0">
                <a:solidFill>
                  <a:srgbClr val="FF0000"/>
                </a:solidFill>
                <a:effectLst>
                  <a:outerShdw blurRad="38100" dist="38100" dir="2700000" algn="tl">
                    <a:srgbClr val="000000">
                      <a:alpha val="43137"/>
                    </a:srgbClr>
                  </a:outerShdw>
                </a:effectLst>
              </a:rPr>
              <a:t>not</a:t>
            </a:r>
            <a:r>
              <a:rPr lang="en-US" sz="2000" dirty="0" smtClean="0"/>
              <a:t> include:</a:t>
            </a:r>
          </a:p>
          <a:p>
            <a:pPr marL="342900" lvl="1" indent="0">
              <a:buNone/>
            </a:pPr>
            <a:r>
              <a:rPr lang="en-US" sz="2000" dirty="0" smtClean="0"/>
              <a:t>1) Sections </a:t>
            </a:r>
            <a:r>
              <a:rPr lang="en-US" sz="2000" dirty="0"/>
              <a:t>that do not apply to your acquisition as determined by Security and </a:t>
            </a:r>
            <a:r>
              <a:rPr lang="en-US" sz="2000" dirty="0" smtClean="0"/>
              <a:t>Privacy</a:t>
            </a:r>
            <a:endParaRPr lang="en-US" sz="2000" dirty="0"/>
          </a:p>
          <a:p>
            <a:pPr marL="342900" lvl="1" indent="0">
              <a:buNone/>
            </a:pPr>
            <a:r>
              <a:rPr lang="en-US" sz="2000" dirty="0" smtClean="0"/>
              <a:t>2) Text </a:t>
            </a:r>
            <a:r>
              <a:rPr lang="en-US" sz="2000" dirty="0"/>
              <a:t>boxes </a:t>
            </a:r>
          </a:p>
          <a:p>
            <a:pPr lvl="1"/>
            <a:r>
              <a:rPr lang="en-US" sz="2000" dirty="0"/>
              <a:t>(ex</a:t>
            </a:r>
            <a:r>
              <a:rPr lang="en-US" sz="2000" dirty="0" smtClean="0"/>
              <a:t>:</a:t>
            </a:r>
            <a:r>
              <a:rPr lang="en-US" sz="2000" dirty="0" smtClean="0">
                <a:sym typeface="Wingdings" panose="05000000000000000000" pitchFamily="2" charset="2"/>
              </a:rPr>
              <a:t>)</a:t>
            </a:r>
          </a:p>
          <a:p>
            <a:pPr lvl="1"/>
            <a:endParaRPr lang="en-US" sz="2200" dirty="0">
              <a:sym typeface="Wingdings" panose="05000000000000000000" pitchFamily="2" charset="2"/>
            </a:endParaRPr>
          </a:p>
          <a:p>
            <a:pPr lvl="1"/>
            <a:endParaRPr lang="en-US" sz="2200" dirty="0" smtClean="0">
              <a:sym typeface="Wingdings" panose="05000000000000000000" pitchFamily="2" charset="2"/>
            </a:endParaRPr>
          </a:p>
          <a:p>
            <a:pPr lvl="1"/>
            <a:endParaRPr lang="en-US" sz="2200" dirty="0">
              <a:sym typeface="Wingdings" panose="05000000000000000000" pitchFamily="2" charset="2"/>
            </a:endParaRPr>
          </a:p>
          <a:p>
            <a:pPr lvl="1"/>
            <a:endParaRPr lang="en-US" sz="2200" dirty="0" smtClean="0">
              <a:sym typeface="Wingdings" panose="05000000000000000000" pitchFamily="2" charset="2"/>
            </a:endParaRPr>
          </a:p>
          <a:p>
            <a:pPr marL="342900" lvl="1" indent="0">
              <a:buNone/>
            </a:pPr>
            <a:r>
              <a:rPr lang="en-US" sz="2000" dirty="0" smtClean="0"/>
              <a:t>3) Bracketed </a:t>
            </a:r>
            <a:r>
              <a:rPr lang="en-US" sz="2000" dirty="0"/>
              <a:t>text</a:t>
            </a:r>
          </a:p>
          <a:p>
            <a:pPr lvl="1"/>
            <a:r>
              <a:rPr lang="en-US" sz="2000" dirty="0" smtClean="0"/>
              <a:t>(ex: </a:t>
            </a:r>
            <a:r>
              <a:rPr lang="en-US" sz="2000" i="1" dirty="0" smtClean="0"/>
              <a:t>[insert OpDiv specific information]</a:t>
            </a:r>
            <a:r>
              <a:rPr lang="en-US" sz="2000" dirty="0" smtClean="0"/>
              <a:t>)</a:t>
            </a:r>
            <a:endParaRPr lang="en-US" sz="2000" dirty="0"/>
          </a:p>
        </p:txBody>
      </p:sp>
      <p:sp>
        <p:nvSpPr>
          <p:cNvPr id="6" name="Slide Number Placeholder 5"/>
          <p:cNvSpPr>
            <a:spLocks noGrp="1"/>
          </p:cNvSpPr>
          <p:nvPr>
            <p:ph type="sldNum" sz="quarter" idx="12"/>
          </p:nvPr>
        </p:nvSpPr>
        <p:spPr/>
        <p:txBody>
          <a:bodyPr/>
          <a:lstStyle/>
          <a:p>
            <a:pPr>
              <a:defRPr/>
            </a:pPr>
            <a:r>
              <a:rPr lang="en-US" dirty="0" smtClean="0"/>
              <a:t>Page </a:t>
            </a:r>
            <a:fld id="{7FFCF92F-0657-4C95-9225-3EE816DD5A64}" type="slidenum">
              <a:rPr lang="en-US" smtClean="0"/>
              <a:pPr>
                <a:defRPr/>
              </a:pPr>
              <a:t>22</a:t>
            </a:fld>
            <a:endParaRPr lang="en-US" dirty="0"/>
          </a:p>
        </p:txBody>
      </p:sp>
      <p:sp>
        <p:nvSpPr>
          <p:cNvPr id="7" name="Rectangle 6" descr="What not to include" title="text box"/>
          <p:cNvSpPr/>
          <p:nvPr/>
        </p:nvSpPr>
        <p:spPr bwMode="auto">
          <a:xfrm>
            <a:off x="1295400" y="2667000"/>
            <a:ext cx="3352800" cy="457200"/>
          </a:xfrm>
          <a:prstGeom prst="rect">
            <a:avLst/>
          </a:prstGeom>
          <a:ln>
            <a:solidFill>
              <a:schemeClr val="tx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US" sz="2400" dirty="0"/>
              <a:t>DO NOT INCLUDE ME </a:t>
            </a:r>
            <a:endParaRPr kumimoji="0" lang="en-US" sz="2400" b="0" i="0" u="none" strike="noStrike" cap="none" normalizeH="0" baseline="0" dirty="0">
              <a:ln>
                <a:noFill/>
              </a:ln>
              <a:solidFill>
                <a:schemeClr val="tx1"/>
              </a:solidFill>
              <a:effectLst/>
              <a:latin typeface="Times" pitchFamily="-28" charset="0"/>
            </a:endParaRPr>
          </a:p>
        </p:txBody>
      </p:sp>
      <p:grpSp>
        <p:nvGrpSpPr>
          <p:cNvPr id="27" name="Group 26" descr="text box" title="Protection of sensitive information "/>
          <p:cNvGrpSpPr/>
          <p:nvPr/>
        </p:nvGrpSpPr>
        <p:grpSpPr>
          <a:xfrm>
            <a:off x="685800" y="3203137"/>
            <a:ext cx="7245350" cy="1701225"/>
            <a:chOff x="304800" y="4724400"/>
            <a:chExt cx="7245350" cy="1701225"/>
          </a:xfrm>
        </p:grpSpPr>
        <p:pic>
          <p:nvPicPr>
            <p:cNvPr id="1026" name="Picture 2" descr="containing an exert of text from the document." title="text box"/>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4724400"/>
              <a:ext cx="7245350" cy="1701225"/>
            </a:xfrm>
            <a:prstGeom prst="rect">
              <a:avLst/>
            </a:prstGeom>
            <a:ln/>
          </p:spPr>
          <p:style>
            <a:lnRef idx="2">
              <a:schemeClr val="accent1">
                <a:shade val="50000"/>
              </a:schemeClr>
            </a:lnRef>
            <a:fillRef idx="1">
              <a:schemeClr val="accent1"/>
            </a:fillRef>
            <a:effectRef idx="0">
              <a:schemeClr val="accent1"/>
            </a:effectRef>
            <a:fontRef idx="minor">
              <a:schemeClr val="lt1"/>
            </a:fontRef>
          </p:style>
        </p:pic>
        <p:cxnSp>
          <p:nvCxnSpPr>
            <p:cNvPr id="5" name="Straight Connector 4"/>
            <p:cNvCxnSpPr/>
            <p:nvPr/>
          </p:nvCxnSpPr>
          <p:spPr bwMode="auto">
            <a:xfrm>
              <a:off x="304800" y="5867400"/>
              <a:ext cx="7201712" cy="0"/>
            </a:xfrm>
            <a:prstGeom prst="line">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15" name="Straight Connector 14"/>
            <p:cNvCxnSpPr/>
            <p:nvPr/>
          </p:nvCxnSpPr>
          <p:spPr bwMode="auto">
            <a:xfrm flipV="1">
              <a:off x="7506512" y="5867402"/>
              <a:ext cx="0" cy="380998"/>
            </a:xfrm>
            <a:prstGeom prst="line">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grpSp>
    </p:spTree>
    <p:extLst>
      <p:ext uri="{BB962C8B-B14F-4D97-AF65-F5344CB8AC3E}">
        <p14:creationId xmlns:p14="http://schemas.microsoft.com/office/powerpoint/2010/main" val="14748034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Decision Tree</a:t>
            </a:r>
            <a:endParaRPr lang="en-US" dirty="0"/>
          </a:p>
        </p:txBody>
      </p:sp>
      <p:sp>
        <p:nvSpPr>
          <p:cNvPr id="2" name="Slide Number Placeholder 1"/>
          <p:cNvSpPr>
            <a:spLocks noGrp="1"/>
          </p:cNvSpPr>
          <p:nvPr>
            <p:ph type="sldNum" sz="quarter" idx="12"/>
          </p:nvPr>
        </p:nvSpPr>
        <p:spPr/>
        <p:txBody>
          <a:bodyPr/>
          <a:lstStyle/>
          <a:p>
            <a:pPr>
              <a:defRPr/>
            </a:pPr>
            <a:r>
              <a:rPr lang="en-US" smtClean="0"/>
              <a:t>Page </a:t>
            </a:r>
            <a:fld id="{0C1546A1-46A4-444B-A51D-83A1794557B8}" type="slidenum">
              <a:rPr lang="en-US" smtClean="0"/>
              <a:pPr>
                <a:defRPr/>
              </a:pPr>
              <a:t>23</a:t>
            </a:fld>
            <a:endParaRPr lang="en-US" dirty="0"/>
          </a:p>
        </p:txBody>
      </p:sp>
      <p:pic>
        <p:nvPicPr>
          <p:cNvPr id="5122" name="Picture 2" descr="cartoon picture depicting person questioning which way to follow or decision tree" title="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3250" y="2000250"/>
            <a:ext cx="2857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3017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0676" y="228600"/>
            <a:ext cx="4659924" cy="609600"/>
          </a:xfrm>
        </p:spPr>
        <p:txBody>
          <a:bodyPr/>
          <a:lstStyle/>
          <a:p>
            <a:pPr lvl="0" algn="r"/>
            <a:r>
              <a:rPr lang="en-US" sz="2750" dirty="0" smtClean="0"/>
              <a:t>Decision Tree</a:t>
            </a:r>
            <a:endParaRPr lang="en-US" sz="2750" dirty="0">
              <a:solidFill>
                <a:srgbClr val="000000"/>
              </a:solidFill>
            </a:endParaRPr>
          </a:p>
        </p:txBody>
      </p:sp>
      <p:sp>
        <p:nvSpPr>
          <p:cNvPr id="3" name="Content Placeholder 2"/>
          <p:cNvSpPr>
            <a:spLocks noGrp="1"/>
          </p:cNvSpPr>
          <p:nvPr>
            <p:ph idx="1"/>
          </p:nvPr>
        </p:nvSpPr>
        <p:spPr>
          <a:xfrm>
            <a:off x="304800" y="990600"/>
            <a:ext cx="8610600" cy="4648200"/>
          </a:xfrm>
        </p:spPr>
        <p:txBody>
          <a:bodyPr/>
          <a:lstStyle/>
          <a:p>
            <a:pPr marL="0" indent="0">
              <a:buNone/>
            </a:pPr>
            <a:r>
              <a:rPr lang="en-US" sz="2000" dirty="0" smtClean="0"/>
              <a:t>The Decision Tree in </a:t>
            </a:r>
            <a:r>
              <a:rPr lang="en-US" sz="2000" b="1" dirty="0" smtClean="0"/>
              <a:t>Appendix E</a:t>
            </a:r>
            <a:r>
              <a:rPr lang="en-US" sz="2000" dirty="0" smtClean="0"/>
              <a:t> provides a series of questions to assist you in the selection of the applicable security and privacy language for your requiring activity</a:t>
            </a:r>
          </a:p>
          <a:p>
            <a:r>
              <a:rPr lang="en-US" sz="2000" dirty="0" smtClean="0"/>
              <a:t>This is not a complete list</a:t>
            </a:r>
          </a:p>
          <a:p>
            <a:r>
              <a:rPr lang="en-US" sz="2000" dirty="0" smtClean="0"/>
              <a:t>This list has been created to help you </a:t>
            </a:r>
          </a:p>
          <a:p>
            <a:r>
              <a:rPr lang="en-US" sz="2000" dirty="0" smtClean="0"/>
              <a:t>There have been requests to automate this process and help you in the selection of the applicable language given the type of procurement, which we will look into in the near future as resources become available</a:t>
            </a:r>
          </a:p>
        </p:txBody>
      </p:sp>
      <p:sp>
        <p:nvSpPr>
          <p:cNvPr id="6" name="Slide Number Placeholder 5"/>
          <p:cNvSpPr>
            <a:spLocks noGrp="1"/>
          </p:cNvSpPr>
          <p:nvPr>
            <p:ph type="sldNum" sz="quarter" idx="12"/>
          </p:nvPr>
        </p:nvSpPr>
        <p:spPr/>
        <p:txBody>
          <a:bodyPr/>
          <a:lstStyle/>
          <a:p>
            <a:pPr>
              <a:defRPr/>
            </a:pPr>
            <a:r>
              <a:rPr lang="en-US" dirty="0" smtClean="0"/>
              <a:t>Page </a:t>
            </a:r>
            <a:fld id="{7FFCF92F-0657-4C95-9225-3EE816DD5A64}" type="slidenum">
              <a:rPr lang="en-US" smtClean="0"/>
              <a:pPr>
                <a:defRPr/>
              </a:pPr>
              <a:t>24</a:t>
            </a:fld>
            <a:endParaRPr lang="en-US" dirty="0"/>
          </a:p>
        </p:txBody>
      </p:sp>
      <p:sp>
        <p:nvSpPr>
          <p:cNvPr id="4" name="Rectangle 3" descr="Decision Tree note&#10;" title="text box"/>
          <p:cNvSpPr/>
          <p:nvPr/>
        </p:nvSpPr>
        <p:spPr>
          <a:xfrm>
            <a:off x="382829" y="4191000"/>
            <a:ext cx="8305800" cy="584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en-US" sz="1600" b="1" dirty="0" smtClean="0">
                <a:solidFill>
                  <a:schemeClr val="tx1"/>
                </a:solidFill>
              </a:rPr>
              <a:t>Note: </a:t>
            </a:r>
            <a:r>
              <a:rPr lang="en-US" sz="1600" dirty="0" smtClean="0">
                <a:solidFill>
                  <a:schemeClr val="tx1"/>
                </a:solidFill>
              </a:rPr>
              <a:t>These questions serve as a </a:t>
            </a:r>
            <a:r>
              <a:rPr lang="en-US" sz="1600" dirty="0">
                <a:solidFill>
                  <a:schemeClr val="tx1"/>
                </a:solidFill>
              </a:rPr>
              <a:t>guide </a:t>
            </a:r>
            <a:r>
              <a:rPr lang="en-US" sz="1600" dirty="0" smtClean="0">
                <a:solidFill>
                  <a:schemeClr val="tx1"/>
                </a:solidFill>
              </a:rPr>
              <a:t>only. You </a:t>
            </a:r>
            <a:r>
              <a:rPr lang="en-US" sz="1600" dirty="0">
                <a:solidFill>
                  <a:schemeClr val="tx1"/>
                </a:solidFill>
              </a:rPr>
              <a:t>will need to confer with </a:t>
            </a:r>
            <a:r>
              <a:rPr lang="en-US" sz="1600" dirty="0" smtClean="0">
                <a:solidFill>
                  <a:schemeClr val="tx1"/>
                </a:solidFill>
              </a:rPr>
              <a:t>your Security </a:t>
            </a:r>
            <a:r>
              <a:rPr lang="en-US" sz="1600" dirty="0">
                <a:solidFill>
                  <a:schemeClr val="tx1"/>
                </a:solidFill>
              </a:rPr>
              <a:t>and Privacy </a:t>
            </a:r>
            <a:r>
              <a:rPr lang="en-US" sz="1600" dirty="0" smtClean="0">
                <a:solidFill>
                  <a:schemeClr val="tx1"/>
                </a:solidFill>
              </a:rPr>
              <a:t>officers to </a:t>
            </a:r>
            <a:r>
              <a:rPr lang="en-US" sz="1600" dirty="0">
                <a:solidFill>
                  <a:schemeClr val="tx1"/>
                </a:solidFill>
              </a:rPr>
              <a:t>determine the </a:t>
            </a:r>
            <a:r>
              <a:rPr lang="en-US" sz="1600" dirty="0" smtClean="0">
                <a:solidFill>
                  <a:schemeClr val="tx1"/>
                </a:solidFill>
              </a:rPr>
              <a:t>applicable language for the requiring activity. </a:t>
            </a:r>
            <a:endParaRPr lang="en-US" sz="1600" dirty="0">
              <a:solidFill>
                <a:schemeClr val="tx1"/>
              </a:solidFill>
            </a:endParaRPr>
          </a:p>
        </p:txBody>
      </p:sp>
    </p:spTree>
    <p:extLst>
      <p:ext uri="{BB962C8B-B14F-4D97-AF65-F5344CB8AC3E}">
        <p14:creationId xmlns:p14="http://schemas.microsoft.com/office/powerpoint/2010/main" val="36627104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648200" y="228600"/>
            <a:ext cx="4050323" cy="533400"/>
          </a:xfrm>
        </p:spPr>
        <p:txBody>
          <a:bodyPr/>
          <a:lstStyle/>
          <a:p>
            <a:r>
              <a:rPr lang="en-US" dirty="0" smtClean="0"/>
              <a:t>Decision Tree Excerpt</a:t>
            </a:r>
            <a:endParaRPr lang="en-US" dirty="0"/>
          </a:p>
        </p:txBody>
      </p:sp>
      <p:sp>
        <p:nvSpPr>
          <p:cNvPr id="4" name="Slide Number Placeholder 3"/>
          <p:cNvSpPr>
            <a:spLocks noGrp="1"/>
          </p:cNvSpPr>
          <p:nvPr>
            <p:ph type="sldNum" sz="quarter" idx="12"/>
          </p:nvPr>
        </p:nvSpPr>
        <p:spPr/>
        <p:txBody>
          <a:bodyPr/>
          <a:lstStyle/>
          <a:p>
            <a:pPr>
              <a:defRPr/>
            </a:pPr>
            <a:r>
              <a:rPr lang="en-US" smtClean="0"/>
              <a:t>Page </a:t>
            </a:r>
            <a:fld id="{7FFCF92F-0657-4C95-9225-3EE816DD5A64}" type="slidenum">
              <a:rPr lang="en-US" smtClean="0"/>
              <a:pPr>
                <a:defRPr/>
              </a:pPr>
              <a:t>25</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931092529"/>
              </p:ext>
            </p:extLst>
          </p:nvPr>
        </p:nvGraphicFramePr>
        <p:xfrm>
          <a:off x="228600" y="1049115"/>
          <a:ext cx="8610600" cy="5457449"/>
        </p:xfrm>
        <a:graphic>
          <a:graphicData uri="http://schemas.openxmlformats.org/drawingml/2006/table">
            <a:tbl>
              <a:tblPr firstRow="1" firstCol="1" lastRow="1" lastCol="1" bandRow="1" bandCol="1"/>
              <a:tblGrid>
                <a:gridCol w="2149205">
                  <a:extLst>
                    <a:ext uri="{9D8B030D-6E8A-4147-A177-3AD203B41FA5}">
                      <a16:colId xmlns:a16="http://schemas.microsoft.com/office/drawing/2014/main" val="20000"/>
                    </a:ext>
                  </a:extLst>
                </a:gridCol>
                <a:gridCol w="2651395">
                  <a:extLst>
                    <a:ext uri="{9D8B030D-6E8A-4147-A177-3AD203B41FA5}">
                      <a16:colId xmlns:a16="http://schemas.microsoft.com/office/drawing/2014/main" val="20001"/>
                    </a:ext>
                  </a:extLst>
                </a:gridCol>
                <a:gridCol w="2781895">
                  <a:extLst>
                    <a:ext uri="{9D8B030D-6E8A-4147-A177-3AD203B41FA5}">
                      <a16:colId xmlns:a16="http://schemas.microsoft.com/office/drawing/2014/main" val="20002"/>
                    </a:ext>
                  </a:extLst>
                </a:gridCol>
                <a:gridCol w="1028105">
                  <a:extLst>
                    <a:ext uri="{9D8B030D-6E8A-4147-A177-3AD203B41FA5}">
                      <a16:colId xmlns:a16="http://schemas.microsoft.com/office/drawing/2014/main" val="20003"/>
                    </a:ext>
                  </a:extLst>
                </a:gridCol>
              </a:tblGrid>
              <a:tr h="360707">
                <a:tc>
                  <a:txBody>
                    <a:bodyPr/>
                    <a:lstStyle/>
                    <a:p>
                      <a:pPr marL="0" marR="0">
                        <a:spcBef>
                          <a:spcPts val="0"/>
                        </a:spcBef>
                        <a:spcAft>
                          <a:spcPts val="0"/>
                        </a:spcAft>
                      </a:pPr>
                      <a:r>
                        <a:rPr lang="en-US" sz="1200" b="1" dirty="0">
                          <a:effectLst/>
                          <a:latin typeface="Times New Roman"/>
                          <a:ea typeface="Calibri"/>
                        </a:rPr>
                        <a:t>Criteria Question – </a:t>
                      </a:r>
                      <a:endParaRPr lang="en-US" sz="1200" dirty="0">
                        <a:effectLst/>
                        <a:latin typeface="Times New Roman"/>
                        <a:ea typeface="Calibri"/>
                      </a:endParaRPr>
                    </a:p>
                    <a:p>
                      <a:pPr marL="0" marR="0">
                        <a:spcBef>
                          <a:spcPts val="0"/>
                        </a:spcBef>
                        <a:spcAft>
                          <a:spcPts val="0"/>
                        </a:spcAft>
                      </a:pPr>
                      <a:r>
                        <a:rPr lang="en-US" sz="1200" b="1" dirty="0">
                          <a:effectLst/>
                          <a:latin typeface="Times New Roman"/>
                          <a:ea typeface="Calibri"/>
                        </a:rPr>
                        <a:t>Does your acquisition…</a:t>
                      </a:r>
                      <a:endParaRPr lang="en-US" sz="1200" dirty="0">
                        <a:effectLst/>
                        <a:latin typeface="Times New Roman"/>
                        <a:ea typeface="Calibri"/>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0"/>
                        </a:spcBef>
                        <a:spcAft>
                          <a:spcPts val="0"/>
                        </a:spcAft>
                      </a:pPr>
                      <a:r>
                        <a:rPr lang="en-US" sz="1200" b="1">
                          <a:effectLst/>
                          <a:latin typeface="Times New Roman"/>
                          <a:ea typeface="Calibri"/>
                        </a:rPr>
                        <a:t> If yes, insert language from the following sections/sub-sections</a:t>
                      </a:r>
                      <a:endParaRPr lang="en-US" sz="1200">
                        <a:effectLst/>
                        <a:latin typeface="Times New Roman"/>
                        <a:ea typeface="Calibri"/>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0"/>
                        </a:spcBef>
                        <a:spcAft>
                          <a:spcPts val="0"/>
                        </a:spcAft>
                      </a:pPr>
                      <a:r>
                        <a:rPr lang="en-US" sz="1200" b="1">
                          <a:effectLst/>
                          <a:latin typeface="Times New Roman"/>
                          <a:ea typeface="Calibri"/>
                        </a:rPr>
                        <a:t>HHSAR/FAR Clauses</a:t>
                      </a:r>
                      <a:endParaRPr lang="en-US" sz="1200">
                        <a:effectLst/>
                        <a:latin typeface="Times New Roman"/>
                        <a:ea typeface="Calibri"/>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0"/>
                        </a:spcBef>
                        <a:spcAft>
                          <a:spcPts val="0"/>
                        </a:spcAft>
                      </a:pPr>
                      <a:r>
                        <a:rPr lang="en-US" sz="1200" b="1">
                          <a:effectLst/>
                          <a:latin typeface="Times New Roman"/>
                          <a:ea typeface="Calibri"/>
                        </a:rPr>
                        <a:t>Complete?</a:t>
                      </a:r>
                      <a:endParaRPr lang="en-US" sz="1200">
                        <a:effectLst/>
                        <a:latin typeface="Times New Roman"/>
                        <a:ea typeface="Calibri"/>
                      </a:endParaRPr>
                    </a:p>
                    <a:p>
                      <a:pPr marL="0" marR="0" algn="ctr">
                        <a:spcBef>
                          <a:spcPts val="0"/>
                        </a:spcBef>
                        <a:spcAft>
                          <a:spcPts val="0"/>
                        </a:spcAft>
                      </a:pPr>
                      <a:r>
                        <a:rPr lang="en-US" sz="1200" b="1">
                          <a:effectLst/>
                          <a:latin typeface="Times New Roman"/>
                          <a:ea typeface="Calibri"/>
                        </a:rPr>
                        <a:t>(√)</a:t>
                      </a:r>
                      <a:endParaRPr lang="en-US" sz="1200">
                        <a:effectLst/>
                        <a:latin typeface="Times New Roman"/>
                        <a:ea typeface="Calibri"/>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1053399">
                <a:tc>
                  <a:txBody>
                    <a:bodyPr/>
                    <a:lstStyle/>
                    <a:p>
                      <a:pPr marL="0" marR="0">
                        <a:spcBef>
                          <a:spcPts val="0"/>
                        </a:spcBef>
                        <a:spcAft>
                          <a:spcPts val="0"/>
                        </a:spcAft>
                      </a:pPr>
                      <a:r>
                        <a:rPr lang="en-US" sz="1200" dirty="0">
                          <a:effectLst/>
                          <a:latin typeface="Times New Roman"/>
                          <a:ea typeface="Calibri"/>
                        </a:rPr>
                        <a:t>require routine physical and logical access to controlled government facilities and systems?</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spcBef>
                          <a:spcPts val="0"/>
                        </a:spcBef>
                        <a:spcAft>
                          <a:spcPts val="0"/>
                        </a:spcAft>
                        <a:buFont typeface="Symbol"/>
                        <a:buChar char=""/>
                      </a:pPr>
                      <a:r>
                        <a:rPr lang="en-US" sz="1200" dirty="0">
                          <a:effectLst/>
                          <a:latin typeface="Times New Roman"/>
                          <a:ea typeface="Calibri"/>
                        </a:rPr>
                        <a:t>Section 2: All</a:t>
                      </a:r>
                    </a:p>
                    <a:p>
                      <a:pPr marL="342900" marR="0" lvl="0" indent="-342900">
                        <a:spcBef>
                          <a:spcPts val="0"/>
                        </a:spcBef>
                        <a:spcAft>
                          <a:spcPts val="0"/>
                        </a:spcAft>
                        <a:buFont typeface="Symbol"/>
                        <a:buChar char=""/>
                      </a:pPr>
                      <a:r>
                        <a:rPr lang="en-US" sz="1200" dirty="0">
                          <a:effectLst/>
                          <a:latin typeface="Times New Roman"/>
                          <a:ea typeface="Calibri"/>
                        </a:rPr>
                        <a:t>Section 3: applicable language as determined by the </a:t>
                      </a:r>
                      <a:r>
                        <a:rPr lang="en-US" sz="1200" dirty="0" err="1">
                          <a:effectLst/>
                          <a:latin typeface="Times New Roman"/>
                          <a:ea typeface="Calibri"/>
                        </a:rPr>
                        <a:t>OpDiv</a:t>
                      </a:r>
                      <a:r>
                        <a:rPr lang="en-US" sz="1200" dirty="0">
                          <a:effectLst/>
                          <a:latin typeface="Times New Roman"/>
                          <a:ea typeface="Calibri"/>
                        </a:rPr>
                        <a:t> Senior Official for Privacy</a:t>
                      </a:r>
                    </a:p>
                    <a:p>
                      <a:pPr marL="0" marR="0">
                        <a:spcBef>
                          <a:spcPts val="0"/>
                        </a:spcBef>
                        <a:spcAft>
                          <a:spcPts val="0"/>
                        </a:spcAft>
                      </a:pPr>
                      <a:r>
                        <a:rPr lang="en-US" sz="1200" dirty="0">
                          <a:effectLst/>
                          <a:latin typeface="Times New Roman"/>
                          <a:ea typeface="Calibri"/>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effectLst/>
                          <a:latin typeface="Times New Roman"/>
                          <a:ea typeface="Calibri"/>
                        </a:rPr>
                        <a:t>Examples of applicable clauses:</a:t>
                      </a:r>
                    </a:p>
                    <a:p>
                      <a:pPr marL="0" marR="0">
                        <a:spcBef>
                          <a:spcPts val="0"/>
                        </a:spcBef>
                        <a:spcAft>
                          <a:spcPts val="0"/>
                        </a:spcAft>
                      </a:pPr>
                      <a:r>
                        <a:rPr lang="en-US" sz="1200" dirty="0">
                          <a:effectLst/>
                          <a:latin typeface="Times New Roman"/>
                          <a:ea typeface="Calibri"/>
                        </a:rPr>
                        <a:t>FAR 52.204-9 Personal Identity Verification of Contractor Personnel FAR 52.239-1 Privacy or Security Safeguards, etc.</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effectLst/>
                          <a:latin typeface="Times New Roman"/>
                          <a:ea typeface="Calibri"/>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009023">
                <a:tc>
                  <a:txBody>
                    <a:bodyPr/>
                    <a:lstStyle/>
                    <a:p>
                      <a:pPr marL="0" marR="0">
                        <a:spcBef>
                          <a:spcPts val="0"/>
                        </a:spcBef>
                        <a:spcAft>
                          <a:spcPts val="0"/>
                        </a:spcAft>
                      </a:pPr>
                      <a:r>
                        <a:rPr lang="en-US" sz="1200" dirty="0">
                          <a:effectLst/>
                          <a:latin typeface="Times New Roman"/>
                          <a:ea typeface="Calibri"/>
                        </a:rPr>
                        <a:t>require </a:t>
                      </a:r>
                      <a:r>
                        <a:rPr lang="en-US" sz="1200" dirty="0" smtClean="0">
                          <a:effectLst/>
                          <a:latin typeface="Times New Roman"/>
                          <a:ea typeface="Calibri"/>
                        </a:rPr>
                        <a:t>personnel to have routine </a:t>
                      </a:r>
                      <a:r>
                        <a:rPr lang="en-US" sz="1200" dirty="0">
                          <a:effectLst/>
                          <a:latin typeface="Times New Roman"/>
                          <a:ea typeface="Calibri"/>
                        </a:rPr>
                        <a:t>physical access to controlled government </a:t>
                      </a:r>
                      <a:r>
                        <a:rPr lang="en-US" sz="1200" dirty="0" smtClean="0">
                          <a:effectLst/>
                          <a:latin typeface="Times New Roman"/>
                          <a:ea typeface="Calibri"/>
                        </a:rPr>
                        <a:t>facilities, but not systems?</a:t>
                      </a:r>
                      <a:endParaRPr lang="en-US" sz="1200" dirty="0">
                        <a:effectLst/>
                        <a:latin typeface="Times New Roman"/>
                        <a:ea typeface="Calibri"/>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spcBef>
                          <a:spcPts val="0"/>
                        </a:spcBef>
                        <a:spcAft>
                          <a:spcPts val="0"/>
                        </a:spcAft>
                        <a:buFont typeface="Symbol"/>
                        <a:buChar char=""/>
                      </a:pPr>
                      <a:r>
                        <a:rPr lang="en-US" sz="1200" dirty="0">
                          <a:effectLst/>
                          <a:latin typeface="Times New Roman"/>
                          <a:ea typeface="Calibri"/>
                        </a:rPr>
                        <a:t>Section 2: applicable language may include: Training, Incident Response, HSPD-12, and from Baseline Security Requirements no. 9 and 10</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effectLst/>
                          <a:latin typeface="Times New Roman"/>
                          <a:ea typeface="Calibri"/>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effectLst/>
                          <a:latin typeface="Times New Roman"/>
                          <a:ea typeface="Calibri"/>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901768">
                <a:tc>
                  <a:txBody>
                    <a:bodyPr/>
                    <a:lstStyle/>
                    <a:p>
                      <a:pPr marL="0" marR="0">
                        <a:spcBef>
                          <a:spcPts val="0"/>
                        </a:spcBef>
                        <a:spcAft>
                          <a:spcPts val="0"/>
                        </a:spcAft>
                      </a:pPr>
                      <a:r>
                        <a:rPr lang="en-US" sz="1200" dirty="0">
                          <a:effectLst/>
                          <a:latin typeface="Times New Roman"/>
                          <a:ea typeface="Calibri"/>
                        </a:rPr>
                        <a:t>require physical and logical access to government systems and/or data housed at Contractor facilities?</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spcBef>
                          <a:spcPts val="0"/>
                        </a:spcBef>
                        <a:spcAft>
                          <a:spcPts val="0"/>
                        </a:spcAft>
                        <a:buFont typeface="Symbol"/>
                        <a:buChar char=""/>
                      </a:pPr>
                      <a:r>
                        <a:rPr lang="en-US" sz="1200">
                          <a:effectLst/>
                          <a:latin typeface="Times New Roman"/>
                          <a:ea typeface="Calibri"/>
                        </a:rPr>
                        <a:t>Section 2: All</a:t>
                      </a:r>
                    </a:p>
                    <a:p>
                      <a:pPr marL="342900" marR="0" lvl="0" indent="-342900">
                        <a:spcBef>
                          <a:spcPts val="0"/>
                        </a:spcBef>
                        <a:spcAft>
                          <a:spcPts val="0"/>
                        </a:spcAft>
                        <a:buFont typeface="Symbol"/>
                        <a:buChar char=""/>
                      </a:pPr>
                      <a:r>
                        <a:rPr lang="en-US" sz="1200">
                          <a:effectLst/>
                          <a:latin typeface="Times New Roman"/>
                          <a:ea typeface="Calibri"/>
                        </a:rPr>
                        <a:t>Section 3: applicable language as determined by the OpDiv Senior Official for Privacy Section 4: All</a:t>
                      </a:r>
                    </a:p>
                    <a:p>
                      <a:pPr marL="0" marR="0">
                        <a:spcBef>
                          <a:spcPts val="0"/>
                        </a:spcBef>
                        <a:spcAft>
                          <a:spcPts val="0"/>
                        </a:spcAft>
                      </a:pPr>
                      <a:r>
                        <a:rPr lang="en-US" sz="1200">
                          <a:effectLst/>
                          <a:latin typeface="Times New Roman"/>
                          <a:ea typeface="Calibri"/>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effectLst/>
                          <a:latin typeface="Times New Roman"/>
                          <a:ea typeface="Calibri"/>
                        </a:rPr>
                        <a:t>FAR 52.239-1 Privacy or Security Safeguards; FAR 52.204-21 Basic Safeguarding of Covered Contractor Information Systems; etc.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effectLst/>
                          <a:latin typeface="Times New Roman"/>
                          <a:ea typeface="Calibri"/>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198634">
                <a:tc>
                  <a:txBody>
                    <a:bodyPr/>
                    <a:lstStyle/>
                    <a:p>
                      <a:pPr marL="0" marR="0">
                        <a:spcBef>
                          <a:spcPts val="0"/>
                        </a:spcBef>
                        <a:spcAft>
                          <a:spcPts val="0"/>
                        </a:spcAft>
                      </a:pPr>
                      <a:r>
                        <a:rPr lang="en-US" sz="1200" dirty="0">
                          <a:solidFill>
                            <a:srgbClr val="000000"/>
                          </a:solidFill>
                          <a:effectLst/>
                          <a:latin typeface="Times New Roman"/>
                          <a:ea typeface="Calibri"/>
                        </a:rPr>
                        <a:t>requires that the  contractor or a subcontractor at any tier will have </a:t>
                      </a:r>
                      <a:r>
                        <a:rPr lang="en-US" sz="1200" u="none" strike="noStrike" dirty="0" smtClean="0">
                          <a:solidFill>
                            <a:srgbClr val="000000"/>
                          </a:solidFill>
                          <a:effectLst/>
                          <a:latin typeface="Times New Roman"/>
                          <a:ea typeface="Calibri"/>
                          <a:hlinkClick r:id="rId2" tooltip="Federal contract information"/>
                        </a:rPr>
                        <a:t>government information</a:t>
                      </a:r>
                      <a:r>
                        <a:rPr lang="en-US" sz="1200" dirty="0" smtClean="0">
                          <a:solidFill>
                            <a:srgbClr val="000000"/>
                          </a:solidFill>
                          <a:effectLst/>
                          <a:latin typeface="Times New Roman"/>
                          <a:ea typeface="Calibri"/>
                        </a:rPr>
                        <a:t> </a:t>
                      </a:r>
                      <a:r>
                        <a:rPr lang="en-US" sz="1200" dirty="0">
                          <a:solidFill>
                            <a:srgbClr val="000000"/>
                          </a:solidFill>
                          <a:effectLst/>
                          <a:latin typeface="Times New Roman"/>
                          <a:ea typeface="Calibri"/>
                        </a:rPr>
                        <a:t>residing in or transiting through its </a:t>
                      </a:r>
                      <a:r>
                        <a:rPr lang="en-US" sz="1200" u="none" strike="noStrike" dirty="0">
                          <a:solidFill>
                            <a:srgbClr val="000000"/>
                          </a:solidFill>
                          <a:effectLst/>
                          <a:latin typeface="Times New Roman"/>
                          <a:ea typeface="Calibri"/>
                          <a:hlinkClick r:id="rId3" tooltip="information system"/>
                        </a:rPr>
                        <a:t>information system</a:t>
                      </a:r>
                      <a:r>
                        <a:rPr lang="en-US" sz="1200" dirty="0">
                          <a:solidFill>
                            <a:srgbClr val="000000"/>
                          </a:solidFill>
                          <a:effectLst/>
                          <a:latin typeface="Times New Roman"/>
                          <a:ea typeface="Calibri"/>
                        </a:rPr>
                        <a:t>?</a:t>
                      </a:r>
                      <a:endParaRPr lang="en-US" sz="1200" dirty="0">
                        <a:effectLst/>
                        <a:latin typeface="Times New Roman"/>
                        <a:ea typeface="Calibri"/>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spcBef>
                          <a:spcPts val="0"/>
                        </a:spcBef>
                        <a:spcAft>
                          <a:spcPts val="0"/>
                        </a:spcAft>
                        <a:buFont typeface="Symbol"/>
                        <a:buChar char=""/>
                      </a:pPr>
                      <a:r>
                        <a:rPr lang="en-US" sz="1200">
                          <a:solidFill>
                            <a:srgbClr val="000000"/>
                          </a:solidFill>
                          <a:effectLst/>
                          <a:latin typeface="Times New Roman"/>
                          <a:ea typeface="Calibri"/>
                        </a:rPr>
                        <a:t>Section 2: applicable language as determined by the OpDiv Senior Official for Privacy</a:t>
                      </a:r>
                      <a:endParaRPr lang="en-US" sz="1200">
                        <a:effectLst/>
                        <a:latin typeface="Times New Roman"/>
                        <a:ea typeface="Calibri"/>
                      </a:endParaRPr>
                    </a:p>
                    <a:p>
                      <a:pPr marL="342900" marR="0" lvl="0" indent="-342900">
                        <a:spcBef>
                          <a:spcPts val="0"/>
                        </a:spcBef>
                        <a:spcAft>
                          <a:spcPts val="0"/>
                        </a:spcAft>
                        <a:buFont typeface="Symbol"/>
                        <a:buChar char=""/>
                      </a:pPr>
                      <a:r>
                        <a:rPr lang="en-US" sz="1200">
                          <a:solidFill>
                            <a:srgbClr val="000000"/>
                          </a:solidFill>
                          <a:effectLst/>
                          <a:latin typeface="Times New Roman"/>
                          <a:ea typeface="Calibri"/>
                        </a:rPr>
                        <a:t>Section 3: applicable language as determined by the OpDiv Senior Official for Privacy</a:t>
                      </a:r>
                      <a:endParaRPr lang="en-US" sz="1200">
                        <a:effectLst/>
                        <a:latin typeface="Times New Roman"/>
                        <a:ea typeface="Calibri"/>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rgbClr val="000000"/>
                          </a:solidFill>
                          <a:effectLst/>
                          <a:latin typeface="Times New Roman"/>
                          <a:ea typeface="Calibri"/>
                        </a:rPr>
                        <a:t>FAR 52.204-21 Basic Safeguarding of Covered Contractor Information Systems (JUN 2016); etc.</a:t>
                      </a:r>
                      <a:endParaRPr lang="en-US" sz="1200" dirty="0">
                        <a:effectLst/>
                        <a:latin typeface="Times New Roman"/>
                        <a:ea typeface="Calibri"/>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effectLst/>
                          <a:latin typeface="Times New Roman"/>
                          <a:ea typeface="Calibri"/>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916233">
                <a:tc>
                  <a:txBody>
                    <a:bodyPr/>
                    <a:lstStyle/>
                    <a:p>
                      <a:pPr marL="0" marR="0">
                        <a:spcBef>
                          <a:spcPts val="0"/>
                        </a:spcBef>
                        <a:spcAft>
                          <a:spcPts val="0"/>
                        </a:spcAft>
                      </a:pPr>
                      <a:r>
                        <a:rPr lang="en-US" sz="1200">
                          <a:effectLst/>
                          <a:latin typeface="Times New Roman"/>
                          <a:ea typeface="Calibri"/>
                        </a:rPr>
                        <a:t>involve only logical access to government/contractor owned contractor </a:t>
                      </a:r>
                      <a:r>
                        <a:rPr lang="en-US" sz="1200">
                          <a:solidFill>
                            <a:srgbClr val="000000"/>
                          </a:solidFill>
                          <a:effectLst/>
                          <a:latin typeface="Times New Roman"/>
                          <a:ea typeface="Calibri"/>
                        </a:rPr>
                        <a:t>operated system housing government data?</a:t>
                      </a:r>
                      <a:endParaRPr lang="en-US" sz="1200">
                        <a:effectLst/>
                        <a:latin typeface="Times New Roman"/>
                        <a:ea typeface="Calibri"/>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spcBef>
                          <a:spcPts val="0"/>
                        </a:spcBef>
                        <a:spcAft>
                          <a:spcPts val="0"/>
                        </a:spcAft>
                        <a:buFont typeface="Symbol"/>
                        <a:buChar char=""/>
                      </a:pPr>
                      <a:r>
                        <a:rPr lang="en-US" sz="1200" dirty="0">
                          <a:effectLst/>
                          <a:latin typeface="Times New Roman"/>
                          <a:ea typeface="Calibri"/>
                        </a:rPr>
                        <a:t>Section 2: All</a:t>
                      </a:r>
                    </a:p>
                    <a:p>
                      <a:pPr marL="342900" marR="0" lvl="0" indent="-342900">
                        <a:spcBef>
                          <a:spcPts val="0"/>
                        </a:spcBef>
                        <a:spcAft>
                          <a:spcPts val="0"/>
                        </a:spcAft>
                        <a:buFont typeface="Symbol"/>
                        <a:buChar char=""/>
                      </a:pPr>
                      <a:r>
                        <a:rPr lang="en-US" sz="1200" dirty="0">
                          <a:effectLst/>
                          <a:latin typeface="Times New Roman"/>
                          <a:ea typeface="Calibri"/>
                        </a:rPr>
                        <a:t>Section 3: applicable language as determined by the </a:t>
                      </a:r>
                      <a:r>
                        <a:rPr lang="en-US" sz="1200" dirty="0" err="1">
                          <a:effectLst/>
                          <a:latin typeface="Times New Roman"/>
                          <a:ea typeface="Calibri"/>
                        </a:rPr>
                        <a:t>OpDiv</a:t>
                      </a:r>
                      <a:r>
                        <a:rPr lang="en-US" sz="1200" dirty="0">
                          <a:effectLst/>
                          <a:latin typeface="Times New Roman"/>
                          <a:ea typeface="Calibri"/>
                        </a:rPr>
                        <a:t> Senior Official for Privacy</a:t>
                      </a:r>
                    </a:p>
                    <a:p>
                      <a:pPr marL="342900" marR="0" lvl="0" indent="-342900">
                        <a:spcBef>
                          <a:spcPts val="0"/>
                        </a:spcBef>
                        <a:spcAft>
                          <a:spcPts val="0"/>
                        </a:spcAft>
                        <a:buFont typeface="Symbol"/>
                        <a:buChar char=""/>
                      </a:pPr>
                      <a:r>
                        <a:rPr lang="en-US" sz="1200" dirty="0">
                          <a:effectLst/>
                          <a:latin typeface="Times New Roman"/>
                          <a:ea typeface="Calibri"/>
                        </a:rPr>
                        <a:t> Section 4: </a:t>
                      </a:r>
                      <a:r>
                        <a:rPr lang="en-US" sz="1200" dirty="0" smtClean="0">
                          <a:effectLst/>
                          <a:latin typeface="Times New Roman"/>
                          <a:ea typeface="Calibri"/>
                        </a:rPr>
                        <a:t>All</a:t>
                      </a:r>
                      <a:endParaRPr lang="en-US" sz="1200" dirty="0">
                        <a:effectLst/>
                        <a:latin typeface="Times New Roman"/>
                        <a:ea typeface="Calibri"/>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effectLst/>
                          <a:latin typeface="Times New Roman"/>
                          <a:ea typeface="Calibri"/>
                        </a:rPr>
                        <a:t>FAR 52.239-1 Privacy or Security Safeguards; FAR 52.204-21 Basic Safeguarding of Covered Contractor Information Systems; etc.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effectLst/>
                          <a:latin typeface="Times New Roman"/>
                          <a:ea typeface="Calibri"/>
                        </a:rPr>
                        <a: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0679716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Deliverables</a:t>
            </a:r>
            <a:endParaRPr lang="en-US" dirty="0"/>
          </a:p>
        </p:txBody>
      </p:sp>
      <p:sp>
        <p:nvSpPr>
          <p:cNvPr id="4" name="Slide Number Placeholder 3"/>
          <p:cNvSpPr>
            <a:spLocks noGrp="1"/>
          </p:cNvSpPr>
          <p:nvPr>
            <p:ph type="sldNum" sz="quarter" idx="12"/>
          </p:nvPr>
        </p:nvSpPr>
        <p:spPr/>
        <p:txBody>
          <a:bodyPr/>
          <a:lstStyle/>
          <a:p>
            <a:pPr>
              <a:defRPr/>
            </a:pPr>
            <a:r>
              <a:rPr lang="en-US" smtClean="0"/>
              <a:t>Page </a:t>
            </a:r>
            <a:fld id="{7FFCF92F-0657-4C95-9225-3EE816DD5A64}" type="slidenum">
              <a:rPr lang="en-US" smtClean="0"/>
              <a:pPr>
                <a:defRPr/>
              </a:pPr>
              <a:t>26</a:t>
            </a:fld>
            <a:endParaRPr lang="en-US" dirty="0"/>
          </a:p>
        </p:txBody>
      </p:sp>
      <p:pic>
        <p:nvPicPr>
          <p:cNvPr id="6146" name="Picture 2" descr="cartoo picture of deliverables" title="image"/>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429000" y="2743200"/>
            <a:ext cx="2400300" cy="2009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044783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0" y="304800"/>
            <a:ext cx="5410200" cy="533400"/>
          </a:xfrm>
        </p:spPr>
        <p:txBody>
          <a:bodyPr/>
          <a:lstStyle/>
          <a:p>
            <a:pPr lvl="0" algn="r"/>
            <a:r>
              <a:rPr lang="en-US" sz="2400" dirty="0" smtClean="0"/>
              <a:t>List of Deliverables (Appendix D)</a:t>
            </a:r>
            <a:endParaRPr lang="en-US" sz="2400" dirty="0">
              <a:solidFill>
                <a:srgbClr val="000000"/>
              </a:solidFill>
            </a:endParaRPr>
          </a:p>
        </p:txBody>
      </p:sp>
      <p:sp>
        <p:nvSpPr>
          <p:cNvPr id="3" name="Content Placeholder 2"/>
          <p:cNvSpPr>
            <a:spLocks noGrp="1"/>
          </p:cNvSpPr>
          <p:nvPr>
            <p:ph idx="1"/>
          </p:nvPr>
        </p:nvSpPr>
        <p:spPr>
          <a:xfrm>
            <a:off x="381000" y="1295400"/>
            <a:ext cx="3352800" cy="4495800"/>
          </a:xfrm>
        </p:spPr>
        <p:txBody>
          <a:bodyPr/>
          <a:lstStyle/>
          <a:p>
            <a:r>
              <a:rPr lang="en-US" sz="2000" dirty="0" smtClean="0"/>
              <a:t>The </a:t>
            </a:r>
            <a:r>
              <a:rPr lang="en-US" sz="2000" dirty="0"/>
              <a:t>table </a:t>
            </a:r>
            <a:r>
              <a:rPr lang="en-US" sz="2000" dirty="0" smtClean="0"/>
              <a:t>in Appendix D contains </a:t>
            </a:r>
            <a:r>
              <a:rPr lang="en-US" sz="2000" dirty="0"/>
              <a:t>a </a:t>
            </a:r>
            <a:r>
              <a:rPr lang="en-US" sz="2000" dirty="0" smtClean="0"/>
              <a:t>list </a:t>
            </a:r>
            <a:r>
              <a:rPr lang="en-US" sz="2000" dirty="0"/>
              <a:t>of </a:t>
            </a:r>
            <a:r>
              <a:rPr lang="en-US" sz="2000" dirty="0" smtClean="0"/>
              <a:t>baseline </a:t>
            </a:r>
            <a:r>
              <a:rPr lang="en-US" sz="2000" dirty="0"/>
              <a:t>deliverables </a:t>
            </a:r>
            <a:r>
              <a:rPr lang="en-US" sz="2000" dirty="0" smtClean="0"/>
              <a:t>for each section to be included in your </a:t>
            </a:r>
            <a:r>
              <a:rPr lang="en-US" sz="2000" dirty="0"/>
              <a:t>Schedule of </a:t>
            </a:r>
            <a:r>
              <a:rPr lang="en-US" sz="2000" dirty="0" smtClean="0"/>
              <a:t>Deliverables</a:t>
            </a:r>
          </a:p>
          <a:p>
            <a:r>
              <a:rPr lang="en-US" sz="2000" dirty="0" smtClean="0"/>
              <a:t>The list may be customized to fit the requiring activity</a:t>
            </a:r>
          </a:p>
        </p:txBody>
      </p:sp>
      <p:sp>
        <p:nvSpPr>
          <p:cNvPr id="6" name="Slide Number Placeholder 5"/>
          <p:cNvSpPr>
            <a:spLocks noGrp="1"/>
          </p:cNvSpPr>
          <p:nvPr>
            <p:ph type="sldNum" sz="quarter" idx="12"/>
          </p:nvPr>
        </p:nvSpPr>
        <p:spPr/>
        <p:txBody>
          <a:bodyPr/>
          <a:lstStyle/>
          <a:p>
            <a:pPr>
              <a:defRPr/>
            </a:pPr>
            <a:r>
              <a:rPr lang="en-US" dirty="0" smtClean="0"/>
              <a:t>Page </a:t>
            </a:r>
            <a:fld id="{7FFCF92F-0657-4C95-9225-3EE816DD5A64}" type="slidenum">
              <a:rPr lang="en-US" smtClean="0"/>
              <a:pPr>
                <a:defRPr/>
              </a:pPr>
              <a:t>27</a:t>
            </a:fld>
            <a:endParaRPr lang="en-US" dirty="0"/>
          </a:p>
        </p:txBody>
      </p:sp>
      <p:pic>
        <p:nvPicPr>
          <p:cNvPr id="4098" name="Picture 2" descr="table example containing the list of deliverables. " title="tab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400" y="1138450"/>
            <a:ext cx="4648199" cy="51338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2125556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Privacy Contractor Requirements</a:t>
            </a:r>
            <a:endParaRPr lang="en-US" dirty="0"/>
          </a:p>
        </p:txBody>
      </p:sp>
      <p:sp>
        <p:nvSpPr>
          <p:cNvPr id="4" name="Slide Number Placeholder 3"/>
          <p:cNvSpPr>
            <a:spLocks noGrp="1"/>
          </p:cNvSpPr>
          <p:nvPr>
            <p:ph type="sldNum" sz="quarter" idx="12"/>
          </p:nvPr>
        </p:nvSpPr>
        <p:spPr/>
        <p:txBody>
          <a:bodyPr/>
          <a:lstStyle/>
          <a:p>
            <a:pPr>
              <a:defRPr/>
            </a:pPr>
            <a:r>
              <a:rPr lang="en-US" smtClean="0"/>
              <a:t>Page </a:t>
            </a:r>
            <a:fld id="{7FFCF92F-0657-4C95-9225-3EE816DD5A64}" type="slidenum">
              <a:rPr lang="en-US" smtClean="0"/>
              <a:pPr>
                <a:defRPr/>
              </a:pPr>
              <a:t>28</a:t>
            </a:fld>
            <a:endParaRPr lang="en-US" dirty="0"/>
          </a:p>
        </p:txBody>
      </p:sp>
      <p:pic>
        <p:nvPicPr>
          <p:cNvPr id="6" name="Content Placeholder 5" descr="picture of privacy-related words" title="picture"/>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286000" y="2438400"/>
            <a:ext cx="4267198" cy="3200399"/>
          </a:xfrm>
        </p:spPr>
      </p:pic>
    </p:spTree>
    <p:extLst>
      <p:ext uri="{BB962C8B-B14F-4D97-AF65-F5344CB8AC3E}">
        <p14:creationId xmlns:p14="http://schemas.microsoft.com/office/powerpoint/2010/main" val="385862843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Questions</a:t>
            </a:r>
            <a:endParaRPr lang="en-US" dirty="0"/>
          </a:p>
        </p:txBody>
      </p:sp>
      <p:pic>
        <p:nvPicPr>
          <p:cNvPr id="5" name="Content Placeholder 4" descr="Cartoon picture with individual and question mark" title="picture"/>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30750" y="2395364"/>
            <a:ext cx="2460450" cy="3700636"/>
          </a:xfrm>
        </p:spPr>
      </p:pic>
      <p:sp>
        <p:nvSpPr>
          <p:cNvPr id="4" name="Slide Number Placeholder 3"/>
          <p:cNvSpPr>
            <a:spLocks noGrp="1"/>
          </p:cNvSpPr>
          <p:nvPr>
            <p:ph type="sldNum" sz="quarter" idx="12"/>
          </p:nvPr>
        </p:nvSpPr>
        <p:spPr/>
        <p:txBody>
          <a:bodyPr/>
          <a:lstStyle/>
          <a:p>
            <a:pPr>
              <a:defRPr/>
            </a:pPr>
            <a:r>
              <a:rPr lang="en-US" smtClean="0"/>
              <a:t>Page </a:t>
            </a:r>
            <a:fld id="{7FFCF92F-0657-4C95-9225-3EE816DD5A64}" type="slidenum">
              <a:rPr lang="en-US" smtClean="0"/>
              <a:pPr>
                <a:defRPr/>
              </a:pPr>
              <a:t>29</a:t>
            </a:fld>
            <a:endParaRPr lang="en-US" dirty="0"/>
          </a:p>
        </p:txBody>
      </p:sp>
    </p:spTree>
    <p:extLst>
      <p:ext uri="{BB962C8B-B14F-4D97-AF65-F5344CB8AC3E}">
        <p14:creationId xmlns:p14="http://schemas.microsoft.com/office/powerpoint/2010/main" val="11933382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7201" y="152400"/>
            <a:ext cx="4648200" cy="685800"/>
          </a:xfrm>
        </p:spPr>
        <p:txBody>
          <a:bodyPr/>
          <a:lstStyle/>
          <a:p>
            <a:pPr lvl="0"/>
            <a:r>
              <a:rPr lang="en-US" sz="2750" dirty="0" smtClean="0"/>
              <a:t>Training Objectives</a:t>
            </a:r>
            <a:endParaRPr lang="en-US" sz="2750" dirty="0">
              <a:solidFill>
                <a:srgbClr val="000000"/>
              </a:solidFill>
            </a:endParaRPr>
          </a:p>
        </p:txBody>
      </p:sp>
      <p:sp>
        <p:nvSpPr>
          <p:cNvPr id="3" name="Content Placeholder 2"/>
          <p:cNvSpPr>
            <a:spLocks noGrp="1"/>
          </p:cNvSpPr>
          <p:nvPr>
            <p:ph idx="1"/>
          </p:nvPr>
        </p:nvSpPr>
        <p:spPr>
          <a:xfrm>
            <a:off x="228600" y="1143000"/>
            <a:ext cx="8763000" cy="3276600"/>
          </a:xfrm>
        </p:spPr>
        <p:txBody>
          <a:bodyPr/>
          <a:lstStyle/>
          <a:p>
            <a:r>
              <a:rPr lang="en-US" sz="2000" dirty="0" smtClean="0"/>
              <a:t>The objectives of this training are to:</a:t>
            </a:r>
          </a:p>
          <a:p>
            <a:pPr lvl="1"/>
            <a:r>
              <a:rPr lang="en-US" sz="2000" dirty="0" smtClean="0"/>
              <a:t>Ensure relevant stakeholders are aware of standard security and privacy language and relevant</a:t>
            </a:r>
            <a:r>
              <a:rPr lang="en-US" sz="2000" dirty="0"/>
              <a:t> </a:t>
            </a:r>
            <a:r>
              <a:rPr lang="en-US" sz="2000" dirty="0" smtClean="0"/>
              <a:t>Federal Acquisition Regulation (</a:t>
            </a:r>
            <a:r>
              <a:rPr lang="en-US" sz="2000" dirty="0" smtClean="0">
                <a:hlinkClick r:id="rId3"/>
              </a:rPr>
              <a:t>FAR</a:t>
            </a:r>
            <a:r>
              <a:rPr lang="en-US" sz="2000" dirty="0" smtClean="0"/>
              <a:t>) and </a:t>
            </a:r>
            <a:r>
              <a:rPr lang="en-US" sz="2000" dirty="0"/>
              <a:t>HHS Acquisition Regulation </a:t>
            </a:r>
            <a:r>
              <a:rPr lang="en-US" sz="2000" dirty="0" smtClean="0"/>
              <a:t>(</a:t>
            </a:r>
            <a:r>
              <a:rPr lang="en-US" sz="2000" dirty="0" smtClean="0">
                <a:hlinkClick r:id="rId4"/>
              </a:rPr>
              <a:t>HHSAR</a:t>
            </a:r>
            <a:r>
              <a:rPr lang="en-US" sz="2000" dirty="0" smtClean="0"/>
              <a:t>) clauses that apply to information and IT procurements</a:t>
            </a:r>
          </a:p>
          <a:p>
            <a:pPr lvl="1"/>
            <a:r>
              <a:rPr lang="en-US" sz="2000" dirty="0" smtClean="0"/>
              <a:t>Provide instructions on how to use the </a:t>
            </a:r>
            <a:r>
              <a:rPr lang="en-US" sz="2000" i="1" dirty="0"/>
              <a:t>HHS Security and Privacy Language for Information and IT Procurements </a:t>
            </a:r>
            <a:r>
              <a:rPr lang="en-US" sz="2000" dirty="0" smtClean="0"/>
              <a:t>and select the applicable security and privacy language for the various information and IT procurements </a:t>
            </a:r>
          </a:p>
          <a:p>
            <a:pPr marL="342900" lvl="1" indent="0">
              <a:buNone/>
            </a:pPr>
            <a:endParaRPr lang="en-US" sz="2000" b="1" dirty="0" smtClean="0"/>
          </a:p>
          <a:p>
            <a:pPr marL="342900" lvl="1" indent="0">
              <a:buNone/>
            </a:pPr>
            <a:endParaRPr lang="en-US" sz="2000" dirty="0" smtClean="0"/>
          </a:p>
          <a:p>
            <a:pPr marL="342900" lvl="1" indent="0">
              <a:buNone/>
            </a:pPr>
            <a:endParaRPr lang="en-US" sz="2000" dirty="0" smtClean="0"/>
          </a:p>
        </p:txBody>
      </p:sp>
      <p:sp>
        <p:nvSpPr>
          <p:cNvPr id="6" name="Slide Number Placeholder 5"/>
          <p:cNvSpPr>
            <a:spLocks noGrp="1"/>
          </p:cNvSpPr>
          <p:nvPr>
            <p:ph type="sldNum" sz="quarter" idx="12"/>
          </p:nvPr>
        </p:nvSpPr>
        <p:spPr/>
        <p:txBody>
          <a:bodyPr/>
          <a:lstStyle/>
          <a:p>
            <a:pPr>
              <a:defRPr/>
            </a:pPr>
            <a:r>
              <a:rPr lang="en-US" dirty="0" smtClean="0"/>
              <a:t>Page </a:t>
            </a:r>
            <a:fld id="{7FFCF92F-0657-4C95-9225-3EE816DD5A64}" type="slidenum">
              <a:rPr lang="en-US" smtClean="0"/>
              <a:pPr>
                <a:defRPr/>
              </a:pPr>
              <a:t>3</a:t>
            </a:fld>
            <a:endParaRPr lang="en-US" dirty="0"/>
          </a:p>
        </p:txBody>
      </p:sp>
      <p:sp>
        <p:nvSpPr>
          <p:cNvPr id="10" name="TextBox 9" descr="Note: The acquisition of IT products and services require both security and privacy protections. This training is designed to focus on both security and privacy requirements for these types of procurements&#10;" title="text box"/>
          <p:cNvSpPr txBox="1"/>
          <p:nvPr/>
        </p:nvSpPr>
        <p:spPr>
          <a:xfrm>
            <a:off x="228600" y="4724400"/>
            <a:ext cx="8671560" cy="1015663"/>
          </a:xfrm>
          <a:prstGeom prst="rect">
            <a:avLst/>
          </a:prstGeom>
          <a:ln/>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2000" b="1" dirty="0"/>
              <a:t>Note: </a:t>
            </a:r>
            <a:r>
              <a:rPr lang="en-US" sz="2000" dirty="0"/>
              <a:t>The acquisition of IT products and services require both security and privacy protections. This training is designed to focus on both security and privacy requirements for these types of </a:t>
            </a:r>
            <a:r>
              <a:rPr lang="en-US" sz="2000" dirty="0" smtClean="0"/>
              <a:t>procurements</a:t>
            </a:r>
            <a:endParaRPr lang="en-US" sz="2000" dirty="0"/>
          </a:p>
        </p:txBody>
      </p:sp>
    </p:spTree>
    <p:extLst>
      <p:ext uri="{BB962C8B-B14F-4D97-AF65-F5344CB8AC3E}">
        <p14:creationId xmlns:p14="http://schemas.microsoft.com/office/powerpoint/2010/main" val="234337349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19600" y="381000"/>
            <a:ext cx="4469423" cy="457200"/>
          </a:xfrm>
        </p:spPr>
        <p:txBody>
          <a:bodyPr/>
          <a:lstStyle/>
          <a:p>
            <a:pPr algn="r"/>
            <a:r>
              <a:rPr lang="en-US" dirty="0" smtClean="0"/>
              <a:t>Break</a:t>
            </a:r>
            <a:endParaRPr lang="en-US" dirty="0"/>
          </a:p>
        </p:txBody>
      </p:sp>
      <p:sp>
        <p:nvSpPr>
          <p:cNvPr id="4" name="Slide Number Placeholder 3"/>
          <p:cNvSpPr>
            <a:spLocks noGrp="1"/>
          </p:cNvSpPr>
          <p:nvPr>
            <p:ph type="sldNum" sz="quarter" idx="12"/>
          </p:nvPr>
        </p:nvSpPr>
        <p:spPr/>
        <p:txBody>
          <a:bodyPr/>
          <a:lstStyle/>
          <a:p>
            <a:pPr>
              <a:defRPr/>
            </a:pPr>
            <a:r>
              <a:rPr lang="en-US" dirty="0" smtClean="0"/>
              <a:t>Page </a:t>
            </a:r>
            <a:fld id="{7FFCF92F-0657-4C95-9225-3EE816DD5A64}" type="slidenum">
              <a:rPr lang="en-US" smtClean="0"/>
              <a:pPr>
                <a:defRPr/>
              </a:pPr>
              <a:t>30</a:t>
            </a:fld>
            <a:endParaRPr lang="en-US" dirty="0"/>
          </a:p>
        </p:txBody>
      </p:sp>
      <p:sp>
        <p:nvSpPr>
          <p:cNvPr id="9" name="Content Placeholder 2"/>
          <p:cNvSpPr>
            <a:spLocks noGrp="1"/>
          </p:cNvSpPr>
          <p:nvPr>
            <p:ph idx="1"/>
          </p:nvPr>
        </p:nvSpPr>
        <p:spPr>
          <a:xfrm>
            <a:off x="228600" y="990600"/>
            <a:ext cx="8534400" cy="4648200"/>
          </a:xfrm>
        </p:spPr>
        <p:txBody>
          <a:bodyPr/>
          <a:lstStyle/>
          <a:p>
            <a:pPr lvl="0"/>
            <a:r>
              <a:rPr lang="en-US" sz="2000" dirty="0"/>
              <a:t>5</a:t>
            </a:r>
            <a:r>
              <a:rPr lang="en-US" sz="2000" dirty="0" smtClean="0"/>
              <a:t> minute break</a:t>
            </a:r>
          </a:p>
          <a:p>
            <a:pPr marL="0" lvl="0" indent="0">
              <a:buNone/>
            </a:pPr>
            <a:r>
              <a:rPr lang="en-US" sz="2000" dirty="0" smtClean="0"/>
              <a:t> </a:t>
            </a:r>
            <a:endParaRPr lang="en-US" sz="2000" dirty="0"/>
          </a:p>
        </p:txBody>
      </p:sp>
      <p:pic>
        <p:nvPicPr>
          <p:cNvPr id="8194" name="Picture 2" descr="White letters on chalk board saying &quot;break time&quot;." title="break time pi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8488" y="2656637"/>
            <a:ext cx="6324600" cy="327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2885901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19601" y="381000"/>
            <a:ext cx="4267200" cy="457200"/>
          </a:xfrm>
        </p:spPr>
        <p:txBody>
          <a:bodyPr/>
          <a:lstStyle/>
          <a:p>
            <a:pPr algn="r"/>
            <a:r>
              <a:rPr lang="en-US" dirty="0" smtClean="0"/>
              <a:t>Scenario Exercises</a:t>
            </a:r>
            <a:endParaRPr lang="en-US" dirty="0"/>
          </a:p>
        </p:txBody>
      </p:sp>
      <p:sp>
        <p:nvSpPr>
          <p:cNvPr id="4" name="Slide Number Placeholder 3"/>
          <p:cNvSpPr>
            <a:spLocks noGrp="1"/>
          </p:cNvSpPr>
          <p:nvPr>
            <p:ph type="sldNum" sz="quarter" idx="12"/>
          </p:nvPr>
        </p:nvSpPr>
        <p:spPr/>
        <p:txBody>
          <a:bodyPr/>
          <a:lstStyle/>
          <a:p>
            <a:pPr>
              <a:defRPr/>
            </a:pPr>
            <a:r>
              <a:rPr lang="en-US" dirty="0" smtClean="0"/>
              <a:t>Page </a:t>
            </a:r>
            <a:fld id="{7FFCF92F-0657-4C95-9225-3EE816DD5A64}" type="slidenum">
              <a:rPr lang="en-US" smtClean="0"/>
              <a:pPr>
                <a:defRPr/>
              </a:pPr>
              <a:t>31</a:t>
            </a:fld>
            <a:endParaRPr lang="en-US" dirty="0"/>
          </a:p>
        </p:txBody>
      </p:sp>
      <p:sp>
        <p:nvSpPr>
          <p:cNvPr id="9" name="Content Placeholder 2"/>
          <p:cNvSpPr>
            <a:spLocks noGrp="1"/>
          </p:cNvSpPr>
          <p:nvPr>
            <p:ph idx="1"/>
          </p:nvPr>
        </p:nvSpPr>
        <p:spPr>
          <a:xfrm>
            <a:off x="228600" y="990600"/>
            <a:ext cx="8534400" cy="4648200"/>
          </a:xfrm>
        </p:spPr>
        <p:txBody>
          <a:bodyPr/>
          <a:lstStyle/>
          <a:p>
            <a:pPr lvl="0"/>
            <a:r>
              <a:rPr lang="en-US" sz="2000" dirty="0" smtClean="0"/>
              <a:t>The next 5 slides have been created to provide “real-life” procurement scenarios</a:t>
            </a:r>
          </a:p>
          <a:p>
            <a:pPr lvl="0"/>
            <a:r>
              <a:rPr lang="en-US" sz="2000" dirty="0" smtClean="0"/>
              <a:t>We will split into groups and review each scenario and select the applicable language</a:t>
            </a:r>
          </a:p>
          <a:p>
            <a:pPr marL="0" lvl="0" indent="0">
              <a:buNone/>
            </a:pPr>
            <a:r>
              <a:rPr lang="en-US" sz="2000" dirty="0" smtClean="0"/>
              <a:t> </a:t>
            </a:r>
            <a:endParaRPr lang="en-US" sz="2000" dirty="0"/>
          </a:p>
        </p:txBody>
      </p:sp>
      <p:pic>
        <p:nvPicPr>
          <p:cNvPr id="9218" name="Picture 2" descr="decision picture with question mark and options A, B, and C" title=" pictur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6400" y="2590800"/>
            <a:ext cx="5715000" cy="34883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6423083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228600"/>
            <a:ext cx="6001705" cy="533400"/>
          </a:xfrm>
        </p:spPr>
        <p:txBody>
          <a:bodyPr/>
          <a:lstStyle/>
          <a:p>
            <a:pPr lvl="0" algn="r"/>
            <a:r>
              <a:rPr lang="en-US" sz="2750" dirty="0" smtClean="0"/>
              <a:t>Scenario </a:t>
            </a:r>
            <a:r>
              <a:rPr lang="en-US" sz="2750" dirty="0"/>
              <a:t>1</a:t>
            </a:r>
            <a:r>
              <a:rPr lang="en-US" sz="2750" dirty="0" smtClean="0"/>
              <a:t>: </a:t>
            </a:r>
            <a:br>
              <a:rPr lang="en-US" sz="2750" dirty="0" smtClean="0"/>
            </a:br>
            <a:r>
              <a:rPr lang="en-US" sz="1800" dirty="0" smtClean="0"/>
              <a:t>Survey for Public Health Issues</a:t>
            </a:r>
            <a:endParaRPr lang="en-US" sz="1800" dirty="0">
              <a:solidFill>
                <a:srgbClr val="000000"/>
              </a:solidFill>
            </a:endParaRPr>
          </a:p>
        </p:txBody>
      </p:sp>
      <p:sp>
        <p:nvSpPr>
          <p:cNvPr id="6" name="Slide Number Placeholder 5"/>
          <p:cNvSpPr>
            <a:spLocks noGrp="1"/>
          </p:cNvSpPr>
          <p:nvPr>
            <p:ph type="sldNum" sz="quarter" idx="12"/>
          </p:nvPr>
        </p:nvSpPr>
        <p:spPr/>
        <p:txBody>
          <a:bodyPr/>
          <a:lstStyle/>
          <a:p>
            <a:pPr>
              <a:defRPr/>
            </a:pPr>
            <a:r>
              <a:rPr lang="en-US" dirty="0" smtClean="0"/>
              <a:t>Page </a:t>
            </a:r>
            <a:fld id="{7FFCF92F-0657-4C95-9225-3EE816DD5A64}" type="slidenum">
              <a:rPr lang="en-US" smtClean="0"/>
              <a:pPr>
                <a:defRPr/>
              </a:pPr>
              <a:t>32</a:t>
            </a:fld>
            <a:endParaRPr lang="en-US" dirty="0"/>
          </a:p>
        </p:txBody>
      </p:sp>
      <p:pic>
        <p:nvPicPr>
          <p:cNvPr id="13" name="Picture 2" title="handwashing ima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86600" y="982135"/>
            <a:ext cx="1905000" cy="11514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Content Placeholder 2"/>
          <p:cNvSpPr txBox="1">
            <a:spLocks/>
          </p:cNvSpPr>
          <p:nvPr/>
        </p:nvSpPr>
        <p:spPr bwMode="auto">
          <a:xfrm>
            <a:off x="76200" y="982134"/>
            <a:ext cx="7010400" cy="115146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28600" indent="-228600" algn="l" rtl="0" eaLnBrk="1" fontAlgn="base" hangingPunct="1">
              <a:spcBef>
                <a:spcPct val="20000"/>
              </a:spcBef>
              <a:spcAft>
                <a:spcPct val="20000"/>
              </a:spcAft>
              <a:buFont typeface="Webdings" pitchFamily="-111" charset="2"/>
              <a:buChar char="4"/>
              <a:defRPr sz="1400">
                <a:solidFill>
                  <a:schemeClr val="tx1"/>
                </a:solidFill>
                <a:latin typeface="+mn-lt"/>
                <a:ea typeface="ＭＳ Ｐゴシック" pitchFamily="-28" charset="-128"/>
                <a:cs typeface="ＭＳ Ｐゴシック" pitchFamily="-28" charset="-128"/>
              </a:defRPr>
            </a:lvl1pPr>
            <a:lvl2pPr marL="571500" indent="-228600" algn="l" rtl="0" eaLnBrk="1" fontAlgn="base" hangingPunct="1">
              <a:spcBef>
                <a:spcPct val="20000"/>
              </a:spcBef>
              <a:spcAft>
                <a:spcPct val="20000"/>
              </a:spcAft>
              <a:buChar char="–"/>
              <a:defRPr sz="1400">
                <a:solidFill>
                  <a:schemeClr val="tx1"/>
                </a:solidFill>
                <a:latin typeface="+mn-lt"/>
                <a:ea typeface="ＭＳ Ｐゴシック" pitchFamily="-28" charset="-128"/>
              </a:defRPr>
            </a:lvl2pPr>
            <a:lvl3pPr marL="863600" indent="-177800" algn="l" rtl="0" eaLnBrk="1" fontAlgn="base" hangingPunct="1">
              <a:spcBef>
                <a:spcPct val="20000"/>
              </a:spcBef>
              <a:spcAft>
                <a:spcPct val="20000"/>
              </a:spcAft>
              <a:buFont typeface="Wingdings" pitchFamily="-111" charset="2"/>
              <a:buChar char="§"/>
              <a:defRPr sz="1400">
                <a:solidFill>
                  <a:schemeClr val="tx1"/>
                </a:solidFill>
                <a:latin typeface="+mn-lt"/>
                <a:ea typeface="ＭＳ Ｐゴシック" pitchFamily="-28" charset="-128"/>
              </a:defRPr>
            </a:lvl3pPr>
            <a:lvl4pPr marL="1206500" indent="-228600" algn="l" rtl="0" eaLnBrk="1" fontAlgn="base" hangingPunct="1">
              <a:spcBef>
                <a:spcPct val="20000"/>
              </a:spcBef>
              <a:spcAft>
                <a:spcPct val="20000"/>
              </a:spcAft>
              <a:buChar char="–"/>
              <a:defRPr sz="1400">
                <a:solidFill>
                  <a:schemeClr val="tx1"/>
                </a:solidFill>
                <a:latin typeface="+mn-lt"/>
                <a:ea typeface="ＭＳ Ｐゴシック" pitchFamily="-28" charset="-128"/>
              </a:defRPr>
            </a:lvl4pPr>
            <a:lvl5pPr marL="1498600" indent="-177800" algn="l" rtl="0" eaLnBrk="1" fontAlgn="base" hangingPunct="1">
              <a:spcBef>
                <a:spcPct val="20000"/>
              </a:spcBef>
              <a:spcAft>
                <a:spcPct val="20000"/>
              </a:spcAft>
              <a:buFont typeface="Wingdings" pitchFamily="-111" charset="2"/>
              <a:buChar char=""/>
              <a:defRPr sz="1400">
                <a:solidFill>
                  <a:schemeClr val="tx1"/>
                </a:solidFill>
                <a:latin typeface="+mn-lt"/>
                <a:ea typeface="ＭＳ Ｐゴシック" pitchFamily="-28" charset="-128"/>
              </a:defRPr>
            </a:lvl5pPr>
            <a:lvl6pPr marL="1955800" indent="-177800" algn="l" rtl="0" eaLnBrk="1" fontAlgn="base" hangingPunct="1">
              <a:spcBef>
                <a:spcPct val="20000"/>
              </a:spcBef>
              <a:spcAft>
                <a:spcPct val="20000"/>
              </a:spcAft>
              <a:buFont typeface="Wingdings" pitchFamily="-28" charset="2"/>
              <a:buChar char=""/>
              <a:defRPr sz="1400">
                <a:solidFill>
                  <a:schemeClr val="tx1"/>
                </a:solidFill>
                <a:latin typeface="+mn-lt"/>
                <a:ea typeface="ＭＳ Ｐゴシック" pitchFamily="-28" charset="-128"/>
              </a:defRPr>
            </a:lvl6pPr>
            <a:lvl7pPr marL="2413000" indent="-177800" algn="l" rtl="0" eaLnBrk="1" fontAlgn="base" hangingPunct="1">
              <a:spcBef>
                <a:spcPct val="20000"/>
              </a:spcBef>
              <a:spcAft>
                <a:spcPct val="20000"/>
              </a:spcAft>
              <a:buFont typeface="Wingdings" pitchFamily="-28" charset="2"/>
              <a:buChar char=""/>
              <a:defRPr sz="1400">
                <a:solidFill>
                  <a:schemeClr val="tx1"/>
                </a:solidFill>
                <a:latin typeface="+mn-lt"/>
                <a:ea typeface="ＭＳ Ｐゴシック" pitchFamily="-28" charset="-128"/>
              </a:defRPr>
            </a:lvl7pPr>
            <a:lvl8pPr marL="2870200" indent="-177800" algn="l" rtl="0" eaLnBrk="1" fontAlgn="base" hangingPunct="1">
              <a:spcBef>
                <a:spcPct val="20000"/>
              </a:spcBef>
              <a:spcAft>
                <a:spcPct val="20000"/>
              </a:spcAft>
              <a:buFont typeface="Wingdings" pitchFamily="-28" charset="2"/>
              <a:buChar char=""/>
              <a:defRPr sz="1400">
                <a:solidFill>
                  <a:schemeClr val="tx1"/>
                </a:solidFill>
                <a:latin typeface="+mn-lt"/>
                <a:ea typeface="ＭＳ Ｐゴシック" pitchFamily="-28" charset="-128"/>
              </a:defRPr>
            </a:lvl8pPr>
            <a:lvl9pPr marL="3327400" indent="-177800" algn="l" rtl="0" eaLnBrk="1" fontAlgn="base" hangingPunct="1">
              <a:spcBef>
                <a:spcPct val="20000"/>
              </a:spcBef>
              <a:spcAft>
                <a:spcPct val="20000"/>
              </a:spcAft>
              <a:buFont typeface="Wingdings" pitchFamily="-28" charset="2"/>
              <a:buChar char=""/>
              <a:defRPr sz="1400">
                <a:solidFill>
                  <a:schemeClr val="tx1"/>
                </a:solidFill>
                <a:latin typeface="+mn-lt"/>
                <a:ea typeface="ＭＳ Ｐゴシック" pitchFamily="-28" charset="-128"/>
              </a:defRPr>
            </a:lvl9pPr>
          </a:lstStyle>
          <a:p>
            <a:pPr marL="0" indent="0">
              <a:buFont typeface="Webdings" pitchFamily="-111" charset="2"/>
              <a:buNone/>
            </a:pPr>
            <a:r>
              <a:rPr lang="en-US" b="1" kern="0" dirty="0" smtClean="0"/>
              <a:t>The National Institutes of Health (NIH) have selected “Germs-R-Us” to conduct surveys on the frequency of hand washing by food industry workers.  Information collected will include job title, shift time, and name of restaurant. The collected information will be owned/managed by a contractor. The contractor will provide survey results based on aggregated data. Which sections apply?</a:t>
            </a:r>
            <a:endParaRPr lang="en-US" b="1" kern="0" dirty="0"/>
          </a:p>
        </p:txBody>
      </p:sp>
      <p:pic>
        <p:nvPicPr>
          <p:cNvPr id="5" name="Content Placeholder 4" title="handwashing image"/>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76200" y="2377928"/>
            <a:ext cx="8861425" cy="4327672"/>
          </a:xfrm>
        </p:spPr>
      </p:pic>
      <p:sp>
        <p:nvSpPr>
          <p:cNvPr id="3" name="TextBox 2"/>
          <p:cNvSpPr txBox="1"/>
          <p:nvPr/>
        </p:nvSpPr>
        <p:spPr>
          <a:xfrm>
            <a:off x="609600" y="3439180"/>
            <a:ext cx="3810000" cy="738664"/>
          </a:xfrm>
          <a:prstGeom prst="rect">
            <a:avLst/>
          </a:prstGeom>
          <a:solidFill>
            <a:schemeClr val="bg1"/>
          </a:solidFill>
          <a:ln>
            <a:noFill/>
          </a:ln>
        </p:spPr>
        <p:txBody>
          <a:bodyPr wrap="square" rtlCol="0">
            <a:spAutoFit/>
          </a:bodyPr>
          <a:lstStyle/>
          <a:p>
            <a:r>
              <a:rPr lang="en-US" sz="1400" b="1" dirty="0" smtClean="0">
                <a:ea typeface="Calibri"/>
                <a:cs typeface="Times New Roman" panose="02020603050405020304" pitchFamily="18" charset="0"/>
              </a:rPr>
              <a:t>B</a:t>
            </a:r>
            <a:r>
              <a:rPr lang="en-US" sz="1400" b="1" dirty="0">
                <a:ea typeface="Calibri"/>
                <a:cs typeface="Times New Roman" panose="02020603050405020304" pitchFamily="18" charset="0"/>
              </a:rPr>
              <a:t>)</a:t>
            </a:r>
            <a:r>
              <a:rPr lang="en-US" sz="1400" dirty="0">
                <a:ea typeface="Calibri"/>
                <a:cs typeface="Times New Roman" panose="02020603050405020304" pitchFamily="18" charset="0"/>
              </a:rPr>
              <a:t> </a:t>
            </a:r>
            <a:r>
              <a:rPr lang="en-US" sz="1400" u="sng" dirty="0">
                <a:ea typeface="Calibri"/>
                <a:cs typeface="Times New Roman" panose="02020603050405020304" pitchFamily="18" charset="0"/>
              </a:rPr>
              <a:t>Section 3</a:t>
            </a:r>
            <a:r>
              <a:rPr lang="en-US" sz="1400" dirty="0">
                <a:ea typeface="Calibri"/>
                <a:cs typeface="Times New Roman" panose="02020603050405020304" pitchFamily="18" charset="0"/>
              </a:rPr>
              <a:t> </a:t>
            </a:r>
            <a:r>
              <a:rPr lang="en-US" sz="1400" dirty="0" smtClean="0">
                <a:ea typeface="Calibri"/>
                <a:cs typeface="Times New Roman" panose="02020603050405020304" pitchFamily="18" charset="0"/>
              </a:rPr>
              <a:t>- Requirements </a:t>
            </a:r>
            <a:r>
              <a:rPr lang="en-US" sz="1400" dirty="0">
                <a:ea typeface="Calibri"/>
                <a:cs typeface="Times New Roman" panose="02020603050405020304" pitchFamily="18" charset="0"/>
              </a:rPr>
              <a:t>for </a:t>
            </a:r>
            <a:r>
              <a:rPr lang="en-US" sz="1400" dirty="0" smtClean="0">
                <a:ea typeface="Calibri"/>
                <a:cs typeface="Times New Roman" panose="02020603050405020304" pitchFamily="18" charset="0"/>
              </a:rPr>
              <a:t>Procurements </a:t>
            </a:r>
            <a:r>
              <a:rPr lang="en-US" sz="1400" dirty="0">
                <a:ea typeface="Calibri"/>
                <a:cs typeface="Times New Roman" panose="02020603050405020304" pitchFamily="18" charset="0"/>
              </a:rPr>
              <a:t>Involving Privacy </a:t>
            </a:r>
            <a:r>
              <a:rPr lang="en-US" sz="1400" dirty="0" smtClean="0">
                <a:ea typeface="Calibri"/>
                <a:cs typeface="Times New Roman" panose="02020603050405020304" pitchFamily="18" charset="0"/>
              </a:rPr>
              <a:t>Act Records </a:t>
            </a:r>
            <a:r>
              <a:rPr lang="en-US" sz="1400" dirty="0">
                <a:ea typeface="Calibri"/>
                <a:cs typeface="Times New Roman" panose="02020603050405020304" pitchFamily="18" charset="0"/>
              </a:rPr>
              <a:t>  </a:t>
            </a:r>
            <a:endParaRPr lang="en-US" sz="1400" dirty="0" smtClean="0">
              <a:ea typeface="Calibri"/>
              <a:cs typeface="Times New Roman" panose="02020603050405020304" pitchFamily="18" charset="0"/>
            </a:endParaRPr>
          </a:p>
          <a:p>
            <a:endParaRPr lang="en-US" sz="1400" dirty="0">
              <a:cs typeface="Times New Roman" panose="02020603050405020304" pitchFamily="18" charset="0"/>
            </a:endParaRPr>
          </a:p>
        </p:txBody>
      </p:sp>
    </p:spTree>
    <p:extLst>
      <p:ext uri="{BB962C8B-B14F-4D97-AF65-F5344CB8AC3E}">
        <p14:creationId xmlns:p14="http://schemas.microsoft.com/office/powerpoint/2010/main" val="35926177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33799" y="304800"/>
            <a:ext cx="5181601" cy="533400"/>
          </a:xfrm>
        </p:spPr>
        <p:txBody>
          <a:bodyPr/>
          <a:lstStyle/>
          <a:p>
            <a:pPr lvl="0" algn="r"/>
            <a:r>
              <a:rPr lang="en-US" sz="2750" dirty="0" smtClean="0"/>
              <a:t>Scenario 2: </a:t>
            </a:r>
            <a:br>
              <a:rPr lang="en-US" sz="2750" dirty="0" smtClean="0"/>
            </a:br>
            <a:r>
              <a:rPr lang="en-US" sz="1800" dirty="0" smtClean="0"/>
              <a:t>Selecting Custodial Services Company </a:t>
            </a:r>
            <a:endParaRPr lang="en-US" sz="1800" dirty="0">
              <a:solidFill>
                <a:srgbClr val="000000"/>
              </a:solidFill>
            </a:endParaRPr>
          </a:p>
        </p:txBody>
      </p:sp>
      <p:sp>
        <p:nvSpPr>
          <p:cNvPr id="5" name="Content Placeholder 2"/>
          <p:cNvSpPr>
            <a:spLocks noGrp="1"/>
          </p:cNvSpPr>
          <p:nvPr>
            <p:ph idx="1"/>
          </p:nvPr>
        </p:nvSpPr>
        <p:spPr>
          <a:xfrm>
            <a:off x="0" y="990600"/>
            <a:ext cx="7467600" cy="1066800"/>
          </a:xfrm>
        </p:spPr>
        <p:txBody>
          <a:bodyPr/>
          <a:lstStyle/>
          <a:p>
            <a:pPr marL="0" lvl="0" indent="0">
              <a:buNone/>
            </a:pPr>
            <a:r>
              <a:rPr lang="en-US" b="1" dirty="0" smtClean="0"/>
              <a:t>The Administration </a:t>
            </a:r>
            <a:r>
              <a:rPr lang="en-US" b="1" dirty="0"/>
              <a:t>for Children and Families (ACF</a:t>
            </a:r>
            <a:r>
              <a:rPr lang="en-US" b="1" dirty="0" smtClean="0"/>
              <a:t>) needs a company to clean the common areas daily for the Washington, DC location.  The staff do not have access to systems and also do not have network accounts, but will be cleaning areas where HHS data and information will be handled. Which sections apply?</a:t>
            </a:r>
          </a:p>
        </p:txBody>
      </p:sp>
      <p:pic>
        <p:nvPicPr>
          <p:cNvPr id="6" name="Picture 2" title="Janitor shado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990600"/>
            <a:ext cx="1371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Content Placeholder 4" title="scenario questions"/>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76200" y="2149328"/>
            <a:ext cx="8861425" cy="4327672"/>
          </a:xfrm>
          <a:prstGeom prst="rect">
            <a:avLst/>
          </a:prstGeom>
          <a:noFill/>
          <a:ln w="9525">
            <a:noFill/>
            <a:miter lim="800000"/>
            <a:headEnd/>
            <a:tailEnd/>
          </a:ln>
        </p:spPr>
      </p:pic>
      <p:sp>
        <p:nvSpPr>
          <p:cNvPr id="8" name="TextBox 7"/>
          <p:cNvSpPr txBox="1"/>
          <p:nvPr/>
        </p:nvSpPr>
        <p:spPr>
          <a:xfrm>
            <a:off x="609600" y="3200400"/>
            <a:ext cx="3810000" cy="738664"/>
          </a:xfrm>
          <a:prstGeom prst="rect">
            <a:avLst/>
          </a:prstGeom>
          <a:solidFill>
            <a:schemeClr val="bg1"/>
          </a:solidFill>
          <a:ln>
            <a:noFill/>
          </a:ln>
        </p:spPr>
        <p:txBody>
          <a:bodyPr wrap="square" rtlCol="0">
            <a:spAutoFit/>
          </a:bodyPr>
          <a:lstStyle/>
          <a:p>
            <a:r>
              <a:rPr lang="en-US" sz="1400" b="1" dirty="0" smtClean="0">
                <a:ea typeface="Calibri"/>
                <a:cs typeface="Times New Roman" panose="02020603050405020304" pitchFamily="18" charset="0"/>
              </a:rPr>
              <a:t>B</a:t>
            </a:r>
            <a:r>
              <a:rPr lang="en-US" sz="1400" b="1" dirty="0">
                <a:ea typeface="Calibri"/>
                <a:cs typeface="Times New Roman" panose="02020603050405020304" pitchFamily="18" charset="0"/>
              </a:rPr>
              <a:t>)</a:t>
            </a:r>
            <a:r>
              <a:rPr lang="en-US" sz="1400" dirty="0">
                <a:ea typeface="Calibri"/>
                <a:cs typeface="Times New Roman" panose="02020603050405020304" pitchFamily="18" charset="0"/>
              </a:rPr>
              <a:t> </a:t>
            </a:r>
            <a:r>
              <a:rPr lang="en-US" sz="1400" u="sng" dirty="0">
                <a:ea typeface="Calibri"/>
                <a:cs typeface="Times New Roman" panose="02020603050405020304" pitchFamily="18" charset="0"/>
              </a:rPr>
              <a:t>Section 3</a:t>
            </a:r>
            <a:r>
              <a:rPr lang="en-US" sz="1400" dirty="0">
                <a:ea typeface="Calibri"/>
                <a:cs typeface="Times New Roman" panose="02020603050405020304" pitchFamily="18" charset="0"/>
              </a:rPr>
              <a:t> </a:t>
            </a:r>
            <a:r>
              <a:rPr lang="en-US" sz="1400" dirty="0" smtClean="0">
                <a:ea typeface="Calibri"/>
                <a:cs typeface="Times New Roman" panose="02020603050405020304" pitchFamily="18" charset="0"/>
              </a:rPr>
              <a:t>- Requirements </a:t>
            </a:r>
            <a:r>
              <a:rPr lang="en-US" sz="1400" dirty="0">
                <a:ea typeface="Calibri"/>
                <a:cs typeface="Times New Roman" panose="02020603050405020304" pitchFamily="18" charset="0"/>
              </a:rPr>
              <a:t>for </a:t>
            </a:r>
            <a:r>
              <a:rPr lang="en-US" sz="1400" dirty="0" smtClean="0">
                <a:ea typeface="Calibri"/>
                <a:cs typeface="Times New Roman" panose="02020603050405020304" pitchFamily="18" charset="0"/>
              </a:rPr>
              <a:t>Procurements </a:t>
            </a:r>
            <a:r>
              <a:rPr lang="en-US" sz="1400" dirty="0">
                <a:ea typeface="Calibri"/>
                <a:cs typeface="Times New Roman" panose="02020603050405020304" pitchFamily="18" charset="0"/>
              </a:rPr>
              <a:t>Involving Privacy </a:t>
            </a:r>
            <a:r>
              <a:rPr lang="en-US" sz="1400" dirty="0" smtClean="0">
                <a:ea typeface="Calibri"/>
                <a:cs typeface="Times New Roman" panose="02020603050405020304" pitchFamily="18" charset="0"/>
              </a:rPr>
              <a:t>Act Records </a:t>
            </a:r>
            <a:r>
              <a:rPr lang="en-US" sz="1400" dirty="0">
                <a:ea typeface="Calibri"/>
                <a:cs typeface="Times New Roman" panose="02020603050405020304" pitchFamily="18" charset="0"/>
              </a:rPr>
              <a:t>  </a:t>
            </a:r>
            <a:endParaRPr lang="en-US" sz="1400" dirty="0" smtClean="0">
              <a:ea typeface="Calibri"/>
              <a:cs typeface="Times New Roman" panose="02020603050405020304" pitchFamily="18" charset="0"/>
            </a:endParaRPr>
          </a:p>
          <a:p>
            <a:endParaRPr lang="en-US" sz="1400" dirty="0">
              <a:cs typeface="Times New Roman" panose="02020603050405020304" pitchFamily="18" charset="0"/>
            </a:endParaRPr>
          </a:p>
        </p:txBody>
      </p:sp>
    </p:spTree>
    <p:extLst>
      <p:ext uri="{BB962C8B-B14F-4D97-AF65-F5344CB8AC3E}">
        <p14:creationId xmlns:p14="http://schemas.microsoft.com/office/powerpoint/2010/main" val="358822087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14800" y="304800"/>
            <a:ext cx="4782506" cy="533400"/>
          </a:xfrm>
        </p:spPr>
        <p:txBody>
          <a:bodyPr/>
          <a:lstStyle/>
          <a:p>
            <a:pPr lvl="0" algn="r"/>
            <a:r>
              <a:rPr lang="en-US" sz="2750" dirty="0" smtClean="0"/>
              <a:t>Scenario 3: </a:t>
            </a:r>
            <a:br>
              <a:rPr lang="en-US" sz="2750" dirty="0" smtClean="0"/>
            </a:br>
            <a:r>
              <a:rPr lang="en-US" sz="1800" dirty="0" smtClean="0"/>
              <a:t>Purchase of Monitors and Keyboards</a:t>
            </a:r>
            <a:endParaRPr lang="en-US" sz="1800" dirty="0">
              <a:solidFill>
                <a:srgbClr val="000000"/>
              </a:solidFill>
            </a:endParaRPr>
          </a:p>
        </p:txBody>
      </p:sp>
      <p:pic>
        <p:nvPicPr>
          <p:cNvPr id="5" name="Content Placeholder 4" title="scenario questions"/>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6200" y="2149328"/>
            <a:ext cx="8861425" cy="4327672"/>
          </a:xfrm>
        </p:spPr>
      </p:pic>
      <p:sp>
        <p:nvSpPr>
          <p:cNvPr id="6" name="Content Placeholder 2"/>
          <p:cNvSpPr txBox="1">
            <a:spLocks/>
          </p:cNvSpPr>
          <p:nvPr/>
        </p:nvSpPr>
        <p:spPr bwMode="auto">
          <a:xfrm>
            <a:off x="37070" y="990600"/>
            <a:ext cx="773533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28600" indent="-228600" algn="l" rtl="0" eaLnBrk="1" fontAlgn="base" hangingPunct="1">
              <a:spcBef>
                <a:spcPct val="20000"/>
              </a:spcBef>
              <a:spcAft>
                <a:spcPct val="20000"/>
              </a:spcAft>
              <a:buFont typeface="Webdings" pitchFamily="-111" charset="2"/>
              <a:buChar char="4"/>
              <a:defRPr sz="1400">
                <a:solidFill>
                  <a:schemeClr val="tx1"/>
                </a:solidFill>
                <a:latin typeface="+mn-lt"/>
                <a:ea typeface="ＭＳ Ｐゴシック" pitchFamily="-28" charset="-128"/>
                <a:cs typeface="ＭＳ Ｐゴシック" pitchFamily="-28" charset="-128"/>
              </a:defRPr>
            </a:lvl1pPr>
            <a:lvl2pPr marL="571500" indent="-228600" algn="l" rtl="0" eaLnBrk="1" fontAlgn="base" hangingPunct="1">
              <a:spcBef>
                <a:spcPct val="20000"/>
              </a:spcBef>
              <a:spcAft>
                <a:spcPct val="20000"/>
              </a:spcAft>
              <a:buChar char="–"/>
              <a:defRPr sz="1400">
                <a:solidFill>
                  <a:schemeClr val="tx1"/>
                </a:solidFill>
                <a:latin typeface="+mn-lt"/>
                <a:ea typeface="ＭＳ Ｐゴシック" pitchFamily="-28" charset="-128"/>
              </a:defRPr>
            </a:lvl2pPr>
            <a:lvl3pPr marL="863600" indent="-177800" algn="l" rtl="0" eaLnBrk="1" fontAlgn="base" hangingPunct="1">
              <a:spcBef>
                <a:spcPct val="20000"/>
              </a:spcBef>
              <a:spcAft>
                <a:spcPct val="20000"/>
              </a:spcAft>
              <a:buFont typeface="Wingdings" pitchFamily="-111" charset="2"/>
              <a:buChar char="§"/>
              <a:defRPr sz="1400">
                <a:solidFill>
                  <a:schemeClr val="tx1"/>
                </a:solidFill>
                <a:latin typeface="+mn-lt"/>
                <a:ea typeface="ＭＳ Ｐゴシック" pitchFamily="-28" charset="-128"/>
              </a:defRPr>
            </a:lvl3pPr>
            <a:lvl4pPr marL="1206500" indent="-228600" algn="l" rtl="0" eaLnBrk="1" fontAlgn="base" hangingPunct="1">
              <a:spcBef>
                <a:spcPct val="20000"/>
              </a:spcBef>
              <a:spcAft>
                <a:spcPct val="20000"/>
              </a:spcAft>
              <a:buChar char="–"/>
              <a:defRPr sz="1400">
                <a:solidFill>
                  <a:schemeClr val="tx1"/>
                </a:solidFill>
                <a:latin typeface="+mn-lt"/>
                <a:ea typeface="ＭＳ Ｐゴシック" pitchFamily="-28" charset="-128"/>
              </a:defRPr>
            </a:lvl4pPr>
            <a:lvl5pPr marL="1498600" indent="-177800" algn="l" rtl="0" eaLnBrk="1" fontAlgn="base" hangingPunct="1">
              <a:spcBef>
                <a:spcPct val="20000"/>
              </a:spcBef>
              <a:spcAft>
                <a:spcPct val="20000"/>
              </a:spcAft>
              <a:buFont typeface="Wingdings" pitchFamily="-111" charset="2"/>
              <a:buChar char=""/>
              <a:defRPr sz="1400">
                <a:solidFill>
                  <a:schemeClr val="tx1"/>
                </a:solidFill>
                <a:latin typeface="+mn-lt"/>
                <a:ea typeface="ＭＳ Ｐゴシック" pitchFamily="-28" charset="-128"/>
              </a:defRPr>
            </a:lvl5pPr>
            <a:lvl6pPr marL="1955800" indent="-177800" algn="l" rtl="0" eaLnBrk="1" fontAlgn="base" hangingPunct="1">
              <a:spcBef>
                <a:spcPct val="20000"/>
              </a:spcBef>
              <a:spcAft>
                <a:spcPct val="20000"/>
              </a:spcAft>
              <a:buFont typeface="Wingdings" pitchFamily="-28" charset="2"/>
              <a:buChar char=""/>
              <a:defRPr sz="1400">
                <a:solidFill>
                  <a:schemeClr val="tx1"/>
                </a:solidFill>
                <a:latin typeface="+mn-lt"/>
                <a:ea typeface="ＭＳ Ｐゴシック" pitchFamily="-28" charset="-128"/>
              </a:defRPr>
            </a:lvl6pPr>
            <a:lvl7pPr marL="2413000" indent="-177800" algn="l" rtl="0" eaLnBrk="1" fontAlgn="base" hangingPunct="1">
              <a:spcBef>
                <a:spcPct val="20000"/>
              </a:spcBef>
              <a:spcAft>
                <a:spcPct val="20000"/>
              </a:spcAft>
              <a:buFont typeface="Wingdings" pitchFamily="-28" charset="2"/>
              <a:buChar char=""/>
              <a:defRPr sz="1400">
                <a:solidFill>
                  <a:schemeClr val="tx1"/>
                </a:solidFill>
                <a:latin typeface="+mn-lt"/>
                <a:ea typeface="ＭＳ Ｐゴシック" pitchFamily="-28" charset="-128"/>
              </a:defRPr>
            </a:lvl7pPr>
            <a:lvl8pPr marL="2870200" indent="-177800" algn="l" rtl="0" eaLnBrk="1" fontAlgn="base" hangingPunct="1">
              <a:spcBef>
                <a:spcPct val="20000"/>
              </a:spcBef>
              <a:spcAft>
                <a:spcPct val="20000"/>
              </a:spcAft>
              <a:buFont typeface="Wingdings" pitchFamily="-28" charset="2"/>
              <a:buChar char=""/>
              <a:defRPr sz="1400">
                <a:solidFill>
                  <a:schemeClr val="tx1"/>
                </a:solidFill>
                <a:latin typeface="+mn-lt"/>
                <a:ea typeface="ＭＳ Ｐゴシック" pitchFamily="-28" charset="-128"/>
              </a:defRPr>
            </a:lvl8pPr>
            <a:lvl9pPr marL="3327400" indent="-177800" algn="l" rtl="0" eaLnBrk="1" fontAlgn="base" hangingPunct="1">
              <a:spcBef>
                <a:spcPct val="20000"/>
              </a:spcBef>
              <a:spcAft>
                <a:spcPct val="20000"/>
              </a:spcAft>
              <a:buFont typeface="Wingdings" pitchFamily="-28" charset="2"/>
              <a:buChar char=""/>
              <a:defRPr sz="1400">
                <a:solidFill>
                  <a:schemeClr val="tx1"/>
                </a:solidFill>
                <a:latin typeface="+mn-lt"/>
                <a:ea typeface="ＭＳ Ｐゴシック" pitchFamily="-28" charset="-128"/>
              </a:defRPr>
            </a:lvl9pPr>
          </a:lstStyle>
          <a:p>
            <a:pPr marL="0" indent="0">
              <a:buFont typeface="Webdings" pitchFamily="-111" charset="2"/>
              <a:buNone/>
            </a:pPr>
            <a:r>
              <a:rPr lang="en-US" b="1" kern="0" dirty="0" smtClean="0"/>
              <a:t>The Administration for Community Living (ACL) has entered into a partnership with “Better Living” Senior Community and would like to purchase Section 508 compliant monitors and keyboards for visually impaired Senior Citizens.  Which sections apply?</a:t>
            </a:r>
          </a:p>
        </p:txBody>
      </p:sp>
      <p:pic>
        <p:nvPicPr>
          <p:cNvPr id="7" name="Picture 4" descr="Image result for section 508 compliant monitors" title="Handicap keyboard ke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72400" y="990600"/>
            <a:ext cx="1028700" cy="109067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609600" y="3200400"/>
            <a:ext cx="3810000" cy="738664"/>
          </a:xfrm>
          <a:prstGeom prst="rect">
            <a:avLst/>
          </a:prstGeom>
          <a:solidFill>
            <a:schemeClr val="bg1"/>
          </a:solidFill>
          <a:ln>
            <a:noFill/>
          </a:ln>
        </p:spPr>
        <p:txBody>
          <a:bodyPr wrap="square" rtlCol="0">
            <a:spAutoFit/>
          </a:bodyPr>
          <a:lstStyle/>
          <a:p>
            <a:r>
              <a:rPr lang="en-US" sz="1400" b="1" dirty="0" smtClean="0">
                <a:ea typeface="Calibri"/>
                <a:cs typeface="Times New Roman" panose="02020603050405020304" pitchFamily="18" charset="0"/>
              </a:rPr>
              <a:t>B</a:t>
            </a:r>
            <a:r>
              <a:rPr lang="en-US" sz="1400" b="1" dirty="0">
                <a:ea typeface="Calibri"/>
                <a:cs typeface="Times New Roman" panose="02020603050405020304" pitchFamily="18" charset="0"/>
              </a:rPr>
              <a:t>)</a:t>
            </a:r>
            <a:r>
              <a:rPr lang="en-US" sz="1400" dirty="0">
                <a:ea typeface="Calibri"/>
                <a:cs typeface="Times New Roman" panose="02020603050405020304" pitchFamily="18" charset="0"/>
              </a:rPr>
              <a:t> </a:t>
            </a:r>
            <a:r>
              <a:rPr lang="en-US" sz="1400" u="sng" dirty="0">
                <a:ea typeface="Calibri"/>
                <a:cs typeface="Times New Roman" panose="02020603050405020304" pitchFamily="18" charset="0"/>
              </a:rPr>
              <a:t>Section 3</a:t>
            </a:r>
            <a:r>
              <a:rPr lang="en-US" sz="1400" dirty="0">
                <a:ea typeface="Calibri"/>
                <a:cs typeface="Times New Roman" panose="02020603050405020304" pitchFamily="18" charset="0"/>
              </a:rPr>
              <a:t> </a:t>
            </a:r>
            <a:r>
              <a:rPr lang="en-US" sz="1400" dirty="0" smtClean="0">
                <a:ea typeface="Calibri"/>
                <a:cs typeface="Times New Roman" panose="02020603050405020304" pitchFamily="18" charset="0"/>
              </a:rPr>
              <a:t>- Requirements </a:t>
            </a:r>
            <a:r>
              <a:rPr lang="en-US" sz="1400" dirty="0">
                <a:ea typeface="Calibri"/>
                <a:cs typeface="Times New Roman" panose="02020603050405020304" pitchFamily="18" charset="0"/>
              </a:rPr>
              <a:t>for </a:t>
            </a:r>
            <a:r>
              <a:rPr lang="en-US" sz="1400" dirty="0" smtClean="0">
                <a:ea typeface="Calibri"/>
                <a:cs typeface="Times New Roman" panose="02020603050405020304" pitchFamily="18" charset="0"/>
              </a:rPr>
              <a:t>Procurements </a:t>
            </a:r>
            <a:r>
              <a:rPr lang="en-US" sz="1400" dirty="0">
                <a:ea typeface="Calibri"/>
                <a:cs typeface="Times New Roman" panose="02020603050405020304" pitchFamily="18" charset="0"/>
              </a:rPr>
              <a:t>Involving Privacy </a:t>
            </a:r>
            <a:r>
              <a:rPr lang="en-US" sz="1400" dirty="0" smtClean="0">
                <a:ea typeface="Calibri"/>
                <a:cs typeface="Times New Roman" panose="02020603050405020304" pitchFamily="18" charset="0"/>
              </a:rPr>
              <a:t>Act Records </a:t>
            </a:r>
            <a:r>
              <a:rPr lang="en-US" sz="1400" dirty="0">
                <a:ea typeface="Calibri"/>
                <a:cs typeface="Times New Roman" panose="02020603050405020304" pitchFamily="18" charset="0"/>
              </a:rPr>
              <a:t>  </a:t>
            </a:r>
            <a:endParaRPr lang="en-US" sz="1400" dirty="0" smtClean="0">
              <a:ea typeface="Calibri"/>
              <a:cs typeface="Times New Roman" panose="02020603050405020304" pitchFamily="18" charset="0"/>
            </a:endParaRPr>
          </a:p>
          <a:p>
            <a:endParaRPr lang="en-US" sz="1400" dirty="0">
              <a:cs typeface="Times New Roman" panose="02020603050405020304" pitchFamily="18" charset="0"/>
            </a:endParaRPr>
          </a:p>
        </p:txBody>
      </p:sp>
    </p:spTree>
    <p:extLst>
      <p:ext uri="{BB962C8B-B14F-4D97-AF65-F5344CB8AC3E}">
        <p14:creationId xmlns:p14="http://schemas.microsoft.com/office/powerpoint/2010/main" val="42656072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43400" y="304800"/>
            <a:ext cx="4495801" cy="533400"/>
          </a:xfrm>
        </p:spPr>
        <p:txBody>
          <a:bodyPr/>
          <a:lstStyle/>
          <a:p>
            <a:pPr lvl="0" algn="r"/>
            <a:r>
              <a:rPr lang="en-US" sz="2750" dirty="0" smtClean="0"/>
              <a:t>Scenario 4: </a:t>
            </a:r>
            <a:br>
              <a:rPr lang="en-US" sz="2750" dirty="0" smtClean="0"/>
            </a:br>
            <a:r>
              <a:rPr lang="en-US" sz="1800" dirty="0" smtClean="0"/>
              <a:t>Operation of Government Data Center</a:t>
            </a:r>
            <a:endParaRPr lang="en-US" sz="1800" dirty="0">
              <a:solidFill>
                <a:srgbClr val="000000"/>
              </a:solidFill>
            </a:endParaRPr>
          </a:p>
        </p:txBody>
      </p:sp>
      <p:pic>
        <p:nvPicPr>
          <p:cNvPr id="6" name="Content Placeholder 4" title="scenario questions"/>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6200" y="2149328"/>
            <a:ext cx="8861425" cy="4327672"/>
          </a:xfrm>
        </p:spPr>
      </p:pic>
      <p:sp>
        <p:nvSpPr>
          <p:cNvPr id="7" name="Content Placeholder 2"/>
          <p:cNvSpPr txBox="1">
            <a:spLocks/>
          </p:cNvSpPr>
          <p:nvPr/>
        </p:nvSpPr>
        <p:spPr bwMode="auto">
          <a:xfrm>
            <a:off x="34290" y="990600"/>
            <a:ext cx="697611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28600" indent="-228600" algn="l" rtl="0" eaLnBrk="1" fontAlgn="base" hangingPunct="1">
              <a:spcBef>
                <a:spcPct val="20000"/>
              </a:spcBef>
              <a:spcAft>
                <a:spcPct val="20000"/>
              </a:spcAft>
              <a:buFont typeface="Webdings" pitchFamily="-111" charset="2"/>
              <a:buChar char="4"/>
              <a:defRPr sz="1400">
                <a:solidFill>
                  <a:schemeClr val="tx1"/>
                </a:solidFill>
                <a:latin typeface="+mn-lt"/>
                <a:ea typeface="ＭＳ Ｐゴシック" pitchFamily="-28" charset="-128"/>
                <a:cs typeface="ＭＳ Ｐゴシック" pitchFamily="-28" charset="-128"/>
              </a:defRPr>
            </a:lvl1pPr>
            <a:lvl2pPr marL="571500" indent="-228600" algn="l" rtl="0" eaLnBrk="1" fontAlgn="base" hangingPunct="1">
              <a:spcBef>
                <a:spcPct val="20000"/>
              </a:spcBef>
              <a:spcAft>
                <a:spcPct val="20000"/>
              </a:spcAft>
              <a:buChar char="–"/>
              <a:defRPr sz="1400">
                <a:solidFill>
                  <a:schemeClr val="tx1"/>
                </a:solidFill>
                <a:latin typeface="+mn-lt"/>
                <a:ea typeface="ＭＳ Ｐゴシック" pitchFamily="-28" charset="-128"/>
              </a:defRPr>
            </a:lvl2pPr>
            <a:lvl3pPr marL="863600" indent="-177800" algn="l" rtl="0" eaLnBrk="1" fontAlgn="base" hangingPunct="1">
              <a:spcBef>
                <a:spcPct val="20000"/>
              </a:spcBef>
              <a:spcAft>
                <a:spcPct val="20000"/>
              </a:spcAft>
              <a:buFont typeface="Wingdings" pitchFamily="-111" charset="2"/>
              <a:buChar char="§"/>
              <a:defRPr sz="1400">
                <a:solidFill>
                  <a:schemeClr val="tx1"/>
                </a:solidFill>
                <a:latin typeface="+mn-lt"/>
                <a:ea typeface="ＭＳ Ｐゴシック" pitchFamily="-28" charset="-128"/>
              </a:defRPr>
            </a:lvl3pPr>
            <a:lvl4pPr marL="1206500" indent="-228600" algn="l" rtl="0" eaLnBrk="1" fontAlgn="base" hangingPunct="1">
              <a:spcBef>
                <a:spcPct val="20000"/>
              </a:spcBef>
              <a:spcAft>
                <a:spcPct val="20000"/>
              </a:spcAft>
              <a:buChar char="–"/>
              <a:defRPr sz="1400">
                <a:solidFill>
                  <a:schemeClr val="tx1"/>
                </a:solidFill>
                <a:latin typeface="+mn-lt"/>
                <a:ea typeface="ＭＳ Ｐゴシック" pitchFamily="-28" charset="-128"/>
              </a:defRPr>
            </a:lvl4pPr>
            <a:lvl5pPr marL="1498600" indent="-177800" algn="l" rtl="0" eaLnBrk="1" fontAlgn="base" hangingPunct="1">
              <a:spcBef>
                <a:spcPct val="20000"/>
              </a:spcBef>
              <a:spcAft>
                <a:spcPct val="20000"/>
              </a:spcAft>
              <a:buFont typeface="Wingdings" pitchFamily="-111" charset="2"/>
              <a:buChar char=""/>
              <a:defRPr sz="1400">
                <a:solidFill>
                  <a:schemeClr val="tx1"/>
                </a:solidFill>
                <a:latin typeface="+mn-lt"/>
                <a:ea typeface="ＭＳ Ｐゴシック" pitchFamily="-28" charset="-128"/>
              </a:defRPr>
            </a:lvl5pPr>
            <a:lvl6pPr marL="1955800" indent="-177800" algn="l" rtl="0" eaLnBrk="1" fontAlgn="base" hangingPunct="1">
              <a:spcBef>
                <a:spcPct val="20000"/>
              </a:spcBef>
              <a:spcAft>
                <a:spcPct val="20000"/>
              </a:spcAft>
              <a:buFont typeface="Wingdings" pitchFamily="-28" charset="2"/>
              <a:buChar char=""/>
              <a:defRPr sz="1400">
                <a:solidFill>
                  <a:schemeClr val="tx1"/>
                </a:solidFill>
                <a:latin typeface="+mn-lt"/>
                <a:ea typeface="ＭＳ Ｐゴシック" pitchFamily="-28" charset="-128"/>
              </a:defRPr>
            </a:lvl6pPr>
            <a:lvl7pPr marL="2413000" indent="-177800" algn="l" rtl="0" eaLnBrk="1" fontAlgn="base" hangingPunct="1">
              <a:spcBef>
                <a:spcPct val="20000"/>
              </a:spcBef>
              <a:spcAft>
                <a:spcPct val="20000"/>
              </a:spcAft>
              <a:buFont typeface="Wingdings" pitchFamily="-28" charset="2"/>
              <a:buChar char=""/>
              <a:defRPr sz="1400">
                <a:solidFill>
                  <a:schemeClr val="tx1"/>
                </a:solidFill>
                <a:latin typeface="+mn-lt"/>
                <a:ea typeface="ＭＳ Ｐゴシック" pitchFamily="-28" charset="-128"/>
              </a:defRPr>
            </a:lvl7pPr>
            <a:lvl8pPr marL="2870200" indent="-177800" algn="l" rtl="0" eaLnBrk="1" fontAlgn="base" hangingPunct="1">
              <a:spcBef>
                <a:spcPct val="20000"/>
              </a:spcBef>
              <a:spcAft>
                <a:spcPct val="20000"/>
              </a:spcAft>
              <a:buFont typeface="Wingdings" pitchFamily="-28" charset="2"/>
              <a:buChar char=""/>
              <a:defRPr sz="1400">
                <a:solidFill>
                  <a:schemeClr val="tx1"/>
                </a:solidFill>
                <a:latin typeface="+mn-lt"/>
                <a:ea typeface="ＭＳ Ｐゴシック" pitchFamily="-28" charset="-128"/>
              </a:defRPr>
            </a:lvl8pPr>
            <a:lvl9pPr marL="3327400" indent="-177800" algn="l" rtl="0" eaLnBrk="1" fontAlgn="base" hangingPunct="1">
              <a:spcBef>
                <a:spcPct val="20000"/>
              </a:spcBef>
              <a:spcAft>
                <a:spcPct val="20000"/>
              </a:spcAft>
              <a:buFont typeface="Wingdings" pitchFamily="-28" charset="2"/>
              <a:buChar char=""/>
              <a:defRPr sz="1400">
                <a:solidFill>
                  <a:schemeClr val="tx1"/>
                </a:solidFill>
                <a:latin typeface="+mn-lt"/>
                <a:ea typeface="ＭＳ Ｐゴシック" pitchFamily="-28" charset="-128"/>
              </a:defRPr>
            </a:lvl9pPr>
          </a:lstStyle>
          <a:p>
            <a:pPr marL="0" indent="0">
              <a:buFont typeface="Webdings" pitchFamily="-111" charset="2"/>
              <a:buNone/>
            </a:pPr>
            <a:r>
              <a:rPr lang="en-US" b="1" kern="0" dirty="0" smtClean="0"/>
              <a:t>Health Resources and Services Administration (HRSA) is looking at a third-party vendor to operate its data center in Rockville, MD.  Contractor staff will include system administrators, customer support, and other administrative services.  Which sections apply?</a:t>
            </a:r>
          </a:p>
        </p:txBody>
      </p:sp>
      <p:pic>
        <p:nvPicPr>
          <p:cNvPr id="8" name="Picture 2" title="Data cent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86600" y="987869"/>
            <a:ext cx="1676400" cy="10695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609600" y="3200400"/>
            <a:ext cx="3810000" cy="738664"/>
          </a:xfrm>
          <a:prstGeom prst="rect">
            <a:avLst/>
          </a:prstGeom>
          <a:solidFill>
            <a:schemeClr val="bg1"/>
          </a:solidFill>
          <a:ln>
            <a:noFill/>
          </a:ln>
        </p:spPr>
        <p:txBody>
          <a:bodyPr wrap="square" rtlCol="0">
            <a:spAutoFit/>
          </a:bodyPr>
          <a:lstStyle/>
          <a:p>
            <a:r>
              <a:rPr lang="en-US" sz="1400" b="1" dirty="0" smtClean="0">
                <a:ea typeface="Calibri"/>
                <a:cs typeface="Times New Roman" panose="02020603050405020304" pitchFamily="18" charset="0"/>
              </a:rPr>
              <a:t>B</a:t>
            </a:r>
            <a:r>
              <a:rPr lang="en-US" sz="1400" b="1" dirty="0">
                <a:ea typeface="Calibri"/>
                <a:cs typeface="Times New Roman" panose="02020603050405020304" pitchFamily="18" charset="0"/>
              </a:rPr>
              <a:t>)</a:t>
            </a:r>
            <a:r>
              <a:rPr lang="en-US" sz="1400" dirty="0">
                <a:ea typeface="Calibri"/>
                <a:cs typeface="Times New Roman" panose="02020603050405020304" pitchFamily="18" charset="0"/>
              </a:rPr>
              <a:t> </a:t>
            </a:r>
            <a:r>
              <a:rPr lang="en-US" sz="1400" u="sng" dirty="0">
                <a:ea typeface="Calibri"/>
                <a:cs typeface="Times New Roman" panose="02020603050405020304" pitchFamily="18" charset="0"/>
              </a:rPr>
              <a:t>Section 3</a:t>
            </a:r>
            <a:r>
              <a:rPr lang="en-US" sz="1400" dirty="0">
                <a:ea typeface="Calibri"/>
                <a:cs typeface="Times New Roman" panose="02020603050405020304" pitchFamily="18" charset="0"/>
              </a:rPr>
              <a:t> </a:t>
            </a:r>
            <a:r>
              <a:rPr lang="en-US" sz="1400" dirty="0" smtClean="0">
                <a:ea typeface="Calibri"/>
                <a:cs typeface="Times New Roman" panose="02020603050405020304" pitchFamily="18" charset="0"/>
              </a:rPr>
              <a:t>- Requirements </a:t>
            </a:r>
            <a:r>
              <a:rPr lang="en-US" sz="1400" dirty="0">
                <a:ea typeface="Calibri"/>
                <a:cs typeface="Times New Roman" panose="02020603050405020304" pitchFamily="18" charset="0"/>
              </a:rPr>
              <a:t>for </a:t>
            </a:r>
            <a:r>
              <a:rPr lang="en-US" sz="1400" dirty="0" smtClean="0">
                <a:ea typeface="Calibri"/>
                <a:cs typeface="Times New Roman" panose="02020603050405020304" pitchFamily="18" charset="0"/>
              </a:rPr>
              <a:t>Procurements </a:t>
            </a:r>
            <a:r>
              <a:rPr lang="en-US" sz="1400" dirty="0">
                <a:ea typeface="Calibri"/>
                <a:cs typeface="Times New Roman" panose="02020603050405020304" pitchFamily="18" charset="0"/>
              </a:rPr>
              <a:t>Involving Privacy </a:t>
            </a:r>
            <a:r>
              <a:rPr lang="en-US" sz="1400" dirty="0" smtClean="0">
                <a:ea typeface="Calibri"/>
                <a:cs typeface="Times New Roman" panose="02020603050405020304" pitchFamily="18" charset="0"/>
              </a:rPr>
              <a:t>Act Records </a:t>
            </a:r>
            <a:r>
              <a:rPr lang="en-US" sz="1400" dirty="0">
                <a:ea typeface="Calibri"/>
                <a:cs typeface="Times New Roman" panose="02020603050405020304" pitchFamily="18" charset="0"/>
              </a:rPr>
              <a:t>  </a:t>
            </a:r>
            <a:endParaRPr lang="en-US" sz="1400" dirty="0" smtClean="0">
              <a:ea typeface="Calibri"/>
              <a:cs typeface="Times New Roman" panose="02020603050405020304" pitchFamily="18" charset="0"/>
            </a:endParaRPr>
          </a:p>
          <a:p>
            <a:endParaRPr lang="en-US" sz="1400" dirty="0">
              <a:cs typeface="Times New Roman" panose="02020603050405020304" pitchFamily="18" charset="0"/>
            </a:endParaRPr>
          </a:p>
        </p:txBody>
      </p:sp>
    </p:spTree>
    <p:extLst>
      <p:ext uri="{BB962C8B-B14F-4D97-AF65-F5344CB8AC3E}">
        <p14:creationId xmlns:p14="http://schemas.microsoft.com/office/powerpoint/2010/main" val="171363304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04800"/>
            <a:ext cx="8744906" cy="533400"/>
          </a:xfrm>
        </p:spPr>
        <p:txBody>
          <a:bodyPr/>
          <a:lstStyle/>
          <a:p>
            <a:pPr lvl="0" algn="r"/>
            <a:r>
              <a:rPr lang="en-US" sz="2750" dirty="0" smtClean="0"/>
              <a:t>Scenario 5: </a:t>
            </a:r>
            <a:br>
              <a:rPr lang="en-US" sz="2750" dirty="0" smtClean="0"/>
            </a:br>
            <a:r>
              <a:rPr lang="en-US" sz="1800" dirty="0" smtClean="0"/>
              <a:t>Maintenance of Pre-Natal Providers Database </a:t>
            </a:r>
            <a:endParaRPr lang="en-US" sz="1800" dirty="0">
              <a:solidFill>
                <a:srgbClr val="000000"/>
              </a:solidFill>
            </a:endParaRPr>
          </a:p>
        </p:txBody>
      </p:sp>
      <p:pic>
        <p:nvPicPr>
          <p:cNvPr id="29" name="Content Placeholder 4" title="scenario questions"/>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6200" y="2149328"/>
            <a:ext cx="8861425" cy="4327672"/>
          </a:xfrm>
        </p:spPr>
      </p:pic>
      <p:sp>
        <p:nvSpPr>
          <p:cNvPr id="30" name="Content Placeholder 2"/>
          <p:cNvSpPr txBox="1">
            <a:spLocks/>
          </p:cNvSpPr>
          <p:nvPr/>
        </p:nvSpPr>
        <p:spPr bwMode="auto">
          <a:xfrm>
            <a:off x="34290" y="922506"/>
            <a:ext cx="7052310" cy="121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28600" indent="-228600" algn="l" rtl="0" eaLnBrk="1" fontAlgn="base" hangingPunct="1">
              <a:spcBef>
                <a:spcPct val="20000"/>
              </a:spcBef>
              <a:spcAft>
                <a:spcPct val="20000"/>
              </a:spcAft>
              <a:buFont typeface="Webdings" pitchFamily="-111" charset="2"/>
              <a:buChar char="4"/>
              <a:defRPr sz="1400">
                <a:solidFill>
                  <a:schemeClr val="tx1"/>
                </a:solidFill>
                <a:latin typeface="+mn-lt"/>
                <a:ea typeface="ＭＳ Ｐゴシック" pitchFamily="-28" charset="-128"/>
                <a:cs typeface="ＭＳ Ｐゴシック" pitchFamily="-28" charset="-128"/>
              </a:defRPr>
            </a:lvl1pPr>
            <a:lvl2pPr marL="571500" indent="-228600" algn="l" rtl="0" eaLnBrk="1" fontAlgn="base" hangingPunct="1">
              <a:spcBef>
                <a:spcPct val="20000"/>
              </a:spcBef>
              <a:spcAft>
                <a:spcPct val="20000"/>
              </a:spcAft>
              <a:buChar char="–"/>
              <a:defRPr sz="1400">
                <a:solidFill>
                  <a:schemeClr val="tx1"/>
                </a:solidFill>
                <a:latin typeface="+mn-lt"/>
                <a:ea typeface="ＭＳ Ｐゴシック" pitchFamily="-28" charset="-128"/>
              </a:defRPr>
            </a:lvl2pPr>
            <a:lvl3pPr marL="863600" indent="-177800" algn="l" rtl="0" eaLnBrk="1" fontAlgn="base" hangingPunct="1">
              <a:spcBef>
                <a:spcPct val="20000"/>
              </a:spcBef>
              <a:spcAft>
                <a:spcPct val="20000"/>
              </a:spcAft>
              <a:buFont typeface="Wingdings" pitchFamily="-111" charset="2"/>
              <a:buChar char="§"/>
              <a:defRPr sz="1400">
                <a:solidFill>
                  <a:schemeClr val="tx1"/>
                </a:solidFill>
                <a:latin typeface="+mn-lt"/>
                <a:ea typeface="ＭＳ Ｐゴシック" pitchFamily="-28" charset="-128"/>
              </a:defRPr>
            </a:lvl3pPr>
            <a:lvl4pPr marL="1206500" indent="-228600" algn="l" rtl="0" eaLnBrk="1" fontAlgn="base" hangingPunct="1">
              <a:spcBef>
                <a:spcPct val="20000"/>
              </a:spcBef>
              <a:spcAft>
                <a:spcPct val="20000"/>
              </a:spcAft>
              <a:buChar char="–"/>
              <a:defRPr sz="1400">
                <a:solidFill>
                  <a:schemeClr val="tx1"/>
                </a:solidFill>
                <a:latin typeface="+mn-lt"/>
                <a:ea typeface="ＭＳ Ｐゴシック" pitchFamily="-28" charset="-128"/>
              </a:defRPr>
            </a:lvl4pPr>
            <a:lvl5pPr marL="1498600" indent="-177800" algn="l" rtl="0" eaLnBrk="1" fontAlgn="base" hangingPunct="1">
              <a:spcBef>
                <a:spcPct val="20000"/>
              </a:spcBef>
              <a:spcAft>
                <a:spcPct val="20000"/>
              </a:spcAft>
              <a:buFont typeface="Wingdings" pitchFamily="-111" charset="2"/>
              <a:buChar char=""/>
              <a:defRPr sz="1400">
                <a:solidFill>
                  <a:schemeClr val="tx1"/>
                </a:solidFill>
                <a:latin typeface="+mn-lt"/>
                <a:ea typeface="ＭＳ Ｐゴシック" pitchFamily="-28" charset="-128"/>
              </a:defRPr>
            </a:lvl5pPr>
            <a:lvl6pPr marL="1955800" indent="-177800" algn="l" rtl="0" eaLnBrk="1" fontAlgn="base" hangingPunct="1">
              <a:spcBef>
                <a:spcPct val="20000"/>
              </a:spcBef>
              <a:spcAft>
                <a:spcPct val="20000"/>
              </a:spcAft>
              <a:buFont typeface="Wingdings" pitchFamily="-28" charset="2"/>
              <a:buChar char=""/>
              <a:defRPr sz="1400">
                <a:solidFill>
                  <a:schemeClr val="tx1"/>
                </a:solidFill>
                <a:latin typeface="+mn-lt"/>
                <a:ea typeface="ＭＳ Ｐゴシック" pitchFamily="-28" charset="-128"/>
              </a:defRPr>
            </a:lvl6pPr>
            <a:lvl7pPr marL="2413000" indent="-177800" algn="l" rtl="0" eaLnBrk="1" fontAlgn="base" hangingPunct="1">
              <a:spcBef>
                <a:spcPct val="20000"/>
              </a:spcBef>
              <a:spcAft>
                <a:spcPct val="20000"/>
              </a:spcAft>
              <a:buFont typeface="Wingdings" pitchFamily="-28" charset="2"/>
              <a:buChar char=""/>
              <a:defRPr sz="1400">
                <a:solidFill>
                  <a:schemeClr val="tx1"/>
                </a:solidFill>
                <a:latin typeface="+mn-lt"/>
                <a:ea typeface="ＭＳ Ｐゴシック" pitchFamily="-28" charset="-128"/>
              </a:defRPr>
            </a:lvl7pPr>
            <a:lvl8pPr marL="2870200" indent="-177800" algn="l" rtl="0" eaLnBrk="1" fontAlgn="base" hangingPunct="1">
              <a:spcBef>
                <a:spcPct val="20000"/>
              </a:spcBef>
              <a:spcAft>
                <a:spcPct val="20000"/>
              </a:spcAft>
              <a:buFont typeface="Wingdings" pitchFamily="-28" charset="2"/>
              <a:buChar char=""/>
              <a:defRPr sz="1400">
                <a:solidFill>
                  <a:schemeClr val="tx1"/>
                </a:solidFill>
                <a:latin typeface="+mn-lt"/>
                <a:ea typeface="ＭＳ Ｐゴシック" pitchFamily="-28" charset="-128"/>
              </a:defRPr>
            </a:lvl8pPr>
            <a:lvl9pPr marL="3327400" indent="-177800" algn="l" rtl="0" eaLnBrk="1" fontAlgn="base" hangingPunct="1">
              <a:spcBef>
                <a:spcPct val="20000"/>
              </a:spcBef>
              <a:spcAft>
                <a:spcPct val="20000"/>
              </a:spcAft>
              <a:buFont typeface="Wingdings" pitchFamily="-28" charset="2"/>
              <a:buChar char=""/>
              <a:defRPr sz="1400">
                <a:solidFill>
                  <a:schemeClr val="tx1"/>
                </a:solidFill>
                <a:latin typeface="+mn-lt"/>
                <a:ea typeface="ＭＳ Ｐゴシック" pitchFamily="-28" charset="-128"/>
              </a:defRPr>
            </a:lvl9pPr>
          </a:lstStyle>
          <a:p>
            <a:pPr marL="0" indent="0">
              <a:buFont typeface="Webdings" pitchFamily="-111" charset="2"/>
              <a:buNone/>
            </a:pPr>
            <a:r>
              <a:rPr lang="en-US" b="1" kern="0" dirty="0" smtClean="0"/>
              <a:t>The Indian Health Service (IHS) has a need for a database to track pre-natal providers in South Dakota.  The Contractor will be designing, developing and implementing the database at the client site to be transitioned to a cloud environment. Fields include: provider name, experience, location, office phone number and email address. Which sections apply?</a:t>
            </a:r>
          </a:p>
        </p:txBody>
      </p:sp>
      <p:pic>
        <p:nvPicPr>
          <p:cNvPr id="31" name="Picture 2" title="Babi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86600" y="990600"/>
            <a:ext cx="167640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609600" y="3200400"/>
            <a:ext cx="3810000" cy="738664"/>
          </a:xfrm>
          <a:prstGeom prst="rect">
            <a:avLst/>
          </a:prstGeom>
          <a:solidFill>
            <a:schemeClr val="bg1"/>
          </a:solidFill>
          <a:ln>
            <a:noFill/>
          </a:ln>
        </p:spPr>
        <p:txBody>
          <a:bodyPr wrap="square" rtlCol="0">
            <a:spAutoFit/>
          </a:bodyPr>
          <a:lstStyle/>
          <a:p>
            <a:r>
              <a:rPr lang="en-US" sz="1400" b="1" dirty="0" smtClean="0">
                <a:ea typeface="Calibri"/>
                <a:cs typeface="Times New Roman" panose="02020603050405020304" pitchFamily="18" charset="0"/>
              </a:rPr>
              <a:t>B</a:t>
            </a:r>
            <a:r>
              <a:rPr lang="en-US" sz="1400" b="1" dirty="0">
                <a:ea typeface="Calibri"/>
                <a:cs typeface="Times New Roman" panose="02020603050405020304" pitchFamily="18" charset="0"/>
              </a:rPr>
              <a:t>)</a:t>
            </a:r>
            <a:r>
              <a:rPr lang="en-US" sz="1400" dirty="0">
                <a:ea typeface="Calibri"/>
                <a:cs typeface="Times New Roman" panose="02020603050405020304" pitchFamily="18" charset="0"/>
              </a:rPr>
              <a:t> </a:t>
            </a:r>
            <a:r>
              <a:rPr lang="en-US" sz="1400" u="sng" dirty="0">
                <a:ea typeface="Calibri"/>
                <a:cs typeface="Times New Roman" panose="02020603050405020304" pitchFamily="18" charset="0"/>
              </a:rPr>
              <a:t>Section 3</a:t>
            </a:r>
            <a:r>
              <a:rPr lang="en-US" sz="1400" dirty="0">
                <a:ea typeface="Calibri"/>
                <a:cs typeface="Times New Roman" panose="02020603050405020304" pitchFamily="18" charset="0"/>
              </a:rPr>
              <a:t> </a:t>
            </a:r>
            <a:r>
              <a:rPr lang="en-US" sz="1400" dirty="0" smtClean="0">
                <a:ea typeface="Calibri"/>
                <a:cs typeface="Times New Roman" panose="02020603050405020304" pitchFamily="18" charset="0"/>
              </a:rPr>
              <a:t>- Requirements </a:t>
            </a:r>
            <a:r>
              <a:rPr lang="en-US" sz="1400" dirty="0">
                <a:ea typeface="Calibri"/>
                <a:cs typeface="Times New Roman" panose="02020603050405020304" pitchFamily="18" charset="0"/>
              </a:rPr>
              <a:t>for </a:t>
            </a:r>
            <a:r>
              <a:rPr lang="en-US" sz="1400" dirty="0" smtClean="0">
                <a:ea typeface="Calibri"/>
                <a:cs typeface="Times New Roman" panose="02020603050405020304" pitchFamily="18" charset="0"/>
              </a:rPr>
              <a:t>Procurements </a:t>
            </a:r>
            <a:r>
              <a:rPr lang="en-US" sz="1400" dirty="0">
                <a:ea typeface="Calibri"/>
                <a:cs typeface="Times New Roman" panose="02020603050405020304" pitchFamily="18" charset="0"/>
              </a:rPr>
              <a:t>Involving Privacy </a:t>
            </a:r>
            <a:r>
              <a:rPr lang="en-US" sz="1400" dirty="0" smtClean="0">
                <a:ea typeface="Calibri"/>
                <a:cs typeface="Times New Roman" panose="02020603050405020304" pitchFamily="18" charset="0"/>
              </a:rPr>
              <a:t>Act Records </a:t>
            </a:r>
            <a:r>
              <a:rPr lang="en-US" sz="1400" dirty="0">
                <a:ea typeface="Calibri"/>
                <a:cs typeface="Times New Roman" panose="02020603050405020304" pitchFamily="18" charset="0"/>
              </a:rPr>
              <a:t>  </a:t>
            </a:r>
            <a:endParaRPr lang="en-US" sz="1400" dirty="0" smtClean="0">
              <a:ea typeface="Calibri"/>
              <a:cs typeface="Times New Roman" panose="02020603050405020304" pitchFamily="18" charset="0"/>
            </a:endParaRPr>
          </a:p>
          <a:p>
            <a:endParaRPr lang="en-US" sz="1400" dirty="0">
              <a:cs typeface="Times New Roman" panose="02020603050405020304" pitchFamily="18" charset="0"/>
            </a:endParaRPr>
          </a:p>
        </p:txBody>
      </p:sp>
    </p:spTree>
    <p:extLst>
      <p:ext uri="{BB962C8B-B14F-4D97-AF65-F5344CB8AC3E}">
        <p14:creationId xmlns:p14="http://schemas.microsoft.com/office/powerpoint/2010/main" val="143300136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934200" y="228600"/>
            <a:ext cx="2286000" cy="685800"/>
          </a:xfrm>
        </p:spPr>
        <p:txBody>
          <a:bodyPr/>
          <a:lstStyle/>
          <a:p>
            <a:r>
              <a:rPr lang="en-US" dirty="0" smtClean="0"/>
              <a:t>Questions</a:t>
            </a:r>
            <a:endParaRPr lang="en-US" dirty="0"/>
          </a:p>
        </p:txBody>
      </p:sp>
      <p:pic>
        <p:nvPicPr>
          <p:cNvPr id="6" name="Content Placeholder 5" descr="Cartoon mand holding large question mark" title="Question mark picture"/>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57600" y="2667000"/>
            <a:ext cx="1724025" cy="1885950"/>
          </a:xfrm>
        </p:spPr>
      </p:pic>
      <p:sp>
        <p:nvSpPr>
          <p:cNvPr id="3" name="Slide Number Placeholder 2"/>
          <p:cNvSpPr>
            <a:spLocks noGrp="1"/>
          </p:cNvSpPr>
          <p:nvPr>
            <p:ph type="sldNum" sz="quarter" idx="12"/>
          </p:nvPr>
        </p:nvSpPr>
        <p:spPr/>
        <p:txBody>
          <a:bodyPr/>
          <a:lstStyle/>
          <a:p>
            <a:pPr>
              <a:defRPr/>
            </a:pPr>
            <a:r>
              <a:rPr lang="en-US" dirty="0" smtClean="0"/>
              <a:t>Page </a:t>
            </a:r>
            <a:fld id="{11E3A25D-F084-4C0E-BFBE-86927EA90731}" type="slidenum">
              <a:rPr lang="en-US" smtClean="0"/>
              <a:pPr>
                <a:defRPr/>
              </a:pPr>
              <a:t>37</a:t>
            </a:fld>
            <a:endParaRPr lang="en-US" dirty="0"/>
          </a:p>
        </p:txBody>
      </p:sp>
    </p:spTree>
    <p:extLst>
      <p:ext uri="{BB962C8B-B14F-4D97-AF65-F5344CB8AC3E}">
        <p14:creationId xmlns:p14="http://schemas.microsoft.com/office/powerpoint/2010/main" val="281857623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86200" y="25078"/>
            <a:ext cx="4800600" cy="736922"/>
          </a:xfrm>
        </p:spPr>
        <p:txBody>
          <a:bodyPr/>
          <a:lstStyle/>
          <a:p>
            <a:r>
              <a:rPr lang="en-US" dirty="0" smtClean="0"/>
              <a:t>HHS Resources</a:t>
            </a:r>
            <a:endParaRPr lang="en-US" dirty="0"/>
          </a:p>
        </p:txBody>
      </p:sp>
      <p:sp>
        <p:nvSpPr>
          <p:cNvPr id="3" name="Content Placeholder 2"/>
          <p:cNvSpPr>
            <a:spLocks noGrp="1"/>
          </p:cNvSpPr>
          <p:nvPr>
            <p:ph idx="1"/>
          </p:nvPr>
        </p:nvSpPr>
        <p:spPr>
          <a:xfrm>
            <a:off x="228600" y="1066800"/>
            <a:ext cx="8763000" cy="5334000"/>
          </a:xfrm>
        </p:spPr>
        <p:txBody>
          <a:bodyPr/>
          <a:lstStyle/>
          <a:p>
            <a:r>
              <a:rPr lang="en-US" sz="1800" dirty="0" smtClean="0"/>
              <a:t>HHS Policies, Standards </a:t>
            </a:r>
            <a:r>
              <a:rPr lang="en-US" sz="1800" dirty="0"/>
              <a:t>and Guidance: </a:t>
            </a:r>
            <a:r>
              <a:rPr lang="en-US" sz="1800" dirty="0">
                <a:hlinkClick r:id="rId2"/>
              </a:rPr>
              <a:t>http://</a:t>
            </a:r>
            <a:r>
              <a:rPr lang="en-US" sz="1800" dirty="0" smtClean="0">
                <a:hlinkClick r:id="rId2"/>
              </a:rPr>
              <a:t>intranet.hhs.gov/it/cybersecurity/policies/index.html</a:t>
            </a:r>
            <a:r>
              <a:rPr lang="en-US" sz="1800" dirty="0" smtClean="0"/>
              <a:t> </a:t>
            </a:r>
          </a:p>
          <a:p>
            <a:r>
              <a:rPr lang="en-US" sz="1800" dirty="0" smtClean="0"/>
              <a:t>HHS </a:t>
            </a:r>
            <a:r>
              <a:rPr lang="en-US" sz="1800" dirty="0"/>
              <a:t>Security and Privacy Language for Information and IT Procurements:  </a:t>
            </a:r>
            <a:endParaRPr lang="en-US" sz="1800" dirty="0" smtClean="0"/>
          </a:p>
          <a:p>
            <a:pPr lvl="1"/>
            <a:r>
              <a:rPr lang="en-US" sz="1800" dirty="0" smtClean="0"/>
              <a:t>PDF: </a:t>
            </a:r>
            <a:r>
              <a:rPr lang="en-US" sz="1800" dirty="0" smtClean="0">
                <a:hlinkClick r:id="rId3"/>
              </a:rPr>
              <a:t>https</a:t>
            </a:r>
            <a:r>
              <a:rPr lang="en-US" sz="1800" dirty="0">
                <a:hlinkClick r:id="rId3"/>
              </a:rPr>
              <a:t>://</a:t>
            </a:r>
            <a:r>
              <a:rPr lang="en-US" sz="1800" dirty="0" smtClean="0">
                <a:hlinkClick r:id="rId3"/>
              </a:rPr>
              <a:t>intranet.hhs.gov/it/cybersecurity/policies/security-privacy-language.pdf</a:t>
            </a:r>
            <a:r>
              <a:rPr lang="en-US" sz="1800" dirty="0"/>
              <a:t>; </a:t>
            </a:r>
            <a:endParaRPr lang="en-US" sz="1800" dirty="0" smtClean="0"/>
          </a:p>
          <a:p>
            <a:pPr lvl="1"/>
            <a:r>
              <a:rPr lang="en-US" sz="1800" dirty="0" smtClean="0"/>
              <a:t>Word: </a:t>
            </a:r>
            <a:r>
              <a:rPr lang="en-US" sz="1800" dirty="0" smtClean="0">
                <a:hlinkClick r:id="rId4"/>
              </a:rPr>
              <a:t>https</a:t>
            </a:r>
            <a:r>
              <a:rPr lang="en-US" sz="1800" dirty="0">
                <a:hlinkClick r:id="rId4"/>
              </a:rPr>
              <a:t>://</a:t>
            </a:r>
            <a:r>
              <a:rPr lang="en-US" sz="1800" dirty="0" smtClean="0">
                <a:hlinkClick r:id="rId4"/>
              </a:rPr>
              <a:t>community.max.gov/display/HHS/HHS+CyberSecurity+Policy+Collaboration+Page</a:t>
            </a:r>
            <a:r>
              <a:rPr lang="en-US" sz="1800" dirty="0" smtClean="0"/>
              <a:t> </a:t>
            </a:r>
          </a:p>
          <a:p>
            <a:r>
              <a:rPr lang="en-US" sz="1800" dirty="0" smtClean="0"/>
              <a:t>Security </a:t>
            </a:r>
            <a:r>
              <a:rPr lang="en-US" sz="1800" dirty="0"/>
              <a:t>Points of Contacts: </a:t>
            </a:r>
            <a:r>
              <a:rPr lang="en-US" sz="1800" dirty="0">
                <a:hlinkClick r:id="rId5"/>
              </a:rPr>
              <a:t>https://</a:t>
            </a:r>
            <a:r>
              <a:rPr lang="en-US" sz="1800" dirty="0" smtClean="0">
                <a:hlinkClick r:id="rId5"/>
              </a:rPr>
              <a:t>intranet.hhs.gov/it/cybersecurity/ciso/index.html</a:t>
            </a:r>
            <a:endParaRPr lang="en-US" sz="1800" dirty="0" smtClean="0"/>
          </a:p>
          <a:p>
            <a:r>
              <a:rPr lang="en-US" sz="1800" dirty="0"/>
              <a:t>Privacy Act Points of Contacts</a:t>
            </a:r>
            <a:r>
              <a:rPr lang="en-US" sz="1800" dirty="0" smtClean="0"/>
              <a:t>: </a:t>
            </a:r>
            <a:r>
              <a:rPr lang="en-US" sz="1800" dirty="0">
                <a:hlinkClick r:id="rId6"/>
              </a:rPr>
              <a:t>https://</a:t>
            </a:r>
            <a:r>
              <a:rPr lang="en-US" sz="1800" dirty="0" smtClean="0">
                <a:hlinkClick r:id="rId6"/>
              </a:rPr>
              <a:t>intranet.hhs.gov/it/cybersecurity/privacy/index.html</a:t>
            </a:r>
            <a:r>
              <a:rPr lang="en-US" sz="1800" dirty="0" smtClean="0"/>
              <a:t>  </a:t>
            </a:r>
          </a:p>
          <a:p>
            <a:r>
              <a:rPr lang="en-US" sz="1800" dirty="0"/>
              <a:t> Department Privacy Contacts: </a:t>
            </a:r>
            <a:r>
              <a:rPr lang="en-US" sz="1800" dirty="0">
                <a:hlinkClick r:id="rId7"/>
              </a:rPr>
              <a:t>http://</a:t>
            </a:r>
            <a:r>
              <a:rPr lang="en-US" sz="1800" dirty="0" smtClean="0">
                <a:hlinkClick r:id="rId7"/>
              </a:rPr>
              <a:t>intranet.hhs.gov/it/cybersecurity/privacy/index.html</a:t>
            </a:r>
            <a:endParaRPr lang="en-US" sz="1800" dirty="0" smtClean="0"/>
          </a:p>
          <a:p>
            <a:r>
              <a:rPr lang="en-US" sz="1800" dirty="0" smtClean="0"/>
              <a:t>Incident </a:t>
            </a:r>
            <a:r>
              <a:rPr lang="en-US" sz="1800" dirty="0"/>
              <a:t>Response Contacts:  </a:t>
            </a:r>
            <a:r>
              <a:rPr lang="en-US" sz="1800" dirty="0">
                <a:hlinkClick r:id="rId8"/>
              </a:rPr>
              <a:t>http://intranet.hhs.gov/it/cybersecurity/hhs_csirc</a:t>
            </a:r>
            <a:r>
              <a:rPr lang="en-US" sz="1800" dirty="0" smtClean="0">
                <a:hlinkClick r:id="rId8"/>
              </a:rPr>
              <a:t>/</a:t>
            </a:r>
            <a:r>
              <a:rPr lang="en-US" sz="1800" dirty="0" smtClean="0"/>
              <a:t> </a:t>
            </a:r>
          </a:p>
          <a:p>
            <a:r>
              <a:rPr lang="en-US" sz="1800" dirty="0"/>
              <a:t>Questions about the document, email </a:t>
            </a:r>
            <a:r>
              <a:rPr lang="en-US" sz="1800" dirty="0">
                <a:hlinkClick r:id="rId9"/>
              </a:rPr>
              <a:t>HHSCybersecurityPolicy@HHS.gov</a:t>
            </a:r>
            <a:endParaRPr lang="en-US" sz="1800" dirty="0"/>
          </a:p>
          <a:p>
            <a:endParaRPr lang="en-US" sz="1800" dirty="0"/>
          </a:p>
        </p:txBody>
      </p:sp>
      <p:sp>
        <p:nvSpPr>
          <p:cNvPr id="4" name="Slide Number Placeholder 3"/>
          <p:cNvSpPr>
            <a:spLocks noGrp="1"/>
          </p:cNvSpPr>
          <p:nvPr>
            <p:ph type="sldNum" sz="quarter" idx="12"/>
          </p:nvPr>
        </p:nvSpPr>
        <p:spPr/>
        <p:txBody>
          <a:bodyPr/>
          <a:lstStyle/>
          <a:p>
            <a:pPr>
              <a:defRPr/>
            </a:pPr>
            <a:r>
              <a:rPr lang="en-US" smtClean="0"/>
              <a:t>Page </a:t>
            </a:r>
            <a:fld id="{7FFCF92F-0657-4C95-9225-3EE816DD5A64}" type="slidenum">
              <a:rPr lang="en-US" smtClean="0"/>
              <a:pPr>
                <a:defRPr/>
              </a:pPr>
              <a:t>38</a:t>
            </a:fld>
            <a:endParaRPr lang="en-US" dirty="0"/>
          </a:p>
        </p:txBody>
      </p:sp>
    </p:spTree>
    <p:extLst>
      <p:ext uri="{BB962C8B-B14F-4D97-AF65-F5344CB8AC3E}">
        <p14:creationId xmlns:p14="http://schemas.microsoft.com/office/powerpoint/2010/main" val="429102503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81800" y="457200"/>
            <a:ext cx="2297723" cy="457200"/>
          </a:xfrm>
        </p:spPr>
        <p:txBody>
          <a:bodyPr/>
          <a:lstStyle/>
          <a:p>
            <a:r>
              <a:rPr lang="en-US" dirty="0" smtClean="0"/>
              <a:t>References</a:t>
            </a:r>
            <a:endParaRPr lang="en-US" dirty="0"/>
          </a:p>
        </p:txBody>
      </p:sp>
      <p:sp>
        <p:nvSpPr>
          <p:cNvPr id="4" name="Slide Number Placeholder 3"/>
          <p:cNvSpPr>
            <a:spLocks noGrp="1"/>
          </p:cNvSpPr>
          <p:nvPr>
            <p:ph type="sldNum" sz="quarter" idx="12"/>
          </p:nvPr>
        </p:nvSpPr>
        <p:spPr/>
        <p:txBody>
          <a:bodyPr/>
          <a:lstStyle/>
          <a:p>
            <a:pPr>
              <a:defRPr/>
            </a:pPr>
            <a:r>
              <a:rPr lang="en-US" dirty="0" smtClean="0"/>
              <a:t>Page </a:t>
            </a:r>
            <a:fld id="{7FFCF92F-0657-4C95-9225-3EE816DD5A64}" type="slidenum">
              <a:rPr lang="en-US" smtClean="0"/>
              <a:pPr>
                <a:defRPr/>
              </a:pPr>
              <a:t>39</a:t>
            </a:fld>
            <a:endParaRPr lang="en-US" dirty="0"/>
          </a:p>
        </p:txBody>
      </p:sp>
      <p:sp>
        <p:nvSpPr>
          <p:cNvPr id="3" name="Rectangle 2"/>
          <p:cNvSpPr/>
          <p:nvPr/>
        </p:nvSpPr>
        <p:spPr>
          <a:xfrm>
            <a:off x="152400" y="990600"/>
            <a:ext cx="8763000" cy="4690515"/>
          </a:xfrm>
          <a:prstGeom prst="rect">
            <a:avLst/>
          </a:prstGeom>
        </p:spPr>
        <p:txBody>
          <a:bodyPr wrap="square">
            <a:spAutoFit/>
          </a:bodyPr>
          <a:lstStyle/>
          <a:p>
            <a:pPr marL="228600" indent="-228600" fontAlgn="base">
              <a:spcBef>
                <a:spcPct val="20000"/>
              </a:spcBef>
              <a:spcAft>
                <a:spcPct val="20000"/>
              </a:spcAft>
              <a:buFont typeface="Webdings" pitchFamily="-111" charset="2"/>
              <a:buChar char="4"/>
            </a:pPr>
            <a:r>
              <a:rPr lang="en-US" dirty="0" smtClean="0">
                <a:ea typeface="ＭＳ Ｐゴシック" pitchFamily="-28" charset="-128"/>
                <a:cs typeface="ＭＳ Ｐゴシック" pitchFamily="-28" charset="-128"/>
                <a:hlinkClick r:id="rId2"/>
              </a:rPr>
              <a:t>Privacy Act of 1974;</a:t>
            </a:r>
          </a:p>
          <a:p>
            <a:pPr marL="228600" indent="-228600" fontAlgn="base">
              <a:spcBef>
                <a:spcPct val="20000"/>
              </a:spcBef>
              <a:spcAft>
                <a:spcPct val="20000"/>
              </a:spcAft>
              <a:buFont typeface="Webdings" pitchFamily="-111" charset="2"/>
              <a:buChar char="4"/>
            </a:pPr>
            <a:r>
              <a:rPr lang="en-US" dirty="0" smtClean="0">
                <a:ea typeface="ＭＳ Ｐゴシック" pitchFamily="-28" charset="-128"/>
                <a:cs typeface="ＭＳ Ｐゴシック" pitchFamily="-28" charset="-128"/>
                <a:hlinkClick r:id="rId2"/>
              </a:rPr>
              <a:t>Executive </a:t>
            </a:r>
            <a:r>
              <a:rPr lang="en-US" dirty="0">
                <a:ea typeface="ＭＳ Ｐゴシック" pitchFamily="-28" charset="-128"/>
                <a:cs typeface="ＭＳ Ｐゴシック" pitchFamily="-28" charset="-128"/>
                <a:hlinkClick r:id="rId2"/>
              </a:rPr>
              <a:t>Order, Strengthening the Cybersecurity of Federal Networks and Critical Infrastructure, May 11, </a:t>
            </a:r>
            <a:r>
              <a:rPr lang="en-US" dirty="0" smtClean="0">
                <a:ea typeface="ＭＳ Ｐゴシック" pitchFamily="-28" charset="-128"/>
                <a:cs typeface="ＭＳ Ｐゴシック" pitchFamily="-28" charset="-128"/>
                <a:hlinkClick r:id="rId2"/>
              </a:rPr>
              <a:t>2017</a:t>
            </a:r>
            <a:r>
              <a:rPr lang="en-US" dirty="0" smtClean="0">
                <a:ea typeface="ＭＳ Ｐゴシック" pitchFamily="-28" charset="-128"/>
                <a:cs typeface="ＭＳ Ｐゴシック" pitchFamily="-28" charset="-128"/>
              </a:rPr>
              <a:t>;</a:t>
            </a:r>
          </a:p>
          <a:p>
            <a:pPr marL="228600" indent="-228600" fontAlgn="base">
              <a:spcBef>
                <a:spcPct val="20000"/>
              </a:spcBef>
              <a:spcAft>
                <a:spcPct val="20000"/>
              </a:spcAft>
              <a:buFont typeface="Webdings" pitchFamily="-111" charset="2"/>
              <a:buChar char="4"/>
            </a:pPr>
            <a:r>
              <a:rPr lang="en-US" dirty="0" smtClean="0">
                <a:ea typeface="ＭＳ Ｐゴシック" pitchFamily="-28" charset="-128"/>
                <a:cs typeface="ＭＳ Ｐゴシック" pitchFamily="-28" charset="-128"/>
                <a:hlinkClick r:id="rId3"/>
              </a:rPr>
              <a:t>HHS Information </a:t>
            </a:r>
            <a:r>
              <a:rPr lang="en-US" dirty="0">
                <a:ea typeface="ＭＳ Ｐゴシック" pitchFamily="-28" charset="-128"/>
                <a:cs typeface="ＭＳ Ｐゴシック" pitchFamily="-28" charset="-128"/>
                <a:hlinkClick r:id="rId3"/>
              </a:rPr>
              <a:t>Systems </a:t>
            </a:r>
            <a:r>
              <a:rPr lang="en-US" dirty="0" smtClean="0">
                <a:ea typeface="ＭＳ Ｐゴシック" pitchFamily="-28" charset="-128"/>
                <a:cs typeface="ＭＳ Ｐゴシック" pitchFamily="-28" charset="-128"/>
                <a:hlinkClick r:id="rId3"/>
              </a:rPr>
              <a:t>Security and </a:t>
            </a:r>
            <a:r>
              <a:rPr lang="en-US" dirty="0">
                <a:ea typeface="ＭＳ Ｐゴシック" pitchFamily="-28" charset="-128"/>
                <a:cs typeface="ＭＳ Ｐゴシック" pitchFamily="-28" charset="-128"/>
                <a:hlinkClick r:id="rId3"/>
              </a:rPr>
              <a:t>Privacy </a:t>
            </a:r>
            <a:r>
              <a:rPr lang="en-US" dirty="0" smtClean="0">
                <a:ea typeface="ＭＳ Ｐゴシック" pitchFamily="-28" charset="-128"/>
                <a:cs typeface="ＭＳ Ｐゴシック" pitchFamily="-28" charset="-128"/>
                <a:hlinkClick r:id="rId3"/>
              </a:rPr>
              <a:t>(IS2P) Policy</a:t>
            </a:r>
            <a:r>
              <a:rPr lang="en-US" dirty="0" smtClean="0">
                <a:ea typeface="ＭＳ Ｐゴシック" pitchFamily="-28" charset="-128"/>
                <a:cs typeface="ＭＳ Ｐゴシック" pitchFamily="-28" charset="-128"/>
              </a:rPr>
              <a:t>;</a:t>
            </a:r>
          </a:p>
          <a:p>
            <a:pPr marL="228600" indent="-228600" fontAlgn="base">
              <a:spcBef>
                <a:spcPct val="20000"/>
              </a:spcBef>
              <a:spcAft>
                <a:spcPct val="20000"/>
              </a:spcAft>
              <a:buFont typeface="Webdings" pitchFamily="-111" charset="2"/>
              <a:buChar char="4"/>
            </a:pPr>
            <a:r>
              <a:rPr lang="en-US" dirty="0" smtClean="0">
                <a:ea typeface="ＭＳ Ｐゴシック" pitchFamily="-28" charset="-128"/>
                <a:cs typeface="ＭＳ Ｐゴシック" pitchFamily="-28" charset="-128"/>
                <a:hlinkClick r:id="rId4"/>
              </a:rPr>
              <a:t>Federal </a:t>
            </a:r>
            <a:r>
              <a:rPr lang="en-US" dirty="0">
                <a:ea typeface="ＭＳ Ｐゴシック" pitchFamily="-28" charset="-128"/>
                <a:cs typeface="ＭＳ Ｐゴシック" pitchFamily="-28" charset="-128"/>
                <a:hlinkClick r:id="rId4"/>
              </a:rPr>
              <a:t>Information Security Modernization Act (FISMA) of </a:t>
            </a:r>
            <a:r>
              <a:rPr lang="en-US" dirty="0" smtClean="0">
                <a:ea typeface="ＭＳ Ｐゴシック" pitchFamily="-28" charset="-128"/>
                <a:cs typeface="ＭＳ Ｐゴシック" pitchFamily="-28" charset="-128"/>
                <a:hlinkClick r:id="rId4"/>
              </a:rPr>
              <a:t>2014</a:t>
            </a:r>
            <a:r>
              <a:rPr lang="en-US" dirty="0" smtClean="0">
                <a:ea typeface="ＭＳ Ｐゴシック" pitchFamily="-28" charset="-128"/>
                <a:cs typeface="ＭＳ Ｐゴシック" pitchFamily="-28" charset="-128"/>
              </a:rPr>
              <a:t>;</a:t>
            </a:r>
            <a:endParaRPr lang="en-US" dirty="0">
              <a:ea typeface="ＭＳ Ｐゴシック" pitchFamily="-28" charset="-128"/>
              <a:cs typeface="ＭＳ Ｐゴシック" pitchFamily="-28" charset="-128"/>
            </a:endParaRPr>
          </a:p>
          <a:p>
            <a:pPr marL="228600" indent="-228600" fontAlgn="base">
              <a:spcBef>
                <a:spcPct val="20000"/>
              </a:spcBef>
              <a:spcAft>
                <a:spcPct val="20000"/>
              </a:spcAft>
              <a:buFont typeface="Webdings" pitchFamily="-111" charset="2"/>
              <a:buChar char="4"/>
            </a:pPr>
            <a:r>
              <a:rPr lang="en-US" dirty="0">
                <a:ea typeface="ＭＳ Ｐゴシック" pitchFamily="-28" charset="-128"/>
                <a:cs typeface="ＭＳ Ｐゴシック" pitchFamily="-28" charset="-128"/>
                <a:hlinkClick r:id="rId5"/>
              </a:rPr>
              <a:t>Federal Acquisition Regulation </a:t>
            </a:r>
            <a:r>
              <a:rPr lang="en-US" dirty="0" smtClean="0">
                <a:ea typeface="ＭＳ Ｐゴシック" pitchFamily="-28" charset="-128"/>
                <a:cs typeface="ＭＳ Ｐゴシック" pitchFamily="-28" charset="-128"/>
                <a:hlinkClick r:id="rId5"/>
              </a:rPr>
              <a:t>(FAR)</a:t>
            </a:r>
            <a:r>
              <a:rPr lang="en-US" dirty="0" smtClean="0">
                <a:ea typeface="ＭＳ Ｐゴシック" pitchFamily="-28" charset="-128"/>
                <a:cs typeface="ＭＳ Ｐゴシック" pitchFamily="-28" charset="-128"/>
                <a:hlinkClick r:id="rId6"/>
              </a:rPr>
              <a:t>; </a:t>
            </a:r>
          </a:p>
          <a:p>
            <a:pPr marL="228600" indent="-228600" fontAlgn="base">
              <a:spcBef>
                <a:spcPct val="20000"/>
              </a:spcBef>
              <a:spcAft>
                <a:spcPct val="20000"/>
              </a:spcAft>
              <a:buFont typeface="Webdings" pitchFamily="-111" charset="2"/>
              <a:buChar char="4"/>
            </a:pPr>
            <a:r>
              <a:rPr lang="en-US" dirty="0">
                <a:ea typeface="ＭＳ Ｐゴシック" pitchFamily="-28" charset="-128"/>
                <a:cs typeface="ＭＳ Ｐゴシック" pitchFamily="-28" charset="-128"/>
                <a:hlinkClick r:id="rId6"/>
              </a:rPr>
              <a:t>Health Insurance Portability and Accountability Act of </a:t>
            </a:r>
            <a:r>
              <a:rPr lang="en-US" dirty="0" smtClean="0">
                <a:ea typeface="ＭＳ Ｐゴシック" pitchFamily="-28" charset="-128"/>
                <a:cs typeface="ＭＳ Ｐゴシック" pitchFamily="-28" charset="-128"/>
                <a:hlinkClick r:id="rId6"/>
              </a:rPr>
              <a:t>1996 (HIPAA);</a:t>
            </a:r>
            <a:endParaRPr lang="en-US" dirty="0">
              <a:ea typeface="ＭＳ Ｐゴシック" pitchFamily="-28" charset="-128"/>
              <a:cs typeface="ＭＳ Ｐゴシック" pitchFamily="-28" charset="-128"/>
              <a:hlinkClick r:id="rId6"/>
            </a:endParaRPr>
          </a:p>
          <a:p>
            <a:pPr marL="228600" indent="-228600" fontAlgn="base">
              <a:spcBef>
                <a:spcPct val="20000"/>
              </a:spcBef>
              <a:spcAft>
                <a:spcPct val="20000"/>
              </a:spcAft>
              <a:buFont typeface="Webdings" pitchFamily="-111" charset="2"/>
              <a:buChar char="4"/>
            </a:pPr>
            <a:r>
              <a:rPr lang="en-US" dirty="0" smtClean="0">
                <a:ea typeface="ＭＳ Ｐゴシック" pitchFamily="-28" charset="-128"/>
                <a:cs typeface="ＭＳ Ｐゴシック" pitchFamily="-28" charset="-128"/>
                <a:hlinkClick r:id="rId6"/>
              </a:rPr>
              <a:t>Revised </a:t>
            </a:r>
            <a:r>
              <a:rPr lang="en-US" dirty="0">
                <a:ea typeface="ＭＳ Ｐゴシック" pitchFamily="-28" charset="-128"/>
                <a:cs typeface="ＭＳ Ｐゴシック" pitchFamily="-28" charset="-128"/>
                <a:hlinkClick r:id="rId6"/>
              </a:rPr>
              <a:t>OMB Circular A-130, Managing Information as a Strategic Resource and other OMB guidance</a:t>
            </a:r>
            <a:r>
              <a:rPr lang="en-US" dirty="0">
                <a:ea typeface="ＭＳ Ｐゴシック" pitchFamily="-28" charset="-128"/>
                <a:cs typeface="ＭＳ Ｐゴシック" pitchFamily="-28" charset="-128"/>
              </a:rPr>
              <a:t>; </a:t>
            </a:r>
            <a:endParaRPr lang="en-US" dirty="0" smtClean="0">
              <a:ea typeface="ＭＳ Ｐゴシック" pitchFamily="-28" charset="-128"/>
              <a:cs typeface="ＭＳ Ｐゴシック" pitchFamily="-28" charset="-128"/>
            </a:endParaRPr>
          </a:p>
          <a:p>
            <a:pPr marL="228600" indent="-228600" fontAlgn="base">
              <a:spcBef>
                <a:spcPct val="20000"/>
              </a:spcBef>
              <a:spcAft>
                <a:spcPct val="20000"/>
              </a:spcAft>
              <a:buFont typeface="Webdings" pitchFamily="-111" charset="2"/>
              <a:buChar char="4"/>
            </a:pPr>
            <a:r>
              <a:rPr lang="en-US" dirty="0" smtClean="0">
                <a:ea typeface="ＭＳ Ｐゴシック" pitchFamily="-28" charset="-128"/>
                <a:cs typeface="ＭＳ Ｐゴシック" pitchFamily="-28" charset="-128"/>
                <a:hlinkClick r:id="rId7"/>
              </a:rPr>
              <a:t>HHS Acquisition Regulation (HHSAR)</a:t>
            </a:r>
            <a:r>
              <a:rPr lang="en-US" dirty="0" smtClean="0">
                <a:ea typeface="ＭＳ Ｐゴシック" pitchFamily="-28" charset="-128"/>
                <a:cs typeface="ＭＳ Ｐゴシック" pitchFamily="-28" charset="-128"/>
              </a:rPr>
              <a:t>;</a:t>
            </a:r>
            <a:endParaRPr lang="en-US" dirty="0">
              <a:ea typeface="ＭＳ Ｐゴシック" pitchFamily="-28" charset="-128"/>
              <a:cs typeface="ＭＳ Ｐゴシック" pitchFamily="-28" charset="-128"/>
            </a:endParaRPr>
          </a:p>
          <a:p>
            <a:pPr marL="228600" indent="-228600" fontAlgn="base">
              <a:spcBef>
                <a:spcPct val="20000"/>
              </a:spcBef>
              <a:spcAft>
                <a:spcPct val="20000"/>
              </a:spcAft>
              <a:buFont typeface="Webdings" pitchFamily="-111" charset="2"/>
              <a:buChar char="4"/>
            </a:pPr>
            <a:r>
              <a:rPr lang="en-US" dirty="0">
                <a:ea typeface="ＭＳ Ｐゴシック" pitchFamily="-28" charset="-128"/>
                <a:cs typeface="ＭＳ Ｐゴシック" pitchFamily="-28" charset="-128"/>
                <a:hlinkClick r:id="rId8"/>
              </a:rPr>
              <a:t>National Institute of Standards and Technology (NIST), </a:t>
            </a:r>
            <a:r>
              <a:rPr lang="en-US" dirty="0" smtClean="0">
                <a:ea typeface="ＭＳ Ｐゴシック" pitchFamily="-28" charset="-128"/>
                <a:cs typeface="ＭＳ Ｐゴシック" pitchFamily="-28" charset="-128"/>
                <a:hlinkClick r:id="rId8"/>
              </a:rPr>
              <a:t>Special </a:t>
            </a:r>
            <a:r>
              <a:rPr lang="en-US" dirty="0">
                <a:ea typeface="ＭＳ Ｐゴシック" pitchFamily="-28" charset="-128"/>
                <a:cs typeface="ＭＳ Ｐゴシック" pitchFamily="-28" charset="-128"/>
                <a:hlinkClick r:id="rId8"/>
              </a:rPr>
              <a:t>P</a:t>
            </a:r>
            <a:r>
              <a:rPr lang="en-US" dirty="0" smtClean="0">
                <a:ea typeface="ＭＳ Ｐゴシック" pitchFamily="-28" charset="-128"/>
                <a:cs typeface="ＭＳ Ｐゴシック" pitchFamily="-28" charset="-128"/>
                <a:hlinkClick r:id="rId8"/>
              </a:rPr>
              <a:t>ublications </a:t>
            </a:r>
            <a:r>
              <a:rPr lang="en-US" dirty="0">
                <a:ea typeface="ＭＳ Ｐゴシック" pitchFamily="-28" charset="-128"/>
                <a:cs typeface="ＭＳ Ｐゴシック" pitchFamily="-28" charset="-128"/>
                <a:hlinkClick r:id="rId8"/>
              </a:rPr>
              <a:t>800 </a:t>
            </a:r>
            <a:r>
              <a:rPr lang="en-US" dirty="0" smtClean="0">
                <a:ea typeface="ＭＳ Ｐゴシック" pitchFamily="-28" charset="-128"/>
                <a:cs typeface="ＭＳ Ｐゴシック" pitchFamily="-28" charset="-128"/>
                <a:hlinkClick r:id="rId8"/>
              </a:rPr>
              <a:t>Series</a:t>
            </a:r>
            <a:r>
              <a:rPr lang="en-US" dirty="0" smtClean="0">
                <a:ea typeface="ＭＳ Ｐゴシック" pitchFamily="-28" charset="-128"/>
                <a:cs typeface="ＭＳ Ｐゴシック" pitchFamily="-28" charset="-128"/>
              </a:rPr>
              <a:t> </a:t>
            </a:r>
            <a:r>
              <a:rPr lang="en-US" dirty="0">
                <a:ea typeface="ＭＳ Ｐゴシック" pitchFamily="-28" charset="-128"/>
                <a:cs typeface="ＭＳ Ｐゴシック" pitchFamily="-28" charset="-128"/>
              </a:rPr>
              <a:t>(multiple); and </a:t>
            </a:r>
          </a:p>
          <a:p>
            <a:pPr marL="228600" indent="-228600" fontAlgn="base">
              <a:spcBef>
                <a:spcPct val="20000"/>
              </a:spcBef>
              <a:spcAft>
                <a:spcPct val="20000"/>
              </a:spcAft>
              <a:buFont typeface="Webdings" pitchFamily="-111" charset="2"/>
              <a:buChar char="4"/>
            </a:pPr>
            <a:r>
              <a:rPr lang="en-US" dirty="0">
                <a:ea typeface="ＭＳ Ｐゴシック" pitchFamily="-28" charset="-128"/>
                <a:cs typeface="ＭＳ Ｐゴシック" pitchFamily="-28" charset="-128"/>
                <a:hlinkClick r:id="rId9"/>
              </a:rPr>
              <a:t>Federal Information Technology Acquisition Reform Act (FITARA</a:t>
            </a:r>
            <a:r>
              <a:rPr lang="en-US" dirty="0" smtClean="0">
                <a:ea typeface="ＭＳ Ｐゴシック" pitchFamily="-28" charset="-128"/>
                <a:cs typeface="ＭＳ Ｐゴシック" pitchFamily="-28" charset="-128"/>
                <a:hlinkClick r:id="rId9"/>
              </a:rPr>
              <a:t>)</a:t>
            </a:r>
            <a:r>
              <a:rPr lang="en-US" dirty="0" smtClean="0">
                <a:ea typeface="ＭＳ Ｐゴシック" pitchFamily="-28" charset="-128"/>
                <a:cs typeface="ＭＳ Ｐゴシック" pitchFamily="-28" charset="-128"/>
              </a:rPr>
              <a:t>.</a:t>
            </a:r>
            <a:endParaRPr lang="en-US" dirty="0">
              <a:ea typeface="ＭＳ Ｐゴシック" pitchFamily="-28" charset="-128"/>
              <a:cs typeface="ＭＳ Ｐゴシック" pitchFamily="-28" charset="-128"/>
            </a:endParaRPr>
          </a:p>
        </p:txBody>
      </p:sp>
    </p:spTree>
    <p:extLst>
      <p:ext uri="{BB962C8B-B14F-4D97-AF65-F5344CB8AC3E}">
        <p14:creationId xmlns:p14="http://schemas.microsoft.com/office/powerpoint/2010/main" val="34381601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29400" y="76200"/>
            <a:ext cx="2362200" cy="762000"/>
          </a:xfrm>
        </p:spPr>
        <p:txBody>
          <a:bodyPr/>
          <a:lstStyle/>
          <a:p>
            <a:r>
              <a:rPr lang="en-US" dirty="0" smtClean="0"/>
              <a:t>Background</a:t>
            </a:r>
            <a:endParaRPr lang="en-US" dirty="0"/>
          </a:p>
        </p:txBody>
      </p:sp>
      <p:sp>
        <p:nvSpPr>
          <p:cNvPr id="3" name="Content Placeholder 2"/>
          <p:cNvSpPr>
            <a:spLocks noGrp="1"/>
          </p:cNvSpPr>
          <p:nvPr>
            <p:ph idx="1"/>
          </p:nvPr>
        </p:nvSpPr>
        <p:spPr>
          <a:xfrm>
            <a:off x="457200" y="1295400"/>
            <a:ext cx="8153400" cy="4876800"/>
          </a:xfrm>
        </p:spPr>
        <p:txBody>
          <a:bodyPr/>
          <a:lstStyle/>
          <a:p>
            <a:r>
              <a:rPr lang="en-US" sz="1800" dirty="0" smtClean="0"/>
              <a:t>Despite the vast improvement in securing government systems, the number of cyber threats and data breaches targeting the federal government continue to rise!</a:t>
            </a:r>
          </a:p>
          <a:p>
            <a:pPr lvl="1"/>
            <a:r>
              <a:rPr lang="en-US" sz="1800" dirty="0" smtClean="0"/>
              <a:t>The Government Accountability Office (GAO) reported in 2015 that the number of information security incidents reported by federal agencies rose from 5,503 in fiscal year (FY) 2006 to 67,168 in FY 2014 (</a:t>
            </a:r>
            <a:r>
              <a:rPr lang="en-US" sz="1800" dirty="0" smtClean="0">
                <a:hlinkClick r:id="rId2"/>
              </a:rPr>
              <a:t>GAO Report, 2015</a:t>
            </a:r>
            <a:r>
              <a:rPr lang="en-US" sz="1800" dirty="0" smtClean="0"/>
              <a:t>)</a:t>
            </a:r>
          </a:p>
          <a:p>
            <a:pPr lvl="1"/>
            <a:r>
              <a:rPr lang="en-US" sz="1800" dirty="0" smtClean="0"/>
              <a:t>According to a recent White House report to </a:t>
            </a:r>
            <a:r>
              <a:rPr lang="en-US" sz="1800" dirty="0"/>
              <a:t>the Department of Homeland Security’s </a:t>
            </a:r>
            <a:r>
              <a:rPr lang="en-US" sz="1800" dirty="0" smtClean="0"/>
              <a:t>U.S</a:t>
            </a:r>
            <a:r>
              <a:rPr lang="en-US" sz="1800" dirty="0"/>
              <a:t>. Computer Emergency Readiness Team, </a:t>
            </a:r>
            <a:r>
              <a:rPr lang="en-US" sz="1800" dirty="0" smtClean="0"/>
              <a:t>federal agencies “…reported 30,899 ‘cyber incidents’ in fiscal 2016 that led to the ‘compromise of information or systems functionality’.” (</a:t>
            </a:r>
            <a:r>
              <a:rPr lang="en-US" sz="1800" dirty="0" smtClean="0">
                <a:hlinkClick r:id="rId2"/>
              </a:rPr>
              <a:t>Government Technology</a:t>
            </a:r>
            <a:r>
              <a:rPr lang="en-US" sz="1800" dirty="0" smtClean="0"/>
              <a:t>, March 2017)</a:t>
            </a:r>
          </a:p>
          <a:p>
            <a:r>
              <a:rPr lang="en-US" sz="1800" dirty="0">
                <a:solidFill>
                  <a:srgbClr val="000000"/>
                </a:solidFill>
                <a:ea typeface="+mn-ea"/>
                <a:cs typeface="+mn-cs"/>
              </a:rPr>
              <a:t>T</a:t>
            </a:r>
            <a:r>
              <a:rPr lang="en-US" sz="1800" dirty="0" smtClean="0"/>
              <a:t>hus, it is critical that government agencies protect all of their assets from security threats and include appropriate security and privacy language in all relevant procurements to secure those assets managed and/or operated by third-party organizations and protect the privacy of individuals</a:t>
            </a:r>
          </a:p>
          <a:p>
            <a:endParaRPr lang="en-US" sz="2000" dirty="0"/>
          </a:p>
        </p:txBody>
      </p:sp>
      <p:sp>
        <p:nvSpPr>
          <p:cNvPr id="4" name="Slide Number Placeholder 3"/>
          <p:cNvSpPr>
            <a:spLocks noGrp="1"/>
          </p:cNvSpPr>
          <p:nvPr>
            <p:ph type="sldNum" sz="quarter" idx="12"/>
          </p:nvPr>
        </p:nvSpPr>
        <p:spPr/>
        <p:txBody>
          <a:bodyPr/>
          <a:lstStyle/>
          <a:p>
            <a:pPr>
              <a:defRPr/>
            </a:pPr>
            <a:r>
              <a:rPr lang="en-US" dirty="0" smtClean="0"/>
              <a:t>Page </a:t>
            </a:r>
            <a:fld id="{7FFCF92F-0657-4C95-9225-3EE816DD5A64}" type="slidenum">
              <a:rPr lang="en-US" smtClean="0"/>
              <a:pPr>
                <a:defRPr/>
              </a:pPr>
              <a:t>4</a:t>
            </a:fld>
            <a:endParaRPr lang="en-US" dirty="0"/>
          </a:p>
        </p:txBody>
      </p:sp>
    </p:spTree>
    <p:extLst>
      <p:ext uri="{BB962C8B-B14F-4D97-AF65-F5344CB8AC3E}">
        <p14:creationId xmlns:p14="http://schemas.microsoft.com/office/powerpoint/2010/main" val="34470388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0200" y="304800"/>
            <a:ext cx="4038600" cy="533400"/>
          </a:xfrm>
        </p:spPr>
        <p:txBody>
          <a:bodyPr/>
          <a:lstStyle/>
          <a:p>
            <a:r>
              <a:rPr lang="en-US" dirty="0" smtClean="0"/>
              <a:t>Background (cont.)</a:t>
            </a:r>
            <a:endParaRPr lang="en-US" dirty="0"/>
          </a:p>
        </p:txBody>
      </p:sp>
      <p:sp>
        <p:nvSpPr>
          <p:cNvPr id="4" name="Text Placeholder 3" descr="describes background slide content" title="text box"/>
          <p:cNvSpPr>
            <a:spLocks noGrp="1"/>
          </p:cNvSpPr>
          <p:nvPr>
            <p:ph type="body" idx="1"/>
          </p:nvPr>
        </p:nvSpPr>
        <p:spPr>
          <a:xfrm>
            <a:off x="228600" y="990600"/>
            <a:ext cx="8458200" cy="914400"/>
          </a:xfrm>
        </p:spPr>
        <p:style>
          <a:lnRef idx="1">
            <a:schemeClr val="accent1"/>
          </a:lnRef>
          <a:fillRef idx="2">
            <a:schemeClr val="accent1"/>
          </a:fillRef>
          <a:effectRef idx="1">
            <a:schemeClr val="accent1"/>
          </a:effectRef>
          <a:fontRef idx="minor">
            <a:schemeClr val="dk1"/>
          </a:fontRef>
        </p:style>
        <p:txBody>
          <a:bodyPr/>
          <a:lstStyle/>
          <a:p>
            <a:pPr lvl="0"/>
            <a:r>
              <a:rPr lang="en-US" b="0" dirty="0">
                <a:solidFill>
                  <a:srgbClr val="000000"/>
                </a:solidFill>
              </a:rPr>
              <a:t>The security contract language has been drafted by the Department in collaboration with </a:t>
            </a:r>
            <a:r>
              <a:rPr lang="en-US" b="0" dirty="0" smtClean="0">
                <a:solidFill>
                  <a:srgbClr val="000000"/>
                </a:solidFill>
              </a:rPr>
              <a:t>the </a:t>
            </a:r>
            <a:r>
              <a:rPr lang="en-US" b="0" dirty="0">
                <a:solidFill>
                  <a:srgbClr val="000000"/>
                </a:solidFill>
              </a:rPr>
              <a:t>Operating Divisions (OpDivs) </a:t>
            </a:r>
            <a:r>
              <a:rPr lang="en-US" b="0" dirty="0" smtClean="0">
                <a:solidFill>
                  <a:srgbClr val="000000"/>
                </a:solidFill>
              </a:rPr>
              <a:t>and </a:t>
            </a:r>
            <a:r>
              <a:rPr lang="en-US" b="0" dirty="0">
                <a:solidFill>
                  <a:srgbClr val="000000"/>
                </a:solidFill>
              </a:rPr>
              <a:t>Staff Divisions (StaffDivs) Cybersecurity, IT, and Acquisitions subject matter experts (SMEs). </a:t>
            </a:r>
            <a:endParaRPr lang="en-US" dirty="0"/>
          </a:p>
        </p:txBody>
      </p:sp>
      <p:sp>
        <p:nvSpPr>
          <p:cNvPr id="3" name="Content Placeholder 2"/>
          <p:cNvSpPr>
            <a:spLocks noGrp="1"/>
          </p:cNvSpPr>
          <p:nvPr>
            <p:ph sz="half" idx="2"/>
          </p:nvPr>
        </p:nvSpPr>
        <p:spPr>
          <a:xfrm>
            <a:off x="152400" y="2057400"/>
            <a:ext cx="4495800" cy="4648200"/>
          </a:xfrm>
        </p:spPr>
        <p:txBody>
          <a:bodyPr/>
          <a:lstStyle/>
          <a:p>
            <a:pPr marL="0" indent="0">
              <a:buNone/>
            </a:pPr>
            <a:r>
              <a:rPr lang="en-US" sz="1800" b="1" dirty="0" smtClean="0">
                <a:solidFill>
                  <a:srgbClr val="000000"/>
                </a:solidFill>
              </a:rPr>
              <a:t>Drivers include, but are not limited to:</a:t>
            </a:r>
          </a:p>
          <a:p>
            <a:r>
              <a:rPr lang="en-US" sz="1800" dirty="0" smtClean="0">
                <a:solidFill>
                  <a:srgbClr val="000000"/>
                </a:solidFill>
              </a:rPr>
              <a:t>New </a:t>
            </a:r>
            <a:r>
              <a:rPr lang="en-US" sz="1800" dirty="0" smtClean="0">
                <a:solidFill>
                  <a:srgbClr val="000000"/>
                </a:solidFill>
                <a:hlinkClick r:id="rId3"/>
              </a:rPr>
              <a:t>Executive Order for Strengthening the Cybersecurity of Federal Networks and Critical Infrastructure</a:t>
            </a:r>
            <a:endParaRPr lang="en-US" sz="1800" dirty="0" smtClean="0">
              <a:solidFill>
                <a:srgbClr val="000000"/>
              </a:solidFill>
            </a:endParaRPr>
          </a:p>
          <a:p>
            <a:r>
              <a:rPr lang="en-US" sz="1800" dirty="0" smtClean="0">
                <a:solidFill>
                  <a:srgbClr val="000000"/>
                </a:solidFill>
                <a:hlinkClick r:id="rId4"/>
              </a:rPr>
              <a:t>Federal </a:t>
            </a:r>
            <a:r>
              <a:rPr lang="en-US" sz="1800" dirty="0">
                <a:solidFill>
                  <a:srgbClr val="000000"/>
                </a:solidFill>
                <a:hlinkClick r:id="rId4"/>
              </a:rPr>
              <a:t>Information Security Modernization Act of </a:t>
            </a:r>
            <a:r>
              <a:rPr lang="en-US" sz="1800" dirty="0" smtClean="0">
                <a:solidFill>
                  <a:srgbClr val="000000"/>
                </a:solidFill>
                <a:hlinkClick r:id="rId4"/>
              </a:rPr>
              <a:t>2014</a:t>
            </a:r>
            <a:r>
              <a:rPr lang="en-US" sz="1800" dirty="0" smtClean="0">
                <a:solidFill>
                  <a:srgbClr val="000000"/>
                </a:solidFill>
              </a:rPr>
              <a:t> and Office </a:t>
            </a:r>
            <a:r>
              <a:rPr lang="en-US" sz="1800" dirty="0">
                <a:solidFill>
                  <a:srgbClr val="000000"/>
                </a:solidFill>
              </a:rPr>
              <a:t>of Management and Budget </a:t>
            </a:r>
            <a:r>
              <a:rPr lang="en-US" sz="1800" dirty="0" smtClean="0">
                <a:solidFill>
                  <a:srgbClr val="000000"/>
                </a:solidFill>
              </a:rPr>
              <a:t>(</a:t>
            </a:r>
            <a:r>
              <a:rPr lang="en-US" sz="1800" dirty="0" smtClean="0">
                <a:solidFill>
                  <a:srgbClr val="000000"/>
                </a:solidFill>
                <a:hlinkClick r:id="rId5"/>
              </a:rPr>
              <a:t>OMB) </a:t>
            </a:r>
            <a:r>
              <a:rPr lang="en-US" sz="1800" dirty="0">
                <a:solidFill>
                  <a:srgbClr val="000000"/>
                </a:solidFill>
                <a:hlinkClick r:id="rId5"/>
              </a:rPr>
              <a:t>Circular A-130</a:t>
            </a:r>
            <a:r>
              <a:rPr lang="en-US" sz="1800" dirty="0">
                <a:solidFill>
                  <a:srgbClr val="000000"/>
                </a:solidFill>
              </a:rPr>
              <a:t>, Managing Information as a Strategic </a:t>
            </a:r>
            <a:r>
              <a:rPr lang="en-US" sz="1800" dirty="0" smtClean="0">
                <a:solidFill>
                  <a:srgbClr val="000000"/>
                </a:solidFill>
              </a:rPr>
              <a:t>Resource</a:t>
            </a:r>
            <a:endParaRPr lang="en-US" sz="1800" dirty="0">
              <a:solidFill>
                <a:srgbClr val="000000"/>
              </a:solidFill>
            </a:endParaRPr>
          </a:p>
          <a:p>
            <a:r>
              <a:rPr lang="en-US" sz="1800" dirty="0" smtClean="0">
                <a:solidFill>
                  <a:srgbClr val="000000"/>
                </a:solidFill>
              </a:rPr>
              <a:t>HHS </a:t>
            </a:r>
            <a:r>
              <a:rPr lang="en-US" sz="1800" dirty="0">
                <a:solidFill>
                  <a:srgbClr val="000000"/>
                </a:solidFill>
              </a:rPr>
              <a:t>Deputy Secretary’s </a:t>
            </a:r>
            <a:r>
              <a:rPr lang="en-US" sz="1800" dirty="0">
                <a:solidFill>
                  <a:srgbClr val="000000"/>
                </a:solidFill>
                <a:hlinkClick r:id="rId6"/>
              </a:rPr>
              <a:t>“FY15 Cybersecurity IT Priorities” Memo (June 2015)</a:t>
            </a:r>
            <a:r>
              <a:rPr lang="en-US" sz="1800" dirty="0">
                <a:solidFill>
                  <a:srgbClr val="000000"/>
                </a:solidFill>
              </a:rPr>
              <a:t>, Action </a:t>
            </a:r>
            <a:r>
              <a:rPr lang="en-US" sz="1800" dirty="0" smtClean="0">
                <a:solidFill>
                  <a:srgbClr val="000000"/>
                </a:solidFill>
              </a:rPr>
              <a:t>2</a:t>
            </a:r>
          </a:p>
          <a:p>
            <a:r>
              <a:rPr lang="en-US" sz="1800" dirty="0">
                <a:solidFill>
                  <a:srgbClr val="000000"/>
                </a:solidFill>
              </a:rPr>
              <a:t>HHSAR Rewrite (November 2015) that removed internal procedures, guidance and instruction</a:t>
            </a:r>
            <a:endParaRPr lang="en-US" sz="1800" dirty="0" smtClean="0">
              <a:solidFill>
                <a:srgbClr val="000000"/>
              </a:solidFill>
            </a:endParaRPr>
          </a:p>
        </p:txBody>
      </p:sp>
      <p:sp>
        <p:nvSpPr>
          <p:cNvPr id="7" name="Content Placeholder 6"/>
          <p:cNvSpPr>
            <a:spLocks noGrp="1"/>
          </p:cNvSpPr>
          <p:nvPr>
            <p:ph sz="quarter" idx="4"/>
          </p:nvPr>
        </p:nvSpPr>
        <p:spPr>
          <a:xfrm>
            <a:off x="4724400" y="2057400"/>
            <a:ext cx="4267200" cy="4495800"/>
          </a:xfrm>
        </p:spPr>
        <p:txBody>
          <a:bodyPr/>
          <a:lstStyle/>
          <a:p>
            <a:pPr marL="0" lvl="0" indent="0">
              <a:buNone/>
            </a:pPr>
            <a:r>
              <a:rPr lang="en-US" sz="1800" b="1" dirty="0">
                <a:solidFill>
                  <a:srgbClr val="000000"/>
                </a:solidFill>
              </a:rPr>
              <a:t>Purpose </a:t>
            </a:r>
            <a:r>
              <a:rPr lang="en-US" sz="1800" b="1" dirty="0" smtClean="0">
                <a:solidFill>
                  <a:srgbClr val="000000"/>
                </a:solidFill>
              </a:rPr>
              <a:t>of language is </a:t>
            </a:r>
            <a:r>
              <a:rPr lang="en-US" sz="1800" b="1" dirty="0">
                <a:solidFill>
                  <a:srgbClr val="000000"/>
                </a:solidFill>
              </a:rPr>
              <a:t>to:</a:t>
            </a:r>
          </a:p>
          <a:p>
            <a:r>
              <a:rPr lang="en-US" sz="1800" dirty="0">
                <a:solidFill>
                  <a:srgbClr val="000000"/>
                </a:solidFill>
              </a:rPr>
              <a:t>Standardize baseline </a:t>
            </a:r>
            <a:r>
              <a:rPr lang="en-US" sz="1800" dirty="0" smtClean="0">
                <a:solidFill>
                  <a:srgbClr val="000000"/>
                </a:solidFill>
              </a:rPr>
              <a:t>security and privacy </a:t>
            </a:r>
            <a:r>
              <a:rPr lang="en-US" sz="1800" dirty="0">
                <a:solidFill>
                  <a:srgbClr val="000000"/>
                </a:solidFill>
              </a:rPr>
              <a:t>contract language </a:t>
            </a:r>
            <a:r>
              <a:rPr lang="en-US" sz="1800" dirty="0" smtClean="0">
                <a:solidFill>
                  <a:srgbClr val="000000"/>
                </a:solidFill>
              </a:rPr>
              <a:t>throughout </a:t>
            </a:r>
            <a:r>
              <a:rPr lang="en-US" sz="1800" dirty="0">
                <a:solidFill>
                  <a:srgbClr val="000000"/>
                </a:solidFill>
              </a:rPr>
              <a:t>the </a:t>
            </a:r>
            <a:r>
              <a:rPr lang="en-US" sz="1800" dirty="0" smtClean="0">
                <a:solidFill>
                  <a:srgbClr val="000000"/>
                </a:solidFill>
              </a:rPr>
              <a:t>Department for the applicable personnel responsible for drafting the procurement document</a:t>
            </a:r>
            <a:endParaRPr lang="en-US" sz="1800" dirty="0">
              <a:solidFill>
                <a:srgbClr val="000000"/>
              </a:solidFill>
            </a:endParaRPr>
          </a:p>
          <a:p>
            <a:r>
              <a:rPr lang="en-US" sz="1800" dirty="0">
                <a:solidFill>
                  <a:srgbClr val="000000"/>
                </a:solidFill>
              </a:rPr>
              <a:t>Provide baseline security contract language to supplement the Federal Acquisition Regulation (</a:t>
            </a:r>
            <a:r>
              <a:rPr lang="en-US" sz="1800" dirty="0" smtClean="0">
                <a:solidFill>
                  <a:srgbClr val="000000"/>
                </a:solidFill>
              </a:rPr>
              <a:t>FAR), the </a:t>
            </a:r>
            <a:r>
              <a:rPr lang="en-US" sz="1800" dirty="0">
                <a:solidFill>
                  <a:srgbClr val="000000"/>
                </a:solidFill>
              </a:rPr>
              <a:t>HHS Acquisition Regulation (HHSAR), </a:t>
            </a:r>
            <a:r>
              <a:rPr lang="en-US" sz="1800" dirty="0" smtClean="0">
                <a:solidFill>
                  <a:srgbClr val="000000"/>
                </a:solidFill>
              </a:rPr>
              <a:t>and applicable HHS policy</a:t>
            </a:r>
          </a:p>
          <a:p>
            <a:r>
              <a:rPr lang="en-US" sz="1800" dirty="0" smtClean="0">
                <a:solidFill>
                  <a:srgbClr val="000000"/>
                </a:solidFill>
              </a:rPr>
              <a:t>Consolidate security and privacy language, templates, and instructions into a single comprehensive document</a:t>
            </a:r>
            <a:endParaRPr lang="en-US" sz="1800" dirty="0">
              <a:solidFill>
                <a:srgbClr val="000000"/>
              </a:solidFill>
            </a:endParaRPr>
          </a:p>
          <a:p>
            <a:endParaRPr lang="en-US" dirty="0"/>
          </a:p>
        </p:txBody>
      </p:sp>
      <p:sp>
        <p:nvSpPr>
          <p:cNvPr id="6" name="Slide Number Placeholder 5"/>
          <p:cNvSpPr>
            <a:spLocks noGrp="1"/>
          </p:cNvSpPr>
          <p:nvPr>
            <p:ph type="sldNum" sz="quarter" idx="12"/>
          </p:nvPr>
        </p:nvSpPr>
        <p:spPr/>
        <p:txBody>
          <a:bodyPr/>
          <a:lstStyle/>
          <a:p>
            <a:pPr>
              <a:defRPr/>
            </a:pPr>
            <a:r>
              <a:rPr lang="en-US" dirty="0" smtClean="0"/>
              <a:t>Page </a:t>
            </a:r>
            <a:fld id="{7FFCF92F-0657-4C95-9225-3EE816DD5A64}" type="slidenum">
              <a:rPr lang="en-US" smtClean="0"/>
              <a:pPr>
                <a:defRPr/>
              </a:pPr>
              <a:t>5</a:t>
            </a:fld>
            <a:endParaRPr lang="en-US" dirty="0"/>
          </a:p>
        </p:txBody>
      </p:sp>
    </p:spTree>
    <p:extLst>
      <p:ext uri="{BB962C8B-B14F-4D97-AF65-F5344CB8AC3E}">
        <p14:creationId xmlns:p14="http://schemas.microsoft.com/office/powerpoint/2010/main" val="19944800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0" y="96982"/>
            <a:ext cx="3581400" cy="741218"/>
          </a:xfrm>
        </p:spPr>
        <p:txBody>
          <a:bodyPr/>
          <a:lstStyle/>
          <a:p>
            <a:pPr lvl="0"/>
            <a:r>
              <a:rPr lang="en-US" sz="2750" dirty="0" smtClean="0"/>
              <a:t>Scope of Document</a:t>
            </a:r>
            <a:endParaRPr lang="en-US" sz="2750" dirty="0">
              <a:solidFill>
                <a:srgbClr val="000000"/>
              </a:solidFill>
            </a:endParaRPr>
          </a:p>
        </p:txBody>
      </p:sp>
      <p:sp>
        <p:nvSpPr>
          <p:cNvPr id="3" name="Content Placeholder 2"/>
          <p:cNvSpPr>
            <a:spLocks noGrp="1"/>
          </p:cNvSpPr>
          <p:nvPr>
            <p:ph idx="1"/>
          </p:nvPr>
        </p:nvSpPr>
        <p:spPr>
          <a:xfrm>
            <a:off x="381000" y="1219200"/>
            <a:ext cx="8458200" cy="3657600"/>
          </a:xfrm>
        </p:spPr>
        <p:txBody>
          <a:bodyPr/>
          <a:lstStyle/>
          <a:p>
            <a:r>
              <a:rPr lang="en-US" sz="1800" dirty="0" smtClean="0"/>
              <a:t>The standard contract language, which aligns with federal and HHS policies, supplements federal and HHS acquisition regulations and applies to all information and IT procurements</a:t>
            </a:r>
          </a:p>
          <a:p>
            <a:pPr>
              <a:tabLst>
                <a:tab pos="3943350" algn="l"/>
              </a:tabLst>
            </a:pPr>
            <a:r>
              <a:rPr lang="en-US" sz="1800" dirty="0" smtClean="0"/>
              <a:t>The contract language </a:t>
            </a:r>
            <a:r>
              <a:rPr lang="en-US" sz="1800" b="1" i="1" dirty="0">
                <a:solidFill>
                  <a:srgbClr val="FF0000"/>
                </a:solidFill>
              </a:rPr>
              <a:t>may</a:t>
            </a:r>
            <a:r>
              <a:rPr lang="en-US" sz="1800" dirty="0"/>
              <a:t> apply to acquisitions that are subject to the </a:t>
            </a:r>
            <a:r>
              <a:rPr lang="en-US" sz="1800" dirty="0">
                <a:hlinkClick r:id="rId3"/>
              </a:rPr>
              <a:t>Health Insurance Portability and Accountability Act (HIPAA)</a:t>
            </a:r>
            <a:r>
              <a:rPr lang="en-US" sz="1800" dirty="0"/>
              <a:t> </a:t>
            </a:r>
            <a:r>
              <a:rPr lang="en-US" sz="1800" dirty="0" smtClean="0"/>
              <a:t>and </a:t>
            </a:r>
            <a:r>
              <a:rPr lang="en-US" sz="1800" dirty="0"/>
              <a:t>the </a:t>
            </a:r>
            <a:r>
              <a:rPr lang="en-US" sz="1800" dirty="0">
                <a:hlinkClick r:id="rId4"/>
              </a:rPr>
              <a:t>Health Information Technology for Economic and Clinical Health (HITECH) </a:t>
            </a:r>
            <a:r>
              <a:rPr lang="en-US" sz="1800" dirty="0" smtClean="0">
                <a:hlinkClick r:id="rId4"/>
              </a:rPr>
              <a:t>Act</a:t>
            </a:r>
            <a:endParaRPr lang="en-US" sz="1800" dirty="0" smtClean="0"/>
          </a:p>
          <a:p>
            <a:pPr lvl="1"/>
            <a:r>
              <a:rPr lang="en-US" sz="1800" dirty="0"/>
              <a:t>Additional information about HIPAA acquisition requirements </a:t>
            </a:r>
            <a:r>
              <a:rPr lang="en-US" sz="1800" dirty="0" smtClean="0"/>
              <a:t>can </a:t>
            </a:r>
            <a:r>
              <a:rPr lang="en-US" sz="1800" dirty="0"/>
              <a:t>be found on the </a:t>
            </a:r>
            <a:r>
              <a:rPr lang="en-US" sz="1800" dirty="0">
                <a:hlinkClick r:id="rId5"/>
              </a:rPr>
              <a:t>Office for Civil Rights (OCR) </a:t>
            </a:r>
            <a:r>
              <a:rPr lang="en-US" sz="1800" dirty="0" smtClean="0">
                <a:hlinkClick r:id="rId5"/>
              </a:rPr>
              <a:t>Website</a:t>
            </a:r>
            <a:endParaRPr lang="en-US" sz="1800" dirty="0"/>
          </a:p>
          <a:p>
            <a:pPr marL="228600" lvl="1">
              <a:buFont typeface="Webdings" pitchFamily="-111" charset="2"/>
              <a:buChar char="4"/>
            </a:pPr>
            <a:r>
              <a:rPr lang="en-US" sz="1800" dirty="0">
                <a:cs typeface="ＭＳ Ｐゴシック" pitchFamily="-28" charset="-128"/>
              </a:rPr>
              <a:t>The contract language applies to contractors and subcontractors</a:t>
            </a:r>
          </a:p>
          <a:p>
            <a:r>
              <a:rPr lang="en-US" sz="1800" dirty="0" smtClean="0"/>
              <a:t>The contract language </a:t>
            </a:r>
            <a:r>
              <a:rPr lang="en-US" sz="1800" b="1" i="1" dirty="0" smtClean="0">
                <a:solidFill>
                  <a:srgbClr val="FF0000"/>
                </a:solidFill>
              </a:rPr>
              <a:t>does not </a:t>
            </a:r>
            <a:r>
              <a:rPr lang="en-US" sz="1800" dirty="0" smtClean="0"/>
              <a:t>apply to Grants, Cooperative Agreements, and National Security Systems</a:t>
            </a:r>
          </a:p>
        </p:txBody>
      </p:sp>
      <p:sp>
        <p:nvSpPr>
          <p:cNvPr id="6" name="Slide Number Placeholder 5"/>
          <p:cNvSpPr>
            <a:spLocks noGrp="1"/>
          </p:cNvSpPr>
          <p:nvPr>
            <p:ph type="sldNum" sz="quarter" idx="12"/>
          </p:nvPr>
        </p:nvSpPr>
        <p:spPr/>
        <p:txBody>
          <a:bodyPr/>
          <a:lstStyle/>
          <a:p>
            <a:pPr>
              <a:defRPr/>
            </a:pPr>
            <a:r>
              <a:rPr lang="en-US" dirty="0" smtClean="0"/>
              <a:t>Page </a:t>
            </a:r>
            <a:fld id="{7FFCF92F-0657-4C95-9225-3EE816DD5A64}" type="slidenum">
              <a:rPr lang="en-US" smtClean="0"/>
              <a:pPr>
                <a:defRPr/>
              </a:pPr>
              <a:t>6</a:t>
            </a:fld>
            <a:endParaRPr lang="en-US" dirty="0"/>
          </a:p>
        </p:txBody>
      </p:sp>
      <p:sp>
        <p:nvSpPr>
          <p:cNvPr id="4" name="TextBox 3" descr="OpDivs may customize the standard contract language to include additional information or develop their own standard contract language provided it’s compliant with the baseline security and privacy contract language and as restrictive as HHS’ contract language provided in this document.&#10;" title="text box"/>
          <p:cNvSpPr txBox="1"/>
          <p:nvPr/>
        </p:nvSpPr>
        <p:spPr>
          <a:xfrm>
            <a:off x="200558" y="5029200"/>
            <a:ext cx="8823960" cy="1323439"/>
          </a:xfrm>
          <a:prstGeom prst="rect">
            <a:avLst/>
          </a:prstGeom>
          <a:ln/>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2000" dirty="0" smtClean="0"/>
              <a:t>OpDivs </a:t>
            </a:r>
            <a:r>
              <a:rPr lang="en-US" sz="2000" dirty="0"/>
              <a:t>may customize the standard contract language to include additional information or develop their own standard contract language provided it’s compliant with the baseline security and privacy contract language and </a:t>
            </a:r>
            <a:r>
              <a:rPr lang="en-US" sz="2000" dirty="0" smtClean="0"/>
              <a:t>is as </a:t>
            </a:r>
            <a:r>
              <a:rPr lang="en-US" sz="2000" dirty="0"/>
              <a:t>restrictive as HHS</a:t>
            </a:r>
            <a:r>
              <a:rPr lang="en-US" sz="2000" dirty="0" smtClean="0"/>
              <a:t>’ baseline </a:t>
            </a:r>
            <a:r>
              <a:rPr lang="en-US" sz="2000" dirty="0"/>
              <a:t>contract </a:t>
            </a:r>
            <a:r>
              <a:rPr lang="en-US" sz="2000" dirty="0" smtClean="0"/>
              <a:t>language.</a:t>
            </a:r>
            <a:endParaRPr lang="en-US" sz="2000" dirty="0"/>
          </a:p>
        </p:txBody>
      </p:sp>
    </p:spTree>
    <p:extLst>
      <p:ext uri="{BB962C8B-B14F-4D97-AF65-F5344CB8AC3E}">
        <p14:creationId xmlns:p14="http://schemas.microsoft.com/office/powerpoint/2010/main" val="10541331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Document Directions</a:t>
            </a:r>
            <a:endParaRPr lang="en-US" dirty="0"/>
          </a:p>
        </p:txBody>
      </p:sp>
      <p:sp>
        <p:nvSpPr>
          <p:cNvPr id="4" name="Slide Number Placeholder 3"/>
          <p:cNvSpPr>
            <a:spLocks noGrp="1"/>
          </p:cNvSpPr>
          <p:nvPr>
            <p:ph type="sldNum" sz="quarter" idx="12"/>
          </p:nvPr>
        </p:nvSpPr>
        <p:spPr/>
        <p:txBody>
          <a:bodyPr/>
          <a:lstStyle/>
          <a:p>
            <a:pPr>
              <a:defRPr/>
            </a:pPr>
            <a:r>
              <a:rPr lang="en-US" smtClean="0"/>
              <a:t>Page </a:t>
            </a:r>
            <a:fld id="{7FFCF92F-0657-4C95-9225-3EE816DD5A64}" type="slidenum">
              <a:rPr lang="en-US" smtClean="0"/>
              <a:pPr>
                <a:defRPr/>
              </a:pPr>
              <a:t>7</a:t>
            </a:fld>
            <a:endParaRPr lang="en-US" dirty="0"/>
          </a:p>
        </p:txBody>
      </p:sp>
      <p:pic>
        <p:nvPicPr>
          <p:cNvPr id="2052" name="Picture 4" descr="Cartoon picture depicting person thinking of an open book" title="Ima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33800" y="2819400"/>
            <a:ext cx="1246581" cy="20455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47878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05400" y="304800"/>
            <a:ext cx="3745524" cy="609600"/>
          </a:xfrm>
        </p:spPr>
        <p:txBody>
          <a:bodyPr/>
          <a:lstStyle/>
          <a:p>
            <a:pPr lvl="0"/>
            <a:r>
              <a:rPr lang="en-US" sz="2750" dirty="0" smtClean="0"/>
              <a:t>Document Directions</a:t>
            </a:r>
            <a:endParaRPr lang="en-US" sz="2750" dirty="0">
              <a:solidFill>
                <a:srgbClr val="000000"/>
              </a:solidFill>
            </a:endParaRPr>
          </a:p>
        </p:txBody>
      </p:sp>
      <p:sp>
        <p:nvSpPr>
          <p:cNvPr id="3" name="Content Placeholder 2"/>
          <p:cNvSpPr>
            <a:spLocks noGrp="1"/>
          </p:cNvSpPr>
          <p:nvPr>
            <p:ph idx="1"/>
          </p:nvPr>
        </p:nvSpPr>
        <p:spPr>
          <a:xfrm>
            <a:off x="228600" y="1142999"/>
            <a:ext cx="8610600" cy="5349875"/>
          </a:xfrm>
        </p:spPr>
        <p:txBody>
          <a:bodyPr/>
          <a:lstStyle/>
          <a:p>
            <a:r>
              <a:rPr lang="en-US" sz="2000" dirty="0" smtClean="0"/>
              <a:t>“</a:t>
            </a:r>
            <a:r>
              <a:rPr lang="en-US" sz="1800" b="1" dirty="0" smtClean="0"/>
              <a:t>Directions</a:t>
            </a:r>
            <a:r>
              <a:rPr lang="en-US" sz="1800" dirty="0" smtClean="0"/>
              <a:t>” in the beginning of each section provide instructions for selecting the security contract language, recommended FAR and/or HHSAR clauses, and “applicability” based on the type of procurement</a:t>
            </a:r>
          </a:p>
          <a:p>
            <a:pPr lvl="1"/>
            <a:r>
              <a:rPr lang="en-US" sz="1800" b="1" dirty="0" smtClean="0"/>
              <a:t>DO NOT</a:t>
            </a:r>
            <a:r>
              <a:rPr lang="en-US" sz="1800" dirty="0" smtClean="0">
                <a:effectLst>
                  <a:outerShdw blurRad="38100" dist="38100" dir="2700000" algn="tl">
                    <a:srgbClr val="000000">
                      <a:alpha val="43137"/>
                    </a:srgbClr>
                  </a:outerShdw>
                </a:effectLst>
              </a:rPr>
              <a:t> </a:t>
            </a:r>
            <a:r>
              <a:rPr lang="en-US" sz="1800" dirty="0" smtClean="0"/>
              <a:t>include the “Directions” information into your solicitation/contract!</a:t>
            </a:r>
          </a:p>
          <a:p>
            <a:pPr lvl="1"/>
            <a:r>
              <a:rPr lang="en-US" sz="1800" b="1" dirty="0" smtClean="0"/>
              <a:t>DO NOT </a:t>
            </a:r>
            <a:r>
              <a:rPr lang="en-US" sz="1800" dirty="0" smtClean="0"/>
              <a:t>include text boxes placed throughout the language!</a:t>
            </a:r>
          </a:p>
          <a:p>
            <a:pPr lvl="1"/>
            <a:r>
              <a:rPr lang="en-US" sz="1800" b="1" dirty="0" smtClean="0"/>
              <a:t>READ</a:t>
            </a:r>
            <a:r>
              <a:rPr lang="en-US" sz="1800" b="1" i="1" dirty="0" smtClean="0"/>
              <a:t> </a:t>
            </a:r>
            <a:r>
              <a:rPr lang="en-US" sz="1800" dirty="0" smtClean="0"/>
              <a:t>the “Directions” carefully as these can assist in selecting the language for your solicitation/contract!</a:t>
            </a:r>
          </a:p>
          <a:p>
            <a:r>
              <a:rPr lang="en-US" sz="1800" dirty="0"/>
              <a:t>The </a:t>
            </a:r>
            <a:r>
              <a:rPr lang="en-US" sz="1800" dirty="0" smtClean="0"/>
              <a:t>standard security contract language is included </a:t>
            </a:r>
            <a:r>
              <a:rPr lang="en-US" sz="1800" dirty="0"/>
              <a:t>in the Statement of Work (SOW), Statement of Objectives (SOO), Performance Work Statement (PWS), or other purchase description. </a:t>
            </a:r>
            <a:r>
              <a:rPr lang="en-US" sz="1800" dirty="0" smtClean="0"/>
              <a:t>The </a:t>
            </a:r>
            <a:r>
              <a:rPr lang="en-US" sz="1800" dirty="0"/>
              <a:t>language does not alleviate the </a:t>
            </a:r>
            <a:r>
              <a:rPr lang="en-US" sz="1800" dirty="0" smtClean="0"/>
              <a:t>requiring activity </a:t>
            </a:r>
            <a:r>
              <a:rPr lang="en-US" sz="1800" dirty="0"/>
              <a:t>to properly incorporate applicable FAR and HHSAR clauses into the applicable contract clauses section of the solicitation and resultant contract </a:t>
            </a:r>
            <a:endParaRPr lang="en-US" sz="1800" dirty="0" smtClean="0"/>
          </a:p>
          <a:p>
            <a:r>
              <a:rPr lang="en-US" sz="1800" b="1" dirty="0" smtClean="0"/>
              <a:t>ALWAYS</a:t>
            </a:r>
            <a:r>
              <a:rPr lang="en-US" sz="1800" dirty="0" smtClean="0"/>
              <a:t> consult the appropriate personnel (Information System Security Officer, Privacy Officer, System Owner, etc.) for any questions regarding the security and privacy requirements or to obtain referenced documents</a:t>
            </a:r>
          </a:p>
          <a:p>
            <a:r>
              <a:rPr lang="en-US" sz="1800" b="1" dirty="0">
                <a:solidFill>
                  <a:srgbClr val="000000"/>
                </a:solidFill>
              </a:rPr>
              <a:t>ALWAYS </a:t>
            </a:r>
            <a:r>
              <a:rPr lang="en-US" sz="1800" dirty="0" smtClean="0"/>
              <a:t>confer with the Contracting Officer (CO) for placement of the language in SOW, SOO, PWS or other purchase description.</a:t>
            </a:r>
          </a:p>
        </p:txBody>
      </p:sp>
      <p:sp>
        <p:nvSpPr>
          <p:cNvPr id="6" name="Slide Number Placeholder 5"/>
          <p:cNvSpPr>
            <a:spLocks noGrp="1"/>
          </p:cNvSpPr>
          <p:nvPr>
            <p:ph type="sldNum" sz="quarter" idx="12"/>
          </p:nvPr>
        </p:nvSpPr>
        <p:spPr/>
        <p:txBody>
          <a:bodyPr/>
          <a:lstStyle/>
          <a:p>
            <a:pPr>
              <a:defRPr/>
            </a:pPr>
            <a:r>
              <a:rPr lang="en-US" dirty="0" smtClean="0"/>
              <a:t>Page </a:t>
            </a:r>
            <a:fld id="{7FFCF92F-0657-4C95-9225-3EE816DD5A64}" type="slidenum">
              <a:rPr lang="en-US" smtClean="0"/>
              <a:pPr>
                <a:defRPr/>
              </a:pPr>
              <a:t>8</a:t>
            </a:fld>
            <a:endParaRPr lang="en-US" dirty="0"/>
          </a:p>
        </p:txBody>
      </p:sp>
      <p:sp>
        <p:nvSpPr>
          <p:cNvPr id="5" name="Slide Number Placeholder 5"/>
          <p:cNvSpPr txBox="1">
            <a:spLocks/>
          </p:cNvSpPr>
          <p:nvPr/>
        </p:nvSpPr>
        <p:spPr>
          <a:xfrm>
            <a:off x="6837485" y="6492875"/>
            <a:ext cx="2133600" cy="273050"/>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latinLnBrk="0" hangingPunct="1">
              <a:defRPr sz="1000" kern="1200">
                <a:solidFill>
                  <a:srgbClr val="898989"/>
                </a:solidFill>
                <a:latin typeface="Arial"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smtClean="0"/>
              <a:t>Page </a:t>
            </a:r>
            <a:fld id="{7FFCF92F-0657-4C95-9225-3EE816DD5A64}" type="slidenum">
              <a:rPr lang="en-US" smtClean="0"/>
              <a:pPr>
                <a:defRPr/>
              </a:pPr>
              <a:t>8</a:t>
            </a:fld>
            <a:endParaRPr lang="en-US" dirty="0"/>
          </a:p>
        </p:txBody>
      </p:sp>
    </p:spTree>
    <p:extLst>
      <p:ext uri="{BB962C8B-B14F-4D97-AF65-F5344CB8AC3E}">
        <p14:creationId xmlns:p14="http://schemas.microsoft.com/office/powerpoint/2010/main" val="9559943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86200" y="0"/>
            <a:ext cx="5105400" cy="838200"/>
          </a:xfrm>
        </p:spPr>
        <p:txBody>
          <a:bodyPr/>
          <a:lstStyle/>
          <a:p>
            <a:pPr lvl="0"/>
            <a:r>
              <a:rPr lang="en-US" sz="2750" dirty="0" smtClean="0"/>
              <a:t>Document Directions (cont’d)</a:t>
            </a:r>
            <a:endParaRPr lang="en-US" sz="2750" dirty="0">
              <a:solidFill>
                <a:srgbClr val="000000"/>
              </a:solidFill>
            </a:endParaRPr>
          </a:p>
        </p:txBody>
      </p:sp>
      <p:sp>
        <p:nvSpPr>
          <p:cNvPr id="3" name="Content Placeholder 2"/>
          <p:cNvSpPr>
            <a:spLocks noGrp="1"/>
          </p:cNvSpPr>
          <p:nvPr>
            <p:ph sz="half" idx="1"/>
          </p:nvPr>
        </p:nvSpPr>
        <p:spPr>
          <a:xfrm>
            <a:off x="304799" y="1104899"/>
            <a:ext cx="5257801" cy="5143501"/>
          </a:xfrm>
        </p:spPr>
        <p:txBody>
          <a:bodyPr/>
          <a:lstStyle/>
          <a:p>
            <a:r>
              <a:rPr lang="en-US" sz="1800" dirty="0" smtClean="0"/>
              <a:t>The standard contract language </a:t>
            </a:r>
            <a:r>
              <a:rPr lang="en-US" sz="1800" dirty="0"/>
              <a:t>in each </a:t>
            </a:r>
            <a:r>
              <a:rPr lang="en-US" sz="1800" dirty="0" smtClean="0"/>
              <a:t>section begins after </a:t>
            </a:r>
            <a:r>
              <a:rPr lang="en-US" sz="1800" b="1" dirty="0" smtClean="0"/>
              <a:t>“Start Copying Language Below” </a:t>
            </a:r>
            <a:r>
              <a:rPr lang="en-US" sz="1800" dirty="0" smtClean="0"/>
              <a:t>and ends at </a:t>
            </a:r>
            <a:r>
              <a:rPr lang="en-US" sz="1800" b="1" dirty="0" smtClean="0"/>
              <a:t>“Stop Copying Language Here”</a:t>
            </a:r>
          </a:p>
          <a:p>
            <a:r>
              <a:rPr lang="en-US" sz="1800" dirty="0"/>
              <a:t>The numbering scheme used throughout the document applies to the </a:t>
            </a:r>
            <a:r>
              <a:rPr lang="en-US" sz="1800" dirty="0" smtClean="0"/>
              <a:t>“Security </a:t>
            </a:r>
            <a:r>
              <a:rPr lang="en-US" sz="1800" dirty="0"/>
              <a:t>and Privacy Language for Information and IT </a:t>
            </a:r>
            <a:r>
              <a:rPr lang="en-US" sz="1800" dirty="0" smtClean="0"/>
              <a:t>Procurement” document </a:t>
            </a:r>
            <a:r>
              <a:rPr lang="en-US" sz="1800" dirty="0"/>
              <a:t>only and should be adjusted when included in the </a:t>
            </a:r>
            <a:r>
              <a:rPr lang="en-US" sz="1800" dirty="0" smtClean="0"/>
              <a:t>SOW, SOO </a:t>
            </a:r>
            <a:r>
              <a:rPr lang="en-US" sz="1800" dirty="0"/>
              <a:t>or </a:t>
            </a:r>
            <a:r>
              <a:rPr lang="en-US" sz="1800" dirty="0" smtClean="0"/>
              <a:t>PWS</a:t>
            </a:r>
          </a:p>
          <a:p>
            <a:r>
              <a:rPr lang="en-US" sz="1800" dirty="0" smtClean="0"/>
              <a:t>Information that OpDivs need to include is placed in italicized brackets </a:t>
            </a:r>
          </a:p>
          <a:p>
            <a:r>
              <a:rPr lang="en-US" sz="1800" dirty="0" smtClean="0"/>
              <a:t>Additional instructions included in text boxes throughout are for informational purposes ONLY and should be removed </a:t>
            </a:r>
          </a:p>
          <a:p>
            <a:pPr lvl="0"/>
            <a:r>
              <a:rPr lang="en-US" sz="1800" dirty="0" smtClean="0"/>
              <a:t>Example of “Directions” is included in next slide</a:t>
            </a:r>
            <a:endParaRPr lang="en-US" sz="1800" dirty="0"/>
          </a:p>
        </p:txBody>
      </p:sp>
      <p:sp>
        <p:nvSpPr>
          <p:cNvPr id="6" name="Slide Number Placeholder 5"/>
          <p:cNvSpPr>
            <a:spLocks noGrp="1"/>
          </p:cNvSpPr>
          <p:nvPr>
            <p:ph type="sldNum" sz="quarter" idx="12"/>
          </p:nvPr>
        </p:nvSpPr>
        <p:spPr/>
        <p:txBody>
          <a:bodyPr/>
          <a:lstStyle/>
          <a:p>
            <a:pPr>
              <a:defRPr/>
            </a:pPr>
            <a:r>
              <a:rPr lang="en-US" dirty="0" smtClean="0"/>
              <a:t>Page </a:t>
            </a:r>
            <a:fld id="{7FFCF92F-0657-4C95-9225-3EE816DD5A64}" type="slidenum">
              <a:rPr lang="en-US" smtClean="0"/>
              <a:pPr>
                <a:defRPr/>
              </a:pPr>
              <a:t>9</a:t>
            </a:fld>
            <a:endParaRPr lang="en-US" dirty="0"/>
          </a:p>
        </p:txBody>
      </p:sp>
      <p:sp>
        <p:nvSpPr>
          <p:cNvPr id="4" name="TextBox 3" descr="Example of OpDiv information from the document directions&#10;" title="text box"/>
          <p:cNvSpPr txBox="1"/>
          <p:nvPr/>
        </p:nvSpPr>
        <p:spPr>
          <a:xfrm>
            <a:off x="6096000" y="1469136"/>
            <a:ext cx="2632201" cy="3970318"/>
          </a:xfrm>
          <a:prstGeom prst="rect">
            <a:avLst/>
          </a:prstGeom>
          <a:ln/>
        </p:spPr>
        <p:style>
          <a:lnRef idx="1">
            <a:schemeClr val="accent1"/>
          </a:lnRef>
          <a:fillRef idx="2">
            <a:schemeClr val="accent1"/>
          </a:fillRef>
          <a:effectRef idx="1">
            <a:schemeClr val="accent1"/>
          </a:effectRef>
          <a:fontRef idx="minor">
            <a:schemeClr val="dk1"/>
          </a:fontRef>
        </p:style>
        <p:txBody>
          <a:bodyPr wrap="square" rtlCol="0">
            <a:spAutoFit/>
          </a:bodyPr>
          <a:lstStyle/>
          <a:p>
            <a:pPr lvl="0"/>
            <a:r>
              <a:rPr lang="en-US" b="1" i="1" u="sng" dirty="0" smtClean="0">
                <a:solidFill>
                  <a:srgbClr val="FF0000"/>
                </a:solidFill>
              </a:rPr>
              <a:t>Example of OpDiv information</a:t>
            </a:r>
            <a:r>
              <a:rPr lang="en-US" dirty="0" smtClean="0">
                <a:solidFill>
                  <a:srgbClr val="FF0000"/>
                </a:solidFill>
              </a:rPr>
              <a:t>: </a:t>
            </a:r>
            <a:r>
              <a:rPr lang="en-US" dirty="0"/>
              <a:t>“Security Assessment and </a:t>
            </a:r>
            <a:r>
              <a:rPr lang="en-US" dirty="0" smtClean="0"/>
              <a:t>Authorization (SA&amp;A) Package Deliverables - The contractor (and/or any subcontractor) shall provide an SA&amp;A package within </a:t>
            </a:r>
            <a:r>
              <a:rPr lang="en-US" i="1" dirty="0" smtClean="0">
                <a:solidFill>
                  <a:srgbClr val="FF0000"/>
                </a:solidFill>
              </a:rPr>
              <a:t>[OpDiv include timeline for SA&amp;A package delivery or indicate timeline for each individual deliverable]…</a:t>
            </a:r>
            <a:endParaRPr lang="en-US" dirty="0"/>
          </a:p>
        </p:txBody>
      </p:sp>
      <p:sp>
        <p:nvSpPr>
          <p:cNvPr id="8" name="Slide Number Placeholder 5"/>
          <p:cNvSpPr txBox="1">
            <a:spLocks/>
          </p:cNvSpPr>
          <p:nvPr/>
        </p:nvSpPr>
        <p:spPr>
          <a:xfrm>
            <a:off x="6837485" y="6492875"/>
            <a:ext cx="2133600" cy="273050"/>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latinLnBrk="0" hangingPunct="1">
              <a:defRPr sz="1000" kern="1200">
                <a:solidFill>
                  <a:srgbClr val="898989"/>
                </a:solidFill>
                <a:latin typeface="Arial"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smtClean="0"/>
              <a:t>Page </a:t>
            </a:r>
            <a:fld id="{7FFCF92F-0657-4C95-9225-3EE816DD5A64}" type="slidenum">
              <a:rPr lang="en-US" smtClean="0"/>
              <a:pPr>
                <a:defRPr/>
              </a:pPr>
              <a:t>9</a:t>
            </a:fld>
            <a:endParaRPr lang="en-US" dirty="0"/>
          </a:p>
        </p:txBody>
      </p:sp>
    </p:spTree>
    <p:extLst>
      <p:ext uri="{BB962C8B-B14F-4D97-AF65-F5344CB8AC3E}">
        <p14:creationId xmlns:p14="http://schemas.microsoft.com/office/powerpoint/2010/main" val="1349231175"/>
      </p:ext>
    </p:extLst>
  </p:cSld>
  <p:clrMapOvr>
    <a:masterClrMapping/>
  </p:clrMapOvr>
  <p:timing>
    <p:tnLst>
      <p:par>
        <p:cTn id="1" dur="indefinite" restart="never" nodeType="tmRoot"/>
      </p:par>
    </p:tnLst>
  </p:timing>
</p:sld>
</file>

<file path=ppt/theme/theme1.xml><?xml version="1.0" encoding="utf-8"?>
<a:theme xmlns:a="http://schemas.openxmlformats.org/drawingml/2006/main" name="Program Main PPT Template v4 00">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A0261E"/>
      </a:hlink>
      <a:folHlink>
        <a:srgbClr val="99CC00"/>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2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28"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A0261E"/>
    </a:hlink>
    <a:folHlink>
      <a:srgbClr val="99CC0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Date xmlns="5737fb6f-1e4e-4345-b2f9-c152790c6c66">2015-08-24T04:00:00+00:00</Dat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92058349B2AE43BE80527EB973E553" ma:contentTypeVersion="1" ma:contentTypeDescription="Create a new document." ma:contentTypeScope="" ma:versionID="9a0897902679f039ec544033b63337ed">
  <xsd:schema xmlns:xsd="http://www.w3.org/2001/XMLSchema" xmlns:p="http://schemas.microsoft.com/office/2006/metadata/properties" xmlns:ns2="5737fb6f-1e4e-4345-b2f9-c152790c6c66" targetNamespace="http://schemas.microsoft.com/office/2006/metadata/properties" ma:root="true" ma:fieldsID="16c89fc7c5e11066186bc4337c6353f7" ns2:_="">
    <xsd:import namespace="5737fb6f-1e4e-4345-b2f9-c152790c6c66"/>
    <xsd:element name="properties">
      <xsd:complexType>
        <xsd:sequence>
          <xsd:element name="documentManagement">
            <xsd:complexType>
              <xsd:all>
                <xsd:element ref="ns2:Date" minOccurs="0"/>
              </xsd:all>
            </xsd:complexType>
          </xsd:element>
        </xsd:sequence>
      </xsd:complexType>
    </xsd:element>
  </xsd:schema>
  <xsd:schema xmlns:xsd="http://www.w3.org/2001/XMLSchema" xmlns:dms="http://schemas.microsoft.com/office/2006/documentManagement/types" targetNamespace="5737fb6f-1e4e-4345-b2f9-c152790c6c66" elementFormDefault="qualified">
    <xsd:import namespace="http://schemas.microsoft.com/office/2006/documentManagement/types"/>
    <xsd:element name="Date" ma:index="8" nillable="true" ma:displayName="Date" ma:format="DateOnly" ma:internalName="Dat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43B979DE-F2CF-4826-B65A-416498CE119C}">
  <ds:schemaRefs>
    <ds:schemaRef ds:uri="http://schemas.openxmlformats.org/package/2006/metadata/core-properties"/>
    <ds:schemaRef ds:uri="http://schemas.microsoft.com/office/2006/documentManagement/types"/>
    <ds:schemaRef ds:uri="http://purl.org/dc/elements/1.1/"/>
    <ds:schemaRef ds:uri="http://schemas.microsoft.com/office/2006/metadata/properties"/>
    <ds:schemaRef ds:uri="5737fb6f-1e4e-4345-b2f9-c152790c6c66"/>
    <ds:schemaRef ds:uri="http://purl.org/dc/terms/"/>
    <ds:schemaRef ds:uri="http://www.w3.org/XML/1998/namespace"/>
    <ds:schemaRef ds:uri="http://purl.org/dc/dcmitype/"/>
  </ds:schemaRefs>
</ds:datastoreItem>
</file>

<file path=customXml/itemProps2.xml><?xml version="1.0" encoding="utf-8"?>
<ds:datastoreItem xmlns:ds="http://schemas.openxmlformats.org/officeDocument/2006/customXml" ds:itemID="{400F5555-F92A-41AE-B770-CF6C703B89B3}">
  <ds:schemaRefs>
    <ds:schemaRef ds:uri="http://schemas.microsoft.com/sharepoint/v3/contenttype/forms"/>
  </ds:schemaRefs>
</ds:datastoreItem>
</file>

<file path=customXml/itemProps3.xml><?xml version="1.0" encoding="utf-8"?>
<ds:datastoreItem xmlns:ds="http://schemas.openxmlformats.org/officeDocument/2006/customXml" ds:itemID="{A2386EC5-A13A-45D4-976F-87DE6447BDA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737fb6f-1e4e-4345-b2f9-c152790c6c66"/>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51634</TotalTime>
  <Words>3729</Words>
  <Application>Microsoft Office PowerPoint</Application>
  <PresentationFormat>On-screen Show (4:3)</PresentationFormat>
  <Paragraphs>319</Paragraphs>
  <Slides>39</Slides>
  <Notes>19</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39</vt:i4>
      </vt:variant>
    </vt:vector>
  </HeadingPairs>
  <TitlesOfParts>
    <vt:vector size="50" baseType="lpstr">
      <vt:lpstr>ＭＳ Ｐゴシック</vt:lpstr>
      <vt:lpstr>Arial</vt:lpstr>
      <vt:lpstr>Arial Black</vt:lpstr>
      <vt:lpstr>Arial Narrow</vt:lpstr>
      <vt:lpstr>Calibri</vt:lpstr>
      <vt:lpstr>Symbol</vt:lpstr>
      <vt:lpstr>Times</vt:lpstr>
      <vt:lpstr>Times New Roman</vt:lpstr>
      <vt:lpstr>Webdings</vt:lpstr>
      <vt:lpstr>Wingdings</vt:lpstr>
      <vt:lpstr>Program Main PPT Template v4 00</vt:lpstr>
      <vt:lpstr>          HHS Security and Privacy Language for Information and IT Procurements  Awareness Training </vt:lpstr>
      <vt:lpstr>Training Outline</vt:lpstr>
      <vt:lpstr>Training Objectives</vt:lpstr>
      <vt:lpstr>Background</vt:lpstr>
      <vt:lpstr>Background (cont.)</vt:lpstr>
      <vt:lpstr>Scope of Document</vt:lpstr>
      <vt:lpstr>Document Directions</vt:lpstr>
      <vt:lpstr>Document Directions</vt:lpstr>
      <vt:lpstr>Document Directions (cont’d)</vt:lpstr>
      <vt:lpstr>Directions Example</vt:lpstr>
      <vt:lpstr>Security Certification Checklist</vt:lpstr>
      <vt:lpstr>Security Certification Checklist</vt:lpstr>
      <vt:lpstr>Appendix A Excerpt</vt:lpstr>
      <vt:lpstr>Security/Privacy Certification  Checklist - Appendix A (cont’d)   </vt:lpstr>
      <vt:lpstr>Security &amp; Privacy Contract Language</vt:lpstr>
      <vt:lpstr>Document Content Summary</vt:lpstr>
      <vt:lpstr>Section 2: Baseline Language</vt:lpstr>
      <vt:lpstr>Section 3: Privacy Act</vt:lpstr>
      <vt:lpstr>Section 4: GOCO and COCO Systems</vt:lpstr>
      <vt:lpstr>Section 5: Cloud Services</vt:lpstr>
      <vt:lpstr>Section 6: Other Acquisitions</vt:lpstr>
      <vt:lpstr>What NOT to Include… </vt:lpstr>
      <vt:lpstr>Decision Tree</vt:lpstr>
      <vt:lpstr>Decision Tree</vt:lpstr>
      <vt:lpstr>Decision Tree Excerpt</vt:lpstr>
      <vt:lpstr>Deliverables</vt:lpstr>
      <vt:lpstr>List of Deliverables (Appendix D)</vt:lpstr>
      <vt:lpstr>Privacy Contractor Requirements</vt:lpstr>
      <vt:lpstr>Questions</vt:lpstr>
      <vt:lpstr>Break</vt:lpstr>
      <vt:lpstr>Scenario Exercises</vt:lpstr>
      <vt:lpstr>Scenario 1:  Survey for Public Health Issues</vt:lpstr>
      <vt:lpstr>Scenario 2:  Selecting Custodial Services Company </vt:lpstr>
      <vt:lpstr>Scenario 3:  Purchase of Monitors and Keyboards</vt:lpstr>
      <vt:lpstr>Scenario 4:  Operation of Government Data Center</vt:lpstr>
      <vt:lpstr>Scenario 5:  Maintenance of Pre-Natal Providers Database </vt:lpstr>
      <vt:lpstr>Questions</vt:lpstr>
      <vt:lpstr>HHS Resources</vt:lpstr>
      <vt:lpstr>References</vt:lpstr>
    </vt:vector>
  </TitlesOfParts>
  <Company>DHHS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HHS Information Security Policy Lifecycle</dc:title>
  <dc:creator>Windows User</dc:creator>
  <cp:lastModifiedBy>CLARENCE MAYFIELD</cp:lastModifiedBy>
  <cp:revision>1258</cp:revision>
  <cp:lastPrinted>2017-05-02T11:49:18Z</cp:lastPrinted>
  <dcterms:created xsi:type="dcterms:W3CDTF">2014-10-14T17:36:56Z</dcterms:created>
  <dcterms:modified xsi:type="dcterms:W3CDTF">2021-05-25T17:58:51Z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0x0101007992058349B2AE43BE80527EB973E553</vt:lpwstr>
  </property>
</Properties>
</file>