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63" r:id="rId6"/>
  </p:sldMasterIdLst>
  <p:notesMasterIdLst>
    <p:notesMasterId r:id="rId14"/>
  </p:notesMasterIdLst>
  <p:sldIdLst>
    <p:sldId id="317" r:id="rId7"/>
    <p:sldId id="296" r:id="rId8"/>
    <p:sldId id="306" r:id="rId9"/>
    <p:sldId id="312" r:id="rId10"/>
    <p:sldId id="316" r:id="rId11"/>
    <p:sldId id="309" r:id="rId12"/>
    <p:sldId id="30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lerie Hartz" initials="VH" lastIdx="2" clrIdx="0">
    <p:extLst>
      <p:ext uri="{19B8F6BF-5375-455C-9EA6-DF929625EA0E}">
        <p15:presenceInfo xmlns:p15="http://schemas.microsoft.com/office/powerpoint/2012/main" userId="Valerie Hartz" providerId="None"/>
      </p:ext>
    </p:extLst>
  </p:cmAuthor>
  <p:cmAuthor id="2" name="Brian Jennings" initials="BTJ" lastIdx="9" clrIdx="1">
    <p:extLst>
      <p:ext uri="{19B8F6BF-5375-455C-9EA6-DF929625EA0E}">
        <p15:presenceInfo xmlns:p15="http://schemas.microsoft.com/office/powerpoint/2012/main" userId="Brian Jenning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FF9933"/>
    <a:srgbClr val="9900CC"/>
    <a:srgbClr val="002B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24" autoAdjust="0"/>
    <p:restoredTop sz="92448" autoAdjust="0"/>
  </p:normalViewPr>
  <p:slideViewPr>
    <p:cSldViewPr snapToGrid="0">
      <p:cViewPr>
        <p:scale>
          <a:sx n="46" d="100"/>
          <a:sy n="46" d="100"/>
        </p:scale>
        <p:origin x="17" y="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128D8-038E-4ADB-964A-A52B27618C13}" type="datetimeFigureOut">
              <a:rPr lang="en-US" smtClean="0"/>
              <a:t>04/13/2021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D720D-5DF5-48CB-8663-69E5E3303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41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720D-5DF5-48CB-8663-69E5E3303D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726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89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919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449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5489576"/>
            <a:ext cx="12192000" cy="1368425"/>
          </a:xfrm>
          <a:prstGeom prst="rect">
            <a:avLst/>
          </a:prstGeom>
          <a:solidFill>
            <a:srgbClr val="0049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28255" y="441383"/>
            <a:ext cx="9144000" cy="745048"/>
          </a:xfrm>
        </p:spPr>
        <p:txBody>
          <a:bodyPr anchor="b"/>
          <a:lstStyle>
            <a:lvl1pPr algn="l">
              <a:defRPr sz="5000">
                <a:solidFill>
                  <a:srgbClr val="00498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928255" y="1313847"/>
            <a:ext cx="9144000" cy="3922296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6" name="Picture 5" descr="Centers for Medicare &amp; Medicaid Service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96501" y="5871337"/>
            <a:ext cx="1841500" cy="640843"/>
          </a:xfrm>
          <a:prstGeom prst="rect">
            <a:avLst/>
          </a:prstGeom>
        </p:spPr>
      </p:pic>
      <p:sp>
        <p:nvSpPr>
          <p:cNvPr id="13" name="Slide Number Placeholder 11">
            <a:extLst>
              <a:ext uri="{FF2B5EF4-FFF2-40B4-BE49-F238E27FC236}">
                <a16:creationId xmlns:a16="http://schemas.microsoft.com/office/drawing/2014/main" id="{08C1CF7C-DA1A-9048-96D3-65FAA26B0560}"/>
              </a:ext>
            </a:extLst>
          </p:cNvPr>
          <p:cNvSpPr txBox="1">
            <a:spLocks/>
          </p:cNvSpPr>
          <p:nvPr userDrawn="1"/>
        </p:nvSpPr>
        <p:spPr>
          <a:xfrm>
            <a:off x="11684000" y="8678334"/>
            <a:ext cx="3657600" cy="4868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685800" rtl="0" eaLnBrk="1" latinLnBrk="0" hangingPunct="1"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93F48-28FC-5446-B693-64BAD680F382}" type="slidenum">
              <a:rPr lang="en-US" sz="1800" smtClean="0"/>
              <a:pPr/>
              <a:t>‹#›</a:t>
            </a:fld>
            <a:endParaRPr lang="en-US" sz="1800" dirty="0"/>
          </a:p>
        </p:txBody>
      </p:sp>
      <p:sp>
        <p:nvSpPr>
          <p:cNvPr id="21" name="Slide Number Placeholder 11">
            <a:extLst>
              <a:ext uri="{FF2B5EF4-FFF2-40B4-BE49-F238E27FC236}">
                <a16:creationId xmlns:a16="http://schemas.microsoft.com/office/drawing/2014/main" id="{4CFDC215-D833-8540-8BFB-0127BAA005AC}"/>
              </a:ext>
            </a:extLst>
          </p:cNvPr>
          <p:cNvSpPr txBox="1">
            <a:spLocks/>
          </p:cNvSpPr>
          <p:nvPr userDrawn="1"/>
        </p:nvSpPr>
        <p:spPr>
          <a:xfrm>
            <a:off x="11887200" y="8881534"/>
            <a:ext cx="3657600" cy="4868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685800" rtl="0" eaLnBrk="1" latinLnBrk="0" hangingPunct="1"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93F48-28FC-5446-B693-64BAD680F382}" type="slidenum">
              <a:rPr lang="en-US" sz="1800" smtClean="0"/>
              <a:pPr/>
              <a:t>‹#›</a:t>
            </a:fld>
            <a:endParaRPr lang="en-US" sz="1800" dirty="0"/>
          </a:p>
        </p:txBody>
      </p:sp>
      <p:sp>
        <p:nvSpPr>
          <p:cNvPr id="23" name="Slide Number Placeholder 11">
            <a:extLst>
              <a:ext uri="{FF2B5EF4-FFF2-40B4-BE49-F238E27FC236}">
                <a16:creationId xmlns:a16="http://schemas.microsoft.com/office/drawing/2014/main" id="{832E31FA-E8D8-7C45-B8FD-B59CA11ECBD5}"/>
              </a:ext>
            </a:extLst>
          </p:cNvPr>
          <p:cNvSpPr txBox="1">
            <a:spLocks/>
          </p:cNvSpPr>
          <p:nvPr userDrawn="1"/>
        </p:nvSpPr>
        <p:spPr>
          <a:xfrm>
            <a:off x="12090400" y="9084734"/>
            <a:ext cx="3657600" cy="4868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685800" rtl="0" eaLnBrk="1" latinLnBrk="0" hangingPunct="1"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93F48-28FC-5446-B693-64BAD680F382}" type="slidenum">
              <a:rPr lang="en-US" sz="1800" smtClean="0"/>
              <a:pPr/>
              <a:t>‹#›</a:t>
            </a:fld>
            <a:endParaRPr lang="en-US" sz="1800" dirty="0"/>
          </a:p>
        </p:txBody>
      </p:sp>
      <p:sp>
        <p:nvSpPr>
          <p:cNvPr id="25" name="Footer Placeholder 10">
            <a:extLst>
              <a:ext uri="{FF2B5EF4-FFF2-40B4-BE49-F238E27FC236}">
                <a16:creationId xmlns:a16="http://schemas.microsoft.com/office/drawing/2014/main" id="{14E83814-5EA9-C949-932B-64096ABC107C}"/>
              </a:ext>
            </a:extLst>
          </p:cNvPr>
          <p:cNvSpPr>
            <a:spLocks noGrp="1"/>
          </p:cNvSpPr>
          <p:nvPr/>
        </p:nvSpPr>
        <p:spPr>
          <a:xfrm>
            <a:off x="4777339" y="6025348"/>
            <a:ext cx="5486400" cy="48683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 lang="en-US" sz="2400" dirty="0"/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6154B9DD-26C6-7D40-9996-2C42CA136E00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F7A32B59-52F2-1D4E-8130-7FC2452037F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12" name="Picture" descr="TLC Banner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953" y="2"/>
            <a:ext cx="2476424" cy="1469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FCF8D2C-F720-E04C-8BAA-8E3D608222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637486" y="6356351"/>
            <a:ext cx="459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762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4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5456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3922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04/13/2021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512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04/13/2021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5844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04/13/2021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3367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04/13/2021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21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083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04/13/2021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9538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04/13/2021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7606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6451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77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081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04/13/2021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667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04/13/2021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83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04/13/2021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81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04/13/2021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29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04/13/2021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665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04/13/2021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85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589FC-04D2-489B-8352-D5ED2424626C}" type="datetimeFigureOut">
              <a:rPr lang="en-US" smtClean="0"/>
              <a:t>04/13/2021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86839-1874-4304-A8AB-F34CA49D6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862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80158-E38B-4638-B1D1-7CA26B198FCF}" type="datetimeFigureOut">
              <a:rPr lang="en-US" smtClean="0"/>
              <a:t>04/13/2021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0E710-FD6D-4325-94DE-4674AFC68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84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IT_Governance@cms.hhs.gov" TargetMode="External"/><Relationship Id="rId2" Type="http://schemas.openxmlformats.org/officeDocument/2006/relationships/hyperlink" Target="https://www.cms.gov/TLC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6759889-41E2-0144-9DF6-29FFD801F7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5944" y="1235792"/>
            <a:ext cx="9144000" cy="745048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CMS IT Governance Training</a:t>
            </a:r>
            <a:endParaRPr lang="en-US" sz="4000" strike="sngStrike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0B4DEF07-DE18-D14A-86E0-6C6D7DDCC5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7556" y="2731954"/>
            <a:ext cx="10860775" cy="19746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/>
              <a:t>eXpedited</a:t>
            </a:r>
            <a:r>
              <a:rPr lang="en-US" sz="4400" dirty="0"/>
              <a:t> Life Cycle to Target Life Cycle</a:t>
            </a:r>
          </a:p>
          <a:p>
            <a:pPr marL="0" indent="0" algn="ctr">
              <a:buNone/>
            </a:pPr>
            <a:r>
              <a:rPr lang="en-US" sz="4400" dirty="0"/>
              <a:t>What Changed?</a:t>
            </a:r>
          </a:p>
          <a:p>
            <a:pPr marL="0" indent="0" algn="ctr">
              <a:buNone/>
            </a:pPr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 14, 2021</a:t>
            </a:r>
            <a:endParaRPr lang="en-US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112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928255" y="227633"/>
            <a:ext cx="9144000" cy="745048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CMS’ IT Governance Framework: Target Life Cycle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CMS is now operating under the Target Life Cycle (TLC) IT Governance framework.</a:t>
            </a:r>
          </a:p>
          <a:p>
            <a:endParaRPr lang="en-US" sz="1700" dirty="0" smtClean="0"/>
          </a:p>
          <a:p>
            <a:r>
              <a:rPr lang="en-US" dirty="0" smtClean="0"/>
              <a:t>The Expedited Life Cycle (XLC) framework was used to develop many of the systems now in operation. </a:t>
            </a:r>
          </a:p>
          <a:p>
            <a:endParaRPr lang="en-US" sz="1700" dirty="0" smtClean="0"/>
          </a:p>
          <a:p>
            <a:r>
              <a:rPr lang="en-US" dirty="0" smtClean="0"/>
              <a:t>What are the key differences between the XLC and the TLC?</a:t>
            </a:r>
          </a:p>
          <a:p>
            <a:endParaRPr lang="en-US" sz="1700" dirty="0" smtClean="0"/>
          </a:p>
          <a:p>
            <a:r>
              <a:rPr lang="en-US" dirty="0" smtClean="0"/>
              <a:t>What does that mean for my system if it began operating under the XLC?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36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TLC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Required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Artifacts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928254" y="1313847"/>
            <a:ext cx="10424555" cy="433880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CPIC/Governance</a:t>
            </a:r>
          </a:p>
          <a:p>
            <a:pPr lvl="1"/>
            <a:r>
              <a:rPr lang="en-US" dirty="0" smtClean="0"/>
              <a:t>Intake Form – for any planned major system/service changes</a:t>
            </a:r>
          </a:p>
          <a:p>
            <a:pPr lvl="1"/>
            <a:r>
              <a:rPr lang="en-US" dirty="0" smtClean="0"/>
              <a:t>Business Case – CMS IT Governance determines when applicable</a:t>
            </a:r>
          </a:p>
          <a:p>
            <a:pPr lvl="1"/>
            <a:r>
              <a:rPr lang="en-US" dirty="0" smtClean="0"/>
              <a:t>OMB-required Portfolio Management Tool (PMT) artifacts</a:t>
            </a:r>
          </a:p>
          <a:p>
            <a:pPr lvl="1"/>
            <a:r>
              <a:rPr lang="en-US" dirty="0" smtClean="0"/>
              <a:t>System Census Profile</a:t>
            </a:r>
          </a:p>
          <a:p>
            <a:pPr lvl="1"/>
            <a:r>
              <a:rPr lang="en-US" dirty="0" smtClean="0"/>
              <a:t>TRB Session slide deck, if applicable</a:t>
            </a:r>
          </a:p>
          <a:p>
            <a:pPr lvl="1"/>
            <a:r>
              <a:rPr lang="en-US" dirty="0" smtClean="0"/>
              <a:t>Disposition checklist</a:t>
            </a:r>
          </a:p>
          <a:p>
            <a:endParaRPr lang="en-US" sz="1800" dirty="0" smtClean="0"/>
          </a:p>
          <a:p>
            <a:pPr>
              <a:lnSpc>
                <a:spcPct val="100000"/>
              </a:lnSpc>
            </a:pPr>
            <a:r>
              <a:rPr lang="en-US" sz="2600" dirty="0"/>
              <a:t>Project/Product managers complete documentation in line with the best practices of their chosen system development methodology.  The TLC's Optional Project Management Templates found at cms.gov/</a:t>
            </a:r>
            <a:r>
              <a:rPr lang="en-US" sz="2600" dirty="0" err="1"/>
              <a:t>tlc</a:t>
            </a:r>
            <a:r>
              <a:rPr lang="en-US" sz="2600" dirty="0"/>
              <a:t> can be used if helpful.</a:t>
            </a:r>
          </a:p>
          <a:p>
            <a:pPr>
              <a:lnSpc>
                <a:spcPct val="100000"/>
              </a:lnSpc>
            </a:pPr>
            <a:endParaRPr lang="en-US" sz="600" dirty="0"/>
          </a:p>
          <a:p>
            <a:pPr>
              <a:lnSpc>
                <a:spcPct val="100000"/>
              </a:lnSpc>
            </a:pPr>
            <a:r>
              <a:rPr lang="en-US" sz="2600" dirty="0"/>
              <a:t>An Authority To Operate (ATO) indicates that a system adheres to Security/Privacy standards. CMS’ IT Security/Privacy group can speak to the additional documentation required to receive an ATO.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08872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302621" y="1359524"/>
            <a:ext cx="11630300" cy="368110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dirty="0" smtClean="0"/>
              <a:t>		</a:t>
            </a:r>
            <a:r>
              <a:rPr lang="en-US" b="1" dirty="0" smtClean="0"/>
              <a:t>XLC Review			How TLC Handles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en-US" sz="500" dirty="0" smtClean="0"/>
          </a:p>
          <a:p>
            <a:pPr marL="0" indent="0" defTabSz="784225">
              <a:lnSpc>
                <a:spcPct val="150000"/>
              </a:lnSpc>
              <a:spcBef>
                <a:spcPts val="600"/>
              </a:spcBef>
              <a:buNone/>
              <a:tabLst>
                <a:tab pos="5038725" algn="l"/>
              </a:tabLst>
            </a:pPr>
            <a:r>
              <a:rPr lang="en-US" sz="2000" dirty="0" smtClean="0"/>
              <a:t>                      AR: Architecture Review	      </a:t>
            </a:r>
            <a:r>
              <a:rPr lang="en-US" sz="1900" dirty="0" smtClean="0"/>
              <a:t>Still done at initiative of project team</a:t>
            </a:r>
          </a:p>
          <a:p>
            <a:pPr marL="0" indent="0" defTabSz="784225">
              <a:lnSpc>
                <a:spcPct val="150000"/>
              </a:lnSpc>
              <a:spcBef>
                <a:spcPts val="600"/>
              </a:spcBef>
              <a:buNone/>
              <a:tabLst>
                <a:tab pos="5038725" algn="l"/>
              </a:tabLst>
            </a:pPr>
            <a:r>
              <a:rPr lang="en-US" sz="2000" dirty="0" smtClean="0"/>
              <a:t>                  RR: Requirements Review		</a:t>
            </a:r>
            <a:r>
              <a:rPr lang="en-US" sz="1900" dirty="0" smtClean="0"/>
              <a:t>Still done at initiative of project team</a:t>
            </a:r>
          </a:p>
          <a:p>
            <a:pPr marL="0" indent="0" defTabSz="1268413">
              <a:lnSpc>
                <a:spcPct val="150000"/>
              </a:lnSpc>
              <a:spcBef>
                <a:spcPts val="0"/>
              </a:spcBef>
              <a:buNone/>
              <a:tabLst>
                <a:tab pos="5038725" algn="l"/>
                <a:tab pos="5826125" algn="l"/>
              </a:tabLst>
            </a:pPr>
            <a:endParaRPr lang="en-US" sz="500" dirty="0" smtClean="0"/>
          </a:p>
          <a:p>
            <a:pPr marL="0" indent="0" defTabSz="1371600">
              <a:lnSpc>
                <a:spcPct val="150000"/>
              </a:lnSpc>
              <a:spcBef>
                <a:spcPts val="0"/>
              </a:spcBef>
              <a:buNone/>
              <a:tabLst>
                <a:tab pos="5038725" algn="l"/>
              </a:tabLst>
            </a:pPr>
            <a:r>
              <a:rPr lang="en-US" sz="2000" dirty="0" smtClean="0"/>
              <a:t>        PDR: Preliminary Design Review		</a:t>
            </a:r>
            <a:r>
              <a:rPr lang="en-US" sz="1900" dirty="0" smtClean="0"/>
              <a:t>As needed Technical Review Board (TRB) consults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  <a:tabLst>
                <a:tab pos="5038725" algn="l"/>
                <a:tab pos="5826125" algn="l"/>
              </a:tabLst>
            </a:pPr>
            <a:endParaRPr lang="en-US" sz="500" dirty="0" smtClean="0"/>
          </a:p>
          <a:p>
            <a:pPr marL="0" indent="0" defTabSz="744538">
              <a:lnSpc>
                <a:spcPct val="100000"/>
              </a:lnSpc>
              <a:spcBef>
                <a:spcPts val="600"/>
              </a:spcBef>
              <a:buNone/>
              <a:tabLst>
                <a:tab pos="5038725" algn="l"/>
                <a:tab pos="5486400" algn="l"/>
              </a:tabLst>
            </a:pPr>
            <a:r>
              <a:rPr lang="en-US" sz="2000" dirty="0" smtClean="0"/>
              <a:t>ERR: Environment Readiness Review 		</a:t>
            </a:r>
            <a:r>
              <a:rPr lang="en-US" sz="1900" dirty="0" smtClean="0"/>
              <a:t>Still done at initiative of project team                                       </a:t>
            </a:r>
            <a:r>
              <a:rPr lang="en-US" sz="1600" dirty="0" smtClean="0"/>
              <a:t>(Validation, Implementation, Production)</a:t>
            </a:r>
          </a:p>
          <a:p>
            <a:pPr marL="0" indent="0" defTabSz="922338">
              <a:lnSpc>
                <a:spcPct val="150000"/>
              </a:lnSpc>
              <a:spcBef>
                <a:spcPts val="600"/>
              </a:spcBef>
              <a:buNone/>
              <a:tabLst>
                <a:tab pos="5038725" algn="l"/>
                <a:tab pos="5486400" algn="l"/>
              </a:tabLst>
            </a:pPr>
            <a:r>
              <a:rPr lang="en-US" sz="2000" dirty="0" smtClean="0"/>
              <a:t>                        DR: Disposition Review 		</a:t>
            </a:r>
            <a:r>
              <a:rPr lang="en-US" sz="1900" dirty="0" smtClean="0"/>
              <a:t>Disposition Checklist and as needed TRB consults</a:t>
            </a:r>
            <a:endParaRPr lang="en-US" sz="1900" dirty="0"/>
          </a:p>
        </p:txBody>
      </p:sp>
      <p:cxnSp>
        <p:nvCxnSpPr>
          <p:cNvPr id="17" name="Straight Arrow Connector 16" descr="Straight Arrow"/>
          <p:cNvCxnSpPr/>
          <p:nvPr/>
        </p:nvCxnSpPr>
        <p:spPr>
          <a:xfrm flipV="1">
            <a:off x="4784304" y="4802884"/>
            <a:ext cx="933450" cy="18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 descr="Straight Arrow"/>
          <p:cNvCxnSpPr/>
          <p:nvPr/>
        </p:nvCxnSpPr>
        <p:spPr>
          <a:xfrm flipV="1">
            <a:off x="4817965" y="4086611"/>
            <a:ext cx="933450" cy="18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 descr="Straight Arrow"/>
          <p:cNvCxnSpPr/>
          <p:nvPr/>
        </p:nvCxnSpPr>
        <p:spPr>
          <a:xfrm flipV="1">
            <a:off x="4804115" y="3522796"/>
            <a:ext cx="933450" cy="18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 descr="Straight Arrow"/>
          <p:cNvCxnSpPr/>
          <p:nvPr/>
        </p:nvCxnSpPr>
        <p:spPr>
          <a:xfrm flipV="1">
            <a:off x="4823267" y="2941648"/>
            <a:ext cx="933450" cy="18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 descr="Straight Arrow"/>
          <p:cNvCxnSpPr/>
          <p:nvPr/>
        </p:nvCxnSpPr>
        <p:spPr>
          <a:xfrm flipV="1">
            <a:off x="4818486" y="2433000"/>
            <a:ext cx="933450" cy="18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itle 1" title="XLC to TLC Reviews Crosswalk"/>
          <p:cNvSpPr>
            <a:spLocks noGrp="1"/>
          </p:cNvSpPr>
          <p:nvPr>
            <p:ph type="ctrTitle"/>
          </p:nvPr>
        </p:nvSpPr>
        <p:spPr>
          <a:xfrm>
            <a:off x="0" y="179513"/>
            <a:ext cx="12119213" cy="74504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XLC to TLC Reviews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Crosswalk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307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XLC to TLC Reviews Crosswalk"/>
          <p:cNvSpPr>
            <a:spLocks noGrp="1"/>
          </p:cNvSpPr>
          <p:nvPr>
            <p:ph type="ctrTitle"/>
          </p:nvPr>
        </p:nvSpPr>
        <p:spPr>
          <a:xfrm>
            <a:off x="0" y="179513"/>
            <a:ext cx="12119213" cy="74504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XLC to TLC Reviews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Crosswalk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con’t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18095" y="981711"/>
            <a:ext cx="11746526" cy="509153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dirty="0" smtClean="0">
                <a:ea typeface="Cambria" panose="02040503050406030204" pitchFamily="18" charset="0"/>
              </a:rPr>
              <a:t>		</a:t>
            </a:r>
            <a:r>
              <a:rPr lang="en-US" sz="2400" b="1" dirty="0" smtClean="0">
                <a:ea typeface="Cambria" panose="02040503050406030204" pitchFamily="18" charset="0"/>
              </a:rPr>
              <a:t>XLC Reviews				</a:t>
            </a:r>
            <a:r>
              <a:rPr lang="en-US" sz="2400" b="1" dirty="0" smtClean="0">
                <a:ea typeface="Cambria" panose="02040503050406030204" pitchFamily="18" charset="0"/>
              </a:rPr>
              <a:t>How </a:t>
            </a:r>
            <a:r>
              <a:rPr lang="en-US" sz="2400" b="1" dirty="0">
                <a:ea typeface="Cambria" panose="02040503050406030204" pitchFamily="18" charset="0"/>
              </a:rPr>
              <a:t>TLC </a:t>
            </a:r>
            <a:r>
              <a:rPr lang="en-US" sz="2400" b="1" dirty="0" smtClean="0">
                <a:ea typeface="Cambria" panose="02040503050406030204" pitchFamily="18" charset="0"/>
              </a:rPr>
              <a:t>Handles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000" b="1" dirty="0">
              <a:ea typeface="Cambria" panose="02040503050406030204" pitchFamily="18" charset="0"/>
            </a:endParaRPr>
          </a:p>
          <a:p>
            <a:pPr marL="0" indent="0" defTabSz="885825">
              <a:lnSpc>
                <a:spcPct val="120000"/>
              </a:lnSpc>
              <a:spcBef>
                <a:spcPts val="0"/>
              </a:spcBef>
              <a:buNone/>
              <a:tabLst>
                <a:tab pos="5257800" algn="l"/>
              </a:tabLst>
            </a:pPr>
            <a:r>
              <a:rPr lang="en-US" sz="1900" dirty="0" smtClean="0"/>
              <a:t>             </a:t>
            </a:r>
            <a:r>
              <a:rPr lang="en-US" sz="1900" dirty="0" smtClean="0"/>
              <a:t>DDR: Detail </a:t>
            </a:r>
            <a:r>
              <a:rPr lang="en-US" sz="1900" dirty="0"/>
              <a:t>Design </a:t>
            </a:r>
            <a:r>
              <a:rPr lang="en-US" sz="1900" dirty="0" smtClean="0"/>
              <a:t>Review </a:t>
            </a:r>
            <a:r>
              <a:rPr lang="en-US" sz="1900" dirty="0"/>
              <a:t>	</a:t>
            </a:r>
            <a:r>
              <a:rPr lang="en-US" sz="1900" dirty="0" smtClean="0"/>
              <a:t>As </a:t>
            </a:r>
            <a:r>
              <a:rPr lang="en-US" sz="1900" dirty="0"/>
              <a:t>requested </a:t>
            </a:r>
            <a:r>
              <a:rPr lang="en-US" sz="1900" dirty="0" smtClean="0"/>
              <a:t>by </a:t>
            </a:r>
            <a:r>
              <a:rPr lang="en-US" sz="1900" dirty="0"/>
              <a:t>TRB </a:t>
            </a:r>
            <a:r>
              <a:rPr lang="en-US" sz="1900" dirty="0" smtClean="0"/>
              <a:t>in </a:t>
            </a:r>
            <a:r>
              <a:rPr lang="en-US" sz="1900" dirty="0"/>
              <a:t>consultation with project </a:t>
            </a:r>
            <a:r>
              <a:rPr lang="en-US" sz="1900" dirty="0" smtClean="0"/>
              <a:t>team.</a:t>
            </a:r>
            <a:endParaRPr lang="en-US" sz="19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0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5257800" algn="l"/>
              </a:tabLst>
            </a:pPr>
            <a:r>
              <a:rPr lang="en-US" sz="1900" dirty="0" smtClean="0"/>
              <a:t>ORR: Operational </a:t>
            </a:r>
            <a:r>
              <a:rPr lang="en-US" sz="1900" dirty="0"/>
              <a:t>Readiness </a:t>
            </a:r>
            <a:r>
              <a:rPr lang="en-US" sz="1900" dirty="0" smtClean="0"/>
              <a:t>Review </a:t>
            </a:r>
            <a:r>
              <a:rPr lang="en-US" sz="1900" dirty="0" smtClean="0"/>
              <a:t>	</a:t>
            </a:r>
            <a:r>
              <a:rPr lang="en-US" sz="1900" dirty="0" smtClean="0"/>
              <a:t>As </a:t>
            </a:r>
            <a:r>
              <a:rPr lang="en-US" sz="1900" dirty="0"/>
              <a:t>requested by TRB </a:t>
            </a:r>
            <a:r>
              <a:rPr lang="en-US" sz="1900" dirty="0" smtClean="0"/>
              <a:t>in </a:t>
            </a:r>
            <a:r>
              <a:rPr lang="en-US" sz="1900" dirty="0"/>
              <a:t>consultation </a:t>
            </a:r>
            <a:r>
              <a:rPr lang="en-US" sz="1900" dirty="0" smtClean="0"/>
              <a:t>with </a:t>
            </a:r>
            <a:r>
              <a:rPr lang="en-US" sz="1900" dirty="0"/>
              <a:t>project </a:t>
            </a:r>
            <a:r>
              <a:rPr lang="en-US" sz="1900" dirty="0" smtClean="0"/>
              <a:t>team.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000" dirty="0" smtClean="0"/>
          </a:p>
          <a:p>
            <a:pPr marL="0" indent="0" defTabSz="8763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dirty="0" smtClean="0"/>
              <a:t>     </a:t>
            </a:r>
            <a:r>
              <a:rPr lang="en-US" sz="1900" dirty="0" smtClean="0"/>
              <a:t>ISR: Investment </a:t>
            </a:r>
            <a:r>
              <a:rPr lang="en-US" sz="1900" dirty="0"/>
              <a:t>Selection </a:t>
            </a:r>
            <a:r>
              <a:rPr lang="en-US" sz="1900" dirty="0" smtClean="0"/>
              <a:t>Review </a:t>
            </a:r>
            <a:r>
              <a:rPr lang="en-US" sz="1900" dirty="0" smtClean="0"/>
              <a:t>		Completed </a:t>
            </a:r>
            <a:r>
              <a:rPr lang="en-US" sz="1900" dirty="0"/>
              <a:t>by CMS IT Governance Review Team (</a:t>
            </a:r>
            <a:r>
              <a:rPr lang="en-US" sz="1900" dirty="0" smtClean="0"/>
              <a:t>GRT) 						</a:t>
            </a:r>
            <a:r>
              <a:rPr lang="en-US" sz="1900" dirty="0" smtClean="0"/>
              <a:t>	and </a:t>
            </a:r>
            <a:r>
              <a:rPr lang="en-US" sz="1900" dirty="0"/>
              <a:t>Governance Review Board (GRB</a:t>
            </a:r>
            <a:r>
              <a:rPr lang="en-US" sz="1900" dirty="0" smtClean="0"/>
              <a:t>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5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 smtClean="0"/>
          </a:p>
          <a:p>
            <a:pPr marL="0" indent="0" defTabSz="8763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dirty="0" smtClean="0"/>
              <a:t>           </a:t>
            </a:r>
            <a:r>
              <a:rPr lang="en-US" sz="1900" dirty="0" smtClean="0"/>
              <a:t>PBR: Project </a:t>
            </a:r>
            <a:r>
              <a:rPr lang="en-US" sz="1900" dirty="0"/>
              <a:t>Baseline </a:t>
            </a:r>
            <a:r>
              <a:rPr lang="en-US" sz="1900" dirty="0" smtClean="0"/>
              <a:t>Review </a:t>
            </a:r>
            <a:r>
              <a:rPr lang="en-US" sz="1900" dirty="0" smtClean="0"/>
              <a:t>		Handled </a:t>
            </a:r>
            <a:r>
              <a:rPr lang="en-US" sz="1900" dirty="0"/>
              <a:t>via GRB review of Business Case baselines </a:t>
            </a:r>
            <a:r>
              <a:rPr lang="en-US" sz="1900" dirty="0" smtClean="0"/>
              <a:t>an 						</a:t>
            </a:r>
            <a:r>
              <a:rPr lang="en-US" sz="1900" dirty="0" smtClean="0"/>
              <a:t>	via </a:t>
            </a:r>
            <a:r>
              <a:rPr lang="en-US" sz="1900" dirty="0"/>
              <a:t>establishment of projects in the HHS IT Portfolio </a:t>
            </a:r>
            <a:r>
              <a:rPr lang="en-US" sz="1900" dirty="0" smtClean="0"/>
              <a:t>						</a:t>
            </a:r>
            <a:r>
              <a:rPr lang="en-US" sz="1900" dirty="0" smtClean="0"/>
              <a:t>	Management </a:t>
            </a:r>
            <a:r>
              <a:rPr lang="en-US" sz="1900" dirty="0"/>
              <a:t>Tool (PMT</a:t>
            </a:r>
            <a:r>
              <a:rPr lang="en-US" sz="1900" dirty="0" smtClean="0"/>
              <a:t>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5257800" algn="l"/>
              </a:tabLst>
            </a:pPr>
            <a:r>
              <a:rPr lang="en-US" sz="1900" dirty="0" smtClean="0"/>
              <a:t>    </a:t>
            </a:r>
            <a:r>
              <a:rPr lang="en-US" sz="1900" dirty="0" smtClean="0"/>
              <a:t>AOA: Annual </a:t>
            </a:r>
            <a:r>
              <a:rPr lang="en-US" sz="1900" dirty="0"/>
              <a:t>Operational </a:t>
            </a:r>
            <a:r>
              <a:rPr lang="en-US" sz="1900" dirty="0" smtClean="0"/>
              <a:t>Analysis</a:t>
            </a:r>
            <a:r>
              <a:rPr lang="en-US" sz="1900" dirty="0" smtClean="0"/>
              <a:t>	</a:t>
            </a:r>
            <a:r>
              <a:rPr lang="en-US" sz="1900" dirty="0" smtClean="0"/>
              <a:t>Still </a:t>
            </a:r>
            <a:r>
              <a:rPr lang="en-US" sz="1900" dirty="0"/>
              <a:t>required and used for governance routing decisions.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000" dirty="0" smtClean="0"/>
          </a:p>
          <a:p>
            <a:pPr marL="0" indent="0" defTabSz="8763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900" dirty="0" smtClean="0"/>
              <a:t>   </a:t>
            </a:r>
            <a:r>
              <a:rPr lang="en-US" sz="1900" dirty="0" smtClean="0"/>
              <a:t>PIR: Post </a:t>
            </a:r>
            <a:r>
              <a:rPr lang="en-US" sz="1900" dirty="0"/>
              <a:t>Implementation </a:t>
            </a:r>
            <a:r>
              <a:rPr lang="en-US" sz="1900" dirty="0" smtClean="0"/>
              <a:t>Review</a:t>
            </a:r>
            <a:r>
              <a:rPr lang="en-US" sz="1900" dirty="0" smtClean="0"/>
              <a:t>		As </a:t>
            </a:r>
            <a:r>
              <a:rPr lang="en-US" sz="1900" dirty="0"/>
              <a:t>determined by CMS Investment Management Team</a:t>
            </a:r>
            <a:r>
              <a:rPr lang="en-US" sz="1900" dirty="0" smtClean="0"/>
              <a:t>.</a:t>
            </a:r>
            <a:endParaRPr lang="en-US" sz="1900" dirty="0"/>
          </a:p>
        </p:txBody>
      </p:sp>
      <p:cxnSp>
        <p:nvCxnSpPr>
          <p:cNvPr id="9" name="Straight Arrow Connector 8" descr="Straight Arrow"/>
          <p:cNvCxnSpPr/>
          <p:nvPr/>
        </p:nvCxnSpPr>
        <p:spPr>
          <a:xfrm flipV="1">
            <a:off x="4564089" y="5260590"/>
            <a:ext cx="933450" cy="18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 descr="Straight Arrow"/>
          <p:cNvCxnSpPr/>
          <p:nvPr/>
        </p:nvCxnSpPr>
        <p:spPr>
          <a:xfrm flipV="1">
            <a:off x="4557149" y="4665549"/>
            <a:ext cx="933450" cy="18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 descr="Straight Arrow"/>
          <p:cNvCxnSpPr/>
          <p:nvPr/>
        </p:nvCxnSpPr>
        <p:spPr>
          <a:xfrm flipV="1">
            <a:off x="4570851" y="3678280"/>
            <a:ext cx="933450" cy="18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 descr="Straight Arrow"/>
          <p:cNvCxnSpPr/>
          <p:nvPr/>
        </p:nvCxnSpPr>
        <p:spPr>
          <a:xfrm flipV="1">
            <a:off x="4580009" y="2859985"/>
            <a:ext cx="933450" cy="18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 descr="Straight Arrow"/>
          <p:cNvCxnSpPr/>
          <p:nvPr/>
        </p:nvCxnSpPr>
        <p:spPr>
          <a:xfrm flipV="1">
            <a:off x="4557149" y="2318133"/>
            <a:ext cx="933450" cy="18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 descr="Straight Arrow"/>
          <p:cNvCxnSpPr/>
          <p:nvPr/>
        </p:nvCxnSpPr>
        <p:spPr>
          <a:xfrm flipV="1">
            <a:off x="4547991" y="1801790"/>
            <a:ext cx="933450" cy="18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271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95534" y="441383"/>
            <a:ext cx="12096466" cy="74504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Project Started Under the XLC:</a:t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 I Need to Do?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928254" y="1341143"/>
            <a:ext cx="9812533" cy="392229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Systems/applications that are already in production will continue to document according to the best practices of your chosen methodology.</a:t>
            </a:r>
          </a:p>
          <a:p>
            <a:endParaRPr lang="en-US" sz="1100" dirty="0" smtClean="0"/>
          </a:p>
          <a:p>
            <a:r>
              <a:rPr lang="en-US" dirty="0" smtClean="0"/>
              <a:t>Only contact IT Governance when you are: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Planning a significant change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Requesting additional funding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Undertaking a new contract action</a:t>
            </a:r>
          </a:p>
          <a:p>
            <a:endParaRPr lang="en-US" sz="1100" dirty="0" smtClean="0"/>
          </a:p>
          <a:p>
            <a:r>
              <a:rPr lang="en-US" dirty="0" smtClean="0"/>
              <a:t>Contact IT Governance for guidance, and we will review your changes and schedule the needed governance discussions.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9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3503" y="1333181"/>
            <a:ext cx="1167952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For more information, </a:t>
            </a:r>
            <a:r>
              <a:rPr lang="en-US" sz="2000" dirty="0"/>
              <a:t>visit </a:t>
            </a:r>
            <a:r>
              <a:rPr lang="en-US" sz="2000" dirty="0">
                <a:hlinkClick r:id="rId2"/>
              </a:rPr>
              <a:t>IT Governance - https://</a:t>
            </a:r>
            <a:r>
              <a:rPr lang="en-US" sz="2000" dirty="0" smtClean="0">
                <a:hlinkClick r:id="rId2"/>
              </a:rPr>
              <a:t>www.cms.gov/TLC</a:t>
            </a:r>
            <a:r>
              <a:rPr lang="en-US" sz="2000" dirty="0" smtClean="0"/>
              <a:t>.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For specific questions about the TLC contact </a:t>
            </a:r>
            <a:r>
              <a:rPr lang="en-US" sz="2000" dirty="0">
                <a:hlinkClick r:id="rId3"/>
              </a:rPr>
              <a:t>via Mail – IT_Governance@cms.hhs.gov</a:t>
            </a:r>
            <a:r>
              <a:rPr lang="en-US" sz="2000" dirty="0"/>
              <a:t> </a:t>
            </a:r>
            <a:r>
              <a:rPr lang="en-US" sz="20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7" name="Title 1" title="XLC to TLC Reviews Crosswalk"/>
          <p:cNvSpPr>
            <a:spLocks noGrp="1"/>
          </p:cNvSpPr>
          <p:nvPr>
            <p:ph type="ctrTitle"/>
          </p:nvPr>
        </p:nvSpPr>
        <p:spPr>
          <a:xfrm>
            <a:off x="0" y="179513"/>
            <a:ext cx="12119213" cy="74504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Questions?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52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19176A8582484295D4C8F33EF0727F" ma:contentTypeVersion="1" ma:contentTypeDescription="Create a new document." ma:contentTypeScope="" ma:versionID="b708fddacf0dd660c45ac9cf4f168e54">
  <xsd:schema xmlns:xsd="http://www.w3.org/2001/XMLSchema" xmlns:xs="http://www.w3.org/2001/XMLSchema" xmlns:p="http://schemas.microsoft.com/office/2006/metadata/properties" xmlns:ns2="6eb43cd6-116b-430e-ac87-d38073d6c794" targetNamespace="http://schemas.microsoft.com/office/2006/metadata/properties" ma:root="true" ma:fieldsID="aeb03777259222b529c08321b26473c9" ns2:_="">
    <xsd:import namespace="6eb43cd6-116b-430e-ac87-d38073d6c794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b43cd6-116b-430e-ac87-d38073d6c79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86a8e296-5f29-4af2-954b-0de0d1e1f8bc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1907CF6-533B-4174-BB1B-04A15153F8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b43cd6-116b-430e-ac87-d38073d6c7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0E3CD4-E2D1-40AC-81DF-D1C26BE66317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B37352CE-6787-480B-B75E-3174D165832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5FF5DC5-88B0-45C2-ADCF-95D59AE8172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eb43cd6-116b-430e-ac87-d38073d6c79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9922</TotalTime>
  <Words>554</Words>
  <Application>Microsoft Office PowerPoint</Application>
  <PresentationFormat>Widescreen</PresentationFormat>
  <Paragraphs>63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ＭＳ Ｐゴシック</vt:lpstr>
      <vt:lpstr>Arial</vt:lpstr>
      <vt:lpstr>Calibri</vt:lpstr>
      <vt:lpstr>Calibri Light</vt:lpstr>
      <vt:lpstr>Cambria</vt:lpstr>
      <vt:lpstr>Times New Roman</vt:lpstr>
      <vt:lpstr>Office Theme</vt:lpstr>
      <vt:lpstr>Custom Design</vt:lpstr>
      <vt:lpstr>CMS IT Governance Training</vt:lpstr>
      <vt:lpstr>CMS’ IT Governance Framework: Target Life Cycle</vt:lpstr>
      <vt:lpstr>TLC Required Artifacts</vt:lpstr>
      <vt:lpstr>XLC to TLC Reviews Crosswalk</vt:lpstr>
      <vt:lpstr>XLC to TLC Reviews Crosswalk, con’t.</vt:lpstr>
      <vt:lpstr>My Project Started Under the XLC: What Do I Need to Do?</vt:lpstr>
      <vt:lpstr>Questions?</vt:lpstr>
    </vt:vector>
  </TitlesOfParts>
  <Company>CMS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RUDOLPH</dc:creator>
  <cp:lastModifiedBy>Valerie Hartz</cp:lastModifiedBy>
  <cp:revision>244</cp:revision>
  <dcterms:created xsi:type="dcterms:W3CDTF">2021-03-02T17:33:01Z</dcterms:created>
  <dcterms:modified xsi:type="dcterms:W3CDTF">2021-04-14T02:54:58Z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0x0101003319176A8582484295D4C8F33EF0727F</vt:lpwstr>
  </property>
</Properties>
</file>