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0d2cb2f5dc_0_6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0d2cb2f5dc_0_6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0d2cb2f5dc_0_6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0d2cb2f5dc_0_6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0d2cb2f5dc_0_6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0d2cb2f5dc_0_6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1dc0ecf96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1dc0ecf96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1dc0ecf961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11dc0ecf961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1dc0ecf96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1dc0ecf96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11dc0ecf961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11dc0ecf961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1dc0ecf961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11dc0ecf961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1dc0ecf961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1dc0ecf961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1dc0ecf96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11dc0ecf96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10d2cb2f5d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10d2cb2f5d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1dc0ecf961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11dc0ecf961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11dc0ecf961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11dc0ecf961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11dc0ecf961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11dc0ecf961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11dc0ecf961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11dc0ecf961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11dc0ecf961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11dc0ecf961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11dc0ecf961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11dc0ecf961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11dc0ecf961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11dc0ecf961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11dc0ecf961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11dc0ecf961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11dc0ecf961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11dc0ecf961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0d2cb2f5dc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0d2cb2f5dc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0d2cb2f5d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0d2cb2f5d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d2cb2f5dc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0d2cb2f5dc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0d2cb2f5d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0d2cb2f5d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0d2cb2f5dc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0d2cb2f5dc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0d2cb2f5dc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0d2cb2f5dc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0d2cb2f5dc_0_4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0d2cb2f5dc_0_4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github.com/CMSgov/price-transparency-guide/pull/334/files" TargetMode="External"/><Relationship Id="rId4" Type="http://schemas.openxmlformats.org/officeDocument/2006/relationships/hyperlink" Target="https://github.com/CMSgov/price-transparency-guide/tree/develop/schemas/allowed-amounts#allowed-amounts-object" TargetMode="External"/><Relationship Id="rId5" Type="http://schemas.openxmlformats.org/officeDocument/2006/relationships/hyperlink" Target="https://github.com/CMSgov/price-transparency-guide/tree/develop/schemas/in-network-rates#negotiated-price-object" TargetMode="External"/><Relationship Id="rId6" Type="http://schemas.openxmlformats.org/officeDocument/2006/relationships/hyperlink" Target="https://github.com/CMSgov/price-transparency-guide/blob/develop/examples/in-network-rates/in-network-rates-fee-for-service-single-plan-sample.json#L35-L6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hyperlink" Target="https://github.com/CMSgov/price-transparency-guide/tree/master/schemas/in-network-rates#additional-notes-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hyperlink" Target="https://github.com/CMSgov/price-transparency-guide/tree/master/schemas/in-network-rates#additional-notes-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github.com/CMSgov/price-transparency-guide/pull/393"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github.com/CMSgov/price-transparency-guide/pull/400" TargetMode="External"/><Relationship Id="rId4" Type="http://schemas.openxmlformats.org/officeDocument/2006/relationships/hyperlink" Target="https://github.com/CMSgov/price-transparency-guide/pull/40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hyperlink" Target="https://github.com/CMSgov/price-transparency-guide/pull/394" TargetMode="External"/><Relationship Id="rId4" Type="http://schemas.openxmlformats.org/officeDocument/2006/relationships/hyperlink" Target="https://github.com/CMSgov/price-transparency-guide/tree/master/schemas/in-network-rates#additional-notes-concerning-billing_code" TargetMode="External"/><Relationship Id="rId5" Type="http://schemas.openxmlformats.org/officeDocument/2006/relationships/hyperlink" Target="https://github.com/CMSgov/price-transparency-guide/tree/master/schemas/in-network-rates#in-network-object" TargetMode="External"/><Relationship Id="rId6" Type="http://schemas.openxmlformats.org/officeDocument/2006/relationships/hyperlink" Target="https://github.com/CMSgov/price-transparency-guide/tree/master/schemas/in-network-rates#in-network-object"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hyperlink" Target="https://github.com/CMSgov/price-transparency-guide/pull/395" TargetMode="External"/><Relationship Id="rId4" Type="http://schemas.openxmlformats.org/officeDocument/2006/relationships/hyperlink" Target="https://github.com/CMSgov/price-transparency-guide/pull/395" TargetMode="External"/><Relationship Id="rId5" Type="http://schemas.openxmlformats.org/officeDocument/2006/relationships/hyperlink" Target="https://github.com/CMSgov/price-transparency-guide/tree/master/schemas/in-network-rates#negotiated-price-object"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cms.gov/providers.js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cms.gov/providers.js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github.com/CMSgov/price-transparency-guide/blob/external-references/examples/in-network-rates/in-network-rates-fee-for-service-single-plan-sample.json#L26-L27" TargetMode="External"/><Relationship Id="rId4" Type="http://schemas.openxmlformats.org/officeDocument/2006/relationships/hyperlink" Target="https://github.com/CMSgov/price-transparency-guide/blob/external-references/examples/in-network-rates/in-network-rates-fee-for-service-single-plan-sample.json#L26-L27" TargetMode="External"/><Relationship Id="rId5" Type="http://schemas.openxmlformats.org/officeDocument/2006/relationships/hyperlink" Target="https://github.com/CMSgov/price-transparency-guide/blob/external-references/examples/provider-reference/provider-reference.json" TargetMode="External"/><Relationship Id="rId6" Type="http://schemas.openxmlformats.org/officeDocument/2006/relationships/hyperlink" Target="https://github.com/CMSgov/price-transparency-guide/blob/external-references/examples/in-network-rates/in-network-rates-fee-for-service-single-plan-sample.json#L8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30132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sz="2100"/>
          </a:p>
          <a:p>
            <a:pPr indent="0" lvl="0" marL="0" rtl="0" algn="ctr">
              <a:spcBef>
                <a:spcPts val="0"/>
              </a:spcBef>
              <a:spcAft>
                <a:spcPts val="0"/>
              </a:spcAft>
              <a:buNone/>
            </a:pPr>
            <a:r>
              <a:rPr lang="en" sz="2100"/>
              <a:t>(Recap of webinar #4)</a:t>
            </a:r>
            <a:endParaRPr sz="2100"/>
          </a:p>
          <a:p>
            <a:pPr indent="0" lvl="0" marL="0" rtl="0" algn="ctr">
              <a:spcBef>
                <a:spcPts val="0"/>
              </a:spcBef>
              <a:spcAft>
                <a:spcPts val="0"/>
              </a:spcAft>
              <a:buNone/>
            </a:pPr>
            <a:r>
              <a:rPr lang="en"/>
              <a:t>External References</a:t>
            </a:r>
            <a:endParaRPr/>
          </a:p>
          <a:p>
            <a:pPr indent="0" lvl="0" marL="0" rtl="0" algn="ctr">
              <a:spcBef>
                <a:spcPts val="0"/>
              </a:spcBef>
              <a:spcAft>
                <a:spcPts val="0"/>
              </a:spcAft>
              <a:buNone/>
            </a:pPr>
            <a:r>
              <a:rPr lang="en"/>
              <a:t>And</a:t>
            </a:r>
            <a:endParaRPr/>
          </a:p>
          <a:p>
            <a:pPr indent="0" lvl="0" marL="0" rtl="0" algn="ctr">
              <a:spcBef>
                <a:spcPts val="0"/>
              </a:spcBef>
              <a:spcAft>
                <a:spcPts val="0"/>
              </a:spcAft>
              <a:buNone/>
            </a:pPr>
            <a:r>
              <a:rPr lang="en"/>
              <a:t>Modifiers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External In-Network Files</a:t>
            </a:r>
            <a:endParaRPr/>
          </a:p>
        </p:txBody>
      </p:sp>
      <p:sp>
        <p:nvSpPr>
          <p:cNvPr id="148" name="Google Shape;148;p22"/>
          <p:cNvSpPr txBox="1"/>
          <p:nvPr/>
        </p:nvSpPr>
        <p:spPr>
          <a:xfrm>
            <a:off x="311700" y="1258350"/>
            <a:ext cx="7139100" cy="400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a:t>Must be valid (comply with the in-network schema) in-network files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Billing Code Modifiers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4"/>
          <p:cNvSpPr txBox="1"/>
          <p:nvPr/>
        </p:nvSpPr>
        <p:spPr>
          <a:xfrm>
            <a:off x="319625" y="1411650"/>
            <a:ext cx="7336500" cy="14775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u="sng">
                <a:solidFill>
                  <a:schemeClr val="hlink"/>
                </a:solidFill>
                <a:hlinkClick r:id="rId3"/>
              </a:rPr>
              <a:t>Pull Request Details</a:t>
            </a:r>
            <a:endParaRPr/>
          </a:p>
          <a:p>
            <a:pPr indent="-317500" lvl="0" marL="457200" rtl="0" algn="l">
              <a:spcBef>
                <a:spcPts val="0"/>
              </a:spcBef>
              <a:spcAft>
                <a:spcPts val="0"/>
              </a:spcAft>
              <a:buSzPts val="1400"/>
              <a:buChar char="●"/>
            </a:pPr>
            <a:r>
              <a:rPr lang="en" u="sng">
                <a:solidFill>
                  <a:schemeClr val="hlink"/>
                </a:solidFill>
                <a:hlinkClick r:id="rId4"/>
              </a:rPr>
              <a:t>Allowed Amounts File: Allowed Amounts Object</a:t>
            </a:r>
            <a:endParaRPr/>
          </a:p>
          <a:p>
            <a:pPr indent="-317500" lvl="0" marL="457200" rtl="0" algn="l">
              <a:spcBef>
                <a:spcPts val="0"/>
              </a:spcBef>
              <a:spcAft>
                <a:spcPts val="0"/>
              </a:spcAft>
              <a:buSzPts val="1400"/>
              <a:buChar char="●"/>
            </a:pPr>
            <a:r>
              <a:rPr lang="en" u="sng">
                <a:solidFill>
                  <a:schemeClr val="hlink"/>
                </a:solidFill>
                <a:hlinkClick r:id="rId5"/>
              </a:rPr>
              <a:t>In-Network File: Negotiated Price Object</a:t>
            </a:r>
            <a:endParaRPr/>
          </a:p>
          <a:p>
            <a:pPr indent="-317500" lvl="0" marL="457200" rtl="0" algn="l">
              <a:spcBef>
                <a:spcPts val="0"/>
              </a:spcBef>
              <a:spcAft>
                <a:spcPts val="0"/>
              </a:spcAft>
              <a:buSzPts val="1400"/>
              <a:buChar char="●"/>
            </a:pPr>
            <a:r>
              <a:rPr lang="en" u="sng">
                <a:solidFill>
                  <a:schemeClr val="accent5"/>
                </a:solidFill>
                <a:hlinkClick r:id="rId6">
                  <a:extLst>
                    <a:ext uri="{A12FA001-AC4F-418D-AE19-62706E023703}">
                      <ahyp:hlinkClr val="tx"/>
                    </a:ext>
                  </a:extLst>
                </a:hlinkClick>
              </a:rPr>
              <a:t>https://github.com/CMSgov/price-transparency-guide/blob/develop/examples/in-network-rates/in-network-rates-fee-for-service-single-plan-sample.json#L35-L68</a:t>
            </a:r>
            <a:endParaRPr/>
          </a:p>
          <a:p>
            <a:pPr indent="0" lvl="0" marL="0" rtl="0" algn="l">
              <a:spcBef>
                <a:spcPts val="0"/>
              </a:spcBef>
              <a:spcAft>
                <a:spcPts val="0"/>
              </a:spcAft>
              <a:buNone/>
            </a:pPr>
            <a:r>
              <a:t/>
            </a:r>
            <a:endParaRPr/>
          </a:p>
        </p:txBody>
      </p:sp>
      <p:sp>
        <p:nvSpPr>
          <p:cNvPr id="159" name="Google Shape;159;p24"/>
          <p:cNvSpPr txBox="1"/>
          <p:nvPr/>
        </p:nvSpPr>
        <p:spPr>
          <a:xfrm>
            <a:off x="319625" y="905825"/>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Implementation example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5"/>
          <p:cNvSpPr txBox="1"/>
          <p:nvPr>
            <p:ph type="ctrTitle"/>
          </p:nvPr>
        </p:nvSpPr>
        <p:spPr>
          <a:xfrm>
            <a:off x="311700" y="744575"/>
            <a:ext cx="8520600" cy="30132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sz="2100"/>
          </a:p>
          <a:p>
            <a:pPr indent="0" lvl="0" marL="0" rtl="0" algn="ctr">
              <a:spcBef>
                <a:spcPts val="0"/>
              </a:spcBef>
              <a:spcAft>
                <a:spcPts val="0"/>
              </a:spcAft>
              <a:buNone/>
            </a:pPr>
            <a:r>
              <a:rPr lang="en" sz="2100"/>
              <a:t>(Today’s Discussion)</a:t>
            </a:r>
            <a:endParaRPr sz="2100"/>
          </a:p>
          <a:p>
            <a:pPr indent="0" lvl="0" marL="0" rtl="0" algn="ctr">
              <a:spcBef>
                <a:spcPts val="0"/>
              </a:spcBef>
              <a:spcAft>
                <a:spcPts val="0"/>
              </a:spcAft>
              <a:buNone/>
            </a:pPr>
            <a:r>
              <a:rPr lang="en" sz="3755"/>
              <a:t>New Negotiation Types,</a:t>
            </a:r>
            <a:endParaRPr sz="3755"/>
          </a:p>
          <a:p>
            <a:pPr indent="0" lvl="0" marL="0" rtl="0" algn="ctr">
              <a:spcBef>
                <a:spcPts val="0"/>
              </a:spcBef>
              <a:spcAft>
                <a:spcPts val="0"/>
              </a:spcAft>
              <a:buNone/>
            </a:pPr>
            <a:r>
              <a:rPr lang="en" sz="3755"/>
              <a:t>Custom Billing Code, and</a:t>
            </a:r>
            <a:endParaRPr sz="3755"/>
          </a:p>
          <a:p>
            <a:pPr indent="0" lvl="0" marL="0" rtl="0" algn="ctr">
              <a:spcBef>
                <a:spcPts val="0"/>
              </a:spcBef>
              <a:spcAft>
                <a:spcPts val="0"/>
              </a:spcAft>
              <a:buNone/>
            </a:pPr>
            <a:r>
              <a:rPr lang="en" sz="3755"/>
              <a:t>Additional Information Text Field</a:t>
            </a:r>
            <a:r>
              <a:rPr lang="en" sz="655"/>
              <a:t> </a:t>
            </a:r>
            <a:endParaRPr sz="655"/>
          </a:p>
          <a:p>
            <a:pPr indent="0" lvl="0" marL="0" rtl="0" algn="ctr">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6"/>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55"/>
              <a:t>New Negotiation Types:</a:t>
            </a:r>
            <a:endParaRPr sz="4455"/>
          </a:p>
          <a:p>
            <a:pPr indent="0" lvl="0" marL="0" rtl="0" algn="ctr">
              <a:spcBef>
                <a:spcPts val="0"/>
              </a:spcBef>
              <a:spcAft>
                <a:spcPts val="0"/>
              </a:spcAft>
              <a:buNone/>
            </a:pPr>
            <a:r>
              <a:rPr lang="en" sz="2600"/>
              <a:t>Percentage</a:t>
            </a:r>
            <a:endParaRPr sz="2600"/>
          </a:p>
          <a:p>
            <a:pPr indent="0" lvl="0" marL="0" rtl="0" algn="ctr">
              <a:spcBef>
                <a:spcPts val="0"/>
              </a:spcBef>
              <a:spcAft>
                <a:spcPts val="0"/>
              </a:spcAft>
              <a:buClr>
                <a:schemeClr val="dk1"/>
              </a:buClr>
              <a:buSzPts val="1100"/>
              <a:buFont typeface="Arial"/>
              <a:buNone/>
            </a:pPr>
            <a:r>
              <a:rPr lang="en" sz="2600"/>
              <a:t>Per Diem</a:t>
            </a:r>
            <a:endParaRPr sz="26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7"/>
          <p:cNvSpPr txBox="1"/>
          <p:nvPr>
            <p:ph type="ctrTitle"/>
          </p:nvPr>
        </p:nvSpPr>
        <p:spPr>
          <a:xfrm>
            <a:off x="311700" y="744575"/>
            <a:ext cx="8520600" cy="2955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2455"/>
              <a:t>Quick review of existing negotiation types:</a:t>
            </a:r>
            <a:endParaRPr sz="2455"/>
          </a:p>
          <a:p>
            <a:pPr indent="0" lvl="0" marL="0" rtl="0" algn="l">
              <a:spcBef>
                <a:spcPts val="0"/>
              </a:spcBef>
              <a:spcAft>
                <a:spcPts val="0"/>
              </a:spcAft>
              <a:buNone/>
            </a:pPr>
            <a:r>
              <a:rPr lang="en" sz="1522"/>
              <a:t>Negotiated: </a:t>
            </a:r>
            <a:r>
              <a:rPr lang="en" sz="1200">
                <a:solidFill>
                  <a:srgbClr val="24292F"/>
                </a:solidFill>
                <a:highlight>
                  <a:srgbClr val="FFFFFF"/>
                </a:highlight>
              </a:rPr>
              <a:t>If applicable, the negotiated rate, reflected as a dollar amount, for each covered item or service under the plan or coverage that the plan or issuer has contractually agreed to pay an in-network provider</a:t>
            </a:r>
            <a:endParaRPr sz="1522"/>
          </a:p>
          <a:p>
            <a:pPr indent="0" lvl="0" marL="0" rtl="0" algn="l">
              <a:spcBef>
                <a:spcPts val="0"/>
              </a:spcBef>
              <a:spcAft>
                <a:spcPts val="0"/>
              </a:spcAft>
              <a:buNone/>
            </a:pPr>
            <a:r>
              <a:t/>
            </a:r>
            <a:endParaRPr sz="1522"/>
          </a:p>
          <a:p>
            <a:pPr indent="0" lvl="0" marL="0" rtl="0" algn="l">
              <a:spcBef>
                <a:spcPts val="0"/>
              </a:spcBef>
              <a:spcAft>
                <a:spcPts val="0"/>
              </a:spcAft>
              <a:buNone/>
            </a:pPr>
            <a:r>
              <a:rPr lang="en" sz="1522"/>
              <a:t>Derived: </a:t>
            </a:r>
            <a:r>
              <a:rPr lang="en" sz="1200">
                <a:solidFill>
                  <a:srgbClr val="24292F"/>
                </a:solidFill>
                <a:highlight>
                  <a:srgbClr val="FFFFFF"/>
                </a:highlight>
              </a:rPr>
              <a:t>If applicable, the price that a plan or issuer assigns to an item or service for the purpose of internal accounting, reconciliation with providers or submitting data in accordance with the requirements of 45 CFR 153.710(c)</a:t>
            </a:r>
            <a:endParaRPr sz="1522"/>
          </a:p>
          <a:p>
            <a:pPr indent="0" lvl="0" marL="0" rtl="0" algn="l">
              <a:spcBef>
                <a:spcPts val="0"/>
              </a:spcBef>
              <a:spcAft>
                <a:spcPts val="0"/>
              </a:spcAft>
              <a:buNone/>
            </a:pPr>
            <a:r>
              <a:t/>
            </a:r>
            <a:endParaRPr sz="1522"/>
          </a:p>
          <a:p>
            <a:pPr indent="0" lvl="0" marL="0" rtl="0" algn="l">
              <a:spcBef>
                <a:spcPts val="0"/>
              </a:spcBef>
              <a:spcAft>
                <a:spcPts val="0"/>
              </a:spcAft>
              <a:buNone/>
            </a:pPr>
            <a:r>
              <a:rPr lang="en" sz="1522"/>
              <a:t>Fee Schedule: </a:t>
            </a:r>
            <a:r>
              <a:rPr lang="en" sz="1200">
                <a:solidFill>
                  <a:srgbClr val="24292F"/>
                </a:solidFill>
                <a:highlight>
                  <a:srgbClr val="FFFFFF"/>
                </a:highlight>
              </a:rPr>
              <a:t>If applicable, the rate for a covered item or service from a particular in-network provider, or providers that a group health plan or health insurance issuer uses to determine a participant’s, beneficiary’s, or enrollee’s cost-sharing liability for the item or service, when that rate is different from the negotiated rate.</a:t>
            </a:r>
            <a:endParaRPr sz="1200">
              <a:solidFill>
                <a:srgbClr val="24292F"/>
              </a:solidFill>
              <a:highlight>
                <a:srgbClr val="FFFFFF"/>
              </a:highlight>
            </a:endParaRPr>
          </a:p>
          <a:p>
            <a:pPr indent="0" lvl="0" marL="0" rtl="0" algn="l">
              <a:spcBef>
                <a:spcPts val="0"/>
              </a:spcBef>
              <a:spcAft>
                <a:spcPts val="0"/>
              </a:spcAft>
              <a:buNone/>
            </a:pPr>
            <a:r>
              <a:t/>
            </a:r>
            <a:endParaRPr sz="1200">
              <a:solidFill>
                <a:srgbClr val="24292F"/>
              </a:solidFill>
              <a:highlight>
                <a:srgbClr val="FFFFFF"/>
              </a:highlight>
            </a:endParaRPr>
          </a:p>
          <a:p>
            <a:pPr indent="0" lvl="0" marL="0" rtl="0" algn="l">
              <a:spcBef>
                <a:spcPts val="0"/>
              </a:spcBef>
              <a:spcAft>
                <a:spcPts val="0"/>
              </a:spcAft>
              <a:buNone/>
            </a:pPr>
            <a:r>
              <a:t/>
            </a:r>
            <a:endParaRPr sz="1200">
              <a:solidFill>
                <a:srgbClr val="24292F"/>
              </a:solidFill>
              <a:highlight>
                <a:srgbClr val="FFFFFF"/>
              </a:highlight>
            </a:endParaRPr>
          </a:p>
          <a:p>
            <a:pPr indent="0" lvl="0" marL="0" rtl="0" algn="l">
              <a:spcBef>
                <a:spcPts val="0"/>
              </a:spcBef>
              <a:spcAft>
                <a:spcPts val="0"/>
              </a:spcAft>
              <a:buNone/>
            </a:pPr>
            <a:r>
              <a:rPr lang="en" sz="1200">
                <a:solidFill>
                  <a:srgbClr val="24292F"/>
                </a:solidFill>
                <a:highlight>
                  <a:srgbClr val="FFFFFF"/>
                </a:highlight>
              </a:rPr>
              <a:t>More information can be found on </a:t>
            </a:r>
            <a:r>
              <a:rPr lang="en" sz="1200" u="sng">
                <a:solidFill>
                  <a:schemeClr val="hlink"/>
                </a:solidFill>
                <a:highlight>
                  <a:srgbClr val="FFFFFF"/>
                </a:highlight>
                <a:hlinkClick r:id="rId3"/>
              </a:rPr>
              <a:t>Github</a:t>
            </a:r>
            <a:endParaRPr sz="1200">
              <a:solidFill>
                <a:srgbClr val="24292F"/>
              </a:solidFill>
              <a:highlight>
                <a:srgbClr val="FFFFFF"/>
              </a:highlight>
            </a:endParaRPr>
          </a:p>
          <a:p>
            <a:pPr indent="0" lvl="0" marL="0" rtl="0" algn="l">
              <a:spcBef>
                <a:spcPts val="0"/>
              </a:spcBef>
              <a:spcAft>
                <a:spcPts val="0"/>
              </a:spcAft>
              <a:buNone/>
            </a:pPr>
            <a:r>
              <a:t/>
            </a:r>
            <a:endParaRPr sz="1522"/>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8"/>
          <p:cNvSpPr txBox="1"/>
          <p:nvPr>
            <p:ph type="ctrTitle"/>
          </p:nvPr>
        </p:nvSpPr>
        <p:spPr>
          <a:xfrm>
            <a:off x="311700" y="744575"/>
            <a:ext cx="8520600" cy="2295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2455"/>
              <a:t>Newly added negotiation types:</a:t>
            </a:r>
            <a:endParaRPr sz="2455"/>
          </a:p>
          <a:p>
            <a:pPr indent="0" lvl="0" marL="0" rtl="0" algn="l">
              <a:spcBef>
                <a:spcPts val="0"/>
              </a:spcBef>
              <a:spcAft>
                <a:spcPts val="0"/>
              </a:spcAft>
              <a:buNone/>
            </a:pPr>
            <a:r>
              <a:rPr lang="en" sz="1522"/>
              <a:t>Percentage: </a:t>
            </a:r>
            <a:r>
              <a:rPr lang="en" sz="1200">
                <a:solidFill>
                  <a:srgbClr val="24292F"/>
                </a:solidFill>
                <a:highlight>
                  <a:srgbClr val="FFFFFF"/>
                </a:highlight>
              </a:rPr>
              <a:t>If applicable, the negotiated percentage value for a covered item or service from a particular in-network provider for a percentage of billed charges arrangement.</a:t>
            </a:r>
            <a:endParaRPr sz="1522"/>
          </a:p>
          <a:p>
            <a:pPr indent="0" lvl="0" marL="0" rtl="0" algn="l">
              <a:spcBef>
                <a:spcPts val="0"/>
              </a:spcBef>
              <a:spcAft>
                <a:spcPts val="0"/>
              </a:spcAft>
              <a:buNone/>
            </a:pPr>
            <a:r>
              <a:t/>
            </a:r>
            <a:endParaRPr sz="1522"/>
          </a:p>
          <a:p>
            <a:pPr indent="0" lvl="0" marL="0" rtl="0" algn="l">
              <a:spcBef>
                <a:spcPts val="0"/>
              </a:spcBef>
              <a:spcAft>
                <a:spcPts val="0"/>
              </a:spcAft>
              <a:buNone/>
            </a:pPr>
            <a:r>
              <a:rPr lang="en" sz="1522"/>
              <a:t>Per Diem: </a:t>
            </a:r>
            <a:r>
              <a:rPr lang="en" sz="1200">
                <a:solidFill>
                  <a:srgbClr val="24292F"/>
                </a:solidFill>
                <a:highlight>
                  <a:srgbClr val="FFFFFF"/>
                </a:highlight>
              </a:rPr>
              <a:t>If applicable, the per diem daily rate, reflected as a dollar amount, for each covered item or service under the plan or coverage that the plan or issuer has contractually agreed to pay an in-network provider.</a:t>
            </a:r>
            <a:endParaRPr sz="1522"/>
          </a:p>
          <a:p>
            <a:pPr indent="0" lvl="0" marL="0" rtl="0" algn="l">
              <a:spcBef>
                <a:spcPts val="0"/>
              </a:spcBef>
              <a:spcAft>
                <a:spcPts val="0"/>
              </a:spcAft>
              <a:buNone/>
            </a:pPr>
            <a:r>
              <a:t/>
            </a:r>
            <a:endParaRPr sz="1522"/>
          </a:p>
          <a:p>
            <a:pPr indent="0" lvl="0" marL="0" rtl="0" algn="l">
              <a:spcBef>
                <a:spcPts val="0"/>
              </a:spcBef>
              <a:spcAft>
                <a:spcPts val="0"/>
              </a:spcAft>
              <a:buNone/>
            </a:pPr>
            <a:r>
              <a:rPr lang="en" sz="1200">
                <a:solidFill>
                  <a:srgbClr val="24292F"/>
                </a:solidFill>
                <a:highlight>
                  <a:srgbClr val="FFFFFF"/>
                </a:highlight>
              </a:rPr>
              <a:t>More information can be found on </a:t>
            </a:r>
            <a:r>
              <a:rPr lang="en" sz="1200" u="sng">
                <a:solidFill>
                  <a:schemeClr val="accent5"/>
                </a:solidFill>
                <a:highlight>
                  <a:srgbClr val="FFFFFF"/>
                </a:highlight>
                <a:hlinkClick r:id="rId3">
                  <a:extLst>
                    <a:ext uri="{A12FA001-AC4F-418D-AE19-62706E023703}">
                      <ahyp:hlinkClr val="tx"/>
                    </a:ext>
                  </a:extLst>
                </a:hlinkClick>
              </a:rPr>
              <a:t>Github</a:t>
            </a:r>
            <a:endParaRPr sz="2455"/>
          </a:p>
          <a:p>
            <a:pPr indent="0" lvl="0" marL="0" rtl="0" algn="l">
              <a:spcBef>
                <a:spcPts val="0"/>
              </a:spcBef>
              <a:spcAft>
                <a:spcPts val="0"/>
              </a:spcAft>
              <a:buNone/>
            </a:pPr>
            <a:r>
              <a:t/>
            </a:r>
            <a:endParaRPr sz="1522"/>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9"/>
          <p:cNvSpPr txBox="1"/>
          <p:nvPr>
            <p:ph type="ctrTitle"/>
          </p:nvPr>
        </p:nvSpPr>
        <p:spPr>
          <a:xfrm>
            <a:off x="311700" y="1563350"/>
            <a:ext cx="2907000" cy="1318500"/>
          </a:xfrm>
          <a:prstGeom prst="rect">
            <a:avLst/>
          </a:prstGeom>
        </p:spPr>
        <p:txBody>
          <a:bodyPr anchorCtr="0" anchor="b" bIns="91425" lIns="91425" spcFirstLastPara="1" rIns="91425" wrap="square" tIns="91425">
            <a:normAutofit/>
          </a:bodyPr>
          <a:lstStyle/>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"negotiated_prices":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"negotiated_type": "percentage",</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"negotiated_rate": 35.7,</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2455"/>
          </a:p>
        </p:txBody>
      </p:sp>
      <p:sp>
        <p:nvSpPr>
          <p:cNvPr id="185" name="Google Shape;185;p29"/>
          <p:cNvSpPr txBox="1"/>
          <p:nvPr/>
        </p:nvSpPr>
        <p:spPr>
          <a:xfrm>
            <a:off x="304175" y="1140175"/>
            <a:ext cx="6159300" cy="34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50">
                <a:solidFill>
                  <a:srgbClr val="24292F"/>
                </a:solidFill>
                <a:highlight>
                  <a:srgbClr val="FFFFFF"/>
                </a:highlight>
              </a:rPr>
              <a:t>An example for a service that is contracted with a 35.7% of billed charges for the item or service</a:t>
            </a:r>
            <a:endParaRPr/>
          </a:p>
        </p:txBody>
      </p:sp>
      <p:sp>
        <p:nvSpPr>
          <p:cNvPr id="186" name="Google Shape;186;p29"/>
          <p:cNvSpPr txBox="1"/>
          <p:nvPr/>
        </p:nvSpPr>
        <p:spPr>
          <a:xfrm>
            <a:off x="304175" y="663000"/>
            <a:ext cx="6159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Percentage of billed charges</a:t>
            </a:r>
            <a:endParaRPr u="sng"/>
          </a:p>
        </p:txBody>
      </p:sp>
      <p:sp>
        <p:nvSpPr>
          <p:cNvPr id="187" name="Google Shape;187;p29"/>
          <p:cNvSpPr txBox="1"/>
          <p:nvPr/>
        </p:nvSpPr>
        <p:spPr>
          <a:xfrm>
            <a:off x="304175" y="2958825"/>
            <a:ext cx="3859800" cy="669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50">
                <a:solidFill>
                  <a:srgbClr val="24292F"/>
                </a:solidFill>
                <a:highlight>
                  <a:srgbClr val="FFFFFF"/>
                </a:highlight>
              </a:rPr>
              <a:t>Note: the percentage should be reflected as a whole number.</a:t>
            </a:r>
            <a:endParaRPr sz="1050">
              <a:solidFill>
                <a:srgbClr val="24292F"/>
              </a:solidFill>
              <a:highlight>
                <a:srgbClr val="FFFFFF"/>
              </a:highlight>
            </a:endParaRPr>
          </a:p>
          <a:p>
            <a:pPr indent="0" lvl="0" marL="0" rtl="0" algn="l">
              <a:spcBef>
                <a:spcPts val="0"/>
              </a:spcBef>
              <a:spcAft>
                <a:spcPts val="0"/>
              </a:spcAft>
              <a:buNone/>
            </a:pPr>
            <a:r>
              <a:t/>
            </a:r>
            <a:endParaRPr sz="1050">
              <a:solidFill>
                <a:srgbClr val="24292F"/>
              </a:solidFill>
              <a:highlight>
                <a:srgbClr val="FFFFFF"/>
              </a:highlight>
            </a:endParaRPr>
          </a:p>
          <a:p>
            <a:pPr indent="0" lvl="0" marL="0" rtl="0" algn="l">
              <a:spcBef>
                <a:spcPts val="0"/>
              </a:spcBef>
              <a:spcAft>
                <a:spcPts val="0"/>
              </a:spcAft>
              <a:buNone/>
            </a:pPr>
            <a:r>
              <a:rPr lang="en" sz="1050" u="sng">
                <a:solidFill>
                  <a:schemeClr val="hlink"/>
                </a:solidFill>
                <a:highlight>
                  <a:srgbClr val="FFFFFF"/>
                </a:highlight>
                <a:hlinkClick r:id="rId3"/>
              </a:rPr>
              <a:t>Github Pull Request</a:t>
            </a:r>
            <a:endParaRPr sz="1050">
              <a:solidFill>
                <a:srgbClr val="24292F"/>
              </a:solidFill>
              <a:highlight>
                <a:srgbClr val="FFFFFF"/>
              </a:highlight>
            </a:endParaRPr>
          </a:p>
        </p:txBody>
      </p:sp>
      <p:sp>
        <p:nvSpPr>
          <p:cNvPr id="188" name="Google Shape;188;p29"/>
          <p:cNvSpPr/>
          <p:nvPr/>
        </p:nvSpPr>
        <p:spPr>
          <a:xfrm>
            <a:off x="531850" y="1855400"/>
            <a:ext cx="2296500" cy="400200"/>
          </a:xfrm>
          <a:prstGeom prst="rect">
            <a:avLst/>
          </a:prstGeom>
          <a:noFill/>
          <a:ln cap="flat" cmpd="sng" w="3810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0"/>
          <p:cNvSpPr txBox="1"/>
          <p:nvPr/>
        </p:nvSpPr>
        <p:spPr>
          <a:xfrm>
            <a:off x="304175" y="1597375"/>
            <a:ext cx="6159300" cy="669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50">
                <a:solidFill>
                  <a:srgbClr val="24292F"/>
                </a:solidFill>
                <a:highlight>
                  <a:srgbClr val="FFFFFF"/>
                </a:highlight>
              </a:rPr>
              <a:t>While adding the “percentage” type allows for easily and accurately reflecting negotiated rates for these types of arrangements, there are additional attributes that may help provide more information for percentage of bill negotiations.</a:t>
            </a:r>
            <a:endParaRPr/>
          </a:p>
        </p:txBody>
      </p:sp>
      <p:sp>
        <p:nvSpPr>
          <p:cNvPr id="194" name="Google Shape;194;p30"/>
          <p:cNvSpPr txBox="1"/>
          <p:nvPr/>
        </p:nvSpPr>
        <p:spPr>
          <a:xfrm>
            <a:off x="304175" y="1120200"/>
            <a:ext cx="6159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Looking ahead to </a:t>
            </a:r>
            <a:r>
              <a:rPr b="1" lang="en" u="sng"/>
              <a:t>possible</a:t>
            </a:r>
            <a:r>
              <a:rPr lang="en"/>
              <a:t> p</a:t>
            </a:r>
            <a:r>
              <a:rPr lang="en"/>
              <a:t>ercentage of billed charges attributes additions</a:t>
            </a:r>
            <a:endParaRPr/>
          </a:p>
        </p:txBody>
      </p:sp>
      <p:sp>
        <p:nvSpPr>
          <p:cNvPr id="195" name="Google Shape;195;p30"/>
          <p:cNvSpPr txBox="1"/>
          <p:nvPr/>
        </p:nvSpPr>
        <p:spPr>
          <a:xfrm>
            <a:off x="304175" y="2343950"/>
            <a:ext cx="8356200" cy="717900"/>
          </a:xfrm>
          <a:prstGeom prst="rect">
            <a:avLst/>
          </a:prstGeom>
          <a:noFill/>
          <a:ln>
            <a:noFill/>
          </a:ln>
        </p:spPr>
        <p:txBody>
          <a:bodyPr anchorCtr="0" anchor="t" bIns="91425" lIns="91425" spcFirstLastPara="1" rIns="91425" wrap="square" tIns="91425">
            <a:spAutoFit/>
          </a:bodyPr>
          <a:lstStyle/>
          <a:p>
            <a:pPr indent="-295275" lvl="0" marL="457200" rtl="0" algn="l">
              <a:lnSpc>
                <a:spcPct val="115000"/>
              </a:lnSpc>
              <a:spcBef>
                <a:spcPts val="0"/>
              </a:spcBef>
              <a:spcAft>
                <a:spcPts val="0"/>
              </a:spcAft>
              <a:buClr>
                <a:srgbClr val="24292F"/>
              </a:buClr>
              <a:buSzPts val="1050"/>
              <a:buChar char="●"/>
            </a:pPr>
            <a:r>
              <a:rPr b="1" lang="en" sz="1050">
                <a:solidFill>
                  <a:srgbClr val="24292F"/>
                </a:solidFill>
                <a:highlight>
                  <a:srgbClr val="FFFFFF"/>
                </a:highlight>
              </a:rPr>
              <a:t>relative priority of provision</a:t>
            </a:r>
            <a:r>
              <a:rPr lang="en" sz="1050">
                <a:solidFill>
                  <a:srgbClr val="24292F"/>
                </a:solidFill>
                <a:highlight>
                  <a:srgbClr val="FFFFFF"/>
                </a:highlight>
              </a:rPr>
              <a:t> - a single number (usually 1-999) that reflects the </a:t>
            </a:r>
            <a:r>
              <a:rPr lang="en" sz="1050">
                <a:solidFill>
                  <a:srgbClr val="24292F"/>
                </a:solidFill>
                <a:highlight>
                  <a:srgbClr val="FFFFFF"/>
                </a:highlight>
              </a:rPr>
              <a:t>priority</a:t>
            </a:r>
            <a:r>
              <a:rPr lang="en" sz="1050">
                <a:solidFill>
                  <a:srgbClr val="24292F"/>
                </a:solidFill>
                <a:highlight>
                  <a:srgbClr val="FFFFFF"/>
                </a:highlight>
              </a:rPr>
              <a:t> of the negotiated </a:t>
            </a:r>
            <a:r>
              <a:rPr lang="en" sz="1050">
                <a:solidFill>
                  <a:srgbClr val="24292F"/>
                </a:solidFill>
                <a:highlight>
                  <a:srgbClr val="FFFFFF"/>
                </a:highlight>
              </a:rPr>
              <a:t>arrangement</a:t>
            </a:r>
            <a:r>
              <a:rPr lang="en" sz="1050">
                <a:solidFill>
                  <a:srgbClr val="24292F"/>
                </a:solidFill>
                <a:highlight>
                  <a:srgbClr val="FFFFFF"/>
                </a:highlight>
              </a:rPr>
              <a:t> to others.</a:t>
            </a:r>
            <a:endParaRPr sz="1050">
              <a:solidFill>
                <a:srgbClr val="24292F"/>
              </a:solidFill>
              <a:highlight>
                <a:srgbClr val="FFFFFF"/>
              </a:highlight>
            </a:endParaRPr>
          </a:p>
          <a:p>
            <a:pPr indent="-295275" lvl="0" marL="457200" rtl="0" algn="l">
              <a:lnSpc>
                <a:spcPct val="115000"/>
              </a:lnSpc>
              <a:spcBef>
                <a:spcPts val="0"/>
              </a:spcBef>
              <a:spcAft>
                <a:spcPts val="0"/>
              </a:spcAft>
              <a:buClr>
                <a:srgbClr val="24292F"/>
              </a:buClr>
              <a:buSzPts val="1050"/>
              <a:buChar char="●"/>
            </a:pPr>
            <a:r>
              <a:rPr b="1" lang="en" sz="1050">
                <a:solidFill>
                  <a:srgbClr val="24292F"/>
                </a:solidFill>
                <a:highlight>
                  <a:srgbClr val="FFFFFF"/>
                </a:highlight>
              </a:rPr>
              <a:t>not-to-exceed thresholds</a:t>
            </a:r>
            <a:r>
              <a:rPr lang="en" sz="1050">
                <a:solidFill>
                  <a:srgbClr val="24292F"/>
                </a:solidFill>
                <a:highlight>
                  <a:srgbClr val="FFFFFF"/>
                </a:highlight>
              </a:rPr>
              <a:t> - a single dollar value that is the maximum (</a:t>
            </a:r>
            <a:r>
              <a:rPr lang="en" sz="1050">
                <a:solidFill>
                  <a:srgbClr val="24292F"/>
                </a:solidFill>
                <a:highlight>
                  <a:srgbClr val="FFFFFF"/>
                </a:highlight>
              </a:rPr>
              <a:t>ceiling</a:t>
            </a:r>
            <a:r>
              <a:rPr lang="en" sz="1050">
                <a:solidFill>
                  <a:srgbClr val="24292F"/>
                </a:solidFill>
                <a:highlight>
                  <a:srgbClr val="FFFFFF"/>
                </a:highlight>
              </a:rPr>
              <a:t> value) paid in a percentage of bill arrangement.</a:t>
            </a:r>
            <a:endParaRPr sz="1050">
              <a:solidFill>
                <a:srgbClr val="24292F"/>
              </a:solidFill>
              <a:highlight>
                <a:srgbClr val="FFFFFF"/>
              </a:highlight>
            </a:endParaRPr>
          </a:p>
          <a:p>
            <a:pPr indent="-295275" lvl="0" marL="457200" rtl="0" algn="l">
              <a:lnSpc>
                <a:spcPct val="115000"/>
              </a:lnSpc>
              <a:spcBef>
                <a:spcPts val="0"/>
              </a:spcBef>
              <a:spcAft>
                <a:spcPts val="0"/>
              </a:spcAft>
              <a:buClr>
                <a:srgbClr val="24292F"/>
              </a:buClr>
              <a:buSzPts val="1050"/>
              <a:buChar char="●"/>
            </a:pPr>
            <a:r>
              <a:rPr b="1" lang="en" sz="1050">
                <a:solidFill>
                  <a:srgbClr val="24292F"/>
                </a:solidFill>
                <a:highlight>
                  <a:srgbClr val="FFFFFF"/>
                </a:highlight>
              </a:rPr>
              <a:t>hurdle thresholds</a:t>
            </a:r>
            <a:r>
              <a:rPr lang="en" sz="1050">
                <a:solidFill>
                  <a:srgbClr val="24292F"/>
                </a:solidFill>
                <a:highlight>
                  <a:srgbClr val="FFFFFF"/>
                </a:highlight>
              </a:rPr>
              <a:t> - a single dollar threshold number and a corresponding percentage number if charges surpass the threshold.</a:t>
            </a:r>
            <a:endParaRPr/>
          </a:p>
        </p:txBody>
      </p:sp>
      <p:sp>
        <p:nvSpPr>
          <p:cNvPr id="196" name="Google Shape;196;p30"/>
          <p:cNvSpPr txBox="1"/>
          <p:nvPr/>
        </p:nvSpPr>
        <p:spPr>
          <a:xfrm>
            <a:off x="304175" y="663000"/>
            <a:ext cx="6159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Percentage of billed charges</a:t>
            </a:r>
            <a:endParaRPr u="sng"/>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1"/>
          <p:cNvSpPr txBox="1"/>
          <p:nvPr/>
        </p:nvSpPr>
        <p:spPr>
          <a:xfrm>
            <a:off x="304175" y="1044000"/>
            <a:ext cx="6825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Looking ahead to </a:t>
            </a:r>
            <a:r>
              <a:rPr b="1" lang="en" u="sng"/>
              <a:t>possible</a:t>
            </a:r>
            <a:r>
              <a:rPr lang="en"/>
              <a:t> percentage of billed charges attributes implementation</a:t>
            </a:r>
            <a:endParaRPr/>
          </a:p>
        </p:txBody>
      </p:sp>
      <p:sp>
        <p:nvSpPr>
          <p:cNvPr id="202" name="Google Shape;202;p31"/>
          <p:cNvSpPr txBox="1"/>
          <p:nvPr>
            <p:ph type="ctrTitle"/>
          </p:nvPr>
        </p:nvSpPr>
        <p:spPr>
          <a:xfrm>
            <a:off x="304175" y="2643850"/>
            <a:ext cx="2907000" cy="1318500"/>
          </a:xfrm>
          <a:prstGeom prst="rect">
            <a:avLst/>
          </a:prstGeom>
        </p:spPr>
        <p:txBody>
          <a:bodyPr anchorCtr="0" anchor="b" bIns="91425" lIns="91425" spcFirstLastPara="1" rIns="91425" wrap="square" tIns="91425">
            <a:normAutofit/>
          </a:bodyPr>
          <a:lstStyle/>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"negotiated_prices":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"negotiated_type": "percentage",</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"negotiated_rate": 35.7,</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2455"/>
          </a:p>
        </p:txBody>
      </p:sp>
      <p:sp>
        <p:nvSpPr>
          <p:cNvPr id="203" name="Google Shape;203;p31"/>
          <p:cNvSpPr txBox="1"/>
          <p:nvPr/>
        </p:nvSpPr>
        <p:spPr>
          <a:xfrm>
            <a:off x="304175" y="2296575"/>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Current Implementation</a:t>
            </a:r>
            <a:endParaRPr/>
          </a:p>
        </p:txBody>
      </p:sp>
      <p:sp>
        <p:nvSpPr>
          <p:cNvPr id="204" name="Google Shape;204;p31"/>
          <p:cNvSpPr txBox="1"/>
          <p:nvPr>
            <p:ph type="ctrTitle"/>
          </p:nvPr>
        </p:nvSpPr>
        <p:spPr>
          <a:xfrm>
            <a:off x="4572000" y="2607425"/>
            <a:ext cx="4572000" cy="2564100"/>
          </a:xfrm>
          <a:prstGeom prst="rect">
            <a:avLst/>
          </a:prstGeom>
        </p:spPr>
        <p:txBody>
          <a:bodyPr anchorCtr="0" anchor="b" bIns="91425" lIns="91425" spcFirstLastPara="1" rIns="91425" wrap="square" tIns="91425">
            <a:noAutofit/>
          </a:bodyPr>
          <a:lstStyle/>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"negotiated_prices":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"negotiated_type": "percentage",</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"negotiated_rate": 35.7,</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"expiration_date": "2022-01-01",</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"percentage_priority": 1,</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"percentage_exceed_limit": 1500,</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"percentage_charge_threshold":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"hurdle": 1000,</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"percentage_charge": 10.5</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a:t>
            </a:r>
            <a:endParaRPr sz="910"/>
          </a:p>
        </p:txBody>
      </p:sp>
      <p:sp>
        <p:nvSpPr>
          <p:cNvPr id="205" name="Google Shape;205;p31"/>
          <p:cNvSpPr txBox="1"/>
          <p:nvPr/>
        </p:nvSpPr>
        <p:spPr>
          <a:xfrm>
            <a:off x="4572000" y="2260150"/>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Potential Future</a:t>
            </a:r>
            <a:r>
              <a:rPr lang="en"/>
              <a:t> Implementation</a:t>
            </a:r>
            <a:endParaRPr/>
          </a:p>
        </p:txBody>
      </p:sp>
      <p:cxnSp>
        <p:nvCxnSpPr>
          <p:cNvPr id="206" name="Google Shape;206;p31"/>
          <p:cNvCxnSpPr/>
          <p:nvPr/>
        </p:nvCxnSpPr>
        <p:spPr>
          <a:xfrm>
            <a:off x="3211175" y="3303100"/>
            <a:ext cx="1383300" cy="7200"/>
          </a:xfrm>
          <a:prstGeom prst="straightConnector1">
            <a:avLst/>
          </a:prstGeom>
          <a:noFill/>
          <a:ln cap="flat" cmpd="sng" w="9525">
            <a:solidFill>
              <a:schemeClr val="dk2"/>
            </a:solidFill>
            <a:prstDash val="solid"/>
            <a:round/>
            <a:headEnd len="med" w="med" type="none"/>
            <a:tailEnd len="med" w="med" type="triangle"/>
          </a:ln>
        </p:spPr>
      </p:cxnSp>
      <p:sp>
        <p:nvSpPr>
          <p:cNvPr id="207" name="Google Shape;207;p31"/>
          <p:cNvSpPr/>
          <p:nvPr/>
        </p:nvSpPr>
        <p:spPr>
          <a:xfrm>
            <a:off x="4774300" y="3544075"/>
            <a:ext cx="2670300" cy="1150800"/>
          </a:xfrm>
          <a:prstGeom prst="rect">
            <a:avLst/>
          </a:prstGeom>
          <a:noFill/>
          <a:ln cap="flat" cmpd="sng" w="3810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1"/>
          <p:cNvSpPr txBox="1"/>
          <p:nvPr/>
        </p:nvSpPr>
        <p:spPr>
          <a:xfrm>
            <a:off x="304175" y="1413225"/>
            <a:ext cx="42183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Scenario</a:t>
            </a:r>
            <a:r>
              <a:rPr lang="en"/>
              <a:t>: Highest priority of a percentage of bill at 35.7%, that drops to 10.5% after $1000 and is not to exceed $1,500</a:t>
            </a:r>
            <a:endParaRPr/>
          </a:p>
        </p:txBody>
      </p:sp>
      <p:sp>
        <p:nvSpPr>
          <p:cNvPr id="209" name="Google Shape;209;p31"/>
          <p:cNvSpPr txBox="1"/>
          <p:nvPr/>
        </p:nvSpPr>
        <p:spPr>
          <a:xfrm>
            <a:off x="304175" y="663000"/>
            <a:ext cx="6159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Percentage of billed charges</a:t>
            </a:r>
            <a:endParaRPr u="sng"/>
          </a:p>
        </p:txBody>
      </p:sp>
      <p:sp>
        <p:nvSpPr>
          <p:cNvPr id="210" name="Google Shape;210;p31"/>
          <p:cNvSpPr/>
          <p:nvPr/>
        </p:nvSpPr>
        <p:spPr>
          <a:xfrm>
            <a:off x="6408250" y="3544075"/>
            <a:ext cx="198600" cy="165600"/>
          </a:xfrm>
          <a:prstGeom prst="rect">
            <a:avLst/>
          </a:prstGeom>
          <a:noFill/>
          <a:ln cap="flat" cmpd="sng" w="28575">
            <a:solidFill>
              <a:srgbClr val="008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31"/>
          <p:cNvSpPr/>
          <p:nvPr/>
        </p:nvSpPr>
        <p:spPr>
          <a:xfrm>
            <a:off x="1163575" y="1500425"/>
            <a:ext cx="1243500" cy="224100"/>
          </a:xfrm>
          <a:prstGeom prst="rect">
            <a:avLst/>
          </a:prstGeom>
          <a:noFill/>
          <a:ln cap="flat" cmpd="sng" w="28575">
            <a:solidFill>
              <a:srgbClr val="008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31"/>
          <p:cNvSpPr/>
          <p:nvPr/>
        </p:nvSpPr>
        <p:spPr>
          <a:xfrm>
            <a:off x="6698325" y="3709675"/>
            <a:ext cx="397200" cy="224100"/>
          </a:xfrm>
          <a:prstGeom prst="rect">
            <a:avLst/>
          </a:prstGeom>
          <a:noFill/>
          <a:ln cap="flat" cmpd="sng" w="3810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1"/>
          <p:cNvSpPr/>
          <p:nvPr/>
        </p:nvSpPr>
        <p:spPr>
          <a:xfrm>
            <a:off x="1163575" y="1917425"/>
            <a:ext cx="642000" cy="253200"/>
          </a:xfrm>
          <a:prstGeom prst="rect">
            <a:avLst/>
          </a:prstGeom>
          <a:noFill/>
          <a:ln cap="flat" cmpd="sng" w="3810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31"/>
          <p:cNvSpPr/>
          <p:nvPr/>
        </p:nvSpPr>
        <p:spPr>
          <a:xfrm>
            <a:off x="5646850" y="4120250"/>
            <a:ext cx="436200" cy="224100"/>
          </a:xfrm>
          <a:prstGeom prst="rect">
            <a:avLst/>
          </a:prstGeom>
          <a:noFill/>
          <a:ln cap="flat" cmpd="sng" w="38100">
            <a:solidFill>
              <a:srgbClr val="24292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31"/>
          <p:cNvSpPr/>
          <p:nvPr/>
        </p:nvSpPr>
        <p:spPr>
          <a:xfrm>
            <a:off x="6408250" y="4311600"/>
            <a:ext cx="397200" cy="224100"/>
          </a:xfrm>
          <a:prstGeom prst="rect">
            <a:avLst/>
          </a:prstGeom>
          <a:noFill/>
          <a:ln cap="flat" cmpd="sng" w="38100">
            <a:solidFill>
              <a:srgbClr val="24292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31"/>
          <p:cNvSpPr/>
          <p:nvPr/>
        </p:nvSpPr>
        <p:spPr>
          <a:xfrm>
            <a:off x="2009500" y="1716825"/>
            <a:ext cx="552900" cy="224100"/>
          </a:xfrm>
          <a:prstGeom prst="rect">
            <a:avLst/>
          </a:prstGeom>
          <a:noFill/>
          <a:ln cap="flat" cmpd="sng" w="38100">
            <a:solidFill>
              <a:srgbClr val="24292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31"/>
          <p:cNvSpPr/>
          <p:nvPr/>
        </p:nvSpPr>
        <p:spPr>
          <a:xfrm>
            <a:off x="2983225" y="1716825"/>
            <a:ext cx="552900" cy="224100"/>
          </a:xfrm>
          <a:prstGeom prst="rect">
            <a:avLst/>
          </a:prstGeom>
          <a:noFill/>
          <a:ln cap="flat" cmpd="sng" w="38100">
            <a:solidFill>
              <a:srgbClr val="24292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par>
                                <p:cTn fill="hold" nodeType="with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10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000"/>
                                        <p:tgtEl>
                                          <p:spTgt spid="205"/>
                                        </p:tgtEl>
                                      </p:cBhvr>
                                    </p:animEffect>
                                  </p:childTnLst>
                                </p:cTn>
                              </p:par>
                              <p:par>
                                <p:cTn fill="hold" nodeType="with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000"/>
                                        <p:tgtEl>
                                          <p:spTgt spid="206"/>
                                        </p:tgtEl>
                                      </p:cBhvr>
                                    </p:animEffect>
                                  </p:childTnLst>
                                </p:cTn>
                              </p:par>
                              <p:par>
                                <p:cTn fill="hold" nodeType="with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10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par>
                                <p:cTn fill="hold" nodeType="with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par>
                                <p:cTn fill="hold" nodeType="with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1000"/>
                                        <p:tgtEl>
                                          <p:spTgt spid="213"/>
                                        </p:tgtEl>
                                      </p:cBhvr>
                                    </p:animEffect>
                                  </p:childTnLst>
                                </p:cTn>
                              </p:par>
                              <p:par>
                                <p:cTn fill="hold" nodeType="with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1000"/>
                                        <p:tgtEl>
                                          <p:spTgt spid="2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000"/>
                                        <p:tgtEl>
                                          <p:spTgt spid="214"/>
                                        </p:tgtEl>
                                      </p:cBhvr>
                                    </p:animEffect>
                                  </p:childTnLst>
                                </p:cTn>
                              </p:par>
                              <p:par>
                                <p:cTn fill="hold" nodeType="with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000"/>
                                        <p:tgtEl>
                                          <p:spTgt spid="216"/>
                                        </p:tgtEl>
                                      </p:cBhvr>
                                    </p:animEffect>
                                  </p:childTnLst>
                                </p:cTn>
                              </p:par>
                              <p:par>
                                <p:cTn fill="hold" nodeType="with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par>
                                <p:cTn fill="hold" nodeType="with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1000"/>
                                        <p:tgtEl>
                                          <p:spTgt spid="2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External References</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Two Types</a:t>
            </a:r>
            <a:endParaRPr/>
          </a:p>
          <a:p>
            <a:pPr indent="-342900" lvl="0" marL="457200" rtl="0" algn="l">
              <a:spcBef>
                <a:spcPts val="1200"/>
              </a:spcBef>
              <a:spcAft>
                <a:spcPts val="0"/>
              </a:spcAft>
              <a:buSzPts val="1800"/>
              <a:buChar char="●"/>
            </a:pPr>
            <a:r>
              <a:rPr lang="en"/>
              <a:t>External Provider Networks</a:t>
            </a:r>
            <a:endParaRPr/>
          </a:p>
          <a:p>
            <a:pPr indent="-342900" lvl="0" marL="457200" rtl="0" algn="l">
              <a:spcBef>
                <a:spcPts val="0"/>
              </a:spcBef>
              <a:spcAft>
                <a:spcPts val="0"/>
              </a:spcAft>
              <a:buSzPts val="1800"/>
              <a:buChar char="●"/>
            </a:pPr>
            <a:r>
              <a:rPr lang="en"/>
              <a:t>Other External Valid In-network Files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2"/>
          <p:cNvSpPr txBox="1"/>
          <p:nvPr>
            <p:ph type="ctrTitle"/>
          </p:nvPr>
        </p:nvSpPr>
        <p:spPr>
          <a:xfrm>
            <a:off x="311700" y="1563350"/>
            <a:ext cx="2907000" cy="1318500"/>
          </a:xfrm>
          <a:prstGeom prst="rect">
            <a:avLst/>
          </a:prstGeom>
        </p:spPr>
        <p:txBody>
          <a:bodyPr anchorCtr="0" anchor="b" bIns="91425" lIns="91425" spcFirstLastPara="1" rIns="91425" wrap="square" tIns="91425">
            <a:normAutofit/>
          </a:bodyPr>
          <a:lstStyle/>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"negotiated_prices":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"negotiated_type": "per diem",</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"negotiated_rate": 1000,</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2455"/>
          </a:p>
        </p:txBody>
      </p:sp>
      <p:sp>
        <p:nvSpPr>
          <p:cNvPr id="223" name="Google Shape;223;p32"/>
          <p:cNvSpPr txBox="1"/>
          <p:nvPr/>
        </p:nvSpPr>
        <p:spPr>
          <a:xfrm>
            <a:off x="304175" y="1140175"/>
            <a:ext cx="6159300" cy="34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50">
                <a:solidFill>
                  <a:srgbClr val="24292F"/>
                </a:solidFill>
                <a:highlight>
                  <a:srgbClr val="FFFFFF"/>
                </a:highlight>
              </a:rPr>
              <a:t>An example for a service that has a daily negotiated rate of $1000.</a:t>
            </a:r>
            <a:endParaRPr/>
          </a:p>
        </p:txBody>
      </p:sp>
      <p:sp>
        <p:nvSpPr>
          <p:cNvPr id="224" name="Google Shape;224;p32"/>
          <p:cNvSpPr txBox="1"/>
          <p:nvPr/>
        </p:nvSpPr>
        <p:spPr>
          <a:xfrm>
            <a:off x="304175" y="663000"/>
            <a:ext cx="6159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Per Diem</a:t>
            </a:r>
            <a:endParaRPr u="sng"/>
          </a:p>
        </p:txBody>
      </p:sp>
      <p:sp>
        <p:nvSpPr>
          <p:cNvPr id="225" name="Google Shape;225;p32"/>
          <p:cNvSpPr txBox="1"/>
          <p:nvPr/>
        </p:nvSpPr>
        <p:spPr>
          <a:xfrm>
            <a:off x="476525" y="3200850"/>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226" name="Google Shape;226;p32"/>
          <p:cNvSpPr txBox="1"/>
          <p:nvPr/>
        </p:nvSpPr>
        <p:spPr>
          <a:xfrm>
            <a:off x="304175" y="2958825"/>
            <a:ext cx="3859800" cy="34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50" u="sng">
                <a:solidFill>
                  <a:schemeClr val="hlink"/>
                </a:solidFill>
                <a:highlight>
                  <a:srgbClr val="FFFFFF"/>
                </a:highlight>
                <a:hlinkClick r:id="rId3"/>
              </a:rPr>
              <a:t>G</a:t>
            </a:r>
            <a:r>
              <a:rPr lang="en" sz="1050" u="sng">
                <a:solidFill>
                  <a:schemeClr val="hlink"/>
                </a:solidFill>
                <a:highlight>
                  <a:srgbClr val="FFFFFF"/>
                </a:highlight>
                <a:hlinkClick r:id="rId4"/>
              </a:rPr>
              <a:t>ithub Pull Request</a:t>
            </a:r>
            <a:endParaRPr sz="1050">
              <a:solidFill>
                <a:srgbClr val="24292F"/>
              </a:solidFill>
              <a:highlight>
                <a:srgbClr val="FFFFFF"/>
              </a:highlight>
            </a:endParaRPr>
          </a:p>
        </p:txBody>
      </p:sp>
      <p:sp>
        <p:nvSpPr>
          <p:cNvPr id="227" name="Google Shape;227;p32"/>
          <p:cNvSpPr/>
          <p:nvPr/>
        </p:nvSpPr>
        <p:spPr>
          <a:xfrm>
            <a:off x="531850" y="1855400"/>
            <a:ext cx="2296500" cy="400200"/>
          </a:xfrm>
          <a:prstGeom prst="rect">
            <a:avLst/>
          </a:prstGeom>
          <a:noFill/>
          <a:ln cap="flat" cmpd="sng" w="3810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1000"/>
                                        <p:tgtEl>
                                          <p:spTgt spid="2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3"/>
          <p:cNvSpPr txBox="1"/>
          <p:nvPr>
            <p:ph type="ctrTitle"/>
          </p:nvPr>
        </p:nvSpPr>
        <p:spPr>
          <a:xfrm>
            <a:off x="311700" y="744575"/>
            <a:ext cx="8520600" cy="1745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55"/>
              <a:t>Custom Billing Codes</a:t>
            </a:r>
            <a:endParaRPr sz="4455"/>
          </a:p>
          <a:p>
            <a:pPr indent="0" lvl="0" marL="0" rtl="0" algn="ctr">
              <a:spcBef>
                <a:spcPts val="0"/>
              </a:spcBef>
              <a:spcAft>
                <a:spcPts val="0"/>
              </a:spcAft>
              <a:buNone/>
            </a:pPr>
            <a:r>
              <a:t/>
            </a:r>
            <a:endParaRPr sz="26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4"/>
          <p:cNvSpPr txBox="1"/>
          <p:nvPr/>
        </p:nvSpPr>
        <p:spPr>
          <a:xfrm>
            <a:off x="319625" y="1306025"/>
            <a:ext cx="40344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u="sng">
                <a:solidFill>
                  <a:schemeClr val="hlink"/>
                </a:solidFill>
                <a:hlinkClick r:id="rId3"/>
              </a:rPr>
              <a:t>Pull Request Details</a:t>
            </a:r>
            <a:endParaRPr/>
          </a:p>
          <a:p>
            <a:pPr indent="-317500" lvl="0" marL="457200" rtl="0" algn="l">
              <a:spcBef>
                <a:spcPts val="0"/>
              </a:spcBef>
              <a:spcAft>
                <a:spcPts val="0"/>
              </a:spcAft>
              <a:buSzPts val="1400"/>
              <a:buChar char="●"/>
            </a:pPr>
            <a:r>
              <a:rPr lang="en" u="sng">
                <a:solidFill>
                  <a:schemeClr val="hlink"/>
                </a:solidFill>
                <a:hlinkClick r:id="rId4"/>
              </a:rPr>
              <a:t>In-Network File Documentation</a:t>
            </a:r>
            <a:endParaRPr/>
          </a:p>
          <a:p>
            <a:pPr indent="0" lvl="0" marL="0" rtl="0" algn="l">
              <a:spcBef>
                <a:spcPts val="0"/>
              </a:spcBef>
              <a:spcAft>
                <a:spcPts val="0"/>
              </a:spcAft>
              <a:buNone/>
            </a:pPr>
            <a:r>
              <a:t/>
            </a:r>
            <a:endParaRPr/>
          </a:p>
        </p:txBody>
      </p:sp>
      <p:sp>
        <p:nvSpPr>
          <p:cNvPr id="238" name="Google Shape;238;p34"/>
          <p:cNvSpPr txBox="1"/>
          <p:nvPr/>
        </p:nvSpPr>
        <p:spPr>
          <a:xfrm>
            <a:off x="319625" y="905825"/>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Custom Billing Code </a:t>
            </a:r>
            <a:r>
              <a:rPr lang="en" u="sng"/>
              <a:t>Implementation Example</a:t>
            </a:r>
            <a:endParaRPr u="sng"/>
          </a:p>
        </p:txBody>
      </p:sp>
      <p:sp>
        <p:nvSpPr>
          <p:cNvPr id="239" name="Google Shape;239;p34"/>
          <p:cNvSpPr txBox="1"/>
          <p:nvPr/>
        </p:nvSpPr>
        <p:spPr>
          <a:xfrm>
            <a:off x="319625" y="1993925"/>
            <a:ext cx="68070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New</a:t>
            </a:r>
            <a:r>
              <a:rPr lang="en">
                <a:latin typeface="Courier New"/>
                <a:ea typeface="Courier New"/>
                <a:cs typeface="Courier New"/>
                <a:sym typeface="Courier New"/>
              </a:rPr>
              <a:t> </a:t>
            </a:r>
            <a:r>
              <a:rPr lang="en" u="sng">
                <a:solidFill>
                  <a:schemeClr val="hlink"/>
                </a:solidFill>
                <a:latin typeface="Courier New"/>
                <a:ea typeface="Courier New"/>
                <a:cs typeface="Courier New"/>
                <a:sym typeface="Courier New"/>
                <a:hlinkClick r:id="rId5"/>
              </a:rPr>
              <a:t>billing_code_type</a:t>
            </a:r>
            <a:r>
              <a:rPr lang="en"/>
              <a:t>: “</a:t>
            </a:r>
            <a:r>
              <a:rPr lang="en" sz="1200">
                <a:solidFill>
                  <a:srgbClr val="24292F"/>
                </a:solidFill>
                <a:highlight>
                  <a:srgbClr val="FFFFFF"/>
                </a:highlight>
              </a:rPr>
              <a:t>CSTM-ALL”</a:t>
            </a:r>
            <a:endParaRPr sz="1200">
              <a:solidFill>
                <a:srgbClr val="24292F"/>
              </a:solidFill>
              <a:highlight>
                <a:srgbClr val="FFFFFF"/>
              </a:highlight>
            </a:endParaRPr>
          </a:p>
          <a:p>
            <a:pPr indent="0" lvl="0" marL="0" rtl="0" algn="l">
              <a:spcBef>
                <a:spcPts val="0"/>
              </a:spcBef>
              <a:spcAft>
                <a:spcPts val="0"/>
              </a:spcAft>
              <a:buNone/>
            </a:pPr>
            <a:r>
              <a:rPr lang="en" sz="1200">
                <a:solidFill>
                  <a:srgbClr val="24292F"/>
                </a:solidFill>
                <a:highlight>
                  <a:srgbClr val="FFFFFF"/>
                </a:highlight>
              </a:rPr>
              <a:t>This value represents all possible coding types under the contractual arrangement</a:t>
            </a:r>
            <a:endParaRPr sz="1200">
              <a:solidFill>
                <a:srgbClr val="24292F"/>
              </a:solidFill>
              <a:highlight>
                <a:srgbClr val="FFFFFF"/>
              </a:highlight>
            </a:endParaRPr>
          </a:p>
          <a:p>
            <a:pPr indent="0" lvl="0" marL="0" rtl="0" algn="l">
              <a:spcBef>
                <a:spcPts val="0"/>
              </a:spcBef>
              <a:spcAft>
                <a:spcPts val="0"/>
              </a:spcAft>
              <a:buNone/>
            </a:pPr>
            <a:r>
              <a:t/>
            </a:r>
            <a:endParaRPr sz="1200">
              <a:solidFill>
                <a:srgbClr val="24292F"/>
              </a:solidFill>
              <a:highlight>
                <a:srgbClr val="FFFFFF"/>
              </a:highlight>
            </a:endParaRPr>
          </a:p>
          <a:p>
            <a:pPr indent="0" lvl="0" marL="0" rtl="0" algn="l">
              <a:spcBef>
                <a:spcPts val="0"/>
              </a:spcBef>
              <a:spcAft>
                <a:spcPts val="0"/>
              </a:spcAft>
              <a:buNone/>
            </a:pPr>
            <a:r>
              <a:rPr lang="en">
                <a:solidFill>
                  <a:srgbClr val="24292F"/>
                </a:solidFill>
                <a:highlight>
                  <a:srgbClr val="FFFFFF"/>
                </a:highlight>
              </a:rPr>
              <a:t>New </a:t>
            </a:r>
            <a:r>
              <a:rPr lang="en" u="sng">
                <a:solidFill>
                  <a:schemeClr val="hlink"/>
                </a:solidFill>
                <a:highlight>
                  <a:srgbClr val="FFFFFF"/>
                </a:highlight>
                <a:latin typeface="Courier New"/>
                <a:ea typeface="Courier New"/>
                <a:cs typeface="Courier New"/>
                <a:sym typeface="Courier New"/>
                <a:hlinkClick r:id="rId6"/>
              </a:rPr>
              <a:t>billing_code</a:t>
            </a:r>
            <a:r>
              <a:rPr lang="en">
                <a:solidFill>
                  <a:srgbClr val="24292F"/>
                </a:solidFill>
                <a:highlight>
                  <a:srgbClr val="FFFFFF"/>
                </a:highlight>
              </a:rPr>
              <a:t>: “</a:t>
            </a:r>
            <a:r>
              <a:rPr lang="en" sz="1200">
                <a:solidFill>
                  <a:srgbClr val="24292F"/>
                </a:solidFill>
                <a:highlight>
                  <a:srgbClr val="FFFFFF"/>
                </a:highlight>
              </a:rPr>
              <a:t>CSTM-00”</a:t>
            </a:r>
            <a:endParaRPr sz="1200">
              <a:solidFill>
                <a:srgbClr val="24292F"/>
              </a:solidFill>
              <a:highlight>
                <a:srgbClr val="FFFFFF"/>
              </a:highlight>
            </a:endParaRPr>
          </a:p>
          <a:p>
            <a:pPr indent="0" lvl="0" marL="0" rtl="0" algn="l">
              <a:spcBef>
                <a:spcPts val="0"/>
              </a:spcBef>
              <a:spcAft>
                <a:spcPts val="0"/>
              </a:spcAft>
              <a:buNone/>
            </a:pPr>
            <a:r>
              <a:rPr lang="en" sz="1200">
                <a:solidFill>
                  <a:srgbClr val="24292F"/>
                </a:solidFill>
                <a:highlight>
                  <a:srgbClr val="FFFFFF"/>
                </a:highlight>
              </a:rPr>
              <a:t>Represents all possible </a:t>
            </a:r>
            <a:r>
              <a:rPr lang="en" sz="1000">
                <a:solidFill>
                  <a:srgbClr val="24292F"/>
                </a:solidFill>
                <a:latin typeface="Courier New"/>
                <a:ea typeface="Courier New"/>
                <a:cs typeface="Courier New"/>
                <a:sym typeface="Courier New"/>
              </a:rPr>
              <a:t>billing_code</a:t>
            </a:r>
            <a:r>
              <a:rPr lang="en" sz="1200">
                <a:solidFill>
                  <a:srgbClr val="24292F"/>
                </a:solidFill>
                <a:highlight>
                  <a:srgbClr val="FFFFFF"/>
                </a:highlight>
              </a:rPr>
              <a:t> values for the defined </a:t>
            </a:r>
            <a:r>
              <a:rPr lang="en" sz="1000">
                <a:solidFill>
                  <a:srgbClr val="24292F"/>
                </a:solidFill>
                <a:latin typeface="Courier New"/>
                <a:ea typeface="Courier New"/>
                <a:cs typeface="Courier New"/>
                <a:sym typeface="Courier New"/>
              </a:rPr>
              <a:t>billing_code_type</a:t>
            </a:r>
            <a:endParaRPr sz="1200">
              <a:solidFill>
                <a:srgbClr val="24292F"/>
              </a:solidFill>
              <a:highlight>
                <a:srgbClr val="FFFFFF"/>
              </a:highlight>
            </a:endParaRPr>
          </a:p>
        </p:txBody>
      </p:sp>
      <p:sp>
        <p:nvSpPr>
          <p:cNvPr id="240" name="Google Shape;240;p34"/>
          <p:cNvSpPr txBox="1"/>
          <p:nvPr/>
        </p:nvSpPr>
        <p:spPr>
          <a:xfrm>
            <a:off x="319625" y="3310225"/>
            <a:ext cx="448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Why? Intended to reduce file size.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5"/>
          <p:cNvSpPr txBox="1"/>
          <p:nvPr/>
        </p:nvSpPr>
        <p:spPr>
          <a:xfrm>
            <a:off x="319625" y="1411650"/>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246" name="Google Shape;246;p35"/>
          <p:cNvSpPr txBox="1"/>
          <p:nvPr/>
        </p:nvSpPr>
        <p:spPr>
          <a:xfrm>
            <a:off x="319625" y="913600"/>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Custom Billing Code Implementation Example</a:t>
            </a:r>
            <a:endParaRPr u="sng"/>
          </a:p>
        </p:txBody>
      </p:sp>
      <p:sp>
        <p:nvSpPr>
          <p:cNvPr id="247" name="Google Shape;247;p35"/>
          <p:cNvSpPr txBox="1"/>
          <p:nvPr/>
        </p:nvSpPr>
        <p:spPr>
          <a:xfrm>
            <a:off x="319625" y="1483325"/>
            <a:ext cx="35826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Scenario</a:t>
            </a:r>
            <a:r>
              <a:rPr lang="en"/>
              <a:t>: Negotiated arrangement of 35.7% of bill for all inpatient and outpatient services</a:t>
            </a:r>
            <a:endParaRPr/>
          </a:p>
        </p:txBody>
      </p:sp>
      <p:sp>
        <p:nvSpPr>
          <p:cNvPr id="248" name="Google Shape;248;p35"/>
          <p:cNvSpPr txBox="1"/>
          <p:nvPr>
            <p:ph type="ctrTitle"/>
          </p:nvPr>
        </p:nvSpPr>
        <p:spPr>
          <a:xfrm>
            <a:off x="4860175" y="120000"/>
            <a:ext cx="3654900" cy="5023500"/>
          </a:xfrm>
          <a:prstGeom prst="rect">
            <a:avLst/>
          </a:prstGeom>
        </p:spPr>
        <p:txBody>
          <a:bodyPr anchorCtr="0" anchor="b" bIns="91425" lIns="91425" spcFirstLastPara="1" rIns="91425" wrap="square" tIns="91425">
            <a:noAutofit/>
          </a:bodyPr>
          <a:lstStyle/>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"negotiation_arrangement": "ffs",</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"name": "All coding types",</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"billing_code_type": "CSTM-ALL",</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"billing_code_type_version": "2022",</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"billing_code": "CSTM-00",</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"description": "All codes possible",</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"negotiated_rates":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"provider_groups":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"npi": [6666666666],</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"tin":{</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"type": "npi",</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"value": "6666666666"</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"negotiated_prices":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"negotiated_type": "percentage",</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"negotiated_rate": 35.7,</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"expiration_date": "2022-01-01",</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990"/>
              <a:buFont typeface="Arial"/>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t/>
            </a:r>
            <a:endParaRPr sz="910">
              <a:solidFill>
                <a:srgbClr val="24292F"/>
              </a:solidFill>
              <a:highlight>
                <a:srgbClr val="FFFFFF"/>
              </a:highlight>
              <a:latin typeface="Courier New"/>
              <a:ea typeface="Courier New"/>
              <a:cs typeface="Courier New"/>
              <a:sym typeface="Courier New"/>
            </a:endParaRPr>
          </a:p>
        </p:txBody>
      </p:sp>
      <p:sp>
        <p:nvSpPr>
          <p:cNvPr id="249" name="Google Shape;249;p35"/>
          <p:cNvSpPr/>
          <p:nvPr/>
        </p:nvSpPr>
        <p:spPr>
          <a:xfrm>
            <a:off x="6441300" y="1308500"/>
            <a:ext cx="849000" cy="233700"/>
          </a:xfrm>
          <a:prstGeom prst="rect">
            <a:avLst/>
          </a:prstGeom>
          <a:noFill/>
          <a:ln cap="flat" cmpd="sng" w="3810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5"/>
          <p:cNvSpPr/>
          <p:nvPr/>
        </p:nvSpPr>
        <p:spPr>
          <a:xfrm>
            <a:off x="6087425" y="1710150"/>
            <a:ext cx="849000" cy="233700"/>
          </a:xfrm>
          <a:prstGeom prst="rect">
            <a:avLst/>
          </a:prstGeom>
          <a:noFill/>
          <a:ln cap="flat" cmpd="sng" w="3810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35"/>
          <p:cNvSpPr/>
          <p:nvPr/>
        </p:nvSpPr>
        <p:spPr>
          <a:xfrm>
            <a:off x="1666800" y="1782125"/>
            <a:ext cx="2174100" cy="233700"/>
          </a:xfrm>
          <a:prstGeom prst="rect">
            <a:avLst/>
          </a:prstGeom>
          <a:noFill/>
          <a:ln cap="flat" cmpd="sng" w="3810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35"/>
          <p:cNvSpPr txBox="1"/>
          <p:nvPr/>
        </p:nvSpPr>
        <p:spPr>
          <a:xfrm>
            <a:off x="264825" y="2617050"/>
            <a:ext cx="3654900" cy="1173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200">
                <a:solidFill>
                  <a:srgbClr val="24292F"/>
                </a:solidFill>
                <a:highlight>
                  <a:srgbClr val="FFFFFF"/>
                </a:highlight>
              </a:rPr>
              <a:t>NOTE: the </a:t>
            </a:r>
            <a:r>
              <a:rPr lang="en" sz="1000">
                <a:solidFill>
                  <a:srgbClr val="24292F"/>
                </a:solidFill>
                <a:highlight>
                  <a:srgbClr val="FFFFFF"/>
                </a:highlight>
                <a:latin typeface="Courier New"/>
                <a:ea typeface="Courier New"/>
                <a:cs typeface="Courier New"/>
                <a:sym typeface="Courier New"/>
              </a:rPr>
              <a:t>billing_code_type_version</a:t>
            </a:r>
            <a:r>
              <a:rPr lang="en" sz="1200">
                <a:solidFill>
                  <a:srgbClr val="24292F"/>
                </a:solidFill>
                <a:highlight>
                  <a:srgbClr val="FFFFFF"/>
                </a:highlight>
              </a:rPr>
              <a:t> would apply to the current plan's year.</a:t>
            </a:r>
            <a:endParaRPr sz="1200">
              <a:solidFill>
                <a:srgbClr val="24292F"/>
              </a:solidFill>
              <a:highlight>
                <a:srgbClr val="FFFFFF"/>
              </a:highlight>
            </a:endParaRPr>
          </a:p>
          <a:p>
            <a:pPr indent="0" lvl="0" marL="0" rtl="0" algn="l">
              <a:lnSpc>
                <a:spcPct val="115000"/>
              </a:lnSpc>
              <a:spcBef>
                <a:spcPts val="120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None/>
            </a:pPr>
            <a:r>
              <a:t/>
            </a:r>
            <a:endParaRPr/>
          </a:p>
        </p:txBody>
      </p:sp>
      <p:sp>
        <p:nvSpPr>
          <p:cNvPr id="253" name="Google Shape;253;p35"/>
          <p:cNvSpPr/>
          <p:nvPr/>
        </p:nvSpPr>
        <p:spPr>
          <a:xfrm>
            <a:off x="1098225" y="2640400"/>
            <a:ext cx="1962600" cy="327000"/>
          </a:xfrm>
          <a:prstGeom prst="rect">
            <a:avLst/>
          </a:prstGeom>
          <a:noFill/>
          <a:ln cap="flat" cmpd="sng" w="38100">
            <a:solidFill>
              <a:srgbClr val="008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35"/>
          <p:cNvSpPr/>
          <p:nvPr/>
        </p:nvSpPr>
        <p:spPr>
          <a:xfrm>
            <a:off x="4973825" y="1448250"/>
            <a:ext cx="2596800" cy="327000"/>
          </a:xfrm>
          <a:prstGeom prst="rect">
            <a:avLst/>
          </a:prstGeom>
          <a:noFill/>
          <a:ln cap="flat" cmpd="sng" w="38100">
            <a:solidFill>
              <a:srgbClr val="008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1000"/>
                                        <p:tgtEl>
                                          <p:spTgt spid="2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1000"/>
                                        <p:tgtEl>
                                          <p:spTgt spid="250"/>
                                        </p:tgtEl>
                                      </p:cBhvr>
                                    </p:animEffect>
                                  </p:childTnLst>
                                </p:cTn>
                              </p:par>
                              <p:par>
                                <p:cTn fill="hold" nodeType="with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1000"/>
                                        <p:tgtEl>
                                          <p:spTgt spid="251"/>
                                        </p:tgtEl>
                                      </p:cBhvr>
                                    </p:animEffect>
                                  </p:childTnLst>
                                </p:cTn>
                              </p:par>
                              <p:par>
                                <p:cTn fill="hold" nodeType="with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1000"/>
                                        <p:tgtEl>
                                          <p:spTgt spid="2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249"/>
                                        </p:tgtEl>
                                      </p:cBhvr>
                                    </p:animEffect>
                                    <p:set>
                                      <p:cBhvr>
                                        <p:cTn dur="1" fill="hold">
                                          <p:stCondLst>
                                            <p:cond delay="1000"/>
                                          </p:stCondLst>
                                        </p:cTn>
                                        <p:tgtEl>
                                          <p:spTgt spid="24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250"/>
                                        </p:tgtEl>
                                      </p:cBhvr>
                                    </p:animEffect>
                                    <p:set>
                                      <p:cBhvr>
                                        <p:cTn dur="1" fill="hold">
                                          <p:stCondLst>
                                            <p:cond delay="1000"/>
                                          </p:stCondLst>
                                        </p:cTn>
                                        <p:tgtEl>
                                          <p:spTgt spid="25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251"/>
                                        </p:tgtEl>
                                      </p:cBhvr>
                                    </p:animEffect>
                                    <p:set>
                                      <p:cBhvr>
                                        <p:cTn dur="1" fill="hold">
                                          <p:stCondLst>
                                            <p:cond delay="1000"/>
                                          </p:stCondLst>
                                        </p:cTn>
                                        <p:tgtEl>
                                          <p:spTgt spid="251"/>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1000"/>
                                        <p:tgtEl>
                                          <p:spTgt spid="2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1000"/>
                                        <p:tgtEl>
                                          <p:spTgt spid="253"/>
                                        </p:tgtEl>
                                      </p:cBhvr>
                                    </p:animEffect>
                                  </p:childTnLst>
                                </p:cTn>
                              </p:par>
                              <p:par>
                                <p:cTn fill="hold" nodeType="with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1000"/>
                                        <p:tgtEl>
                                          <p:spTgt spid="2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6"/>
          <p:cNvSpPr txBox="1"/>
          <p:nvPr/>
        </p:nvSpPr>
        <p:spPr>
          <a:xfrm>
            <a:off x="319625" y="1411650"/>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260" name="Google Shape;260;p36"/>
          <p:cNvSpPr txBox="1"/>
          <p:nvPr/>
        </p:nvSpPr>
        <p:spPr>
          <a:xfrm>
            <a:off x="319625" y="913600"/>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Custom Billing Code Implementation Example</a:t>
            </a:r>
            <a:endParaRPr u="sng"/>
          </a:p>
        </p:txBody>
      </p:sp>
      <p:sp>
        <p:nvSpPr>
          <p:cNvPr id="261" name="Google Shape;261;p36"/>
          <p:cNvSpPr txBox="1"/>
          <p:nvPr/>
        </p:nvSpPr>
        <p:spPr>
          <a:xfrm>
            <a:off x="319625" y="1483325"/>
            <a:ext cx="3582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Scenario</a:t>
            </a:r>
            <a:r>
              <a:rPr lang="en"/>
              <a:t>: Negotiated arrangement of 35.7% of bill for all HCPCS codes</a:t>
            </a:r>
            <a:endParaRPr/>
          </a:p>
        </p:txBody>
      </p:sp>
      <p:sp>
        <p:nvSpPr>
          <p:cNvPr id="262" name="Google Shape;262;p36"/>
          <p:cNvSpPr txBox="1"/>
          <p:nvPr>
            <p:ph type="ctrTitle"/>
          </p:nvPr>
        </p:nvSpPr>
        <p:spPr>
          <a:xfrm>
            <a:off x="4860175" y="120000"/>
            <a:ext cx="3654900" cy="5023500"/>
          </a:xfrm>
          <a:prstGeom prst="rect">
            <a:avLst/>
          </a:prstGeom>
        </p:spPr>
        <p:txBody>
          <a:bodyPr anchorCtr="0" anchor="b" bIns="91425" lIns="91425" spcFirstLastPara="1" rIns="91425" wrap="square" tIns="91425">
            <a:noAutofit/>
          </a:bodyPr>
          <a:lstStyle/>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"negotiation_arrangement": "ffs",</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"name": "All HCPCS codes",</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"billing_code_type": "HCPCS",</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"billing_code_type_version": "2022",</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"billing_code": "CSTM-00",</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"description": "All HCPCS codes possible",</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"negotiated_rates":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"provider_groups":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"npi": [6666666666],</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"tin":{</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"type": "npi",</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"value": "6666666666"</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"negotiated_prices":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"negotiated_type": "percentage",</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"negotiated_rate": 35.7,</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"expiration_date": "2022-01-01",</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t/>
            </a:r>
            <a:endParaRPr sz="910">
              <a:solidFill>
                <a:srgbClr val="24292F"/>
              </a:solidFill>
              <a:highlight>
                <a:srgbClr val="FFFFFF"/>
              </a:highlight>
              <a:latin typeface="Courier New"/>
              <a:ea typeface="Courier New"/>
              <a:cs typeface="Courier New"/>
              <a:sym typeface="Courier New"/>
            </a:endParaRPr>
          </a:p>
        </p:txBody>
      </p:sp>
      <p:sp>
        <p:nvSpPr>
          <p:cNvPr id="263" name="Google Shape;263;p36"/>
          <p:cNvSpPr/>
          <p:nvPr/>
        </p:nvSpPr>
        <p:spPr>
          <a:xfrm>
            <a:off x="1884825" y="1765125"/>
            <a:ext cx="1222800" cy="233700"/>
          </a:xfrm>
          <a:prstGeom prst="rect">
            <a:avLst/>
          </a:prstGeom>
          <a:noFill/>
          <a:ln cap="flat" cmpd="sng" w="19050">
            <a:solidFill>
              <a:srgbClr val="008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6"/>
          <p:cNvSpPr/>
          <p:nvPr/>
        </p:nvSpPr>
        <p:spPr>
          <a:xfrm>
            <a:off x="4973625" y="1313800"/>
            <a:ext cx="2090700" cy="233700"/>
          </a:xfrm>
          <a:prstGeom prst="rect">
            <a:avLst/>
          </a:prstGeom>
          <a:noFill/>
          <a:ln cap="flat" cmpd="sng" w="28575">
            <a:solidFill>
              <a:srgbClr val="008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6"/>
          <p:cNvSpPr/>
          <p:nvPr/>
        </p:nvSpPr>
        <p:spPr>
          <a:xfrm>
            <a:off x="1682375" y="1765125"/>
            <a:ext cx="202500" cy="233700"/>
          </a:xfrm>
          <a:prstGeom prst="rect">
            <a:avLst/>
          </a:prstGeom>
          <a:noFill/>
          <a:ln cap="flat" cmpd="sng" w="19050">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6"/>
          <p:cNvSpPr/>
          <p:nvPr/>
        </p:nvSpPr>
        <p:spPr>
          <a:xfrm>
            <a:off x="4973625" y="1707650"/>
            <a:ext cx="1896000" cy="233700"/>
          </a:xfrm>
          <a:prstGeom prst="rect">
            <a:avLst/>
          </a:prstGeom>
          <a:noFill/>
          <a:ln cap="flat" cmpd="sng" w="28575">
            <a:solidFill>
              <a:srgbClr val="DD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36"/>
          <p:cNvSpPr txBox="1"/>
          <p:nvPr/>
        </p:nvSpPr>
        <p:spPr>
          <a:xfrm>
            <a:off x="373975" y="2571750"/>
            <a:ext cx="4486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Looking ahead:</a:t>
            </a:r>
            <a:r>
              <a:rPr lang="en"/>
              <a:t> Other custom codes that would help out reduce file size. </a:t>
            </a:r>
            <a:r>
              <a:rPr lang="en"/>
              <a:t>Possible</a:t>
            </a:r>
            <a:r>
              <a:rPr lang="en"/>
              <a:t> implementation for </a:t>
            </a:r>
            <a:r>
              <a:rPr lang="en">
                <a:latin typeface="Courier New"/>
                <a:ea typeface="Courier New"/>
                <a:cs typeface="Courier New"/>
                <a:sym typeface="Courier New"/>
              </a:rPr>
              <a:t>service_code</a:t>
            </a:r>
            <a:r>
              <a:rPr lang="en"/>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1000"/>
                                        <p:tgtEl>
                                          <p:spTgt spid="2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1000"/>
                                        <p:tgtEl>
                                          <p:spTgt spid="263"/>
                                        </p:tgtEl>
                                      </p:cBhvr>
                                    </p:animEffect>
                                  </p:childTnLst>
                                </p:cTn>
                              </p:par>
                              <p:par>
                                <p:cTn fill="hold" nodeType="with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1000"/>
                                        <p:tgtEl>
                                          <p:spTgt spid="2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1000"/>
                                        <p:tgtEl>
                                          <p:spTgt spid="265"/>
                                        </p:tgtEl>
                                      </p:cBhvr>
                                    </p:animEffect>
                                  </p:childTnLst>
                                </p:cTn>
                              </p:par>
                              <p:par>
                                <p:cTn fill="hold" nodeType="with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1000"/>
                                        <p:tgtEl>
                                          <p:spTgt spid="2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1000"/>
                                        <p:tgtEl>
                                          <p:spTgt spid="2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7"/>
          <p:cNvSpPr txBox="1"/>
          <p:nvPr>
            <p:ph type="ctrTitle"/>
          </p:nvPr>
        </p:nvSpPr>
        <p:spPr>
          <a:xfrm>
            <a:off x="311700" y="744575"/>
            <a:ext cx="8520600" cy="1745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55"/>
              <a:t>Additional Information Text Field</a:t>
            </a:r>
            <a:endParaRPr sz="4455"/>
          </a:p>
          <a:p>
            <a:pPr indent="0" lvl="0" marL="0" rtl="0" algn="ctr">
              <a:spcBef>
                <a:spcPts val="0"/>
              </a:spcBef>
              <a:spcAft>
                <a:spcPts val="0"/>
              </a:spcAft>
              <a:buNone/>
            </a:pPr>
            <a:r>
              <a:t/>
            </a:r>
            <a:endParaRPr sz="26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8"/>
          <p:cNvSpPr txBox="1"/>
          <p:nvPr/>
        </p:nvSpPr>
        <p:spPr>
          <a:xfrm>
            <a:off x="319625" y="1306025"/>
            <a:ext cx="40344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 u="sng">
                <a:solidFill>
                  <a:schemeClr val="hlink"/>
                </a:solidFill>
                <a:hlinkClick r:id="rId3"/>
              </a:rPr>
              <a:t>Pull Request Details</a:t>
            </a:r>
            <a:endParaRPr/>
          </a:p>
          <a:p>
            <a:pPr indent="-317500" lvl="0" marL="457200" rtl="0" algn="l">
              <a:spcBef>
                <a:spcPts val="0"/>
              </a:spcBef>
              <a:spcAft>
                <a:spcPts val="0"/>
              </a:spcAft>
              <a:buSzPts val="1400"/>
              <a:buChar char="●"/>
            </a:pPr>
            <a:r>
              <a:rPr lang="en" u="sng">
                <a:solidFill>
                  <a:schemeClr val="hlink"/>
                </a:solidFill>
                <a:hlinkClick r:id="rId4"/>
              </a:rPr>
              <a:t>In-Network File Documentation</a:t>
            </a:r>
            <a:endParaRPr/>
          </a:p>
          <a:p>
            <a:pPr indent="0" lvl="0" marL="0" rtl="0" algn="l">
              <a:spcBef>
                <a:spcPts val="0"/>
              </a:spcBef>
              <a:spcAft>
                <a:spcPts val="0"/>
              </a:spcAft>
              <a:buNone/>
            </a:pPr>
            <a:r>
              <a:t/>
            </a:r>
            <a:endParaRPr/>
          </a:p>
        </p:txBody>
      </p:sp>
      <p:sp>
        <p:nvSpPr>
          <p:cNvPr id="278" name="Google Shape;278;p38"/>
          <p:cNvSpPr txBox="1"/>
          <p:nvPr/>
        </p:nvSpPr>
        <p:spPr>
          <a:xfrm>
            <a:off x="319625" y="905825"/>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Additional Information Text Field Implementation</a:t>
            </a:r>
            <a:r>
              <a:rPr lang="en" u="sng"/>
              <a:t> Example</a:t>
            </a:r>
            <a:endParaRPr u="sng"/>
          </a:p>
        </p:txBody>
      </p:sp>
      <p:sp>
        <p:nvSpPr>
          <p:cNvPr id="279" name="Google Shape;279;p38"/>
          <p:cNvSpPr txBox="1"/>
          <p:nvPr/>
        </p:nvSpPr>
        <p:spPr>
          <a:xfrm>
            <a:off x="319625" y="1993925"/>
            <a:ext cx="8730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New, </a:t>
            </a:r>
            <a:r>
              <a:rPr lang="en" u="sng"/>
              <a:t>optional</a:t>
            </a:r>
            <a:r>
              <a:rPr lang="en"/>
              <a:t> </a:t>
            </a:r>
            <a:r>
              <a:rPr lang="en">
                <a:latin typeface="Courier New"/>
                <a:ea typeface="Courier New"/>
                <a:cs typeface="Courier New"/>
                <a:sym typeface="Courier New"/>
              </a:rPr>
              <a:t>additional_information</a:t>
            </a:r>
            <a:r>
              <a:rPr lang="en"/>
              <a:t> string (text) attribute added to the </a:t>
            </a:r>
            <a:r>
              <a:rPr lang="en" u="sng">
                <a:solidFill>
                  <a:schemeClr val="hlink"/>
                </a:solidFill>
                <a:hlinkClick r:id="rId5"/>
              </a:rPr>
              <a:t>Negotiated Price Object</a:t>
            </a:r>
            <a:endParaRPr b="1" sz="1200">
              <a:solidFill>
                <a:srgbClr val="24292F"/>
              </a:solidFill>
              <a:highlight>
                <a:srgbClr val="FFFFFF"/>
              </a:highlight>
            </a:endParaRPr>
          </a:p>
          <a:p>
            <a:pPr indent="0" lvl="0" marL="0" rtl="0" algn="l">
              <a:spcBef>
                <a:spcPts val="0"/>
              </a:spcBef>
              <a:spcAft>
                <a:spcPts val="0"/>
              </a:spcAft>
              <a:buNone/>
            </a:pPr>
            <a:r>
              <a:t/>
            </a:r>
            <a:endParaRPr/>
          </a:p>
        </p:txBody>
      </p:sp>
      <p:sp>
        <p:nvSpPr>
          <p:cNvPr id="280" name="Google Shape;280;p38"/>
          <p:cNvSpPr txBox="1"/>
          <p:nvPr/>
        </p:nvSpPr>
        <p:spPr>
          <a:xfrm>
            <a:off x="319625" y="2571750"/>
            <a:ext cx="75159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u="sng">
                <a:solidFill>
                  <a:srgbClr val="24292F"/>
                </a:solidFill>
                <a:highlight>
                  <a:srgbClr val="FFFFFF"/>
                </a:highlight>
              </a:rPr>
              <a:t>Documentation:</a:t>
            </a:r>
            <a:r>
              <a:rPr lang="en" sz="1200">
                <a:solidFill>
                  <a:srgbClr val="24292F"/>
                </a:solidFill>
                <a:highlight>
                  <a:srgbClr val="FFFFFF"/>
                </a:highlight>
              </a:rPr>
              <a:t> The additional information text field can be used to provide context for negotiated arrangements that </a:t>
            </a:r>
            <a:r>
              <a:rPr lang="en" sz="1200" u="sng">
                <a:solidFill>
                  <a:srgbClr val="24292F"/>
                </a:solidFill>
                <a:highlight>
                  <a:srgbClr val="FFFFFF"/>
                </a:highlight>
              </a:rPr>
              <a:t>do not fit the existing schema format</a:t>
            </a:r>
            <a:r>
              <a:rPr lang="en" sz="1200">
                <a:solidFill>
                  <a:srgbClr val="24292F"/>
                </a:solidFill>
                <a:highlight>
                  <a:srgbClr val="FFFFFF"/>
                </a:highlight>
              </a:rPr>
              <a:t>. Please open a Github discussion to ask a question about your situation if you plan to use this attribute.</a:t>
            </a:r>
            <a:endParaRPr/>
          </a:p>
        </p:txBody>
      </p:sp>
      <p:sp>
        <p:nvSpPr>
          <p:cNvPr id="281" name="Google Shape;281;p38"/>
          <p:cNvSpPr txBox="1"/>
          <p:nvPr/>
        </p:nvSpPr>
        <p:spPr>
          <a:xfrm>
            <a:off x="319625" y="3487450"/>
            <a:ext cx="75159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24292F"/>
                </a:solidFill>
                <a:highlight>
                  <a:srgbClr val="FFFFFF"/>
                </a:highlight>
              </a:rPr>
              <a:t>NOTE: CMS is not trying to be a </a:t>
            </a:r>
            <a:r>
              <a:rPr lang="en" sz="1200">
                <a:solidFill>
                  <a:srgbClr val="24292F"/>
                </a:solidFill>
                <a:highlight>
                  <a:srgbClr val="FFFFFF"/>
                </a:highlight>
              </a:rPr>
              <a:t>gatekeeper</a:t>
            </a:r>
            <a:r>
              <a:rPr lang="en" sz="1200">
                <a:solidFill>
                  <a:srgbClr val="24292F"/>
                </a:solidFill>
                <a:highlight>
                  <a:srgbClr val="FFFFFF"/>
                </a:highlight>
              </a:rPr>
              <a:t> on the usage of this attribute and opening a Github discussion is certainly optional, rather CMS wants to get a better idea on what negotiation scenarios required this attribute to help inform future schema iterations.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9"/>
          <p:cNvSpPr txBox="1"/>
          <p:nvPr/>
        </p:nvSpPr>
        <p:spPr>
          <a:xfrm>
            <a:off x="319625" y="905825"/>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Additional Information Text Field Implementation Example</a:t>
            </a:r>
            <a:endParaRPr u="sng"/>
          </a:p>
        </p:txBody>
      </p:sp>
      <p:sp>
        <p:nvSpPr>
          <p:cNvPr id="287" name="Google Shape;287;p39"/>
          <p:cNvSpPr txBox="1"/>
          <p:nvPr/>
        </p:nvSpPr>
        <p:spPr>
          <a:xfrm>
            <a:off x="304175" y="1413225"/>
            <a:ext cx="42183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Scenario</a:t>
            </a:r>
            <a:r>
              <a:rPr lang="en"/>
              <a:t>: 35% of Billed Charges paid in addition to other negotiated rates for a listed individual billing code only, when the sum of the listed individual billing code claim lines is greater than $1000.00</a:t>
            </a:r>
            <a:endParaRPr/>
          </a:p>
        </p:txBody>
      </p:sp>
      <p:sp>
        <p:nvSpPr>
          <p:cNvPr id="288" name="Google Shape;288;p39"/>
          <p:cNvSpPr txBox="1"/>
          <p:nvPr>
            <p:ph type="ctrTitle"/>
          </p:nvPr>
        </p:nvSpPr>
        <p:spPr>
          <a:xfrm>
            <a:off x="304175" y="3024850"/>
            <a:ext cx="2907000" cy="1318500"/>
          </a:xfrm>
          <a:prstGeom prst="rect">
            <a:avLst/>
          </a:prstGeom>
        </p:spPr>
        <p:txBody>
          <a:bodyPr anchorCtr="0" anchor="b" bIns="91425" lIns="91425" spcFirstLastPara="1" rIns="91425" wrap="square" tIns="91425">
            <a:normAutofit/>
          </a:bodyPr>
          <a:lstStyle/>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"negotiated_prices":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"negotiated_type": "percentage",</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"negotiated_rate": 35,</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2455"/>
          </a:p>
        </p:txBody>
      </p:sp>
      <p:sp>
        <p:nvSpPr>
          <p:cNvPr id="289" name="Google Shape;289;p39"/>
          <p:cNvSpPr txBox="1"/>
          <p:nvPr/>
        </p:nvSpPr>
        <p:spPr>
          <a:xfrm>
            <a:off x="304175" y="2677575"/>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Current Implementation</a:t>
            </a:r>
            <a:endParaRPr/>
          </a:p>
        </p:txBody>
      </p:sp>
      <p:sp>
        <p:nvSpPr>
          <p:cNvPr id="290" name="Google Shape;290;p39"/>
          <p:cNvSpPr txBox="1"/>
          <p:nvPr>
            <p:ph type="ctrTitle"/>
          </p:nvPr>
        </p:nvSpPr>
        <p:spPr>
          <a:xfrm>
            <a:off x="3657600" y="2988425"/>
            <a:ext cx="4980000" cy="1762800"/>
          </a:xfrm>
          <a:prstGeom prst="rect">
            <a:avLst/>
          </a:prstGeom>
        </p:spPr>
        <p:txBody>
          <a:bodyPr anchorCtr="0" anchor="b" bIns="91425" lIns="91425" spcFirstLastPara="1" rIns="91425" wrap="square" tIns="91425">
            <a:noAutofit/>
          </a:bodyPr>
          <a:lstStyle/>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"negotiated_prices":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"negotiated_type": "percentage",</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"negotiated_rate": 35,</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"expiration_date": "2022-01-01",</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   "</a:t>
            </a:r>
            <a:r>
              <a:rPr lang="en" sz="910">
                <a:solidFill>
                  <a:srgbClr val="24292F"/>
                </a:solidFill>
                <a:highlight>
                  <a:srgbClr val="FFFFFF"/>
                </a:highlight>
                <a:latin typeface="Courier New"/>
                <a:ea typeface="Courier New"/>
                <a:cs typeface="Courier New"/>
                <a:sym typeface="Courier New"/>
              </a:rPr>
              <a:t>additional_information": "paid in addition to other negotiated rates for a listed individual billing code only, when the sum of the listed individual billing code claim lines is greater than $1000"</a:t>
            </a:r>
            <a:r>
              <a:rPr lang="en" sz="910">
                <a:solidFill>
                  <a:srgbClr val="24292F"/>
                </a:solidFill>
                <a:highlight>
                  <a:srgbClr val="FFFFFF"/>
                </a:highlight>
                <a:latin typeface="Courier New"/>
                <a:ea typeface="Courier New"/>
                <a:cs typeface="Courier New"/>
                <a:sym typeface="Courier New"/>
              </a:rPr>
              <a:t> </a:t>
            </a:r>
            <a:endParaRPr sz="91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990"/>
              <a:buNone/>
            </a:pPr>
            <a:r>
              <a:rPr lang="en" sz="910">
                <a:solidFill>
                  <a:srgbClr val="24292F"/>
                </a:solidFill>
                <a:highlight>
                  <a:srgbClr val="FFFFFF"/>
                </a:highlight>
                <a:latin typeface="Courier New"/>
                <a:ea typeface="Courier New"/>
                <a:cs typeface="Courier New"/>
                <a:sym typeface="Courier New"/>
              </a:rPr>
              <a:t>}</a:t>
            </a:r>
            <a:endParaRPr sz="910"/>
          </a:p>
        </p:txBody>
      </p:sp>
      <p:sp>
        <p:nvSpPr>
          <p:cNvPr id="291" name="Google Shape;291;p39"/>
          <p:cNvSpPr txBox="1"/>
          <p:nvPr/>
        </p:nvSpPr>
        <p:spPr>
          <a:xfrm>
            <a:off x="3657600" y="2641150"/>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Additional Information</a:t>
            </a:r>
            <a:r>
              <a:rPr lang="en"/>
              <a:t> Implementation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10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1000"/>
                                        <p:tgtEl>
                                          <p:spTgt spid="2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gtEl>
                                        <p:attrNameLst>
                                          <p:attrName>style.visibility</p:attrName>
                                        </p:attrNameLst>
                                      </p:cBhvr>
                                      <p:to>
                                        <p:strVal val="visible"/>
                                      </p:to>
                                    </p:set>
                                    <p:animEffect filter="fade" transition="in">
                                      <p:cBhvr>
                                        <p:cTn dur="1000"/>
                                        <p:tgtEl>
                                          <p:spTgt spid="291"/>
                                        </p:tgtEl>
                                      </p:cBhvr>
                                    </p:animEffect>
                                  </p:childTnLst>
                                </p:cTn>
                              </p:par>
                              <p:par>
                                <p:cTn fill="hold" nodeType="with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40"/>
          <p:cNvSpPr txBox="1"/>
          <p:nvPr/>
        </p:nvSpPr>
        <p:spPr>
          <a:xfrm>
            <a:off x="319625" y="905825"/>
            <a:ext cx="73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Additional Information Text Field Implementation Example</a:t>
            </a:r>
            <a:endParaRPr u="sng"/>
          </a:p>
        </p:txBody>
      </p:sp>
      <p:sp>
        <p:nvSpPr>
          <p:cNvPr id="297" name="Google Shape;297;p40"/>
          <p:cNvSpPr txBox="1"/>
          <p:nvPr/>
        </p:nvSpPr>
        <p:spPr>
          <a:xfrm>
            <a:off x="304175" y="1413225"/>
            <a:ext cx="42183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t>Scenario</a:t>
            </a:r>
            <a:r>
              <a:rPr lang="en"/>
              <a:t>: service under a “per diem” arrangement that pays $1000 for the first 3 days and $750 each day thereafter.</a:t>
            </a:r>
            <a:endParaRPr/>
          </a:p>
        </p:txBody>
      </p:sp>
      <p:sp>
        <p:nvSpPr>
          <p:cNvPr id="298" name="Google Shape;298;p40"/>
          <p:cNvSpPr txBox="1"/>
          <p:nvPr>
            <p:ph type="ctrTitle"/>
          </p:nvPr>
        </p:nvSpPr>
        <p:spPr>
          <a:xfrm>
            <a:off x="304175" y="3024850"/>
            <a:ext cx="2907000" cy="2118600"/>
          </a:xfrm>
          <a:prstGeom prst="rect">
            <a:avLst/>
          </a:prstGeom>
        </p:spPr>
        <p:txBody>
          <a:bodyPr anchorCtr="0" anchor="b" bIns="91425" lIns="91425" spcFirstLastPara="1" rIns="91425" wrap="square" tIns="91425">
            <a:normAutofit/>
          </a:bodyPr>
          <a:lstStyle/>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"negotiated_prices":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"negotiated_type": "per diem",</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"negotiated_rate": 1000,</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a:t>
            </a:r>
            <a:r>
              <a:rPr lang="en" sz="900">
                <a:solidFill>
                  <a:srgbClr val="24292F"/>
                </a:solidFill>
                <a:highlight>
                  <a:srgbClr val="FFFFFF"/>
                </a:highlight>
                <a:latin typeface="Courier New"/>
                <a:ea typeface="Courier New"/>
                <a:cs typeface="Courier New"/>
                <a:sym typeface="Courier New"/>
              </a:rPr>
              <a:t>{</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"negotiated_type": "per diem",</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"negotiated_rate": 750,</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a:t>
            </a:r>
            <a:r>
              <a:rPr lang="en" sz="900">
                <a:solidFill>
                  <a:srgbClr val="24292F"/>
                </a:solidFill>
                <a:highlight>
                  <a:srgbClr val="FFFFFF"/>
                </a:highlight>
                <a:latin typeface="Courier New"/>
                <a:ea typeface="Courier New"/>
                <a:cs typeface="Courier New"/>
                <a:sym typeface="Courier New"/>
              </a:rPr>
              <a:t>]</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2455"/>
          </a:p>
        </p:txBody>
      </p:sp>
      <p:sp>
        <p:nvSpPr>
          <p:cNvPr id="299" name="Google Shape;299;p40"/>
          <p:cNvSpPr txBox="1"/>
          <p:nvPr/>
        </p:nvSpPr>
        <p:spPr>
          <a:xfrm>
            <a:off x="304175" y="2677575"/>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Current Implementation</a:t>
            </a:r>
            <a:endParaRPr/>
          </a:p>
        </p:txBody>
      </p:sp>
      <p:sp>
        <p:nvSpPr>
          <p:cNvPr id="300" name="Google Shape;300;p40"/>
          <p:cNvSpPr txBox="1"/>
          <p:nvPr>
            <p:ph type="ctrTitle"/>
          </p:nvPr>
        </p:nvSpPr>
        <p:spPr>
          <a:xfrm>
            <a:off x="3657600" y="2988425"/>
            <a:ext cx="4980000" cy="2118600"/>
          </a:xfrm>
          <a:prstGeom prst="rect">
            <a:avLst/>
          </a:prstGeom>
        </p:spPr>
        <p:txBody>
          <a:bodyPr anchorCtr="0" anchor="b" bIns="91425" lIns="91425" spcFirstLastPara="1" rIns="91425" wrap="square" tIns="91425">
            <a:noAutofit/>
          </a:bodyPr>
          <a:lstStyle/>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"negotiated_prices":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"negotiated_type": "per diem",</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"negotiated_rate": 1000,</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1100"/>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1100"/>
              <a:buNone/>
            </a:pPr>
            <a:r>
              <a:rPr lang="en" sz="900">
                <a:solidFill>
                  <a:srgbClr val="24292F"/>
                </a:solidFill>
                <a:highlight>
                  <a:srgbClr val="FFFFFF"/>
                </a:highlight>
                <a:latin typeface="Courier New"/>
                <a:ea typeface="Courier New"/>
                <a:cs typeface="Courier New"/>
                <a:sym typeface="Courier New"/>
              </a:rPr>
              <a:t>   "additional_information": "for the first 3 days",</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"negotiated_type": "per diem",</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"negotiated_rate": 750,</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SzPts val="1100"/>
              <a:buNone/>
            </a:pPr>
            <a:r>
              <a:rPr lang="en" sz="900">
                <a:solidFill>
                  <a:srgbClr val="24292F"/>
                </a:solidFill>
                <a:highlight>
                  <a:srgbClr val="FFFFFF"/>
                </a:highlight>
                <a:latin typeface="Courier New"/>
                <a:ea typeface="Courier New"/>
                <a:cs typeface="Courier New"/>
                <a:sym typeface="Courier New"/>
              </a:rPr>
              <a:t>   "expiration_date": "2022-01-01",</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"additional_information": "each day after the 3rd",</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  }]</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900">
                <a:solidFill>
                  <a:srgbClr val="24292F"/>
                </a:solidFill>
                <a:highlight>
                  <a:srgbClr val="FFFFFF"/>
                </a:highlight>
                <a:latin typeface="Courier New"/>
                <a:ea typeface="Courier New"/>
                <a:cs typeface="Courier New"/>
                <a:sym typeface="Courier New"/>
              </a:rPr>
              <a:t>}</a:t>
            </a:r>
            <a:endParaRPr b="1" sz="910">
              <a:solidFill>
                <a:srgbClr val="24292F"/>
              </a:solidFill>
              <a:highlight>
                <a:srgbClr val="FFFFFF"/>
              </a:highlight>
              <a:latin typeface="Courier New"/>
              <a:ea typeface="Courier New"/>
              <a:cs typeface="Courier New"/>
              <a:sym typeface="Courier New"/>
            </a:endParaRPr>
          </a:p>
        </p:txBody>
      </p:sp>
      <p:sp>
        <p:nvSpPr>
          <p:cNvPr id="301" name="Google Shape;301;p40"/>
          <p:cNvSpPr txBox="1"/>
          <p:nvPr/>
        </p:nvSpPr>
        <p:spPr>
          <a:xfrm>
            <a:off x="3657600" y="2260150"/>
            <a:ext cx="5178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Additional Information Implementation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9"/>
                                        </p:tgtEl>
                                        <p:attrNameLst>
                                          <p:attrName>style.visibility</p:attrName>
                                        </p:attrNameLst>
                                      </p:cBhvr>
                                      <p:to>
                                        <p:strVal val="visible"/>
                                      </p:to>
                                    </p:set>
                                    <p:animEffect filter="fade" transition="in">
                                      <p:cBhvr>
                                        <p:cTn dur="1000"/>
                                        <p:tgtEl>
                                          <p:spTgt spid="299"/>
                                        </p:tgtEl>
                                      </p:cBhvr>
                                    </p:animEffect>
                                  </p:childTnLst>
                                </p:cTn>
                              </p:par>
                              <p:par>
                                <p:cTn fill="hold" nodeType="with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1000"/>
                                        <p:tgtEl>
                                          <p:spTgt spid="2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1000"/>
                                        <p:tgtEl>
                                          <p:spTgt spid="301"/>
                                        </p:tgtEl>
                                      </p:cBhvr>
                                    </p:animEffect>
                                  </p:childTnLst>
                                </p:cTn>
                              </p:par>
                              <p:par>
                                <p:cTn fill="hold" nodeType="with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1000"/>
                                        <p:tgtEl>
                                          <p:spTgt spid="3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External Provider Networks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Provider Networks/Groups</a:t>
            </a:r>
            <a:endParaRPr/>
          </a:p>
        </p:txBody>
      </p:sp>
      <p:sp>
        <p:nvSpPr>
          <p:cNvPr id="71" name="Google Shape;71;p16"/>
          <p:cNvSpPr txBox="1"/>
          <p:nvPr>
            <p:ph idx="1" type="body"/>
          </p:nvPr>
        </p:nvSpPr>
        <p:spPr>
          <a:xfrm>
            <a:off x="311700" y="1000075"/>
            <a:ext cx="8520600" cy="3900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275"/>
              <a:buNone/>
            </a:pPr>
            <a:r>
              <a:rPr lang="en" sz="1200"/>
              <a:t>Iterative Development</a:t>
            </a:r>
            <a:endParaRPr sz="1200"/>
          </a:p>
          <a:p>
            <a:pPr indent="0" lvl="0" marL="0" rtl="0" algn="l">
              <a:lnSpc>
                <a:spcPct val="95000"/>
              </a:lnSpc>
              <a:spcBef>
                <a:spcPts val="1200"/>
              </a:spcBef>
              <a:spcAft>
                <a:spcPts val="1200"/>
              </a:spcAft>
              <a:buSzPts val="275"/>
              <a:buNone/>
            </a:pPr>
            <a:r>
              <a:t/>
            </a:r>
            <a:endParaRPr sz="1187"/>
          </a:p>
        </p:txBody>
      </p:sp>
      <p:sp>
        <p:nvSpPr>
          <p:cNvPr id="72" name="Google Shape;72;p16"/>
          <p:cNvSpPr txBox="1"/>
          <p:nvPr/>
        </p:nvSpPr>
        <p:spPr>
          <a:xfrm>
            <a:off x="311700" y="1226350"/>
            <a:ext cx="3588300" cy="40767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"billing_code": "27447",</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"negotiated_rates":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"provider_groups":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"npi": [2222222222],</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"tin":{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"type": "ein",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"value": "11-1111111"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"negotiated_prices":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"negotiated_type": "negotiated",</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"negotiated_rate": 123.45</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73" name="Google Shape;73;p16"/>
          <p:cNvSpPr txBox="1"/>
          <p:nvPr/>
        </p:nvSpPr>
        <p:spPr>
          <a:xfrm>
            <a:off x="5244000" y="2647950"/>
            <a:ext cx="3588300" cy="27573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"billing_code": "27447",</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"negotiated_rates":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r>
              <a:rPr lang="en" sz="1000">
                <a:solidFill>
                  <a:srgbClr val="24292F"/>
                </a:solidFill>
                <a:highlight>
                  <a:srgbClr val="FFFFFF"/>
                </a:highlight>
                <a:latin typeface="Courier New"/>
                <a:ea typeface="Courier New"/>
                <a:cs typeface="Courier New"/>
                <a:sym typeface="Courier New"/>
              </a:rPr>
              <a:t>provider_references</a:t>
            </a:r>
            <a:r>
              <a:rPr lang="en" sz="1000">
                <a:solidFill>
                  <a:srgbClr val="24292F"/>
                </a:solidFill>
                <a:highlight>
                  <a:srgbClr val="FFFFFF"/>
                </a:highlight>
                <a:latin typeface="Courier New"/>
                <a:ea typeface="Courier New"/>
                <a:cs typeface="Courier New"/>
                <a:sym typeface="Courier New"/>
              </a:rPr>
              <a:t>":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"negotiated_prices":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"negotiated_type": "negotiated",</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"negotiated_rate": 123.45</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74" name="Google Shape;74;p16"/>
          <p:cNvSpPr txBox="1"/>
          <p:nvPr/>
        </p:nvSpPr>
        <p:spPr>
          <a:xfrm>
            <a:off x="5244000" y="-76200"/>
            <a:ext cx="3588300" cy="31971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"plan_name": "medicare",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"provider_references":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"provider_group_id":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"npi": [2222222222],</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"tin":{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"type": "ein",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"value": "11-1111111"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75" name="Google Shape;75;p16"/>
          <p:cNvSpPr/>
          <p:nvPr/>
        </p:nvSpPr>
        <p:spPr>
          <a:xfrm>
            <a:off x="439425" y="2156975"/>
            <a:ext cx="2568900" cy="1530900"/>
          </a:xfrm>
          <a:prstGeom prst="rect">
            <a:avLst/>
          </a:prstGeom>
          <a:noFill/>
          <a:ln cap="flat" cmpd="sng" w="2857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6"/>
          <p:cNvSpPr/>
          <p:nvPr/>
        </p:nvSpPr>
        <p:spPr>
          <a:xfrm>
            <a:off x="5415175" y="1067388"/>
            <a:ext cx="2568900" cy="1530900"/>
          </a:xfrm>
          <a:prstGeom prst="rect">
            <a:avLst/>
          </a:prstGeom>
          <a:noFill/>
          <a:ln cap="flat" cmpd="sng" w="2857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7" name="Google Shape;77;p16"/>
          <p:cNvCxnSpPr>
            <a:stCxn id="75" idx="3"/>
            <a:endCxn id="76" idx="1"/>
          </p:cNvCxnSpPr>
          <p:nvPr/>
        </p:nvCxnSpPr>
        <p:spPr>
          <a:xfrm flipH="1" rot="10800000">
            <a:off x="3008325" y="1832825"/>
            <a:ext cx="2406900" cy="1089600"/>
          </a:xfrm>
          <a:prstGeom prst="straightConnector1">
            <a:avLst/>
          </a:prstGeom>
          <a:noFill/>
          <a:ln cap="flat" cmpd="sng" w="9525">
            <a:solidFill>
              <a:schemeClr val="dk2"/>
            </a:solidFill>
            <a:prstDash val="solid"/>
            <a:round/>
            <a:headEnd len="med" w="med" type="none"/>
            <a:tailEnd len="med" w="med" type="triangle"/>
          </a:ln>
        </p:spPr>
      </p:cxnSp>
      <p:sp>
        <p:nvSpPr>
          <p:cNvPr id="78" name="Google Shape;78;p16"/>
          <p:cNvSpPr/>
          <p:nvPr/>
        </p:nvSpPr>
        <p:spPr>
          <a:xfrm>
            <a:off x="5526750" y="834900"/>
            <a:ext cx="2125500" cy="2325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6"/>
          <p:cNvSpPr/>
          <p:nvPr/>
        </p:nvSpPr>
        <p:spPr>
          <a:xfrm>
            <a:off x="7473925" y="3574800"/>
            <a:ext cx="220500" cy="2325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0" name="Google Shape;80;p16"/>
          <p:cNvCxnSpPr>
            <a:endCxn id="79" idx="0"/>
          </p:cNvCxnSpPr>
          <p:nvPr/>
        </p:nvCxnSpPr>
        <p:spPr>
          <a:xfrm>
            <a:off x="7384375" y="1046100"/>
            <a:ext cx="199800" cy="2528700"/>
          </a:xfrm>
          <a:prstGeom prst="straightConnector1">
            <a:avLst/>
          </a:prstGeom>
          <a:noFill/>
          <a:ln cap="flat" cmpd="sng" w="9525">
            <a:solidFill>
              <a:schemeClr val="dk2"/>
            </a:solidFill>
            <a:prstDash val="solid"/>
            <a:round/>
            <a:headEnd len="med" w="med" type="none"/>
            <a:tailEnd len="med" w="med" type="triangle"/>
          </a:ln>
        </p:spPr>
      </p:cxnSp>
      <p:sp>
        <p:nvSpPr>
          <p:cNvPr id="81" name="Google Shape;81;p16"/>
          <p:cNvSpPr/>
          <p:nvPr/>
        </p:nvSpPr>
        <p:spPr>
          <a:xfrm>
            <a:off x="325025" y="1329575"/>
            <a:ext cx="3154500" cy="37158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6"/>
          <p:cNvSpPr/>
          <p:nvPr/>
        </p:nvSpPr>
        <p:spPr>
          <a:xfrm>
            <a:off x="5306025" y="2774700"/>
            <a:ext cx="3154500" cy="2318100"/>
          </a:xfrm>
          <a:prstGeom prst="rect">
            <a:avLst/>
          </a:prstGeom>
          <a:noFill/>
          <a:ln cap="flat" cmpd="sng" w="9525">
            <a:solidFill>
              <a:srgbClr val="4A86E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3" name="Google Shape;83;p16"/>
          <p:cNvCxnSpPr>
            <a:stCxn id="81" idx="3"/>
            <a:endCxn id="82" idx="1"/>
          </p:cNvCxnSpPr>
          <p:nvPr/>
        </p:nvCxnSpPr>
        <p:spPr>
          <a:xfrm>
            <a:off x="3479525" y="3187475"/>
            <a:ext cx="1826400" cy="7464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gtEl>
                                        <p:attrNameLst>
                                          <p:attrName>style.visibility</p:attrName>
                                        </p:attrNameLst>
                                      </p:cBhvr>
                                      <p:to>
                                        <p:strVal val="visible"/>
                                      </p:to>
                                    </p:set>
                                    <p:animEffect filter="fade" transition="in">
                                      <p:cBhvr>
                                        <p:cTn dur="1000"/>
                                        <p:tgtEl>
                                          <p:spTgt spid="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
                                        </p:tgtEl>
                                        <p:attrNameLst>
                                          <p:attrName>style.visibility</p:attrName>
                                        </p:attrNameLst>
                                      </p:cBhvr>
                                      <p:to>
                                        <p:strVal val="visible"/>
                                      </p:to>
                                    </p:set>
                                    <p:animEffect filter="fade" transition="in">
                                      <p:cBhvr>
                                        <p:cTn dur="1000"/>
                                        <p:tgtEl>
                                          <p:spTgt spid="74"/>
                                        </p:tgtEl>
                                      </p:cBhvr>
                                    </p:animEffect>
                                  </p:childTnLst>
                                </p:cTn>
                              </p:par>
                              <p:par>
                                <p:cTn fill="hold" nodeType="with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par>
                                <p:cTn fill="hold" nodeType="with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76"/>
                                        </p:tgtEl>
                                      </p:cBhvr>
                                    </p:animEffect>
                                    <p:set>
                                      <p:cBhvr>
                                        <p:cTn dur="1" fill="hold">
                                          <p:stCondLst>
                                            <p:cond delay="1000"/>
                                          </p:stCondLst>
                                        </p:cTn>
                                        <p:tgtEl>
                                          <p:spTgt spid="7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77"/>
                                        </p:tgtEl>
                                      </p:cBhvr>
                                    </p:animEffect>
                                    <p:set>
                                      <p:cBhvr>
                                        <p:cTn dur="1" fill="hold">
                                          <p:stCondLst>
                                            <p:cond delay="1000"/>
                                          </p:stCondLst>
                                        </p:cTn>
                                        <p:tgtEl>
                                          <p:spTgt spid="7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75"/>
                                        </p:tgtEl>
                                      </p:cBhvr>
                                    </p:animEffect>
                                    <p:set>
                                      <p:cBhvr>
                                        <p:cTn dur="1" fill="hold">
                                          <p:stCondLst>
                                            <p:cond delay="1000"/>
                                          </p:stCondLst>
                                        </p:cTn>
                                        <p:tgtEl>
                                          <p:spTgt spid="75"/>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1000"/>
                                        <p:tgtEl>
                                          <p:spTgt spid="73"/>
                                        </p:tgtEl>
                                      </p:cBhvr>
                                    </p:animEffect>
                                  </p:childTnLst>
                                </p:cTn>
                              </p:par>
                              <p:par>
                                <p:cTn fill="hold" nodeType="with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par>
                                <p:cTn fill="hold" nodeType="with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par>
                                <p:cTn fill="hold" nodeType="with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par>
                                <p:cTn fill="hold" nodeType="with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Provider Networks/Groups</a:t>
            </a:r>
            <a:endParaRPr/>
          </a:p>
        </p:txBody>
      </p:sp>
      <p:sp>
        <p:nvSpPr>
          <p:cNvPr id="89" name="Google Shape;89;p17"/>
          <p:cNvSpPr txBox="1"/>
          <p:nvPr>
            <p:ph idx="1" type="body"/>
          </p:nvPr>
        </p:nvSpPr>
        <p:spPr>
          <a:xfrm>
            <a:off x="311700" y="1000075"/>
            <a:ext cx="8520600" cy="3900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275"/>
              <a:buNone/>
            </a:pPr>
            <a:r>
              <a:rPr lang="en" sz="1200"/>
              <a:t>Iterative Development</a:t>
            </a:r>
            <a:endParaRPr sz="1200"/>
          </a:p>
          <a:p>
            <a:pPr indent="0" lvl="0" marL="0" rtl="0" algn="l">
              <a:lnSpc>
                <a:spcPct val="95000"/>
              </a:lnSpc>
              <a:spcBef>
                <a:spcPts val="1200"/>
              </a:spcBef>
              <a:spcAft>
                <a:spcPts val="1200"/>
              </a:spcAft>
              <a:buSzPts val="275"/>
              <a:buNone/>
            </a:pPr>
            <a:r>
              <a:t/>
            </a:r>
            <a:endParaRPr sz="1187"/>
          </a:p>
        </p:txBody>
      </p:sp>
      <p:sp>
        <p:nvSpPr>
          <p:cNvPr id="90" name="Google Shape;90;p17"/>
          <p:cNvSpPr txBox="1"/>
          <p:nvPr/>
        </p:nvSpPr>
        <p:spPr>
          <a:xfrm>
            <a:off x="4503975" y="2354275"/>
            <a:ext cx="3588300" cy="29772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in-network negotiated rate object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"billing_code": "27447",</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"negotiated_rates":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"provider_references":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"negotiated_prices":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"negotiated_type": "negotiated",</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"negotiated_rate": 123.45</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91" name="Google Shape;91;p17"/>
          <p:cNvSpPr txBox="1"/>
          <p:nvPr/>
        </p:nvSpPr>
        <p:spPr>
          <a:xfrm>
            <a:off x="152975" y="1414375"/>
            <a:ext cx="3588300" cy="34170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in-network file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"plan_name": "medicare",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"provider_references":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"provider_group_id":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r>
              <a:rPr lang="en" sz="1000">
                <a:solidFill>
                  <a:srgbClr val="24292F"/>
                </a:solidFill>
                <a:highlight>
                  <a:srgbClr val="FFFFFF"/>
                </a:highlight>
                <a:latin typeface="Courier New"/>
                <a:ea typeface="Courier New"/>
                <a:cs typeface="Courier New"/>
                <a:sym typeface="Courier New"/>
              </a:rPr>
              <a:t>provider_groups</a:t>
            </a:r>
            <a:r>
              <a:rPr lang="en" sz="1000">
                <a:solidFill>
                  <a:srgbClr val="24292F"/>
                </a:solidFill>
                <a:highlight>
                  <a:srgbClr val="FFFFFF"/>
                </a:highlight>
                <a:latin typeface="Courier New"/>
                <a:ea typeface="Courier New"/>
                <a:cs typeface="Courier New"/>
                <a:sym typeface="Courier New"/>
              </a:rPr>
              <a:t>": </a:t>
            </a: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"npi": [2222222222],</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"tin":{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"type": "ein",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"value": "11-1111111"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92" name="Google Shape;92;p17"/>
          <p:cNvSpPr txBox="1"/>
          <p:nvPr/>
        </p:nvSpPr>
        <p:spPr>
          <a:xfrm>
            <a:off x="4446625" y="328325"/>
            <a:ext cx="4350900" cy="23175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in-network file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"plan_name": "medicare",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"provider_references":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"provider_group_id":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"location": "</a:t>
            </a:r>
            <a:r>
              <a:rPr lang="en" sz="1000" u="sng">
                <a:solidFill>
                  <a:schemeClr val="hlink"/>
                </a:solidFill>
                <a:highlight>
                  <a:srgbClr val="FFFFFF"/>
                </a:highlight>
                <a:latin typeface="Courier New"/>
                <a:ea typeface="Courier New"/>
                <a:cs typeface="Courier New"/>
                <a:sym typeface="Courier New"/>
                <a:hlinkClick r:id="rId3"/>
              </a:rPr>
              <a:t>https://www.cms.gov/providers.json</a:t>
            </a: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93" name="Google Shape;93;p17"/>
          <p:cNvSpPr/>
          <p:nvPr/>
        </p:nvSpPr>
        <p:spPr>
          <a:xfrm>
            <a:off x="2151950" y="2569625"/>
            <a:ext cx="241500" cy="220500"/>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7"/>
          <p:cNvSpPr/>
          <p:nvPr/>
        </p:nvSpPr>
        <p:spPr>
          <a:xfrm flipH="1" rot="10800000">
            <a:off x="6723575" y="3503399"/>
            <a:ext cx="241500" cy="220500"/>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5" name="Google Shape;95;p17"/>
          <p:cNvCxnSpPr>
            <a:stCxn id="93" idx="3"/>
            <a:endCxn id="94" idx="1"/>
          </p:cNvCxnSpPr>
          <p:nvPr/>
        </p:nvCxnSpPr>
        <p:spPr>
          <a:xfrm>
            <a:off x="2393450" y="2679875"/>
            <a:ext cx="4330200" cy="933900"/>
          </a:xfrm>
          <a:prstGeom prst="straightConnector1">
            <a:avLst/>
          </a:prstGeom>
          <a:noFill/>
          <a:ln cap="flat" cmpd="sng" w="9525">
            <a:solidFill>
              <a:schemeClr val="dk2"/>
            </a:solidFill>
            <a:prstDash val="solid"/>
            <a:round/>
            <a:headEnd len="med" w="med" type="none"/>
            <a:tailEnd len="med" w="med" type="triangle"/>
          </a:ln>
        </p:spPr>
      </p:cxnSp>
      <p:sp>
        <p:nvSpPr>
          <p:cNvPr id="96" name="Google Shape;96;p17"/>
          <p:cNvSpPr/>
          <p:nvPr/>
        </p:nvSpPr>
        <p:spPr>
          <a:xfrm>
            <a:off x="430450" y="2795325"/>
            <a:ext cx="2225400" cy="15432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7" name="Google Shape;97;p17"/>
          <p:cNvCxnSpPr>
            <a:stCxn id="96" idx="3"/>
          </p:cNvCxnSpPr>
          <p:nvPr/>
        </p:nvCxnSpPr>
        <p:spPr>
          <a:xfrm flipH="1" rot="10800000">
            <a:off x="2655850" y="1892625"/>
            <a:ext cx="2225400" cy="1674300"/>
          </a:xfrm>
          <a:prstGeom prst="straightConnector1">
            <a:avLst/>
          </a:prstGeom>
          <a:noFill/>
          <a:ln cap="flat" cmpd="sng" w="9525">
            <a:solidFill>
              <a:schemeClr val="dk2"/>
            </a:solidFill>
            <a:prstDash val="solid"/>
            <a:round/>
            <a:headEnd len="med" w="med" type="none"/>
            <a:tailEnd len="med" w="med" type="triangle"/>
          </a:ln>
        </p:spPr>
      </p:cxnSp>
      <p:sp>
        <p:nvSpPr>
          <p:cNvPr id="98" name="Google Shape;98;p17"/>
          <p:cNvSpPr/>
          <p:nvPr/>
        </p:nvSpPr>
        <p:spPr>
          <a:xfrm>
            <a:off x="6440350" y="1483600"/>
            <a:ext cx="241500" cy="220500"/>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9" name="Google Shape;99;p17"/>
          <p:cNvCxnSpPr>
            <a:stCxn id="98" idx="2"/>
            <a:endCxn id="94" idx="2"/>
          </p:cNvCxnSpPr>
          <p:nvPr/>
        </p:nvCxnSpPr>
        <p:spPr>
          <a:xfrm>
            <a:off x="6561100" y="1704100"/>
            <a:ext cx="283200" cy="17994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par>
                                <p:cTn fill="hold" nodeType="with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par>
                                <p:cTn fill="hold" nodeType="with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par>
                                <p:cTn fill="hold" nodeType="with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Provider Networks/Groups</a:t>
            </a:r>
            <a:endParaRPr/>
          </a:p>
        </p:txBody>
      </p:sp>
      <p:sp>
        <p:nvSpPr>
          <p:cNvPr id="105" name="Google Shape;105;p18"/>
          <p:cNvSpPr txBox="1"/>
          <p:nvPr>
            <p:ph idx="1" type="body"/>
          </p:nvPr>
        </p:nvSpPr>
        <p:spPr>
          <a:xfrm>
            <a:off x="311700" y="1000075"/>
            <a:ext cx="8520600" cy="3900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275"/>
              <a:buNone/>
            </a:pPr>
            <a:r>
              <a:rPr lang="en" sz="1200"/>
              <a:t>Iterative Development</a:t>
            </a:r>
            <a:endParaRPr sz="1200"/>
          </a:p>
          <a:p>
            <a:pPr indent="0" lvl="0" marL="0" rtl="0" algn="l">
              <a:lnSpc>
                <a:spcPct val="95000"/>
              </a:lnSpc>
              <a:spcBef>
                <a:spcPts val="1200"/>
              </a:spcBef>
              <a:spcAft>
                <a:spcPts val="1200"/>
              </a:spcAft>
              <a:buSzPts val="275"/>
              <a:buNone/>
            </a:pPr>
            <a:r>
              <a:t/>
            </a:r>
            <a:endParaRPr sz="1187"/>
          </a:p>
        </p:txBody>
      </p:sp>
      <p:sp>
        <p:nvSpPr>
          <p:cNvPr id="106" name="Google Shape;106;p18"/>
          <p:cNvSpPr txBox="1"/>
          <p:nvPr/>
        </p:nvSpPr>
        <p:spPr>
          <a:xfrm>
            <a:off x="152975" y="1414375"/>
            <a:ext cx="3588300" cy="34170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in-network file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"plan_name": "medicare",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"provider_references":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"provider_group_id":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"npi": [2222222222],</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"tin":{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"type": "ein",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"value": "11-1111111"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107" name="Google Shape;107;p18"/>
          <p:cNvSpPr txBox="1"/>
          <p:nvPr/>
        </p:nvSpPr>
        <p:spPr>
          <a:xfrm>
            <a:off x="4436125" y="308100"/>
            <a:ext cx="4350900" cy="23175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in-network file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"plan_name": "medicare",</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"provider_references":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"provider_group_id": 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"location": "</a:t>
            </a:r>
            <a:r>
              <a:rPr lang="en" sz="1000" u="sng">
                <a:solidFill>
                  <a:schemeClr val="hlink"/>
                </a:solidFill>
                <a:highlight>
                  <a:srgbClr val="FFFFFF"/>
                </a:highlight>
                <a:latin typeface="Courier New"/>
                <a:ea typeface="Courier New"/>
                <a:cs typeface="Courier New"/>
                <a:sym typeface="Courier New"/>
                <a:hlinkClick r:id="rId3"/>
              </a:rPr>
              <a:t>https://www.cms.gov/providers.json</a:t>
            </a: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p>
        </p:txBody>
      </p:sp>
      <p:sp>
        <p:nvSpPr>
          <p:cNvPr id="108" name="Google Shape;108;p18"/>
          <p:cNvSpPr txBox="1"/>
          <p:nvPr/>
        </p:nvSpPr>
        <p:spPr>
          <a:xfrm>
            <a:off x="4436125" y="2599350"/>
            <a:ext cx="3210900" cy="2471400"/>
          </a:xfrm>
          <a:prstGeom prst="rect">
            <a:avLst/>
          </a:prstGeom>
          <a:noFill/>
          <a:ln>
            <a:noFill/>
          </a:ln>
        </p:spPr>
        <p:txBody>
          <a:bodyPr anchorCtr="0" anchor="t" bIns="91425" lIns="91425" spcFirstLastPara="1" rIns="91425" wrap="square" tIns="91425">
            <a:spAutoFit/>
          </a:bodyPr>
          <a:lstStyle/>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URL to providers.json</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 "provider_groups": [</a:t>
            </a:r>
            <a:r>
              <a:rPr lang="en" sz="1000">
                <a:solidFill>
                  <a:srgbClr val="24292F"/>
                </a:solidFill>
                <a:highlight>
                  <a:srgbClr val="FFFFFF"/>
                </a:highlight>
                <a:latin typeface="Courier New"/>
                <a:ea typeface="Courier New"/>
                <a:cs typeface="Courier New"/>
                <a:sym typeface="Courier New"/>
              </a:rPr>
              <a:t>{</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"npi": [2222222222],</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"tin":{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"type": "ein",</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"value": "11-1111111"</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Clr>
                <a:schemeClr val="dk1"/>
              </a:buClr>
              <a:buSzPts val="1100"/>
              <a:buFont typeface="Arial"/>
              <a:buNone/>
            </a:pPr>
            <a:r>
              <a:rPr lang="en" sz="1000">
                <a:solidFill>
                  <a:srgbClr val="24292F"/>
                </a:solidFill>
                <a:highlight>
                  <a:srgbClr val="FFFFFF"/>
                </a:highlight>
                <a:latin typeface="Courier New"/>
                <a:ea typeface="Courier New"/>
                <a:cs typeface="Courier New"/>
                <a:sym typeface="Courier New"/>
              </a:rPr>
              <a:t>   }</a:t>
            </a:r>
            <a:endParaRPr sz="10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1000">
                <a:solidFill>
                  <a:srgbClr val="24292F"/>
                </a:solidFill>
                <a:highlight>
                  <a:srgbClr val="FFFFFF"/>
                </a:highlight>
                <a:latin typeface="Courier New"/>
                <a:ea typeface="Courier New"/>
                <a:cs typeface="Courier New"/>
                <a:sym typeface="Courier New"/>
              </a:rPr>
              <a:t> }</a:t>
            </a:r>
            <a:r>
              <a:rPr lang="en" sz="900">
                <a:solidFill>
                  <a:srgbClr val="24292F"/>
                </a:solidFill>
                <a:highlight>
                  <a:srgbClr val="FFFFFF"/>
                </a:highlight>
                <a:latin typeface="Courier New"/>
                <a:ea typeface="Courier New"/>
                <a:cs typeface="Courier New"/>
                <a:sym typeface="Courier New"/>
              </a:rPr>
              <a:t>]</a:t>
            </a:r>
            <a:endParaRPr sz="900">
              <a:solidFill>
                <a:srgbClr val="24292F"/>
              </a:solidFill>
              <a:highlight>
                <a:srgbClr val="FFFFFF"/>
              </a:highlight>
              <a:latin typeface="Courier New"/>
              <a:ea typeface="Courier New"/>
              <a:cs typeface="Courier New"/>
              <a:sym typeface="Courier New"/>
            </a:endParaRPr>
          </a:p>
          <a:p>
            <a:pPr indent="0" lvl="0" marL="0" rtl="0" algn="l">
              <a:lnSpc>
                <a:spcPct val="142857"/>
              </a:lnSpc>
              <a:spcBef>
                <a:spcPts val="0"/>
              </a:spcBef>
              <a:spcAft>
                <a:spcPts val="0"/>
              </a:spcAft>
              <a:buNone/>
            </a:pPr>
            <a:r>
              <a:rPr lang="en" sz="900">
                <a:solidFill>
                  <a:srgbClr val="24292F"/>
                </a:solidFill>
                <a:highlight>
                  <a:srgbClr val="FFFFFF"/>
                </a:highlight>
                <a:latin typeface="Courier New"/>
                <a:ea typeface="Courier New"/>
                <a:cs typeface="Courier New"/>
                <a:sym typeface="Courier New"/>
              </a:rPr>
              <a:t>}</a:t>
            </a:r>
            <a:endParaRPr sz="900">
              <a:solidFill>
                <a:srgbClr val="24292F"/>
              </a:solidFill>
              <a:highlight>
                <a:srgbClr val="FFFFFF"/>
              </a:highlight>
              <a:latin typeface="Courier New"/>
              <a:ea typeface="Courier New"/>
              <a:cs typeface="Courier New"/>
              <a:sym typeface="Courier New"/>
            </a:endParaRPr>
          </a:p>
          <a:p>
            <a:pPr indent="0" lvl="0" marL="0" rtl="0" algn="l">
              <a:spcBef>
                <a:spcPts val="0"/>
              </a:spcBef>
              <a:spcAft>
                <a:spcPts val="0"/>
              </a:spcAft>
              <a:buNone/>
            </a:pPr>
            <a:r>
              <a:t/>
            </a:r>
            <a:endParaRPr sz="1000">
              <a:solidFill>
                <a:srgbClr val="24292F"/>
              </a:solidFill>
              <a:highlight>
                <a:srgbClr val="FFFFFF"/>
              </a:highlight>
              <a:latin typeface="Courier New"/>
              <a:ea typeface="Courier New"/>
              <a:cs typeface="Courier New"/>
              <a:sym typeface="Courier New"/>
            </a:endParaRPr>
          </a:p>
        </p:txBody>
      </p:sp>
      <p:cxnSp>
        <p:nvCxnSpPr>
          <p:cNvPr id="109" name="Google Shape;109;p18"/>
          <p:cNvCxnSpPr/>
          <p:nvPr/>
        </p:nvCxnSpPr>
        <p:spPr>
          <a:xfrm flipH="1">
            <a:off x="5563575" y="1900225"/>
            <a:ext cx="1222800" cy="824100"/>
          </a:xfrm>
          <a:prstGeom prst="straightConnector1">
            <a:avLst/>
          </a:prstGeom>
          <a:noFill/>
          <a:ln cap="flat" cmpd="sng" w="9525">
            <a:solidFill>
              <a:schemeClr val="dk2"/>
            </a:solidFill>
            <a:prstDash val="solid"/>
            <a:round/>
            <a:headEnd len="med" w="med" type="none"/>
            <a:tailEnd len="med" w="med" type="triangle"/>
          </a:ln>
        </p:spPr>
      </p:cxnSp>
      <p:sp>
        <p:nvSpPr>
          <p:cNvPr id="110" name="Google Shape;110;p18"/>
          <p:cNvSpPr/>
          <p:nvPr/>
        </p:nvSpPr>
        <p:spPr>
          <a:xfrm>
            <a:off x="378000" y="2802950"/>
            <a:ext cx="2435400" cy="14853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8"/>
          <p:cNvSpPr/>
          <p:nvPr/>
        </p:nvSpPr>
        <p:spPr>
          <a:xfrm>
            <a:off x="4436125" y="3092400"/>
            <a:ext cx="2435400" cy="14853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2" name="Google Shape;112;p18"/>
          <p:cNvCxnSpPr>
            <a:stCxn id="110" idx="3"/>
            <a:endCxn id="111" idx="1"/>
          </p:cNvCxnSpPr>
          <p:nvPr/>
        </p:nvCxnSpPr>
        <p:spPr>
          <a:xfrm>
            <a:off x="2813400" y="3545600"/>
            <a:ext cx="1622700" cy="2895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1000"/>
                                        <p:tgtEl>
                                          <p:spTgt spid="108"/>
                                        </p:tgtEl>
                                      </p:cBhvr>
                                    </p:animEffect>
                                  </p:childTnLst>
                                </p:cTn>
                              </p:par>
                              <p:par>
                                <p:cTn fill="hold" nodeType="with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1000"/>
                                        <p:tgtEl>
                                          <p:spTgt spid="1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1000"/>
                                        <p:tgtEl>
                                          <p:spTgt spid="111"/>
                                        </p:tgtEl>
                                      </p:cBhvr>
                                    </p:animEffect>
                                  </p:childTnLst>
                                </p:cTn>
                              </p:par>
                              <p:par>
                                <p:cTn fill="hold" nodeType="with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1000"/>
                                        <p:tgtEl>
                                          <p:spTgt spid="1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Implementation Example</a:t>
            </a:r>
            <a:endParaRPr/>
          </a:p>
        </p:txBody>
      </p:sp>
      <p:sp>
        <p:nvSpPr>
          <p:cNvPr id="118" name="Google Shape;118;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rPr lang="en"/>
              <a:t>3 things needed to use external provider networks.</a:t>
            </a:r>
            <a:endParaRPr/>
          </a:p>
          <a:p>
            <a:pPr indent="-342900" lvl="0" marL="457200" rtl="0" algn="l">
              <a:spcBef>
                <a:spcPts val="1200"/>
              </a:spcBef>
              <a:spcAft>
                <a:spcPts val="0"/>
              </a:spcAft>
              <a:buSzPts val="1800"/>
              <a:buChar char="●"/>
            </a:pPr>
            <a:r>
              <a:rPr lang="en" u="sng">
                <a:solidFill>
                  <a:schemeClr val="hlink"/>
                </a:solidFill>
                <a:hlinkClick r:id="rId3"/>
              </a:rPr>
              <a:t>Provider Reference Location</a:t>
            </a:r>
            <a:r>
              <a:rPr lang="en" u="sng">
                <a:solidFill>
                  <a:schemeClr val="hlink"/>
                </a:solidFill>
                <a:hlinkClick r:id="rId4"/>
              </a:rPr>
              <a:t> Defined</a:t>
            </a:r>
            <a:endParaRPr/>
          </a:p>
          <a:p>
            <a:pPr indent="-342900" lvl="0" marL="457200" rtl="0" algn="l">
              <a:spcBef>
                <a:spcPts val="0"/>
              </a:spcBef>
              <a:spcAft>
                <a:spcPts val="0"/>
              </a:spcAft>
              <a:buSzPts val="1800"/>
              <a:buChar char="●"/>
            </a:pPr>
            <a:r>
              <a:rPr lang="en" u="sng">
                <a:solidFill>
                  <a:schemeClr val="hlink"/>
                </a:solidFill>
                <a:hlinkClick r:id="rId5"/>
              </a:rPr>
              <a:t>External Provider Group/Network File</a:t>
            </a:r>
            <a:endParaRPr/>
          </a:p>
          <a:p>
            <a:pPr indent="-342900" lvl="0" marL="457200" rtl="0" algn="l">
              <a:spcBef>
                <a:spcPts val="0"/>
              </a:spcBef>
              <a:spcAft>
                <a:spcPts val="0"/>
              </a:spcAft>
              <a:buSzPts val="1800"/>
              <a:buChar char="●"/>
            </a:pPr>
            <a:r>
              <a:rPr lang="en" u="sng">
                <a:solidFill>
                  <a:schemeClr val="hlink"/>
                </a:solidFill>
                <a:hlinkClick r:id="rId6"/>
              </a:rPr>
              <a:t>Reference ID in Negotiated Rate Object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0"/>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Other Valid In-network Files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1"/>
          <p:cNvSpPr/>
          <p:nvPr/>
        </p:nvSpPr>
        <p:spPr>
          <a:xfrm>
            <a:off x="6217075" y="2096975"/>
            <a:ext cx="161400" cy="2112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1"/>
          <p:cNvSpPr/>
          <p:nvPr/>
        </p:nvSpPr>
        <p:spPr>
          <a:xfrm>
            <a:off x="5119650" y="2615200"/>
            <a:ext cx="161400" cy="2112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1"/>
          <p:cNvSpPr txBox="1"/>
          <p:nvPr>
            <p:ph idx="1" type="body"/>
          </p:nvPr>
        </p:nvSpPr>
        <p:spPr>
          <a:xfrm>
            <a:off x="306825" y="728875"/>
            <a:ext cx="5087700" cy="3727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100">
                <a:solidFill>
                  <a:schemeClr val="dk1"/>
                </a:solidFill>
              </a:rPr>
              <a:t>{</a:t>
            </a:r>
            <a:endParaRPr sz="1100">
              <a:solidFill>
                <a:schemeClr val="dk1"/>
              </a:solidFill>
            </a:endParaRPr>
          </a:p>
          <a:p>
            <a:pPr indent="0" lvl="0" marL="0" rtl="0" algn="l">
              <a:spcBef>
                <a:spcPts val="0"/>
              </a:spcBef>
              <a:spcAft>
                <a:spcPts val="0"/>
              </a:spcAft>
              <a:buNone/>
            </a:pPr>
            <a:r>
              <a:rPr lang="en" sz="1100">
                <a:solidFill>
                  <a:schemeClr val="dk1"/>
                </a:solidFill>
              </a:rPr>
              <a:t>  "reporting_entity_name": "cms",</a:t>
            </a:r>
            <a:endParaRPr sz="1100">
              <a:solidFill>
                <a:schemeClr val="dk1"/>
              </a:solidFill>
            </a:endParaRPr>
          </a:p>
          <a:p>
            <a:pPr indent="0" lvl="0" marL="0" rtl="0" algn="l">
              <a:spcBef>
                <a:spcPts val="0"/>
              </a:spcBef>
              <a:spcAft>
                <a:spcPts val="0"/>
              </a:spcAft>
              <a:buNone/>
            </a:pPr>
            <a:r>
              <a:rPr lang="en" sz="1100">
                <a:solidFill>
                  <a:schemeClr val="dk1"/>
                </a:solidFill>
              </a:rPr>
              <a:t>  "reporting_entity_type": "cms",</a:t>
            </a:r>
            <a:endParaRPr sz="1100">
              <a:solidFill>
                <a:schemeClr val="dk1"/>
              </a:solidFill>
            </a:endParaRPr>
          </a:p>
          <a:p>
            <a:pPr indent="0" lvl="0" marL="0" rtl="0" algn="l">
              <a:spcBef>
                <a:spcPts val="0"/>
              </a:spcBef>
              <a:spcAft>
                <a:spcPts val="0"/>
              </a:spcAft>
              <a:buNone/>
            </a:pPr>
            <a:r>
              <a:rPr lang="en" sz="1100">
                <a:solidFill>
                  <a:schemeClr val="dk1"/>
                </a:solidFill>
              </a:rPr>
              <a:t>  "reporting_structure":[{</a:t>
            </a:r>
            <a:endParaRPr sz="1100">
              <a:solidFill>
                <a:schemeClr val="dk1"/>
              </a:solidFill>
            </a:endParaRPr>
          </a:p>
          <a:p>
            <a:pPr indent="0" lvl="0" marL="0" rtl="0" algn="l">
              <a:spcBef>
                <a:spcPts val="0"/>
              </a:spcBef>
              <a:spcAft>
                <a:spcPts val="0"/>
              </a:spcAft>
              <a:buNone/>
            </a:pPr>
            <a:r>
              <a:rPr lang="en" sz="1100">
                <a:solidFill>
                  <a:schemeClr val="dk1"/>
                </a:solidFill>
              </a:rPr>
              <a:t>	   "reporting_plans": [{</a:t>
            </a:r>
            <a:endParaRPr sz="1100">
              <a:solidFill>
                <a:schemeClr val="dk1"/>
              </a:solidFill>
            </a:endParaRPr>
          </a:p>
          <a:p>
            <a:pPr indent="0" lvl="0" marL="0" rtl="0" algn="l">
              <a:spcBef>
                <a:spcPts val="0"/>
              </a:spcBef>
              <a:spcAft>
                <a:spcPts val="0"/>
              </a:spcAft>
              <a:buNone/>
            </a:pPr>
            <a:r>
              <a:rPr lang="en" sz="1100">
                <a:solidFill>
                  <a:schemeClr val="dk1"/>
                </a:solidFill>
              </a:rPr>
              <a:t>		"plan_name": "medicare",</a:t>
            </a:r>
            <a:endParaRPr sz="1100">
              <a:solidFill>
                <a:schemeClr val="dk1"/>
              </a:solidFill>
            </a:endParaRPr>
          </a:p>
          <a:p>
            <a:pPr indent="0" lvl="0" marL="0" rtl="0" algn="l">
              <a:spcBef>
                <a:spcPts val="0"/>
              </a:spcBef>
              <a:spcAft>
                <a:spcPts val="0"/>
              </a:spcAft>
              <a:buNone/>
            </a:pPr>
            <a:r>
              <a:rPr lang="en" sz="1100">
                <a:solidFill>
                  <a:schemeClr val="dk1"/>
                </a:solidFill>
              </a:rPr>
              <a:t>		"plan_id_type": "hios",</a:t>
            </a:r>
            <a:endParaRPr sz="1100">
              <a:solidFill>
                <a:schemeClr val="dk1"/>
              </a:solidFill>
            </a:endParaRPr>
          </a:p>
          <a:p>
            <a:pPr indent="0" lvl="0" marL="0" rtl="0" algn="l">
              <a:spcBef>
                <a:spcPts val="0"/>
              </a:spcBef>
              <a:spcAft>
                <a:spcPts val="0"/>
              </a:spcAft>
              <a:buNone/>
            </a:pPr>
            <a:r>
              <a:rPr lang="en" sz="1100">
                <a:solidFill>
                  <a:schemeClr val="dk1"/>
                </a:solidFill>
              </a:rPr>
              <a:t>		"plan_id": "11111111111",</a:t>
            </a:r>
            <a:endParaRPr sz="1100">
              <a:solidFill>
                <a:schemeClr val="dk1"/>
              </a:solidFill>
            </a:endParaRPr>
          </a:p>
          <a:p>
            <a:pPr indent="0" lvl="0" marL="0" rtl="0" algn="l">
              <a:spcBef>
                <a:spcPts val="0"/>
              </a:spcBef>
              <a:spcAft>
                <a:spcPts val="0"/>
              </a:spcAft>
              <a:buNone/>
            </a:pPr>
            <a:r>
              <a:rPr lang="en" sz="1100">
                <a:solidFill>
                  <a:schemeClr val="dk1"/>
                </a:solidFill>
              </a:rPr>
              <a:t>		"plan_market_type": "individual"</a:t>
            </a:r>
            <a:endParaRPr sz="1100">
              <a:solidFill>
                <a:schemeClr val="dk1"/>
              </a:solidFill>
            </a:endParaRPr>
          </a:p>
          <a:p>
            <a:pPr indent="0" lvl="0" marL="0" rtl="0" algn="l">
              <a:spcBef>
                <a:spcPts val="0"/>
              </a:spcBef>
              <a:spcAft>
                <a:spcPts val="0"/>
              </a:spcAft>
              <a:buNone/>
            </a:pPr>
            <a:r>
              <a:rPr lang="en" sz="1100">
                <a:solidFill>
                  <a:schemeClr val="dk1"/>
                </a:solidFill>
              </a:rPr>
              <a:t>	  },{</a:t>
            </a:r>
            <a:endParaRPr sz="1100">
              <a:solidFill>
                <a:schemeClr val="dk1"/>
              </a:solidFill>
            </a:endParaRPr>
          </a:p>
          <a:p>
            <a:pPr indent="0" lvl="0" marL="0" rtl="0" algn="l">
              <a:spcBef>
                <a:spcPts val="0"/>
              </a:spcBef>
              <a:spcAft>
                <a:spcPts val="0"/>
              </a:spcAft>
              <a:buNone/>
            </a:pPr>
            <a:r>
              <a:rPr lang="en" sz="1100">
                <a:solidFill>
                  <a:schemeClr val="dk1"/>
                </a:solidFill>
              </a:rPr>
              <a:t>		"plan_name": "medicaid",</a:t>
            </a:r>
            <a:endParaRPr sz="1100">
              <a:solidFill>
                <a:schemeClr val="dk1"/>
              </a:solidFill>
            </a:endParaRPr>
          </a:p>
          <a:p>
            <a:pPr indent="0" lvl="0" marL="0" rtl="0" algn="l">
              <a:spcBef>
                <a:spcPts val="0"/>
              </a:spcBef>
              <a:spcAft>
                <a:spcPts val="0"/>
              </a:spcAft>
              <a:buNone/>
            </a:pPr>
            <a:r>
              <a:rPr lang="en" sz="1100">
                <a:solidFill>
                  <a:schemeClr val="dk1"/>
                </a:solidFill>
              </a:rPr>
              <a:t>		"plan_id_type": "hios",</a:t>
            </a:r>
            <a:endParaRPr sz="1100">
              <a:solidFill>
                <a:schemeClr val="dk1"/>
              </a:solidFill>
            </a:endParaRPr>
          </a:p>
          <a:p>
            <a:pPr indent="0" lvl="0" marL="0" rtl="0" algn="l">
              <a:spcBef>
                <a:spcPts val="0"/>
              </a:spcBef>
              <a:spcAft>
                <a:spcPts val="0"/>
              </a:spcAft>
              <a:buNone/>
            </a:pPr>
            <a:r>
              <a:rPr lang="en" sz="1100">
                <a:solidFill>
                  <a:schemeClr val="dk1"/>
                </a:solidFill>
              </a:rPr>
              <a:t>		"plan_id": "0000000000",</a:t>
            </a:r>
            <a:endParaRPr sz="1100">
              <a:solidFill>
                <a:schemeClr val="dk1"/>
              </a:solidFill>
            </a:endParaRPr>
          </a:p>
          <a:p>
            <a:pPr indent="0" lvl="0" marL="0" rtl="0" algn="l">
              <a:spcBef>
                <a:spcPts val="0"/>
              </a:spcBef>
              <a:spcAft>
                <a:spcPts val="0"/>
              </a:spcAft>
              <a:buNone/>
            </a:pPr>
            <a:r>
              <a:rPr lang="en" sz="1100">
                <a:solidFill>
                  <a:schemeClr val="dk1"/>
                </a:solidFill>
              </a:rPr>
              <a:t>		"plan_market_type": "individual"</a:t>
            </a:r>
            <a:endParaRPr sz="1100">
              <a:solidFill>
                <a:schemeClr val="dk1"/>
              </a:solidFill>
            </a:endParaRPr>
          </a:p>
          <a:p>
            <a:pPr indent="0" lvl="0" marL="0" rtl="0" algn="l">
              <a:spcBef>
                <a:spcPts val="0"/>
              </a:spcBef>
              <a:spcAft>
                <a:spcPts val="0"/>
              </a:spcAft>
              <a:buNone/>
            </a:pPr>
            <a:r>
              <a:rPr lang="en" sz="1100">
                <a:solidFill>
                  <a:schemeClr val="dk1"/>
                </a:solidFill>
              </a:rPr>
              <a:t>	  }],</a:t>
            </a:r>
            <a:endParaRPr sz="1100">
              <a:solidFill>
                <a:schemeClr val="dk1"/>
              </a:solidFill>
            </a:endParaRPr>
          </a:p>
          <a:p>
            <a:pPr indent="0" lvl="0" marL="0" rtl="0" algn="l">
              <a:spcBef>
                <a:spcPts val="0"/>
              </a:spcBef>
              <a:spcAft>
                <a:spcPts val="0"/>
              </a:spcAft>
              <a:buNone/>
            </a:pPr>
            <a:r>
              <a:rPr lang="en" sz="1100">
                <a:solidFill>
                  <a:schemeClr val="dk1"/>
                </a:solidFill>
              </a:rPr>
              <a:t>	  "in_network_file": {</a:t>
            </a:r>
            <a:endParaRPr sz="1100">
              <a:solidFill>
                <a:schemeClr val="dk1"/>
              </a:solidFill>
            </a:endParaRPr>
          </a:p>
          <a:p>
            <a:pPr indent="0" lvl="0" marL="0" rtl="0" algn="l">
              <a:spcBef>
                <a:spcPts val="0"/>
              </a:spcBef>
              <a:spcAft>
                <a:spcPts val="0"/>
              </a:spcAft>
              <a:buNone/>
            </a:pPr>
            <a:r>
              <a:rPr lang="en" sz="1100">
                <a:solidFill>
                  <a:schemeClr val="dk1"/>
                </a:solidFill>
              </a:rPr>
              <a:t>		"description": "In-network file",</a:t>
            </a:r>
            <a:endParaRPr sz="1100">
              <a:solidFill>
                <a:schemeClr val="dk1"/>
              </a:solidFill>
            </a:endParaRPr>
          </a:p>
          <a:p>
            <a:pPr indent="0" lvl="0" marL="0" rtl="0" algn="l">
              <a:spcBef>
                <a:spcPts val="0"/>
              </a:spcBef>
              <a:spcAft>
                <a:spcPts val="0"/>
              </a:spcAft>
              <a:buNone/>
            </a:pPr>
            <a:r>
              <a:rPr lang="en" sz="1100">
                <a:solidFill>
                  <a:schemeClr val="dk1"/>
                </a:solidFill>
              </a:rPr>
              <a:t>		"file": "https://www.cms.com/files/in-network-file-123134.json"</a:t>
            </a:r>
            <a:endParaRPr sz="1100">
              <a:solidFill>
                <a:schemeClr val="dk1"/>
              </a:solidFill>
            </a:endParaRPr>
          </a:p>
          <a:p>
            <a:pPr indent="0" lvl="0" marL="0" rtl="0" algn="l">
              <a:spcBef>
                <a:spcPts val="0"/>
              </a:spcBef>
              <a:spcAft>
                <a:spcPts val="0"/>
              </a:spcAft>
              <a:buNone/>
            </a:pPr>
            <a:r>
              <a:rPr lang="en" sz="1100">
                <a:solidFill>
                  <a:schemeClr val="dk1"/>
                </a:solidFill>
              </a:rPr>
              <a:t>	  }</a:t>
            </a:r>
            <a:endParaRPr sz="1100">
              <a:solidFill>
                <a:schemeClr val="dk1"/>
              </a:solidFill>
            </a:endParaRPr>
          </a:p>
          <a:p>
            <a:pPr indent="0" lvl="0" marL="0" rtl="0" algn="l">
              <a:spcBef>
                <a:spcPts val="0"/>
              </a:spcBef>
              <a:spcAft>
                <a:spcPts val="0"/>
              </a:spcAft>
              <a:buNone/>
            </a:pPr>
            <a:r>
              <a:rPr lang="en" sz="1100">
                <a:solidFill>
                  <a:schemeClr val="dk1"/>
                </a:solidFill>
              </a:rPr>
              <a:t>}]</a:t>
            </a:r>
            <a:endParaRPr sz="1100">
              <a:solidFill>
                <a:schemeClr val="dk1"/>
              </a:solidFill>
            </a:endParaRPr>
          </a:p>
        </p:txBody>
      </p:sp>
      <p:sp>
        <p:nvSpPr>
          <p:cNvPr id="131" name="Google Shape;131;p21"/>
          <p:cNvSpPr txBox="1"/>
          <p:nvPr/>
        </p:nvSpPr>
        <p:spPr>
          <a:xfrm>
            <a:off x="306825" y="180775"/>
            <a:ext cx="296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NEW TABLE OF CONTENTS FILE</a:t>
            </a:r>
            <a:endParaRPr/>
          </a:p>
        </p:txBody>
      </p:sp>
      <p:sp>
        <p:nvSpPr>
          <p:cNvPr id="132" name="Google Shape;132;p21"/>
          <p:cNvSpPr txBox="1"/>
          <p:nvPr/>
        </p:nvSpPr>
        <p:spPr>
          <a:xfrm>
            <a:off x="5837100" y="203875"/>
            <a:ext cx="19836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chemeClr val="dk1"/>
                </a:solidFill>
              </a:rPr>
              <a:t>2020-08-07_cms_index.json</a:t>
            </a:r>
            <a:endParaRPr/>
          </a:p>
        </p:txBody>
      </p:sp>
      <p:sp>
        <p:nvSpPr>
          <p:cNvPr id="133" name="Google Shape;133;p21"/>
          <p:cNvSpPr txBox="1"/>
          <p:nvPr>
            <p:ph idx="1" type="body"/>
          </p:nvPr>
        </p:nvSpPr>
        <p:spPr>
          <a:xfrm>
            <a:off x="5056875" y="821425"/>
            <a:ext cx="4044000" cy="919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100">
                <a:solidFill>
                  <a:schemeClr val="dk1"/>
                </a:solidFill>
              </a:rPr>
              <a:t>"in_network_file": {</a:t>
            </a:r>
            <a:endParaRPr sz="1100">
              <a:solidFill>
                <a:schemeClr val="dk1"/>
              </a:solidFill>
            </a:endParaRPr>
          </a:p>
          <a:p>
            <a:pPr indent="0" lvl="0" marL="0" rtl="0" algn="l">
              <a:spcBef>
                <a:spcPts val="0"/>
              </a:spcBef>
              <a:spcAft>
                <a:spcPts val="0"/>
              </a:spcAft>
              <a:buNone/>
            </a:pPr>
            <a:r>
              <a:rPr lang="en" sz="1100">
                <a:solidFill>
                  <a:schemeClr val="dk1"/>
                </a:solidFill>
              </a:rPr>
              <a:t>  "description": "In-network file",</a:t>
            </a:r>
            <a:endParaRPr sz="1100">
              <a:solidFill>
                <a:schemeClr val="dk1"/>
              </a:solidFill>
            </a:endParaRPr>
          </a:p>
          <a:p>
            <a:pPr indent="0" lvl="0" marL="0" rtl="0" algn="l">
              <a:spcBef>
                <a:spcPts val="0"/>
              </a:spcBef>
              <a:spcAft>
                <a:spcPts val="0"/>
              </a:spcAft>
              <a:buNone/>
            </a:pPr>
            <a:r>
              <a:rPr lang="en" sz="1100">
                <a:solidFill>
                  <a:schemeClr val="dk1"/>
                </a:solidFill>
              </a:rPr>
              <a:t>  </a:t>
            </a:r>
            <a:r>
              <a:rPr lang="en" sz="1100">
                <a:solidFill>
                  <a:schemeClr val="dk1"/>
                </a:solidFill>
              </a:rPr>
              <a:t>"file": "https://www.cms.com/files/in-network-file-123134.json"</a:t>
            </a:r>
            <a:endParaRPr sz="1100">
              <a:solidFill>
                <a:schemeClr val="dk1"/>
              </a:solidFill>
            </a:endParaRPr>
          </a:p>
          <a:p>
            <a:pPr indent="0" lvl="0" marL="0" rtl="0" algn="l">
              <a:spcBef>
                <a:spcPts val="0"/>
              </a:spcBef>
              <a:spcAft>
                <a:spcPts val="0"/>
              </a:spcAft>
              <a:buNone/>
            </a:pPr>
            <a:r>
              <a:rPr lang="en" sz="1100">
                <a:solidFill>
                  <a:schemeClr val="dk1"/>
                </a:solidFill>
              </a:rPr>
              <a:t>}</a:t>
            </a:r>
            <a:endParaRPr sz="1100">
              <a:solidFill>
                <a:schemeClr val="dk1"/>
              </a:solidFill>
            </a:endParaRPr>
          </a:p>
        </p:txBody>
      </p:sp>
      <p:sp>
        <p:nvSpPr>
          <p:cNvPr id="134" name="Google Shape;134;p21"/>
          <p:cNvSpPr/>
          <p:nvPr/>
        </p:nvSpPr>
        <p:spPr>
          <a:xfrm>
            <a:off x="803125" y="3474750"/>
            <a:ext cx="4513800" cy="7662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1"/>
          <p:cNvSpPr/>
          <p:nvPr/>
        </p:nvSpPr>
        <p:spPr>
          <a:xfrm>
            <a:off x="4572000" y="897925"/>
            <a:ext cx="4513800" cy="7662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36" name="Google Shape;136;p21"/>
          <p:cNvCxnSpPr>
            <a:stCxn id="134" idx="0"/>
            <a:endCxn id="135" idx="1"/>
          </p:cNvCxnSpPr>
          <p:nvPr/>
        </p:nvCxnSpPr>
        <p:spPr>
          <a:xfrm flipH="1" rot="10800000">
            <a:off x="3060025" y="1281150"/>
            <a:ext cx="1512000" cy="2193600"/>
          </a:xfrm>
          <a:prstGeom prst="straightConnector1">
            <a:avLst/>
          </a:prstGeom>
          <a:noFill/>
          <a:ln cap="flat" cmpd="sng" w="9525">
            <a:solidFill>
              <a:schemeClr val="dk2"/>
            </a:solidFill>
            <a:prstDash val="solid"/>
            <a:round/>
            <a:headEnd len="med" w="med" type="none"/>
            <a:tailEnd len="med" w="med" type="triangle"/>
          </a:ln>
        </p:spPr>
      </p:cxnSp>
      <p:sp>
        <p:nvSpPr>
          <p:cNvPr id="137" name="Google Shape;137;p21"/>
          <p:cNvSpPr txBox="1"/>
          <p:nvPr>
            <p:ph idx="1" type="body"/>
          </p:nvPr>
        </p:nvSpPr>
        <p:spPr>
          <a:xfrm>
            <a:off x="5049363" y="2009925"/>
            <a:ext cx="4044000" cy="919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100">
                <a:solidFill>
                  <a:schemeClr val="dk1"/>
                </a:solidFill>
              </a:rPr>
              <a:t>"in_network_file": [{</a:t>
            </a:r>
            <a:endParaRPr sz="1100">
              <a:solidFill>
                <a:schemeClr val="dk1"/>
              </a:solidFill>
            </a:endParaRPr>
          </a:p>
          <a:p>
            <a:pPr indent="0" lvl="0" marL="0" rtl="0" algn="l">
              <a:spcBef>
                <a:spcPts val="0"/>
              </a:spcBef>
              <a:spcAft>
                <a:spcPts val="0"/>
              </a:spcAft>
              <a:buNone/>
            </a:pPr>
            <a:r>
              <a:rPr lang="en" sz="1100">
                <a:solidFill>
                  <a:schemeClr val="dk1"/>
                </a:solidFill>
              </a:rPr>
              <a:t>  "description": "In-network file",</a:t>
            </a:r>
            <a:endParaRPr sz="1100">
              <a:solidFill>
                <a:schemeClr val="dk1"/>
              </a:solidFill>
            </a:endParaRPr>
          </a:p>
          <a:p>
            <a:pPr indent="0" lvl="0" marL="0" rtl="0" algn="l">
              <a:spcBef>
                <a:spcPts val="0"/>
              </a:spcBef>
              <a:spcAft>
                <a:spcPts val="0"/>
              </a:spcAft>
              <a:buNone/>
            </a:pPr>
            <a:r>
              <a:rPr lang="en" sz="1100">
                <a:solidFill>
                  <a:schemeClr val="dk1"/>
                </a:solidFill>
              </a:rPr>
              <a:t>  "file": "https://www.cms.com/files/in-network-file-123134.json"</a:t>
            </a:r>
            <a:endParaRPr sz="1100">
              <a:solidFill>
                <a:schemeClr val="dk1"/>
              </a:solidFill>
            </a:endParaRPr>
          </a:p>
          <a:p>
            <a:pPr indent="0" lvl="0" marL="0" rtl="0" algn="l">
              <a:spcBef>
                <a:spcPts val="0"/>
              </a:spcBef>
              <a:spcAft>
                <a:spcPts val="0"/>
              </a:spcAft>
              <a:buNone/>
            </a:pPr>
            <a:r>
              <a:rPr lang="en" sz="1100">
                <a:solidFill>
                  <a:schemeClr val="dk1"/>
                </a:solidFill>
              </a:rPr>
              <a:t>}]</a:t>
            </a:r>
            <a:endParaRPr sz="1100">
              <a:solidFill>
                <a:schemeClr val="dk1"/>
              </a:solidFill>
            </a:endParaRPr>
          </a:p>
        </p:txBody>
      </p:sp>
      <p:sp>
        <p:nvSpPr>
          <p:cNvPr id="138" name="Google Shape;138;p21"/>
          <p:cNvSpPr/>
          <p:nvPr/>
        </p:nvSpPr>
        <p:spPr>
          <a:xfrm>
            <a:off x="4572013" y="2060200"/>
            <a:ext cx="4513800" cy="7662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39" name="Google Shape;139;p21"/>
          <p:cNvCxnSpPr>
            <a:stCxn id="135" idx="2"/>
            <a:endCxn id="138" idx="0"/>
          </p:cNvCxnSpPr>
          <p:nvPr/>
        </p:nvCxnSpPr>
        <p:spPr>
          <a:xfrm>
            <a:off x="6828900" y="1664125"/>
            <a:ext cx="0" cy="396000"/>
          </a:xfrm>
          <a:prstGeom prst="straightConnector1">
            <a:avLst/>
          </a:prstGeom>
          <a:noFill/>
          <a:ln cap="flat" cmpd="sng" w="9525">
            <a:solidFill>
              <a:schemeClr val="dk2"/>
            </a:solidFill>
            <a:prstDash val="solid"/>
            <a:round/>
            <a:headEnd len="med" w="med" type="none"/>
            <a:tailEnd len="med" w="med" type="triangle"/>
          </a:ln>
        </p:spPr>
      </p:cxnSp>
      <p:sp>
        <p:nvSpPr>
          <p:cNvPr id="140" name="Google Shape;140;p21"/>
          <p:cNvSpPr txBox="1"/>
          <p:nvPr>
            <p:ph idx="1" type="body"/>
          </p:nvPr>
        </p:nvSpPr>
        <p:spPr>
          <a:xfrm>
            <a:off x="4756925" y="3112375"/>
            <a:ext cx="4329000" cy="13440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sz="1100">
                <a:solidFill>
                  <a:schemeClr val="dk1"/>
                </a:solidFill>
              </a:rPr>
              <a:t>"in_network_file": [{</a:t>
            </a:r>
            <a:endParaRPr sz="1100">
              <a:solidFill>
                <a:schemeClr val="dk1"/>
              </a:solidFill>
            </a:endParaRPr>
          </a:p>
          <a:p>
            <a:pPr indent="0" lvl="0" marL="0" rtl="0" algn="l">
              <a:spcBef>
                <a:spcPts val="0"/>
              </a:spcBef>
              <a:spcAft>
                <a:spcPts val="0"/>
              </a:spcAft>
              <a:buNone/>
            </a:pPr>
            <a:r>
              <a:rPr lang="en" sz="1100">
                <a:solidFill>
                  <a:schemeClr val="dk1"/>
                </a:solidFill>
              </a:rPr>
              <a:t>  "description": "In-network file",</a:t>
            </a:r>
            <a:endParaRPr sz="1100">
              <a:solidFill>
                <a:schemeClr val="dk1"/>
              </a:solidFill>
            </a:endParaRPr>
          </a:p>
          <a:p>
            <a:pPr indent="0" lvl="0" marL="0" rtl="0" algn="l">
              <a:spcBef>
                <a:spcPts val="0"/>
              </a:spcBef>
              <a:spcAft>
                <a:spcPts val="0"/>
              </a:spcAft>
              <a:buNone/>
            </a:pPr>
            <a:r>
              <a:rPr lang="en" sz="1100">
                <a:solidFill>
                  <a:schemeClr val="dk1"/>
                </a:solidFill>
              </a:rPr>
              <a:t>  "file": "https://www.cms.com/files/in-network-file-123134.json"</a:t>
            </a:r>
            <a:endParaRPr sz="1100">
              <a:solidFill>
                <a:schemeClr val="dk1"/>
              </a:solidFill>
            </a:endParaRPr>
          </a:p>
          <a:p>
            <a:pPr indent="0" lvl="0" marL="0" rtl="0" algn="l">
              <a:spcBef>
                <a:spcPts val="0"/>
              </a:spcBef>
              <a:spcAft>
                <a:spcPts val="0"/>
              </a:spcAft>
              <a:buNone/>
            </a:pPr>
            <a:r>
              <a:rPr lang="en" sz="1100">
                <a:solidFill>
                  <a:schemeClr val="dk1"/>
                </a:solidFill>
              </a:rPr>
              <a:t>},</a:t>
            </a:r>
            <a:r>
              <a:rPr lang="en" sz="1100">
                <a:solidFill>
                  <a:schemeClr val="dk1"/>
                </a:solidFill>
              </a:rPr>
              <a:t>{</a:t>
            </a:r>
            <a:endParaRPr sz="1100">
              <a:solidFill>
                <a:schemeClr val="dk1"/>
              </a:solidFill>
            </a:endParaRPr>
          </a:p>
          <a:p>
            <a:pPr indent="0" lvl="0" marL="0" rtl="0" algn="l">
              <a:spcBef>
                <a:spcPts val="0"/>
              </a:spcBef>
              <a:spcAft>
                <a:spcPts val="0"/>
              </a:spcAft>
              <a:buClr>
                <a:schemeClr val="dk1"/>
              </a:buClr>
              <a:buSzPct val="100000"/>
              <a:buFont typeface="Arial"/>
              <a:buNone/>
            </a:pPr>
            <a:r>
              <a:rPr lang="en" sz="1100">
                <a:solidFill>
                  <a:schemeClr val="dk1"/>
                </a:solidFill>
              </a:rPr>
              <a:t>  "description": "behavioral health in-network shared file",</a:t>
            </a:r>
            <a:endParaRPr sz="1100">
              <a:solidFill>
                <a:schemeClr val="dk1"/>
              </a:solidFill>
            </a:endParaRPr>
          </a:p>
          <a:p>
            <a:pPr indent="0" lvl="0" marL="0" rtl="0" algn="l">
              <a:spcBef>
                <a:spcPts val="0"/>
              </a:spcBef>
              <a:spcAft>
                <a:spcPts val="0"/>
              </a:spcAft>
              <a:buClr>
                <a:schemeClr val="dk1"/>
              </a:buClr>
              <a:buSzPct val="100000"/>
              <a:buFont typeface="Arial"/>
              <a:buNone/>
            </a:pPr>
            <a:r>
              <a:rPr lang="en" sz="1100">
                <a:solidFill>
                  <a:schemeClr val="dk1"/>
                </a:solidFill>
              </a:rPr>
              <a:t>  "file": "https://www.some_site.com/files/behavioral-health-0000.json"</a:t>
            </a:r>
            <a:endParaRPr sz="1100">
              <a:solidFill>
                <a:schemeClr val="dk1"/>
              </a:solidFill>
            </a:endParaRPr>
          </a:p>
          <a:p>
            <a:pPr indent="0" lvl="0" marL="0" rtl="0" algn="l">
              <a:spcBef>
                <a:spcPts val="0"/>
              </a:spcBef>
              <a:spcAft>
                <a:spcPts val="0"/>
              </a:spcAft>
              <a:buNone/>
            </a:pPr>
            <a:r>
              <a:rPr lang="en" sz="1100">
                <a:solidFill>
                  <a:schemeClr val="dk1"/>
                </a:solidFill>
              </a:rPr>
              <a:t>}]</a:t>
            </a:r>
            <a:endParaRPr sz="1100">
              <a:solidFill>
                <a:schemeClr val="dk1"/>
              </a:solidFill>
            </a:endParaRPr>
          </a:p>
        </p:txBody>
      </p:sp>
      <p:sp>
        <p:nvSpPr>
          <p:cNvPr id="141" name="Google Shape;141;p21"/>
          <p:cNvSpPr/>
          <p:nvPr/>
        </p:nvSpPr>
        <p:spPr>
          <a:xfrm>
            <a:off x="4572000" y="3145975"/>
            <a:ext cx="4513800" cy="13440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42" name="Google Shape;142;p21"/>
          <p:cNvCxnSpPr>
            <a:stCxn id="138" idx="2"/>
            <a:endCxn id="141" idx="0"/>
          </p:cNvCxnSpPr>
          <p:nvPr/>
        </p:nvCxnSpPr>
        <p:spPr>
          <a:xfrm>
            <a:off x="6828913" y="2826400"/>
            <a:ext cx="0" cy="3195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par>
                                <p:cTn fill="hold" nodeType="with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par>
                                <p:cTn fill="hold" nodeType="with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par>
                                <p:cTn fill="hold" nodeType="withEffect" presetClass="exit" presetID="10" presetSubtype="0">
                                  <p:stCondLst>
                                    <p:cond delay="0"/>
                                  </p:stCondLst>
                                  <p:childTnLst>
                                    <p:animEffect filter="fade" transition="out">
                                      <p:cBhvr>
                                        <p:cTn dur="1000"/>
                                        <p:tgtEl>
                                          <p:spTgt spid="130"/>
                                        </p:tgtEl>
                                      </p:cBhvr>
                                    </p:animEffect>
                                    <p:set>
                                      <p:cBhvr>
                                        <p:cTn dur="1" fill="hold">
                                          <p:stCondLst>
                                            <p:cond delay="1000"/>
                                          </p:stCondLst>
                                        </p:cTn>
                                        <p:tgtEl>
                                          <p:spTgt spid="13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134"/>
                                        </p:tgtEl>
                                      </p:cBhvr>
                                    </p:animEffect>
                                    <p:set>
                                      <p:cBhvr>
                                        <p:cTn dur="1" fill="hold">
                                          <p:stCondLst>
                                            <p:cond delay="1000"/>
                                          </p:stCondLst>
                                        </p:cTn>
                                        <p:tgtEl>
                                          <p:spTgt spid="13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136"/>
                                        </p:tgtEl>
                                      </p:cBhvr>
                                    </p:animEffect>
                                    <p:set>
                                      <p:cBhvr>
                                        <p:cTn dur="1" fill="hold">
                                          <p:stCondLst>
                                            <p:cond delay="1000"/>
                                          </p:stCondLst>
                                        </p:cTn>
                                        <p:tgtEl>
                                          <p:spTgt spid="13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