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20" Type="http://schemas.openxmlformats.org/officeDocument/2006/relationships/slide" Target="slides/slide1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43" Type="http://schemas.openxmlformats.org/officeDocument/2006/relationships/slide" Target="slides/slide38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slide" Target="slides/slide34.xml"/><Relationship Id="rId16" Type="http://schemas.openxmlformats.org/officeDocument/2006/relationships/slide" Target="slides/slide11.xml"/><Relationship Id="rId38" Type="http://schemas.openxmlformats.org/officeDocument/2006/relationships/slide" Target="slides/slide33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0d2cb2f5dc_0_3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0d2cb2f5dc_0_3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10d2cb2f5dc_0_2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10d2cb2f5dc_0_2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10d2cb2f5dc_0_2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10d2cb2f5dc_0_2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10d2cb2f5dc_0_2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10d2cb2f5dc_0_2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10d2cb2f5dc_0_2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10d2cb2f5dc_0_2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10d2cb2f5dc_0_2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10d2cb2f5dc_0_2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10d2cb2f5dc_0_2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10d2cb2f5dc_0_2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10d2cb2f5dc_0_2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10d2cb2f5dc_0_2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10d2cb2f5dc_0_2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10d2cb2f5dc_0_2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10d2cb2f5dc_0_2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g10d2cb2f5dc_0_2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10d2cb2f5dc_0_2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Google Shape;222;g10d2cb2f5dc_0_2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0d2cb2f5dc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10d2cb2f5dc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10d2cb2f5dc_0_2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" name="Google Shape;228;g10d2cb2f5dc_0_2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10d2cb2f5dc_0_2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" name="Google Shape;233;g10d2cb2f5dc_0_2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10d2cb2f5dc_0_2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0" name="Google Shape;240;g10d2cb2f5dc_0_2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g10d2cb2f5dc_0_3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5" name="Google Shape;255;g10d2cb2f5dc_0_3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g10d2cb2f5dc_0_3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8" name="Google Shape;268;g10d2cb2f5dc_0_3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g10d2cb2f5dc_0_3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4" name="Google Shape;274;g10d2cb2f5dc_0_3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10d2cb2f5dc_0_3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9" name="Google Shape;279;g10d2cb2f5dc_0_3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g10d2cb2f5d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2" name="Google Shape;292;g10d2cb2f5d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g10d2cb2f5dc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8" name="Google Shape;298;g10d2cb2f5dc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0d2cb2f5dc_0_1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0d2cb2f5dc_0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10d2cb2f5dc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3" name="Google Shape;303;g10d2cb2f5dc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g10d2cb2f5dc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1" name="Google Shape;321;g10d2cb2f5dc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10d2cb2f5dc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7" name="Google Shape;337;g10d2cb2f5dc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g10d2cb2f5dc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0" name="Google Shape;350;g10d2cb2f5dc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g10d2cb2f5dc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6" name="Google Shape;356;g10d2cb2f5dc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g10d2cb2f5dc_0_4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1" name="Google Shape;361;g10d2cb2f5dc_0_4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g10d2cb2f5dc_0_6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0" name="Google Shape;380;g10d2cb2f5dc_0_6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4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g10d2cb2f5dc_0_6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6" name="Google Shape;386;g10d2cb2f5dc_0_6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g10d2cb2f5dc_0_6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1" name="Google Shape;391;g10d2cb2f5dc_0_6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0d2cb2f5dc_0_1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10d2cb2f5dc_0_1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0d2cb2f5dc_0_1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10d2cb2f5dc_0_1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0d2cb2f5dc_0_1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10d2cb2f5dc_0_1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0d2cb2f5dc_0_2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10d2cb2f5dc_0_2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10d2cb2f5dc_0_2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10d2cb2f5dc_0_2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10d2cb2f5dc_0_2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10d2cb2f5dc_0_2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github.com/CMSgov/price-transparency-guide/blob/4b7a1530c462f6272fa2c905f260d7dc4854bb4f/examples/in-network-rates/in-network-rates-fee-for-service-sample.json#L43-L44" TargetMode="External"/><Relationship Id="rId4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github.com/CMSgov/price-transparency-guide/blob/4b7a1530c462f6272fa2c905f260d7dc4854bb4f/examples/in-network-rates/in-network-rates-fee-for-service-sample.json#L43-L44" TargetMode="External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hyperlink" Target="https://github.com/CMSgov/price-transparency-guide/blob/master/examples/in-network-rates/in-network-rates-fee-for-service-sample.json#L74-L86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github.com/CMSgov/price-transparency-guide/blob/4b7a1530c462f6272fa2c905f260d7dc4854bb4f/examples/in-network-rates/in-network-rates-fee-for-service-sample.json#L45" TargetMode="Externa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s://github.com/CMSgov/price-transparency-guide/blob/master/examples/in-network-rates/in-network-rates-fee-for-service-sample.json#L42" TargetMode="Externa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hyperlink" Target="https://github.com/CMSgov/price-transparency-guide/blob/table-of-contents/examples/table-of-contents/table-of-contents-sample.json" TargetMode="Externa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hyperlink" Target="https://github.com/CMSgov/price-transparency-guide/blob/provider-reference-file/examples/in-network-rates/in-network-rates-fee-for-service-sample.json#L17-L35" TargetMode="Externa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Relationship Id="rId3" Type="http://schemas.openxmlformats.org/officeDocument/2006/relationships/hyperlink" Target="https://www.cms.gov/providers.json" TargetMode="Externa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Relationship Id="rId3" Type="http://schemas.openxmlformats.org/officeDocument/2006/relationships/hyperlink" Target="https://www.cms.gov/providers.json" TargetMode="Externa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Relationship Id="rId3" Type="http://schemas.openxmlformats.org/officeDocument/2006/relationships/hyperlink" Target="https://github.com/CMSgov/price-transparency-guide/blob/external-references/examples/in-network-rates/in-network-rates-fee-for-service-single-plan-sample.json#L26-L27" TargetMode="External"/><Relationship Id="rId4" Type="http://schemas.openxmlformats.org/officeDocument/2006/relationships/hyperlink" Target="https://github.com/CMSgov/price-transparency-guide/blob/external-references/examples/in-network-rates/in-network-rates-fee-for-service-single-plan-sample.json#L26-L27" TargetMode="External"/><Relationship Id="rId5" Type="http://schemas.openxmlformats.org/officeDocument/2006/relationships/hyperlink" Target="https://github.com/CMSgov/price-transparency-guide/blob/external-references/examples/provider-reference/provider-reference.json" TargetMode="External"/><Relationship Id="rId6" Type="http://schemas.openxmlformats.org/officeDocument/2006/relationships/hyperlink" Target="https://github.com/CMSgov/price-transparency-guide/blob/external-references/examples/in-network-rates/in-network-rates-fee-for-service-single-plan-sample.json#L87" TargetMode="Externa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8.xml"/><Relationship Id="rId3" Type="http://schemas.openxmlformats.org/officeDocument/2006/relationships/hyperlink" Target="https://github.com/CMSgov/price-transparency-guide/pull/334/files" TargetMode="External"/><Relationship Id="rId4" Type="http://schemas.openxmlformats.org/officeDocument/2006/relationships/hyperlink" Target="https://github.com/CMSgov/price-transparency-guide/tree/develop/schemas/allowed-amounts#allowed-amounts-object" TargetMode="External"/><Relationship Id="rId5" Type="http://schemas.openxmlformats.org/officeDocument/2006/relationships/hyperlink" Target="https://github.com/CMSgov/price-transparency-guide/tree/develop/schemas/in-network-rates#negotiated-price-object" TargetMode="External"/><Relationship Id="rId6" Type="http://schemas.openxmlformats.org/officeDocument/2006/relationships/hyperlink" Target="https://github.com/CMSgov/price-transparency-guide/blob/develop/examples/in-network-rates/in-network-rates-fee-for-service-single-plan-sample.json#L35-L68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Table of Contents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(naming standards)</a:t>
            </a:r>
            <a:endParaRPr sz="2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Provider Groups</a:t>
            </a:r>
            <a:endParaRPr/>
          </a:p>
        </p:txBody>
      </p:sp>
      <p:sp>
        <p:nvSpPr>
          <p:cNvPr id="152" name="Google Shape;152;p22"/>
          <p:cNvSpPr txBox="1"/>
          <p:nvPr/>
        </p:nvSpPr>
        <p:spPr>
          <a:xfrm>
            <a:off x="311700" y="1017725"/>
            <a:ext cx="4667400" cy="113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Use-Case: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Providers that have negotiated rates for items and services under a single TIN.</a:t>
            </a:r>
            <a:endParaRPr/>
          </a:p>
        </p:txBody>
      </p:sp>
      <p:sp>
        <p:nvSpPr>
          <p:cNvPr id="153" name="Google Shape;153;p22"/>
          <p:cNvSpPr txBox="1"/>
          <p:nvPr/>
        </p:nvSpPr>
        <p:spPr>
          <a:xfrm>
            <a:off x="311700" y="2277800"/>
            <a:ext cx="46674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SQL Pseudocode: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SELECT providers … GROUP BY tax-id</a:t>
            </a:r>
            <a:endParaRPr/>
          </a:p>
        </p:txBody>
      </p:sp>
      <p:sp>
        <p:nvSpPr>
          <p:cNvPr id="154" name="Google Shape;154;p22"/>
          <p:cNvSpPr txBox="1"/>
          <p:nvPr/>
        </p:nvSpPr>
        <p:spPr>
          <a:xfrm>
            <a:off x="311700" y="3230075"/>
            <a:ext cx="4667400" cy="113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Previous Implementation: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Each group of providers by tin had its own negotiated price object</a:t>
            </a:r>
            <a:endParaRPr/>
          </a:p>
        </p:txBody>
      </p:sp>
      <p:pic>
        <p:nvPicPr>
          <p:cNvPr id="155" name="Google Shape;155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72000" y="2005275"/>
            <a:ext cx="4421626" cy="2746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Provider Groups</a:t>
            </a:r>
            <a:endParaRPr/>
          </a:p>
        </p:txBody>
      </p:sp>
      <p:sp>
        <p:nvSpPr>
          <p:cNvPr id="161" name="Google Shape;161;p23"/>
          <p:cNvSpPr txBox="1"/>
          <p:nvPr/>
        </p:nvSpPr>
        <p:spPr>
          <a:xfrm>
            <a:off x="311700" y="1124550"/>
            <a:ext cx="4667400" cy="113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Previous Implementation: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Each group of providers by tin had its own negotiated price object</a:t>
            </a:r>
            <a:endParaRPr/>
          </a:p>
        </p:txBody>
      </p:sp>
      <p:pic>
        <p:nvPicPr>
          <p:cNvPr id="162" name="Google Shape;162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79100" y="136925"/>
            <a:ext cx="3555880" cy="21267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2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979100" y="2451450"/>
            <a:ext cx="3681277" cy="2575050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23"/>
          <p:cNvSpPr txBox="1"/>
          <p:nvPr/>
        </p:nvSpPr>
        <p:spPr>
          <a:xfrm>
            <a:off x="311700" y="2971400"/>
            <a:ext cx="4667400" cy="113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Current Implementation: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u="sng">
                <a:solidFill>
                  <a:schemeClr val="hlink"/>
                </a:solidFill>
                <a:hlinkClick r:id="rId6"/>
              </a:rPr>
              <a:t>Multiple provider/tin combinations can be associated to negotiated price objects.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Provider Groups</a:t>
            </a:r>
            <a:endParaRPr/>
          </a:p>
        </p:txBody>
      </p:sp>
      <p:sp>
        <p:nvSpPr>
          <p:cNvPr id="170" name="Google Shape;170;p24"/>
          <p:cNvSpPr txBox="1"/>
          <p:nvPr/>
        </p:nvSpPr>
        <p:spPr>
          <a:xfrm>
            <a:off x="311700" y="1017725"/>
            <a:ext cx="3832500" cy="31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you might be doing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"provider_groups": [{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"npi": [111, 222, 333],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"tin":{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  "type": "ein",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  "value": "11-1111111"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}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},{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"npi": [444, 555, 666],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"tin":{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  "type": "ein",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  "value": "11-1111111"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}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}]</a:t>
            </a:r>
            <a:endParaRPr/>
          </a:p>
        </p:txBody>
      </p:sp>
      <p:sp>
        <p:nvSpPr>
          <p:cNvPr id="171" name="Google Shape;171;p24"/>
          <p:cNvSpPr txBox="1"/>
          <p:nvPr/>
        </p:nvSpPr>
        <p:spPr>
          <a:xfrm>
            <a:off x="4650450" y="1017725"/>
            <a:ext cx="3955800" cy="22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you can do instead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   "provider_groups": [{</a:t>
            </a:r>
            <a:endParaRPr sz="900">
              <a:solidFill>
                <a:srgbClr val="24292F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       "npi": [111, 222, 333, 444, 555, 666],</a:t>
            </a:r>
            <a:endParaRPr sz="900">
              <a:solidFill>
                <a:srgbClr val="24292F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       "tin":{</a:t>
            </a:r>
            <a:endParaRPr sz="900">
              <a:solidFill>
                <a:srgbClr val="24292F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         "type": "ein",</a:t>
            </a:r>
            <a:endParaRPr sz="900">
              <a:solidFill>
                <a:srgbClr val="24292F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         "value": "11-1111111"</a:t>
            </a:r>
            <a:endParaRPr sz="900">
              <a:solidFill>
                <a:srgbClr val="24292F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       }</a:t>
            </a:r>
            <a:endParaRPr sz="900">
              <a:solidFill>
                <a:srgbClr val="24292F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     }]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24"/>
          <p:cNvSpPr txBox="1"/>
          <p:nvPr/>
        </p:nvSpPr>
        <p:spPr>
          <a:xfrm>
            <a:off x="601575" y="4461700"/>
            <a:ext cx="8171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Take Away</a:t>
            </a:r>
            <a:r>
              <a:rPr lang="en"/>
              <a:t>: Group all the providers associated with a single TIN into a single provider group object</a:t>
            </a:r>
            <a:endParaRPr/>
          </a:p>
        </p:txBody>
      </p:sp>
      <p:cxnSp>
        <p:nvCxnSpPr>
          <p:cNvPr id="173" name="Google Shape;173;p24"/>
          <p:cNvCxnSpPr/>
          <p:nvPr/>
        </p:nvCxnSpPr>
        <p:spPr>
          <a:xfrm>
            <a:off x="2476500" y="1736900"/>
            <a:ext cx="3216000" cy="56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74" name="Google Shape;174;p24"/>
          <p:cNvCxnSpPr/>
          <p:nvPr/>
        </p:nvCxnSpPr>
        <p:spPr>
          <a:xfrm flipH="1" rot="10800000">
            <a:off x="2431675" y="1893675"/>
            <a:ext cx="4415100" cy="1098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75" name="Google Shape;175;p24"/>
          <p:cNvCxnSpPr/>
          <p:nvPr/>
        </p:nvCxnSpPr>
        <p:spPr>
          <a:xfrm flipH="1" rot="10800000">
            <a:off x="2588550" y="2386975"/>
            <a:ext cx="3294600" cy="44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76" name="Google Shape;176;p24"/>
          <p:cNvCxnSpPr/>
          <p:nvPr/>
        </p:nvCxnSpPr>
        <p:spPr>
          <a:xfrm flipH="1" rot="10800000">
            <a:off x="2521325" y="2476475"/>
            <a:ext cx="3384300" cy="1109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5"/>
          <p:cNvSpPr txBox="1"/>
          <p:nvPr>
            <p:ph type="title"/>
          </p:nvPr>
        </p:nvSpPr>
        <p:spPr>
          <a:xfrm>
            <a:off x="3515400" y="2285400"/>
            <a:ext cx="2113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Service Code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Service Code</a:t>
            </a:r>
            <a:endParaRPr/>
          </a:p>
        </p:txBody>
      </p:sp>
      <p:sp>
        <p:nvSpPr>
          <p:cNvPr id="187" name="Google Shape;187;p26"/>
          <p:cNvSpPr txBox="1"/>
          <p:nvPr/>
        </p:nvSpPr>
        <p:spPr>
          <a:xfrm>
            <a:off x="311700" y="1017725"/>
            <a:ext cx="46674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Use-Case: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Negotiated rates that are service code dependent.</a:t>
            </a:r>
            <a:endParaRPr/>
          </a:p>
        </p:txBody>
      </p:sp>
      <p:sp>
        <p:nvSpPr>
          <p:cNvPr id="188" name="Google Shape;188;p26"/>
          <p:cNvSpPr txBox="1"/>
          <p:nvPr/>
        </p:nvSpPr>
        <p:spPr>
          <a:xfrm>
            <a:off x="311700" y="2317675"/>
            <a:ext cx="4667400" cy="14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Previous Implementation: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Each service code required a separate negotiated price object even if that negotiated price object was the same.</a:t>
            </a:r>
            <a:endParaRPr/>
          </a:p>
        </p:txBody>
      </p:sp>
      <p:sp>
        <p:nvSpPr>
          <p:cNvPr id="189" name="Google Shape;189;p26"/>
          <p:cNvSpPr txBox="1"/>
          <p:nvPr/>
        </p:nvSpPr>
        <p:spPr>
          <a:xfrm>
            <a:off x="5241575" y="530100"/>
            <a:ext cx="4667400" cy="40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"negotiated_rates": [{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"providers": [111, 222, 333],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"tin": "11-1111111",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"service_code": "01",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"negotiated_price": {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  "negotiated_type": "negotiated",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  "negotiated_rate": 12.45,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  "expiration_date": "2022-01-01"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},{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"providers": [111, 222, 333],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"tin": "11-1111111",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"service_code": "02",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"negotiated_price": {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  "negotiated_type": "negotiated",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  "negotiated_rate": 12.45,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  "expiration_date": "2022-01-01"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}]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Service Code</a:t>
            </a:r>
            <a:endParaRPr/>
          </a:p>
        </p:txBody>
      </p:sp>
      <p:sp>
        <p:nvSpPr>
          <p:cNvPr id="195" name="Google Shape;195;p27"/>
          <p:cNvSpPr txBox="1"/>
          <p:nvPr/>
        </p:nvSpPr>
        <p:spPr>
          <a:xfrm>
            <a:off x="198925" y="1103575"/>
            <a:ext cx="3095700" cy="27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Previous Implementation: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"negotiated_rates": [{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"providers": [111, 222, 333],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"tin": "11-1111111",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"service_code": "01",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"negotiated_price": {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  "negotiated_type": "negotiated",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  "negotiated_rate": 12.45,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  "expiration_date": "2022-01-01"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}]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196" name="Google Shape;196;p27"/>
          <p:cNvSpPr txBox="1"/>
          <p:nvPr/>
        </p:nvSpPr>
        <p:spPr>
          <a:xfrm>
            <a:off x="4844875" y="1103575"/>
            <a:ext cx="3095700" cy="244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Current Implementation: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"negotiated_prices": [{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"negotiated_type": "negotiated",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"negotiated_rate": 123.45,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"expiration_date": "2022-01-01",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"service_code": ["18", "19", "11"],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  "billing_class": "professional"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urier New"/>
                <a:ea typeface="Courier New"/>
                <a:cs typeface="Courier New"/>
                <a:sym typeface="Courier New"/>
              </a:rPr>
              <a:t>}]</a:t>
            </a:r>
            <a:endParaRPr sz="9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197" name="Google Shape;197;p27"/>
          <p:cNvSpPr txBox="1"/>
          <p:nvPr/>
        </p:nvSpPr>
        <p:spPr>
          <a:xfrm>
            <a:off x="601575" y="4461700"/>
            <a:ext cx="8171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Take Away</a:t>
            </a:r>
            <a:r>
              <a:rPr lang="en"/>
              <a:t>: Group all relevant service codes together for the specific negotiated price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8"/>
          <p:cNvSpPr txBox="1"/>
          <p:nvPr>
            <p:ph type="title"/>
          </p:nvPr>
        </p:nvSpPr>
        <p:spPr>
          <a:xfrm>
            <a:off x="2854200" y="2285400"/>
            <a:ext cx="3435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Multiple Plans Per File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Multiple Plans Per File</a:t>
            </a:r>
            <a:endParaRPr/>
          </a:p>
        </p:txBody>
      </p:sp>
      <p:sp>
        <p:nvSpPr>
          <p:cNvPr id="208" name="Google Shape;208;p29"/>
          <p:cNvSpPr txBox="1"/>
          <p:nvPr/>
        </p:nvSpPr>
        <p:spPr>
          <a:xfrm>
            <a:off x="311700" y="1017725"/>
            <a:ext cx="4667400" cy="14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Use-Case: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Grouping plans together in a single file that have the same exact negotiated rates for all items and services for the same provider networks.</a:t>
            </a:r>
            <a:endParaRPr/>
          </a:p>
        </p:txBody>
      </p:sp>
      <p:sp>
        <p:nvSpPr>
          <p:cNvPr id="209" name="Google Shape;209;p29"/>
          <p:cNvSpPr txBox="1"/>
          <p:nvPr/>
        </p:nvSpPr>
        <p:spPr>
          <a:xfrm>
            <a:off x="311700" y="2750175"/>
            <a:ext cx="4667400" cy="113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Impact: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Avoiding the possibility of producing hundreds of large duplicate files.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Multiple Plans Per File</a:t>
            </a:r>
            <a:endParaRPr/>
          </a:p>
        </p:txBody>
      </p:sp>
      <p:sp>
        <p:nvSpPr>
          <p:cNvPr id="215" name="Google Shape;215;p30"/>
          <p:cNvSpPr txBox="1"/>
          <p:nvPr/>
        </p:nvSpPr>
        <p:spPr>
          <a:xfrm>
            <a:off x="224125" y="860850"/>
            <a:ext cx="4547400" cy="45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Table Of Contents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"reporting_plans": [{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"plan_name": "medicaid",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"plan_id_type": "hios",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"plan_id": "11111111111",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"plan_market_type": "individual"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},{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"plan_name": "medicare",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"plan_id_type": "hios",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"plan_id": "0000000000",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"plan_market_type": "individual"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}],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"in_network_file": {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"description": "in-network file",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"location": "https://www.some_site.com/files/inn-123456.json"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},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"allowed_amount_file": {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"description": "allowed amount file",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"location": "https://www.some_site.com/files/aa-987665.json"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16" name="Google Shape;216;p30"/>
          <p:cNvSpPr txBox="1"/>
          <p:nvPr/>
        </p:nvSpPr>
        <p:spPr>
          <a:xfrm>
            <a:off x="4572000" y="1600950"/>
            <a:ext cx="4547400" cy="194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https://www.some_site.com/files/inn-123456.json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"reporting_entity_name": "cms",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"reporting_entity_type": "cms",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"last_updated_on": "2020-08-27",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"version": "1.0.0",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"in_network": [{...}]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17" name="Google Shape;217;p30"/>
          <p:cNvSpPr/>
          <p:nvPr/>
        </p:nvSpPr>
        <p:spPr>
          <a:xfrm>
            <a:off x="1243850" y="3899625"/>
            <a:ext cx="3429000" cy="213000"/>
          </a:xfrm>
          <a:prstGeom prst="rect">
            <a:avLst/>
          </a:prstGeom>
          <a:noFill/>
          <a:ln cap="flat" cmpd="sng" w="9525">
            <a:solidFill>
              <a:srgbClr val="DD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30"/>
          <p:cNvSpPr/>
          <p:nvPr/>
        </p:nvSpPr>
        <p:spPr>
          <a:xfrm>
            <a:off x="4522700" y="1698800"/>
            <a:ext cx="4072200" cy="213000"/>
          </a:xfrm>
          <a:prstGeom prst="rect">
            <a:avLst/>
          </a:prstGeom>
          <a:noFill/>
          <a:ln cap="flat" cmpd="sng" w="9525">
            <a:solidFill>
              <a:srgbClr val="DD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19" name="Google Shape;219;p30"/>
          <p:cNvCxnSpPr/>
          <p:nvPr/>
        </p:nvCxnSpPr>
        <p:spPr>
          <a:xfrm flipH="1" rot="10800000">
            <a:off x="3451400" y="2039500"/>
            <a:ext cx="1042200" cy="1781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Multiple Plans Per File</a:t>
            </a:r>
            <a:endParaRPr/>
          </a:p>
        </p:txBody>
      </p:sp>
      <p:sp>
        <p:nvSpPr>
          <p:cNvPr id="225" name="Google Shape;225;p31"/>
          <p:cNvSpPr txBox="1"/>
          <p:nvPr/>
        </p:nvSpPr>
        <p:spPr>
          <a:xfrm>
            <a:off x="486300" y="1850725"/>
            <a:ext cx="81714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Take Away</a:t>
            </a:r>
            <a:r>
              <a:rPr lang="en"/>
              <a:t>: If there are multiple plans that have the exact same negotiated rates for each item and service for each provider network, create a table of contents file that combines the plans and references the in-network or allowed-amount file.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will absolutely decrease the total footprint size of the amount of files that are needed along with the storage needed.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/>
          <p:nvPr/>
        </p:nvSpPr>
        <p:spPr>
          <a:xfrm>
            <a:off x="411075" y="1985200"/>
            <a:ext cx="2276100" cy="972600"/>
          </a:xfrm>
          <a:prstGeom prst="rect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276725" y="1226925"/>
            <a:ext cx="3057000" cy="269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{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"reporting_entity_name": "cms",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"reporting_entity_type": "cms",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"plan_name": ”medicare",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"plan_id_type": "his",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"plan_id": "0000000000",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"plan_market_type": "individual"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"last_updated_on": "2020-08-27",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"version": "1.0.0",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"in_network": [{negotiation information}]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}</a:t>
            </a:r>
            <a:endParaRPr sz="9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1200"/>
              </a:spcAft>
              <a:buSzPts val="275"/>
              <a:buNone/>
            </a:pPr>
            <a:r>
              <a:t/>
            </a:r>
            <a:endParaRPr sz="1150"/>
          </a:p>
        </p:txBody>
      </p:sp>
      <p:sp>
        <p:nvSpPr>
          <p:cNvPr id="61" name="Google Shape;61;p14"/>
          <p:cNvSpPr/>
          <p:nvPr/>
        </p:nvSpPr>
        <p:spPr>
          <a:xfrm>
            <a:off x="5765125" y="3160275"/>
            <a:ext cx="2276100" cy="912300"/>
          </a:xfrm>
          <a:prstGeom prst="rect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/>
          <p:nvPr/>
        </p:nvSpPr>
        <p:spPr>
          <a:xfrm>
            <a:off x="5765125" y="1975175"/>
            <a:ext cx="2276100" cy="912300"/>
          </a:xfrm>
          <a:prstGeom prst="rect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4"/>
          <p:cNvSpPr txBox="1"/>
          <p:nvPr/>
        </p:nvSpPr>
        <p:spPr>
          <a:xfrm>
            <a:off x="25575" y="804125"/>
            <a:ext cx="37398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chemeClr val="accent6"/>
                </a:highlight>
                <a:latin typeface="Courier New"/>
                <a:ea typeface="Courier New"/>
                <a:cs typeface="Courier New"/>
                <a:sym typeface="Courier New"/>
              </a:rPr>
              <a:t>2020-08-27_cms_medicare_in-network-rates.json</a:t>
            </a:r>
            <a:endParaRPr>
              <a:highlight>
                <a:schemeClr val="accent6"/>
              </a:highlight>
            </a:endParaRPr>
          </a:p>
        </p:txBody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5612725" y="988150"/>
            <a:ext cx="3057000" cy="42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{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"reporting_entity_name": "cms",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"reporting_entity_type": "cms",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"reporting_plans": [{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  "plan_name": “medicare",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  "plan_id_type": "his",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  "plan_id": "0000000000",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  "plan_market_type": "individual"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},{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  "plan_name": “medicaid",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  "plan_id_type": "hios",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  "plan_id": "11111111111",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  "plan_market_type": "individual"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}],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"last_updated_on": "2020-08-27",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"version": "1.0.0",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"in_network": [{negotiation information}]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}</a:t>
            </a:r>
            <a:endParaRPr sz="9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1200"/>
              </a:spcAft>
              <a:buSzPts val="275"/>
              <a:buNone/>
            </a:pPr>
            <a:r>
              <a:t/>
            </a:r>
            <a:endParaRPr sz="1150"/>
          </a:p>
        </p:txBody>
      </p:sp>
      <p:sp>
        <p:nvSpPr>
          <p:cNvPr id="65" name="Google Shape;65;p14"/>
          <p:cNvSpPr txBox="1"/>
          <p:nvPr/>
        </p:nvSpPr>
        <p:spPr>
          <a:xfrm>
            <a:off x="5271325" y="511350"/>
            <a:ext cx="37398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2020-08-27_cms_medicare_in-network-rates.json</a:t>
            </a:r>
            <a:endParaRPr/>
          </a:p>
        </p:txBody>
      </p:sp>
      <p:cxnSp>
        <p:nvCxnSpPr>
          <p:cNvPr id="66" name="Google Shape;66;p14"/>
          <p:cNvCxnSpPr>
            <a:stCxn id="60" idx="3"/>
          </p:cNvCxnSpPr>
          <p:nvPr/>
        </p:nvCxnSpPr>
        <p:spPr>
          <a:xfrm flipH="1" rot="10800000">
            <a:off x="3333725" y="2554725"/>
            <a:ext cx="1946100" cy="180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7" name="Google Shape;67;p14"/>
          <p:cNvSpPr txBox="1"/>
          <p:nvPr/>
        </p:nvSpPr>
        <p:spPr>
          <a:xfrm>
            <a:off x="150400" y="130350"/>
            <a:ext cx="7499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latin typeface="Courier New"/>
                <a:ea typeface="Courier New"/>
                <a:cs typeface="Courier New"/>
                <a:sym typeface="Courier New"/>
              </a:rPr>
              <a:t>&lt;YYYY-MM-DD&gt;_&lt;payer or issuer name&gt;_&lt;plan name&gt;_&lt;file type name&gt;.&lt;file extension&gt;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32"/>
          <p:cNvSpPr txBox="1"/>
          <p:nvPr>
            <p:ph type="title"/>
          </p:nvPr>
        </p:nvSpPr>
        <p:spPr>
          <a:xfrm>
            <a:off x="2417250" y="2285400"/>
            <a:ext cx="43095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Referenced Provider Groups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Referenced Provider Groups</a:t>
            </a:r>
            <a:endParaRPr/>
          </a:p>
        </p:txBody>
      </p:sp>
      <p:sp>
        <p:nvSpPr>
          <p:cNvPr id="236" name="Google Shape;236;p33"/>
          <p:cNvSpPr txBox="1"/>
          <p:nvPr/>
        </p:nvSpPr>
        <p:spPr>
          <a:xfrm>
            <a:off x="311700" y="1017725"/>
            <a:ext cx="4667400" cy="113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Use-Case: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Large provider groups per TIN.</a:t>
            </a:r>
            <a:endParaRPr/>
          </a:p>
          <a:p>
            <a:pPr indent="-317500" lvl="0" marL="45720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Many different provider groups.</a:t>
            </a:r>
            <a:endParaRPr/>
          </a:p>
        </p:txBody>
      </p:sp>
      <p:sp>
        <p:nvSpPr>
          <p:cNvPr id="237" name="Google Shape;237;p33"/>
          <p:cNvSpPr txBox="1"/>
          <p:nvPr/>
        </p:nvSpPr>
        <p:spPr>
          <a:xfrm>
            <a:off x="311700" y="2277800"/>
            <a:ext cx="4667400" cy="14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Flat File Tweaks: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Flat files are typically denormalized views of data.</a:t>
            </a:r>
            <a:endParaRPr/>
          </a:p>
          <a:p>
            <a:pPr indent="-317500" lvl="0" marL="45720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Normalized representations of data are typically found in a database or through (REST) API calls.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Referenced Provider Groups</a:t>
            </a:r>
            <a:endParaRPr/>
          </a:p>
        </p:txBody>
      </p:sp>
      <p:sp>
        <p:nvSpPr>
          <p:cNvPr id="243" name="Google Shape;243;p34"/>
          <p:cNvSpPr txBox="1"/>
          <p:nvPr/>
        </p:nvSpPr>
        <p:spPr>
          <a:xfrm>
            <a:off x="311700" y="895950"/>
            <a:ext cx="5560200" cy="392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Current Provider Group Implementation (taken from previous slide):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"negotiated_rates": [{</a:t>
            </a:r>
            <a:endParaRPr sz="900">
              <a:solidFill>
                <a:srgbClr val="24292F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  "provider_groups": [{</a:t>
            </a:r>
            <a:endParaRPr sz="900">
              <a:solidFill>
                <a:srgbClr val="24292F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    "npi": [111, 222, 333, 444, 555, 666],</a:t>
            </a:r>
            <a:endParaRPr sz="900">
              <a:solidFill>
                <a:srgbClr val="24292F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    "tin":{</a:t>
            </a:r>
            <a:endParaRPr sz="900">
              <a:solidFill>
                <a:srgbClr val="24292F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      "type": "ein",</a:t>
            </a:r>
            <a:endParaRPr sz="900">
              <a:solidFill>
                <a:srgbClr val="24292F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      "value": "11-1111111"</a:t>
            </a:r>
            <a:endParaRPr sz="900">
              <a:solidFill>
                <a:srgbClr val="24292F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900">
              <a:solidFill>
                <a:srgbClr val="24292F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  },{</a:t>
            </a:r>
            <a:endParaRPr sz="900">
              <a:solidFill>
                <a:srgbClr val="24292F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    "npi": [999, 888, 777],</a:t>
            </a:r>
            <a:endParaRPr sz="900">
              <a:solidFill>
                <a:srgbClr val="24292F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    "tin":{</a:t>
            </a:r>
            <a:endParaRPr sz="900">
              <a:solidFill>
                <a:srgbClr val="24292F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      "type": "ein",</a:t>
            </a:r>
            <a:endParaRPr sz="900">
              <a:solidFill>
                <a:srgbClr val="24292F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      "value": "22-2222222"</a:t>
            </a:r>
            <a:endParaRPr sz="900">
              <a:solidFill>
                <a:srgbClr val="24292F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900">
              <a:solidFill>
                <a:srgbClr val="24292F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  }],</a:t>
            </a:r>
            <a:endParaRPr sz="900">
              <a:solidFill>
                <a:srgbClr val="24292F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  "negotiated_prices": [{...}]</a:t>
            </a:r>
            <a:endParaRPr sz="900">
              <a:solidFill>
                <a:srgbClr val="24292F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4292F"/>
                </a:solidFill>
                <a:highlight>
                  <a:schemeClr val="lt1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900">
              <a:solidFill>
                <a:srgbClr val="24292F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24292F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44" name="Google Shape;244;p34"/>
          <p:cNvSpPr txBox="1"/>
          <p:nvPr/>
        </p:nvSpPr>
        <p:spPr>
          <a:xfrm>
            <a:off x="5872050" y="1170125"/>
            <a:ext cx="5560200" cy="40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"provider_references":[{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"provider_group_id": 1,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"provider_group": {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"npi": [111, 222, 333, 444, 555, 666],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"tin":{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"type": "ein",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"value": "11-1111111"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},{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"provider_group_id": 2,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"provider_group": {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"npi": [999, 888, 777],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"tin": {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"type": "ein",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"value": "22-2222222"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}]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24292F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245" name="Google Shape;245;p34"/>
          <p:cNvCxnSpPr/>
          <p:nvPr/>
        </p:nvCxnSpPr>
        <p:spPr>
          <a:xfrm flipH="1" rot="10800000">
            <a:off x="2846300" y="2207500"/>
            <a:ext cx="3238500" cy="89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46" name="Google Shape;246;p34"/>
          <p:cNvCxnSpPr/>
          <p:nvPr/>
        </p:nvCxnSpPr>
        <p:spPr>
          <a:xfrm>
            <a:off x="2498900" y="3417800"/>
            <a:ext cx="3608400" cy="403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47" name="Google Shape;247;p34"/>
          <p:cNvSpPr/>
          <p:nvPr/>
        </p:nvSpPr>
        <p:spPr>
          <a:xfrm>
            <a:off x="6051175" y="1434350"/>
            <a:ext cx="1692000" cy="224100"/>
          </a:xfrm>
          <a:prstGeom prst="rect">
            <a:avLst/>
          </a:prstGeom>
          <a:noFill/>
          <a:ln cap="flat" cmpd="sng" w="9525">
            <a:solidFill>
              <a:srgbClr val="008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" name="Google Shape;248;p34"/>
          <p:cNvSpPr/>
          <p:nvPr/>
        </p:nvSpPr>
        <p:spPr>
          <a:xfrm>
            <a:off x="6051175" y="3193700"/>
            <a:ext cx="1692000" cy="224100"/>
          </a:xfrm>
          <a:prstGeom prst="rect">
            <a:avLst/>
          </a:prstGeom>
          <a:noFill/>
          <a:ln cap="flat" cmpd="sng" w="9525">
            <a:solidFill>
              <a:srgbClr val="008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34"/>
          <p:cNvSpPr/>
          <p:nvPr/>
        </p:nvSpPr>
        <p:spPr>
          <a:xfrm>
            <a:off x="600625" y="1788475"/>
            <a:ext cx="2862000" cy="9681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Google Shape;250;p34"/>
          <p:cNvSpPr/>
          <p:nvPr/>
        </p:nvSpPr>
        <p:spPr>
          <a:xfrm>
            <a:off x="600625" y="2960600"/>
            <a:ext cx="2862000" cy="9681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Google Shape;251;p34"/>
          <p:cNvSpPr/>
          <p:nvPr/>
        </p:nvSpPr>
        <p:spPr>
          <a:xfrm>
            <a:off x="6154275" y="3606075"/>
            <a:ext cx="2732100" cy="9681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2" name="Google Shape;252;p34"/>
          <p:cNvSpPr/>
          <p:nvPr/>
        </p:nvSpPr>
        <p:spPr>
          <a:xfrm>
            <a:off x="6154275" y="1827850"/>
            <a:ext cx="2732100" cy="9681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Referenced Provider Groups</a:t>
            </a:r>
            <a:endParaRPr/>
          </a:p>
        </p:txBody>
      </p:sp>
      <p:sp>
        <p:nvSpPr>
          <p:cNvPr id="258" name="Google Shape;258;p35"/>
          <p:cNvSpPr txBox="1"/>
          <p:nvPr/>
        </p:nvSpPr>
        <p:spPr>
          <a:xfrm>
            <a:off x="381000" y="1037900"/>
            <a:ext cx="3294600" cy="40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"provider_references":[{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"provider_group_id": 1,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"provider_group": {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"npi": [111, 222, 333, 444, 555, 666],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"tin":{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"type": "ein",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"value": "11-1111111"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},{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"provider_group_id": 2,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"provider_group": {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"npi": [999, 888, 777],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"tin": {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"type": "ein",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"value": "22-2222222"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}]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24292F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59" name="Google Shape;259;p35"/>
          <p:cNvSpPr txBox="1"/>
          <p:nvPr/>
        </p:nvSpPr>
        <p:spPr>
          <a:xfrm>
            <a:off x="4433050" y="1829450"/>
            <a:ext cx="3294600" cy="25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"negotiated_rates": [{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"provider_references": [1, 2],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"negotiated_prices": [{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"negotiated_type": "negotiated",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"negotiated_rate": 12003.45,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"expiration_date": "2022-01-01",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"service_code": ["18", "19", "11"],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"billing_class": "professional"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}]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24292F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60" name="Google Shape;260;p35"/>
          <p:cNvSpPr txBox="1"/>
          <p:nvPr/>
        </p:nvSpPr>
        <p:spPr>
          <a:xfrm>
            <a:off x="2330825" y="4605625"/>
            <a:ext cx="2962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Github Implementation Example</a:t>
            </a:r>
            <a:endParaRPr/>
          </a:p>
        </p:txBody>
      </p:sp>
      <p:cxnSp>
        <p:nvCxnSpPr>
          <p:cNvPr id="261" name="Google Shape;261;p35"/>
          <p:cNvCxnSpPr/>
          <p:nvPr/>
        </p:nvCxnSpPr>
        <p:spPr>
          <a:xfrm>
            <a:off x="2218775" y="1467975"/>
            <a:ext cx="4078800" cy="64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62" name="Google Shape;262;p35"/>
          <p:cNvCxnSpPr/>
          <p:nvPr/>
        </p:nvCxnSpPr>
        <p:spPr>
          <a:xfrm flipH="1" rot="10800000">
            <a:off x="2162725" y="2274750"/>
            <a:ext cx="4325400" cy="851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63" name="Google Shape;263;p35"/>
          <p:cNvSpPr txBox="1"/>
          <p:nvPr/>
        </p:nvSpPr>
        <p:spPr>
          <a:xfrm>
            <a:off x="5100925" y="445025"/>
            <a:ext cx="3294600" cy="46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"negotiated_rates": [{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"provider_groups": [{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"npi": [111, 222, 333, 444, 555, 666],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"tin":{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"type": "ein",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"value": "11-1111111"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},{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"npi": [999, 888, 777],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"tin":{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"type": "ein",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"value": "22-2222222"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}],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"negotiated_prices": [{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"negotiated_type": "negotiated",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"negotiated_rate": 12003.45,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"expiration_date": "2022-01-01",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"service_code": ["18", "19", "11"],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"billing_class": "professional"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}]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264" name="Google Shape;264;p35"/>
          <p:cNvCxnSpPr/>
          <p:nvPr/>
        </p:nvCxnSpPr>
        <p:spPr>
          <a:xfrm flipH="1" rot="10800000">
            <a:off x="3126450" y="1344800"/>
            <a:ext cx="2196300" cy="739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65" name="Google Shape;265;p35"/>
          <p:cNvCxnSpPr/>
          <p:nvPr/>
        </p:nvCxnSpPr>
        <p:spPr>
          <a:xfrm flipH="1" rot="10800000">
            <a:off x="2330825" y="2655575"/>
            <a:ext cx="3149100" cy="1087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Referenced Provider Groups</a:t>
            </a:r>
            <a:endParaRPr/>
          </a:p>
        </p:txBody>
      </p:sp>
      <p:sp>
        <p:nvSpPr>
          <p:cNvPr id="271" name="Google Shape;271;p36"/>
          <p:cNvSpPr txBox="1"/>
          <p:nvPr/>
        </p:nvSpPr>
        <p:spPr>
          <a:xfrm>
            <a:off x="486300" y="1850725"/>
            <a:ext cx="81714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Take Away</a:t>
            </a:r>
            <a:r>
              <a:rPr lang="en"/>
              <a:t>: Normalize provider groups by defining them on the root object and reference them in the in-network file. Has the potential to reduce file size significantly.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Something to pay attention to:</a:t>
            </a:r>
            <a:r>
              <a:rPr lang="en"/>
              <a:t> If external files are implemented, the normalized provider group schema format would be the same.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37"/>
          <p:cNvSpPr txBox="1"/>
          <p:nvPr>
            <p:ph type="title"/>
          </p:nvPr>
        </p:nvSpPr>
        <p:spPr>
          <a:xfrm>
            <a:off x="3173550" y="2285400"/>
            <a:ext cx="2796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File Compression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File Compression</a:t>
            </a:r>
            <a:endParaRPr/>
          </a:p>
        </p:txBody>
      </p:sp>
      <p:sp>
        <p:nvSpPr>
          <p:cNvPr id="282" name="Google Shape;282;p38"/>
          <p:cNvSpPr txBox="1"/>
          <p:nvPr/>
        </p:nvSpPr>
        <p:spPr>
          <a:xfrm>
            <a:off x="311700" y="1017725"/>
            <a:ext cx="46674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Use-Case: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Large uncompressed text files.</a:t>
            </a:r>
            <a:endParaRPr/>
          </a:p>
        </p:txBody>
      </p:sp>
      <p:sp>
        <p:nvSpPr>
          <p:cNvPr id="283" name="Google Shape;283;p38"/>
          <p:cNvSpPr txBox="1"/>
          <p:nvPr/>
        </p:nvSpPr>
        <p:spPr>
          <a:xfrm>
            <a:off x="311700" y="2257100"/>
            <a:ext cx="46674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Common compression formats:</a:t>
            </a:r>
            <a:endParaRPr/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.7z, .zip, .tar.gz, .rar, etc</a:t>
            </a:r>
            <a:endParaRPr/>
          </a:p>
        </p:txBody>
      </p:sp>
      <p:sp>
        <p:nvSpPr>
          <p:cNvPr id="284" name="Google Shape;284;p38"/>
          <p:cNvSpPr txBox="1"/>
          <p:nvPr/>
        </p:nvSpPr>
        <p:spPr>
          <a:xfrm>
            <a:off x="486300" y="3588575"/>
            <a:ext cx="81714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Take Away</a:t>
            </a:r>
            <a:r>
              <a:rPr lang="en"/>
              <a:t>: Text files such as the machine-readable files will benefit greatly from being compressed. This will not only help with storage considerations but also with network bandwidth.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39"/>
          <p:cNvSpPr txBox="1"/>
          <p:nvPr>
            <p:ph type="ctrTitle"/>
          </p:nvPr>
        </p:nvSpPr>
        <p:spPr>
          <a:xfrm>
            <a:off x="311700" y="744575"/>
            <a:ext cx="8520600" cy="3013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(Today’s Discussion)</a:t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External References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Modifiers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4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External References</a:t>
            </a:r>
            <a:endParaRPr/>
          </a:p>
        </p:txBody>
      </p:sp>
      <p:sp>
        <p:nvSpPr>
          <p:cNvPr id="295" name="Google Shape;295;p4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Two Types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External Provider Networks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Other External Valid In-network Files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4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External Provider Networks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439150" y="913500"/>
            <a:ext cx="3057000" cy="42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{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"reporting_entity_name": "cms",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"reporting_entity_type": "cms",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"reporting_plans": [{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  "plan_name": “medicare",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  "plan_id_type": "his",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  "plan_id": "0000000000",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  "plan_market_type": "individual"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},{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  "plan_name": “medicaid",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  "plan_id_type": "hios",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  "plan_id": "11111111111",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  "plan_market_type": "individual"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}],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"last_updated_on": "2020-08-27",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"version": "1.0.0",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"in_network": [{negotiation information}]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}</a:t>
            </a:r>
            <a:endParaRPr sz="9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1200"/>
              </a:spcAft>
              <a:buSzPts val="275"/>
              <a:buNone/>
            </a:pPr>
            <a:r>
              <a:t/>
            </a:r>
            <a:endParaRPr sz="1150"/>
          </a:p>
        </p:txBody>
      </p:sp>
      <p:sp>
        <p:nvSpPr>
          <p:cNvPr id="73" name="Google Shape;73;p15"/>
          <p:cNvSpPr txBox="1"/>
          <p:nvPr/>
        </p:nvSpPr>
        <p:spPr>
          <a:xfrm>
            <a:off x="97750" y="436700"/>
            <a:ext cx="37398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2020-08-</a:t>
            </a:r>
            <a:r>
              <a:rPr lang="en" sz="1000">
                <a:solidFill>
                  <a:srgbClr val="24292F"/>
                </a:solidFill>
                <a:latin typeface="Courier New"/>
                <a:ea typeface="Courier New"/>
                <a:cs typeface="Courier New"/>
                <a:sym typeface="Courier New"/>
              </a:rPr>
              <a:t>27_cms_medicare_in</a:t>
            </a: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-network-rates.json</a:t>
            </a:r>
            <a:endParaRPr/>
          </a:p>
        </p:txBody>
      </p:sp>
      <p:sp>
        <p:nvSpPr>
          <p:cNvPr id="74" name="Google Shape;74;p15"/>
          <p:cNvSpPr txBox="1"/>
          <p:nvPr/>
        </p:nvSpPr>
        <p:spPr>
          <a:xfrm>
            <a:off x="150400" y="130350"/>
            <a:ext cx="7499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latin typeface="Courier New"/>
                <a:ea typeface="Courier New"/>
                <a:cs typeface="Courier New"/>
                <a:sym typeface="Courier New"/>
              </a:rPr>
              <a:t>&lt;YYYY-MM-DD&gt;_&lt;payer or issuer name&gt;_&lt;plan name&gt;_&lt;file type name&gt;.&lt;file extension&gt;</a:t>
            </a:r>
            <a:endParaRPr/>
          </a:p>
        </p:txBody>
      </p:sp>
      <p:sp>
        <p:nvSpPr>
          <p:cNvPr id="75" name="Google Shape;75;p15"/>
          <p:cNvSpPr txBox="1"/>
          <p:nvPr/>
        </p:nvSpPr>
        <p:spPr>
          <a:xfrm>
            <a:off x="3710975" y="1353400"/>
            <a:ext cx="51066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2020-08-</a:t>
            </a:r>
            <a:r>
              <a:rPr lang="en" sz="1000">
                <a:solidFill>
                  <a:srgbClr val="24292F"/>
                </a:solidFill>
                <a:latin typeface="Courier New"/>
                <a:ea typeface="Courier New"/>
                <a:cs typeface="Courier New"/>
                <a:sym typeface="Courier New"/>
              </a:rPr>
              <a:t>27_cms_medicare_medicaid_in</a:t>
            </a: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-network-rates.json</a:t>
            </a:r>
            <a:endParaRPr/>
          </a:p>
        </p:txBody>
      </p:sp>
      <p:cxnSp>
        <p:nvCxnSpPr>
          <p:cNvPr id="76" name="Google Shape;76;p15"/>
          <p:cNvCxnSpPr>
            <a:stCxn id="75" idx="2"/>
          </p:cNvCxnSpPr>
          <p:nvPr/>
        </p:nvCxnSpPr>
        <p:spPr>
          <a:xfrm>
            <a:off x="6264275" y="1692100"/>
            <a:ext cx="18600" cy="1240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7" name="Google Shape;77;p15"/>
          <p:cNvSpPr txBox="1"/>
          <p:nvPr/>
        </p:nvSpPr>
        <p:spPr>
          <a:xfrm>
            <a:off x="4567925" y="2932600"/>
            <a:ext cx="3392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2020-08-27_cms_</a:t>
            </a:r>
            <a:r>
              <a:rPr lang="en" sz="1000">
                <a:solidFill>
                  <a:srgbClr val="24292F"/>
                </a:solidFill>
                <a:latin typeface="Courier New"/>
                <a:ea typeface="Courier New"/>
                <a:cs typeface="Courier New"/>
                <a:sym typeface="Courier New"/>
              </a:rPr>
              <a:t>???</a:t>
            </a: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_in-network-rates.json</a:t>
            </a:r>
            <a:endParaRPr/>
          </a:p>
        </p:txBody>
      </p:sp>
      <p:sp>
        <p:nvSpPr>
          <p:cNvPr id="78" name="Google Shape;78;p15"/>
          <p:cNvSpPr/>
          <p:nvPr/>
        </p:nvSpPr>
        <p:spPr>
          <a:xfrm>
            <a:off x="1320250" y="495100"/>
            <a:ext cx="618900" cy="2202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5"/>
          <p:cNvSpPr/>
          <p:nvPr/>
        </p:nvSpPr>
        <p:spPr>
          <a:xfrm>
            <a:off x="1658200" y="1857750"/>
            <a:ext cx="618900" cy="2202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5"/>
          <p:cNvSpPr/>
          <p:nvPr/>
        </p:nvSpPr>
        <p:spPr>
          <a:xfrm>
            <a:off x="1658200" y="3051100"/>
            <a:ext cx="618900" cy="2202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5"/>
          <p:cNvSpPr/>
          <p:nvPr/>
        </p:nvSpPr>
        <p:spPr>
          <a:xfrm>
            <a:off x="4879225" y="1412650"/>
            <a:ext cx="1403700" cy="2202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5"/>
          <p:cNvSpPr/>
          <p:nvPr/>
        </p:nvSpPr>
        <p:spPr>
          <a:xfrm>
            <a:off x="5726225" y="2991850"/>
            <a:ext cx="381000" cy="2202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4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Provider Networks/Groups</a:t>
            </a:r>
            <a:endParaRPr/>
          </a:p>
        </p:txBody>
      </p:sp>
      <p:sp>
        <p:nvSpPr>
          <p:cNvPr id="306" name="Google Shape;306;p42"/>
          <p:cNvSpPr txBox="1"/>
          <p:nvPr>
            <p:ph idx="1" type="body"/>
          </p:nvPr>
        </p:nvSpPr>
        <p:spPr>
          <a:xfrm>
            <a:off x="311700" y="1000075"/>
            <a:ext cx="8520600" cy="39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r>
              <a:rPr lang="en" sz="1200"/>
              <a:t>Iterative Development</a:t>
            </a:r>
            <a:endParaRPr sz="1200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275"/>
              <a:buNone/>
            </a:pPr>
            <a:r>
              <a:t/>
            </a:r>
            <a:endParaRPr sz="1187"/>
          </a:p>
        </p:txBody>
      </p:sp>
      <p:sp>
        <p:nvSpPr>
          <p:cNvPr id="307" name="Google Shape;307;p42"/>
          <p:cNvSpPr txBox="1"/>
          <p:nvPr/>
        </p:nvSpPr>
        <p:spPr>
          <a:xfrm>
            <a:off x="311700" y="1226350"/>
            <a:ext cx="3588300" cy="407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…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"billing_code": "27447",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"negotiated_rates": [{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"provider_groups": [{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"npi": [2222222222],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"tin":{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  "type": "ein",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  "value": "11-1111111"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}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}],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"negotiated_prices": [{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"negotiated_type": "negotiated",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"negotiated_rate": 123.45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	…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}]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</p:txBody>
      </p:sp>
      <p:sp>
        <p:nvSpPr>
          <p:cNvPr id="308" name="Google Shape;308;p42"/>
          <p:cNvSpPr txBox="1"/>
          <p:nvPr/>
        </p:nvSpPr>
        <p:spPr>
          <a:xfrm>
            <a:off x="5244000" y="2647950"/>
            <a:ext cx="3588300" cy="27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…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"billing_code": "27447",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"negotiated_rates": [{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"</a:t>
            </a: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provider_references</a:t>
            </a: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": [1],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"negotiated_prices": [{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"negotiated_type": "negotiated",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"negotiated_rate": 123.45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	…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}]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</p:txBody>
      </p:sp>
      <p:sp>
        <p:nvSpPr>
          <p:cNvPr id="309" name="Google Shape;309;p42"/>
          <p:cNvSpPr txBox="1"/>
          <p:nvPr/>
        </p:nvSpPr>
        <p:spPr>
          <a:xfrm>
            <a:off x="5244000" y="-76200"/>
            <a:ext cx="3588300" cy="319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…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"plan_name": "medicare",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"provider_references": [{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"provider_group_id": 1,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"provider_groups": [{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"npi": [2222222222],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"tin":{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  "type": "ein",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  "value": "11-1111111"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}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}]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</p:txBody>
      </p:sp>
      <p:sp>
        <p:nvSpPr>
          <p:cNvPr id="310" name="Google Shape;310;p42"/>
          <p:cNvSpPr/>
          <p:nvPr/>
        </p:nvSpPr>
        <p:spPr>
          <a:xfrm>
            <a:off x="439425" y="2156975"/>
            <a:ext cx="2568900" cy="1530900"/>
          </a:xfrm>
          <a:prstGeom prst="rect">
            <a:avLst/>
          </a:prstGeom>
          <a:noFill/>
          <a:ln cap="flat" cmpd="sng" w="2857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1" name="Google Shape;311;p42"/>
          <p:cNvSpPr/>
          <p:nvPr/>
        </p:nvSpPr>
        <p:spPr>
          <a:xfrm>
            <a:off x="5415175" y="1067388"/>
            <a:ext cx="2568900" cy="1530900"/>
          </a:xfrm>
          <a:prstGeom prst="rect">
            <a:avLst/>
          </a:prstGeom>
          <a:noFill/>
          <a:ln cap="flat" cmpd="sng" w="2857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12" name="Google Shape;312;p42"/>
          <p:cNvCxnSpPr>
            <a:stCxn id="310" idx="3"/>
            <a:endCxn id="311" idx="1"/>
          </p:cNvCxnSpPr>
          <p:nvPr/>
        </p:nvCxnSpPr>
        <p:spPr>
          <a:xfrm flipH="1" rot="10800000">
            <a:off x="3008325" y="1832825"/>
            <a:ext cx="2406900" cy="1089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13" name="Google Shape;313;p42"/>
          <p:cNvSpPr/>
          <p:nvPr/>
        </p:nvSpPr>
        <p:spPr>
          <a:xfrm>
            <a:off x="5526750" y="834900"/>
            <a:ext cx="2125500" cy="2325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4" name="Google Shape;314;p42"/>
          <p:cNvSpPr/>
          <p:nvPr/>
        </p:nvSpPr>
        <p:spPr>
          <a:xfrm>
            <a:off x="7473925" y="3574800"/>
            <a:ext cx="220500" cy="2325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15" name="Google Shape;315;p42"/>
          <p:cNvCxnSpPr>
            <a:endCxn id="314" idx="0"/>
          </p:cNvCxnSpPr>
          <p:nvPr/>
        </p:nvCxnSpPr>
        <p:spPr>
          <a:xfrm>
            <a:off x="7384375" y="1046100"/>
            <a:ext cx="199800" cy="2528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16" name="Google Shape;316;p42"/>
          <p:cNvSpPr/>
          <p:nvPr/>
        </p:nvSpPr>
        <p:spPr>
          <a:xfrm>
            <a:off x="325025" y="1329575"/>
            <a:ext cx="3154500" cy="3715800"/>
          </a:xfrm>
          <a:prstGeom prst="rect">
            <a:avLst/>
          </a:prstGeom>
          <a:noFill/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7" name="Google Shape;317;p42"/>
          <p:cNvSpPr/>
          <p:nvPr/>
        </p:nvSpPr>
        <p:spPr>
          <a:xfrm>
            <a:off x="5306025" y="2774700"/>
            <a:ext cx="3154500" cy="2318100"/>
          </a:xfrm>
          <a:prstGeom prst="rect">
            <a:avLst/>
          </a:prstGeom>
          <a:noFill/>
          <a:ln cap="flat" cmpd="sng" w="952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18" name="Google Shape;318;p42"/>
          <p:cNvCxnSpPr>
            <a:stCxn id="316" idx="3"/>
            <a:endCxn id="317" idx="1"/>
          </p:cNvCxnSpPr>
          <p:nvPr/>
        </p:nvCxnSpPr>
        <p:spPr>
          <a:xfrm>
            <a:off x="3479525" y="3187475"/>
            <a:ext cx="1826400" cy="746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4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Provider Networks/Groups</a:t>
            </a:r>
            <a:endParaRPr/>
          </a:p>
        </p:txBody>
      </p:sp>
      <p:sp>
        <p:nvSpPr>
          <p:cNvPr id="324" name="Google Shape;324;p43"/>
          <p:cNvSpPr txBox="1"/>
          <p:nvPr>
            <p:ph idx="1" type="body"/>
          </p:nvPr>
        </p:nvSpPr>
        <p:spPr>
          <a:xfrm>
            <a:off x="311700" y="1000075"/>
            <a:ext cx="8520600" cy="39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r>
              <a:rPr lang="en" sz="1200"/>
              <a:t>Iterative Development</a:t>
            </a:r>
            <a:endParaRPr sz="1200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275"/>
              <a:buNone/>
            </a:pPr>
            <a:r>
              <a:t/>
            </a:r>
            <a:endParaRPr sz="1187"/>
          </a:p>
        </p:txBody>
      </p:sp>
      <p:sp>
        <p:nvSpPr>
          <p:cNvPr id="325" name="Google Shape;325;p43"/>
          <p:cNvSpPr txBox="1"/>
          <p:nvPr/>
        </p:nvSpPr>
        <p:spPr>
          <a:xfrm>
            <a:off x="4503975" y="2354275"/>
            <a:ext cx="3588300" cy="29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// in-network negotiated rate object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…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"billing_code": "27447",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"negotiated_rates": [{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"provider_references": [1],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"negotiated_prices": [{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"negotiated_type": "negotiated",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"negotiated_rate": 123.45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	…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}]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</p:txBody>
      </p:sp>
      <p:sp>
        <p:nvSpPr>
          <p:cNvPr id="326" name="Google Shape;326;p43"/>
          <p:cNvSpPr txBox="1"/>
          <p:nvPr/>
        </p:nvSpPr>
        <p:spPr>
          <a:xfrm>
            <a:off x="152975" y="1414375"/>
            <a:ext cx="3588300" cy="341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// in-network file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…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"plan_name": "medicare",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"provider_references": [{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"provider_group_id": 1,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"</a:t>
            </a: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provider_groups</a:t>
            </a: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": </a:t>
            </a: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[{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"npi": [2222222222],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"tin":{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  "type": "ein",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  "value": "11-1111111"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}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}]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</p:txBody>
      </p:sp>
      <p:sp>
        <p:nvSpPr>
          <p:cNvPr id="327" name="Google Shape;327;p43"/>
          <p:cNvSpPr txBox="1"/>
          <p:nvPr/>
        </p:nvSpPr>
        <p:spPr>
          <a:xfrm>
            <a:off x="4446625" y="328325"/>
            <a:ext cx="4350900" cy="231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// in-network file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…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"plan_name": "medicare",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"provider_references": [{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"provider_group_id": 1,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"location": "</a:t>
            </a:r>
            <a:r>
              <a:rPr lang="en" sz="1000" u="sng">
                <a:solidFill>
                  <a:schemeClr val="hlink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  <a:hlinkClick r:id="rId3"/>
              </a:rPr>
              <a:t>https://www.cms.gov/providers.json</a:t>
            </a: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"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}]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</p:txBody>
      </p:sp>
      <p:sp>
        <p:nvSpPr>
          <p:cNvPr id="328" name="Google Shape;328;p43"/>
          <p:cNvSpPr/>
          <p:nvPr/>
        </p:nvSpPr>
        <p:spPr>
          <a:xfrm>
            <a:off x="2151950" y="2569625"/>
            <a:ext cx="241500" cy="2205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" name="Google Shape;329;p43"/>
          <p:cNvSpPr/>
          <p:nvPr/>
        </p:nvSpPr>
        <p:spPr>
          <a:xfrm flipH="1" rot="10800000">
            <a:off x="6723575" y="3503399"/>
            <a:ext cx="241500" cy="2205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30" name="Google Shape;330;p43"/>
          <p:cNvCxnSpPr>
            <a:stCxn id="328" idx="3"/>
            <a:endCxn id="329" idx="1"/>
          </p:cNvCxnSpPr>
          <p:nvPr/>
        </p:nvCxnSpPr>
        <p:spPr>
          <a:xfrm>
            <a:off x="2393450" y="2679875"/>
            <a:ext cx="4330200" cy="933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31" name="Google Shape;331;p43"/>
          <p:cNvSpPr/>
          <p:nvPr/>
        </p:nvSpPr>
        <p:spPr>
          <a:xfrm>
            <a:off x="430450" y="2795325"/>
            <a:ext cx="2225400" cy="15432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32" name="Google Shape;332;p43"/>
          <p:cNvCxnSpPr>
            <a:stCxn id="331" idx="3"/>
          </p:cNvCxnSpPr>
          <p:nvPr/>
        </p:nvCxnSpPr>
        <p:spPr>
          <a:xfrm flipH="1" rot="10800000">
            <a:off x="2655850" y="1892625"/>
            <a:ext cx="2225400" cy="1674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33" name="Google Shape;333;p43"/>
          <p:cNvSpPr/>
          <p:nvPr/>
        </p:nvSpPr>
        <p:spPr>
          <a:xfrm>
            <a:off x="6440350" y="1483600"/>
            <a:ext cx="241500" cy="2205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34" name="Google Shape;334;p43"/>
          <p:cNvCxnSpPr>
            <a:stCxn id="333" idx="2"/>
            <a:endCxn id="329" idx="2"/>
          </p:cNvCxnSpPr>
          <p:nvPr/>
        </p:nvCxnSpPr>
        <p:spPr>
          <a:xfrm>
            <a:off x="6561100" y="1704100"/>
            <a:ext cx="283200" cy="1799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4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Provider Networks/Groups</a:t>
            </a:r>
            <a:endParaRPr/>
          </a:p>
        </p:txBody>
      </p:sp>
      <p:sp>
        <p:nvSpPr>
          <p:cNvPr id="340" name="Google Shape;340;p44"/>
          <p:cNvSpPr txBox="1"/>
          <p:nvPr>
            <p:ph idx="1" type="body"/>
          </p:nvPr>
        </p:nvSpPr>
        <p:spPr>
          <a:xfrm>
            <a:off x="311700" y="1000075"/>
            <a:ext cx="8520600" cy="39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r>
              <a:rPr lang="en" sz="1200"/>
              <a:t>Iterative Development</a:t>
            </a:r>
            <a:endParaRPr sz="1200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275"/>
              <a:buNone/>
            </a:pPr>
            <a:r>
              <a:t/>
            </a:r>
            <a:endParaRPr sz="1187"/>
          </a:p>
        </p:txBody>
      </p:sp>
      <p:sp>
        <p:nvSpPr>
          <p:cNvPr id="341" name="Google Shape;341;p44"/>
          <p:cNvSpPr txBox="1"/>
          <p:nvPr/>
        </p:nvSpPr>
        <p:spPr>
          <a:xfrm>
            <a:off x="152975" y="1414375"/>
            <a:ext cx="3588300" cy="341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// in-network file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…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"plan_name": "medicare",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"provider_references": [{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"provider_group_id": 1,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"provider_groups": [{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"npi": [2222222222],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"tin":{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  "type": "ein",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  "value": "11-1111111"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}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}]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</p:txBody>
      </p:sp>
      <p:sp>
        <p:nvSpPr>
          <p:cNvPr id="342" name="Google Shape;342;p44"/>
          <p:cNvSpPr txBox="1"/>
          <p:nvPr/>
        </p:nvSpPr>
        <p:spPr>
          <a:xfrm>
            <a:off x="4436125" y="308100"/>
            <a:ext cx="4350900" cy="231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// in-network file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…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"plan_name": "medicare",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"provider_references": [{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"provider_group_id": 1,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"location": "</a:t>
            </a:r>
            <a:r>
              <a:rPr lang="en" sz="1000" u="sng">
                <a:solidFill>
                  <a:schemeClr val="hlink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  <a:hlinkClick r:id="rId3"/>
              </a:rPr>
              <a:t>https://www.cms.gov/providers.json</a:t>
            </a: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"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}]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</p:txBody>
      </p:sp>
      <p:sp>
        <p:nvSpPr>
          <p:cNvPr id="343" name="Google Shape;343;p44"/>
          <p:cNvSpPr txBox="1"/>
          <p:nvPr/>
        </p:nvSpPr>
        <p:spPr>
          <a:xfrm>
            <a:off x="4436125" y="2599350"/>
            <a:ext cx="3210900" cy="247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// URL to providers.json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"provider_groups": [</a:t>
            </a: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"npi": [2222222222],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"tin":{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"type": "ein",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"value": "11-1111111"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}</a:t>
            </a: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]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9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24292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344" name="Google Shape;344;p44"/>
          <p:cNvCxnSpPr/>
          <p:nvPr/>
        </p:nvCxnSpPr>
        <p:spPr>
          <a:xfrm flipH="1">
            <a:off x="5563575" y="1900225"/>
            <a:ext cx="1222800" cy="824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45" name="Google Shape;345;p44"/>
          <p:cNvSpPr/>
          <p:nvPr/>
        </p:nvSpPr>
        <p:spPr>
          <a:xfrm>
            <a:off x="378000" y="2802950"/>
            <a:ext cx="2435400" cy="14853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6" name="Google Shape;346;p44"/>
          <p:cNvSpPr/>
          <p:nvPr/>
        </p:nvSpPr>
        <p:spPr>
          <a:xfrm>
            <a:off x="4436125" y="3092400"/>
            <a:ext cx="2435400" cy="14853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47" name="Google Shape;347;p44"/>
          <p:cNvCxnSpPr>
            <a:stCxn id="345" idx="3"/>
            <a:endCxn id="346" idx="1"/>
          </p:cNvCxnSpPr>
          <p:nvPr/>
        </p:nvCxnSpPr>
        <p:spPr>
          <a:xfrm>
            <a:off x="2813400" y="3545600"/>
            <a:ext cx="1622700" cy="289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4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Implementation Example</a:t>
            </a:r>
            <a:endParaRPr/>
          </a:p>
        </p:txBody>
      </p:sp>
      <p:sp>
        <p:nvSpPr>
          <p:cNvPr id="353" name="Google Shape;353;p4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 things needed to use external provider networks.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Provider Reference Location</a:t>
            </a:r>
            <a:r>
              <a:rPr lang="en" u="sng">
                <a:solidFill>
                  <a:schemeClr val="hlink"/>
                </a:solidFill>
                <a:hlinkClick r:id="rId4"/>
              </a:rPr>
              <a:t> Defined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5"/>
              </a:rPr>
              <a:t>External Provider Group/Network File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6"/>
              </a:rPr>
              <a:t>Reference ID in Negotiated Rate Object</a:t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4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Other Valid In-network Files</a:t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47"/>
          <p:cNvSpPr/>
          <p:nvPr/>
        </p:nvSpPr>
        <p:spPr>
          <a:xfrm>
            <a:off x="6217075" y="2096975"/>
            <a:ext cx="161400" cy="2112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4" name="Google Shape;364;p47"/>
          <p:cNvSpPr/>
          <p:nvPr/>
        </p:nvSpPr>
        <p:spPr>
          <a:xfrm>
            <a:off x="5119650" y="2615200"/>
            <a:ext cx="161400" cy="2112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5" name="Google Shape;365;p47"/>
          <p:cNvSpPr txBox="1"/>
          <p:nvPr>
            <p:ph idx="1" type="body"/>
          </p:nvPr>
        </p:nvSpPr>
        <p:spPr>
          <a:xfrm>
            <a:off x="306825" y="728875"/>
            <a:ext cx="5087700" cy="372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{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  "reporting_entity_name": "cms",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  "reporting_entity_type": "cms",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  "reporting_structure":[{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   "reporting_plans": [{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	"plan_name": "medicare",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	"plan_id_type": "hios",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	"plan_id": "11111111111",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	"plan_market_type": "individual"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  },{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	"plan_name": "medicaid",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	"plan_id_type": "hios",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	"plan_id": "0000000000",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	"plan_market_type": "individual"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  }],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  "in_network_file": {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	"description": "In-network file",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	"file": "https://www.cms.com/files/in-network-file-123134.json"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  }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}]</a:t>
            </a:r>
            <a:endParaRPr sz="1100">
              <a:solidFill>
                <a:schemeClr val="dk1"/>
              </a:solidFill>
            </a:endParaRPr>
          </a:p>
        </p:txBody>
      </p:sp>
      <p:sp>
        <p:nvSpPr>
          <p:cNvPr id="366" name="Google Shape;366;p47"/>
          <p:cNvSpPr txBox="1"/>
          <p:nvPr/>
        </p:nvSpPr>
        <p:spPr>
          <a:xfrm>
            <a:off x="306825" y="180775"/>
            <a:ext cx="2965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NEW TABLE OF CONTENTS FILE</a:t>
            </a:r>
            <a:endParaRPr/>
          </a:p>
        </p:txBody>
      </p:sp>
      <p:sp>
        <p:nvSpPr>
          <p:cNvPr id="367" name="Google Shape;367;p47"/>
          <p:cNvSpPr txBox="1"/>
          <p:nvPr/>
        </p:nvSpPr>
        <p:spPr>
          <a:xfrm>
            <a:off x="5837100" y="203875"/>
            <a:ext cx="19836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2020-08-07_cms_index.json</a:t>
            </a:r>
            <a:endParaRPr/>
          </a:p>
        </p:txBody>
      </p:sp>
      <p:sp>
        <p:nvSpPr>
          <p:cNvPr id="368" name="Google Shape;368;p47"/>
          <p:cNvSpPr txBox="1"/>
          <p:nvPr>
            <p:ph idx="1" type="body"/>
          </p:nvPr>
        </p:nvSpPr>
        <p:spPr>
          <a:xfrm>
            <a:off x="5056875" y="821425"/>
            <a:ext cx="4044000" cy="91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"in_network_file": {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  "description": "In-network file",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  </a:t>
            </a:r>
            <a:r>
              <a:rPr lang="en" sz="1100">
                <a:solidFill>
                  <a:schemeClr val="dk1"/>
                </a:solidFill>
              </a:rPr>
              <a:t>"file": "https://www.cms.com/files/in-network-file-123134.json"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}</a:t>
            </a:r>
            <a:endParaRPr sz="1100">
              <a:solidFill>
                <a:schemeClr val="dk1"/>
              </a:solidFill>
            </a:endParaRPr>
          </a:p>
        </p:txBody>
      </p:sp>
      <p:sp>
        <p:nvSpPr>
          <p:cNvPr id="369" name="Google Shape;369;p47"/>
          <p:cNvSpPr/>
          <p:nvPr/>
        </p:nvSpPr>
        <p:spPr>
          <a:xfrm>
            <a:off x="803125" y="3474750"/>
            <a:ext cx="4513800" cy="7662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0" name="Google Shape;370;p47"/>
          <p:cNvSpPr/>
          <p:nvPr/>
        </p:nvSpPr>
        <p:spPr>
          <a:xfrm>
            <a:off x="4572000" y="897925"/>
            <a:ext cx="4513800" cy="7662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71" name="Google Shape;371;p47"/>
          <p:cNvCxnSpPr>
            <a:stCxn id="369" idx="0"/>
            <a:endCxn id="370" idx="1"/>
          </p:cNvCxnSpPr>
          <p:nvPr/>
        </p:nvCxnSpPr>
        <p:spPr>
          <a:xfrm flipH="1" rot="10800000">
            <a:off x="3060025" y="1281150"/>
            <a:ext cx="1512000" cy="2193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72" name="Google Shape;372;p47"/>
          <p:cNvSpPr txBox="1"/>
          <p:nvPr>
            <p:ph idx="1" type="body"/>
          </p:nvPr>
        </p:nvSpPr>
        <p:spPr>
          <a:xfrm>
            <a:off x="5049363" y="2009925"/>
            <a:ext cx="4044000" cy="91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"in_network_file": [{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  "description": "In-network file",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  "file": "https://www.cms.com/files/in-network-file-123134.json"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}]</a:t>
            </a:r>
            <a:endParaRPr sz="1100">
              <a:solidFill>
                <a:schemeClr val="dk1"/>
              </a:solidFill>
            </a:endParaRPr>
          </a:p>
        </p:txBody>
      </p:sp>
      <p:sp>
        <p:nvSpPr>
          <p:cNvPr id="373" name="Google Shape;373;p47"/>
          <p:cNvSpPr/>
          <p:nvPr/>
        </p:nvSpPr>
        <p:spPr>
          <a:xfrm>
            <a:off x="4572013" y="2060200"/>
            <a:ext cx="4513800" cy="7662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74" name="Google Shape;374;p47"/>
          <p:cNvCxnSpPr>
            <a:stCxn id="370" idx="2"/>
            <a:endCxn id="373" idx="0"/>
          </p:cNvCxnSpPr>
          <p:nvPr/>
        </p:nvCxnSpPr>
        <p:spPr>
          <a:xfrm>
            <a:off x="6828900" y="1664125"/>
            <a:ext cx="0" cy="396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75" name="Google Shape;375;p47"/>
          <p:cNvSpPr txBox="1"/>
          <p:nvPr>
            <p:ph idx="1" type="body"/>
          </p:nvPr>
        </p:nvSpPr>
        <p:spPr>
          <a:xfrm>
            <a:off x="4756925" y="3112375"/>
            <a:ext cx="4329000" cy="134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"in_network_file": [{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  "description": "In-network file",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  "file": "https://www.cms.com/files/in-network-file-123134.json"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},</a:t>
            </a:r>
            <a:r>
              <a:rPr lang="en" sz="1100">
                <a:solidFill>
                  <a:schemeClr val="dk1"/>
                </a:solidFill>
              </a:rPr>
              <a:t>{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  "description": "behavioral health in-network shared file",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  "file": "https://www.some_site.com/files/behavioral-health-0000.json"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}]</a:t>
            </a:r>
            <a:endParaRPr sz="1100">
              <a:solidFill>
                <a:schemeClr val="dk1"/>
              </a:solidFill>
            </a:endParaRPr>
          </a:p>
        </p:txBody>
      </p:sp>
      <p:sp>
        <p:nvSpPr>
          <p:cNvPr id="376" name="Google Shape;376;p47"/>
          <p:cNvSpPr/>
          <p:nvPr/>
        </p:nvSpPr>
        <p:spPr>
          <a:xfrm>
            <a:off x="4572000" y="3145975"/>
            <a:ext cx="4513800" cy="13440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77" name="Google Shape;377;p47"/>
          <p:cNvCxnSpPr>
            <a:stCxn id="373" idx="2"/>
            <a:endCxn id="376" idx="0"/>
          </p:cNvCxnSpPr>
          <p:nvPr/>
        </p:nvCxnSpPr>
        <p:spPr>
          <a:xfrm>
            <a:off x="6828913" y="2826400"/>
            <a:ext cx="0" cy="319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4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External In-Network Files</a:t>
            </a:r>
            <a:endParaRPr/>
          </a:p>
        </p:txBody>
      </p:sp>
      <p:sp>
        <p:nvSpPr>
          <p:cNvPr id="383" name="Google Shape;383;p48"/>
          <p:cNvSpPr txBox="1"/>
          <p:nvPr/>
        </p:nvSpPr>
        <p:spPr>
          <a:xfrm>
            <a:off x="311700" y="1258350"/>
            <a:ext cx="7139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Must be valid (comply with the in-network schema) in-network files</a:t>
            </a: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7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49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Billing Code Modifiers</a:t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2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50"/>
          <p:cNvSpPr txBox="1"/>
          <p:nvPr/>
        </p:nvSpPr>
        <p:spPr>
          <a:xfrm>
            <a:off x="319625" y="1411650"/>
            <a:ext cx="73365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Pull Request Details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u="sng">
                <a:solidFill>
                  <a:schemeClr val="hlink"/>
                </a:solidFill>
                <a:hlinkClick r:id="rId4"/>
              </a:rPr>
              <a:t>Allowed Amounts File: Allowed Amounts Object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u="sng">
                <a:solidFill>
                  <a:schemeClr val="hlink"/>
                </a:solidFill>
                <a:hlinkClick r:id="rId5"/>
              </a:rPr>
              <a:t>In-Network File: Negotiated Price Object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u="sng">
                <a:solidFill>
                  <a:schemeClr val="accent5"/>
                </a:solid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https://github.com/CMSgov/price-transparency-guide/blob/develop/examples/in-network-rates/in-network-rates-fee-for-service-single-plan-sample.json#L35-L68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4" name="Google Shape;394;p50"/>
          <p:cNvSpPr txBox="1"/>
          <p:nvPr/>
        </p:nvSpPr>
        <p:spPr>
          <a:xfrm>
            <a:off x="319625" y="905825"/>
            <a:ext cx="7336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Implementation example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6"/>
          <p:cNvSpPr/>
          <p:nvPr/>
        </p:nvSpPr>
        <p:spPr>
          <a:xfrm>
            <a:off x="4178500" y="3222975"/>
            <a:ext cx="4647900" cy="626100"/>
          </a:xfrm>
          <a:prstGeom prst="rect">
            <a:avLst/>
          </a:prstGeom>
          <a:solidFill>
            <a:srgbClr val="D9EAD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6"/>
          <p:cNvSpPr/>
          <p:nvPr/>
        </p:nvSpPr>
        <p:spPr>
          <a:xfrm>
            <a:off x="4178500" y="1449500"/>
            <a:ext cx="2713500" cy="17202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6"/>
          <p:cNvSpPr/>
          <p:nvPr/>
        </p:nvSpPr>
        <p:spPr>
          <a:xfrm>
            <a:off x="259425" y="1195850"/>
            <a:ext cx="2515500" cy="2334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6"/>
          <p:cNvSpPr/>
          <p:nvPr/>
        </p:nvSpPr>
        <p:spPr>
          <a:xfrm>
            <a:off x="3795700" y="947475"/>
            <a:ext cx="2177100" cy="3387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6"/>
          <p:cNvSpPr txBox="1"/>
          <p:nvPr>
            <p:ph idx="1" type="body"/>
          </p:nvPr>
        </p:nvSpPr>
        <p:spPr>
          <a:xfrm>
            <a:off x="3744825" y="695275"/>
            <a:ext cx="50877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{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  "reporting_entity_name": "cms",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  "reporting_entity_type": "cms",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  "reporting_structure":[{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	   "reporting_plans": [{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		"plan_name": "medicaid",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		"plan_id_type": "hios",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		"plan_id": "11111111111",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		"plan_market_type": "individual"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	  },{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		"plan_name": "medicare",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		"plan_id_type": "hios",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		"plan_id": "0000000000",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		"plan_market_type": "individual"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	  }],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	  "in_network_file": {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		"description": "In-network file",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		"file": "https://www.cms.gov/cciio/medicare-in-network-file.json"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	  }</a:t>
            </a:r>
            <a:endParaRPr/>
          </a:p>
        </p:txBody>
      </p:sp>
      <p:sp>
        <p:nvSpPr>
          <p:cNvPr id="92" name="Google Shape;92;p16"/>
          <p:cNvSpPr/>
          <p:nvPr/>
        </p:nvSpPr>
        <p:spPr>
          <a:xfrm>
            <a:off x="259425" y="772475"/>
            <a:ext cx="2177100" cy="3387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6"/>
          <p:cNvSpPr txBox="1"/>
          <p:nvPr>
            <p:ph idx="1" type="body"/>
          </p:nvPr>
        </p:nvSpPr>
        <p:spPr>
          <a:xfrm>
            <a:off x="439150" y="508800"/>
            <a:ext cx="3057000" cy="412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{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  "reporting_entity_name": "cms",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  "reporting_entity_type": "cms",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  "reporting_plans": [{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    "plan_name": “medicare",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    "plan_id_type": "his",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    "plan_id": "0000000000",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    "plan_market_type": "individual"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  },{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    "plan_name": “medicaid",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    "plan_id_type": "hios",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    "plan_id": "11111111111",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    "plan_market_type": "individual"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  }],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  "last_updated_on": "2020-08-27",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  "version": "1.0.0",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  "in_network": [{negotiation information}]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}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1200"/>
              </a:spcAft>
              <a:buSzPts val="275"/>
              <a:buNone/>
            </a:pPr>
            <a:r>
              <a:t/>
            </a:r>
            <a:endParaRPr sz="850"/>
          </a:p>
        </p:txBody>
      </p:sp>
      <p:sp>
        <p:nvSpPr>
          <p:cNvPr id="94" name="Google Shape;94;p16"/>
          <p:cNvSpPr txBox="1"/>
          <p:nvPr/>
        </p:nvSpPr>
        <p:spPr>
          <a:xfrm>
            <a:off x="4083200" y="225600"/>
            <a:ext cx="3632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NEW TABLE OF CONTENTS FILE</a:t>
            </a:r>
            <a:endParaRPr/>
          </a:p>
        </p:txBody>
      </p:sp>
      <p:cxnSp>
        <p:nvCxnSpPr>
          <p:cNvPr id="95" name="Google Shape;95;p16"/>
          <p:cNvCxnSpPr/>
          <p:nvPr/>
        </p:nvCxnSpPr>
        <p:spPr>
          <a:xfrm>
            <a:off x="3034225" y="2007775"/>
            <a:ext cx="5979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6" name="Google Shape;96;p16"/>
          <p:cNvCxnSpPr/>
          <p:nvPr/>
        </p:nvCxnSpPr>
        <p:spPr>
          <a:xfrm flipH="1">
            <a:off x="2910050" y="3744825"/>
            <a:ext cx="1161900" cy="112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97" name="Google Shape;97;p16"/>
          <p:cNvSpPr txBox="1"/>
          <p:nvPr>
            <p:ph idx="1" type="body"/>
          </p:nvPr>
        </p:nvSpPr>
        <p:spPr>
          <a:xfrm>
            <a:off x="259425" y="1761750"/>
            <a:ext cx="3057000" cy="94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{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  "last_updated_on": "2020-08-27",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  "version": "1.0.0",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  "in_network": [{negotiation information}]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}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1200"/>
              </a:spcAft>
              <a:buSzPts val="275"/>
              <a:buNone/>
            </a:pPr>
            <a:r>
              <a:t/>
            </a:r>
            <a:endParaRPr sz="850"/>
          </a:p>
        </p:txBody>
      </p:sp>
      <p:cxnSp>
        <p:nvCxnSpPr>
          <p:cNvPr id="98" name="Google Shape;98;p16"/>
          <p:cNvCxnSpPr/>
          <p:nvPr/>
        </p:nvCxnSpPr>
        <p:spPr>
          <a:xfrm rot="10800000">
            <a:off x="3113325" y="2842425"/>
            <a:ext cx="913500" cy="733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99" name="Google Shape;99;p16"/>
          <p:cNvSpPr txBox="1"/>
          <p:nvPr/>
        </p:nvSpPr>
        <p:spPr>
          <a:xfrm>
            <a:off x="214425" y="1469975"/>
            <a:ext cx="38124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https://www.cms.gov/cciio/medicare-in-network-file.json</a:t>
            </a:r>
            <a:endParaRPr/>
          </a:p>
        </p:txBody>
      </p:sp>
      <p:sp>
        <p:nvSpPr>
          <p:cNvPr id="100" name="Google Shape;100;p16"/>
          <p:cNvSpPr txBox="1"/>
          <p:nvPr/>
        </p:nvSpPr>
        <p:spPr>
          <a:xfrm>
            <a:off x="259425" y="89675"/>
            <a:ext cx="3001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In-Network/Allowed Amounts MRF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7"/>
          <p:cNvSpPr/>
          <p:nvPr/>
        </p:nvSpPr>
        <p:spPr>
          <a:xfrm>
            <a:off x="4178500" y="3222975"/>
            <a:ext cx="4647900" cy="626100"/>
          </a:xfrm>
          <a:prstGeom prst="rect">
            <a:avLst/>
          </a:prstGeom>
          <a:solidFill>
            <a:srgbClr val="D9EAD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7"/>
          <p:cNvSpPr/>
          <p:nvPr/>
        </p:nvSpPr>
        <p:spPr>
          <a:xfrm>
            <a:off x="4178500" y="1449500"/>
            <a:ext cx="2713500" cy="17202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7"/>
          <p:cNvSpPr/>
          <p:nvPr/>
        </p:nvSpPr>
        <p:spPr>
          <a:xfrm>
            <a:off x="3795700" y="947475"/>
            <a:ext cx="2177100" cy="3387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7"/>
          <p:cNvSpPr txBox="1"/>
          <p:nvPr>
            <p:ph idx="1" type="body"/>
          </p:nvPr>
        </p:nvSpPr>
        <p:spPr>
          <a:xfrm>
            <a:off x="3744825" y="695275"/>
            <a:ext cx="50877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{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  "reporting_entity_name": "cms",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  "reporting_entity_type": "cms",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  "reporting_structure":[{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   "reporting_plans": [{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	"plan_name": "medicaid",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	"plan_id_type": "hios",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	"plan_id": "11111111111",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	"plan_market_type": "individual"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  },{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	"plan_name": "medicare",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	"plan_id_type": "hios",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	"plan_id": "0000000000",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	"plan_market_type": "individual"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  }],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  "in_network_file": {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	"description": "National network file",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	"file": "https://www.cms.gov/cciio/medicare-in-network-file.json"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  }</a:t>
            </a:r>
            <a:endParaRPr/>
          </a:p>
        </p:txBody>
      </p:sp>
      <p:sp>
        <p:nvSpPr>
          <p:cNvPr id="109" name="Google Shape;109;p17"/>
          <p:cNvSpPr txBox="1"/>
          <p:nvPr/>
        </p:nvSpPr>
        <p:spPr>
          <a:xfrm>
            <a:off x="4083200" y="225600"/>
            <a:ext cx="3632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NEW TABLE OF CONTENTS FILE</a:t>
            </a:r>
            <a:endParaRPr/>
          </a:p>
        </p:txBody>
      </p:sp>
      <p:sp>
        <p:nvSpPr>
          <p:cNvPr id="110" name="Google Shape;110;p17"/>
          <p:cNvSpPr txBox="1"/>
          <p:nvPr>
            <p:ph idx="1" type="body"/>
          </p:nvPr>
        </p:nvSpPr>
        <p:spPr>
          <a:xfrm>
            <a:off x="259425" y="1761750"/>
            <a:ext cx="3057000" cy="94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{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  "last_updated_on": "2020-08-27",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  "version": "1.0.0",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  "in_network": [{negotiation information}]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}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1200"/>
              </a:spcAft>
              <a:buSzPts val="275"/>
              <a:buNone/>
            </a:pPr>
            <a:r>
              <a:t/>
            </a:r>
            <a:endParaRPr sz="850"/>
          </a:p>
        </p:txBody>
      </p:sp>
      <p:cxnSp>
        <p:nvCxnSpPr>
          <p:cNvPr id="111" name="Google Shape;111;p17"/>
          <p:cNvCxnSpPr/>
          <p:nvPr/>
        </p:nvCxnSpPr>
        <p:spPr>
          <a:xfrm rot="10800000">
            <a:off x="3113325" y="2842425"/>
            <a:ext cx="913500" cy="733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12" name="Google Shape;112;p17"/>
          <p:cNvSpPr txBox="1"/>
          <p:nvPr/>
        </p:nvSpPr>
        <p:spPr>
          <a:xfrm>
            <a:off x="214425" y="1469975"/>
            <a:ext cx="38124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https://www.cms.gov/cciio/medicare-in-network-file.json</a:t>
            </a:r>
            <a:endParaRPr/>
          </a:p>
        </p:txBody>
      </p:sp>
      <p:sp>
        <p:nvSpPr>
          <p:cNvPr id="113" name="Google Shape;113;p17"/>
          <p:cNvSpPr/>
          <p:nvPr/>
        </p:nvSpPr>
        <p:spPr>
          <a:xfrm>
            <a:off x="5098375" y="3417725"/>
            <a:ext cx="3632100" cy="293400"/>
          </a:xfrm>
          <a:prstGeom prst="rect">
            <a:avLst/>
          </a:prstGeom>
          <a:noFill/>
          <a:ln cap="flat" cmpd="sng" w="762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7"/>
          <p:cNvSpPr/>
          <p:nvPr/>
        </p:nvSpPr>
        <p:spPr>
          <a:xfrm>
            <a:off x="163600" y="1500275"/>
            <a:ext cx="3632100" cy="293400"/>
          </a:xfrm>
          <a:prstGeom prst="rect">
            <a:avLst/>
          </a:prstGeom>
          <a:noFill/>
          <a:ln cap="flat" cmpd="sng" w="762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7"/>
          <p:cNvSpPr txBox="1"/>
          <p:nvPr/>
        </p:nvSpPr>
        <p:spPr>
          <a:xfrm>
            <a:off x="631675" y="695275"/>
            <a:ext cx="1601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In-Network File</a:t>
            </a:r>
            <a:endParaRPr/>
          </a:p>
        </p:txBody>
      </p:sp>
      <p:sp>
        <p:nvSpPr>
          <p:cNvPr id="116" name="Google Shape;116;p17"/>
          <p:cNvSpPr txBox="1"/>
          <p:nvPr/>
        </p:nvSpPr>
        <p:spPr>
          <a:xfrm>
            <a:off x="-25100" y="4218875"/>
            <a:ext cx="40095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In-network/allowed amounts files can be named anything now</a:t>
            </a:r>
            <a:endParaRPr/>
          </a:p>
        </p:txBody>
      </p:sp>
      <p:cxnSp>
        <p:nvCxnSpPr>
          <p:cNvPr id="117" name="Google Shape;117;p17"/>
          <p:cNvCxnSpPr/>
          <p:nvPr/>
        </p:nvCxnSpPr>
        <p:spPr>
          <a:xfrm>
            <a:off x="4224625" y="4426325"/>
            <a:ext cx="795600" cy="11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18" name="Google Shape;118;p17"/>
          <p:cNvSpPr txBox="1"/>
          <p:nvPr/>
        </p:nvSpPr>
        <p:spPr>
          <a:xfrm>
            <a:off x="5132200" y="4111175"/>
            <a:ext cx="36942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Table of Contents needs the naming standard, not the individual files.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8"/>
          <p:cNvSpPr txBox="1"/>
          <p:nvPr>
            <p:ph idx="1" type="body"/>
          </p:nvPr>
        </p:nvSpPr>
        <p:spPr>
          <a:xfrm>
            <a:off x="306825" y="728875"/>
            <a:ext cx="50877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{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  "reporting_entity_name": "cms",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  "reporting_entity_type": "cms",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  "reporting_structure":[{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   "reporting_plans": [{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	"plan_name": "medicare",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	"plan_id_type": "hios",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	"plan_id": "11111111111",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	"plan_market_type": "individual"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  },{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	"plan_name": "medicaid",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	"plan_id_type": "hios",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	"plan_id": "0000000000",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	"plan_market_type": "individual"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  }],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  "in_network_file": {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	"description": "In-network file",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	"file": "https://www.cms.com/files/in-network-file-123134.json"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  }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}]</a:t>
            </a:r>
            <a:endParaRPr sz="1100">
              <a:solidFill>
                <a:schemeClr val="dk1"/>
              </a:solidFill>
            </a:endParaRPr>
          </a:p>
        </p:txBody>
      </p:sp>
      <p:sp>
        <p:nvSpPr>
          <p:cNvPr id="124" name="Google Shape;124;p18"/>
          <p:cNvSpPr txBox="1"/>
          <p:nvPr/>
        </p:nvSpPr>
        <p:spPr>
          <a:xfrm>
            <a:off x="306825" y="180775"/>
            <a:ext cx="2965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NEW TABLE OF CONTENTS FILE</a:t>
            </a:r>
            <a:endParaRPr/>
          </a:p>
        </p:txBody>
      </p:sp>
      <p:sp>
        <p:nvSpPr>
          <p:cNvPr id="125" name="Google Shape;125;p18"/>
          <p:cNvSpPr txBox="1"/>
          <p:nvPr/>
        </p:nvSpPr>
        <p:spPr>
          <a:xfrm>
            <a:off x="4650225" y="203875"/>
            <a:ext cx="32052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&lt;date&gt;_&lt;payer-name&gt;_index.&lt;file extension&gt;</a:t>
            </a:r>
            <a:endParaRPr/>
          </a:p>
        </p:txBody>
      </p:sp>
      <p:cxnSp>
        <p:nvCxnSpPr>
          <p:cNvPr id="126" name="Google Shape;126;p18"/>
          <p:cNvCxnSpPr>
            <a:stCxn id="124" idx="3"/>
            <a:endCxn id="125" idx="1"/>
          </p:cNvCxnSpPr>
          <p:nvPr/>
        </p:nvCxnSpPr>
        <p:spPr>
          <a:xfrm>
            <a:off x="3272025" y="380875"/>
            <a:ext cx="1378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27" name="Google Shape;127;p18"/>
          <p:cNvSpPr txBox="1"/>
          <p:nvPr/>
        </p:nvSpPr>
        <p:spPr>
          <a:xfrm>
            <a:off x="5261025" y="1042075"/>
            <a:ext cx="19836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2020-08-07_cms_index.json</a:t>
            </a:r>
            <a:endParaRPr/>
          </a:p>
        </p:txBody>
      </p:sp>
      <p:cxnSp>
        <p:nvCxnSpPr>
          <p:cNvPr id="128" name="Google Shape;128;p18"/>
          <p:cNvCxnSpPr/>
          <p:nvPr/>
        </p:nvCxnSpPr>
        <p:spPr>
          <a:xfrm>
            <a:off x="6028775" y="557875"/>
            <a:ext cx="22500" cy="504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29" name="Google Shape;129;p18"/>
          <p:cNvCxnSpPr>
            <a:stCxn id="127" idx="1"/>
          </p:cNvCxnSpPr>
          <p:nvPr/>
        </p:nvCxnSpPr>
        <p:spPr>
          <a:xfrm flipH="1">
            <a:off x="3983925" y="1219075"/>
            <a:ext cx="1277100" cy="4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9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File Size Reduction Recommendations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Various Opportunities</a:t>
            </a:r>
            <a:endParaRPr/>
          </a:p>
        </p:txBody>
      </p:sp>
      <p:sp>
        <p:nvSpPr>
          <p:cNvPr id="140" name="Google Shape;140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Examples/Scenarios To Cover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Provider Grouping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Service Code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Multiple Plans Per File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Referenced Provider Groups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File Compression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20"/>
          <p:cNvSpPr txBox="1"/>
          <p:nvPr/>
        </p:nvSpPr>
        <p:spPr>
          <a:xfrm>
            <a:off x="1623900" y="3902925"/>
            <a:ext cx="5896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2"/>
                </a:solidFill>
              </a:rPr>
              <a:t>Depending on your situation, your mileage may vary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1"/>
          <p:cNvSpPr txBox="1"/>
          <p:nvPr>
            <p:ph type="title"/>
          </p:nvPr>
        </p:nvSpPr>
        <p:spPr>
          <a:xfrm>
            <a:off x="3294600" y="2285400"/>
            <a:ext cx="2554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Provider Groups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