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  <p:sldMasterId id="2147483663" r:id="rId5"/>
  </p:sldMasterIdLst>
  <p:notesMasterIdLst>
    <p:notesMasterId r:id="rId17"/>
  </p:notesMasterIdLst>
  <p:sldIdLst>
    <p:sldId id="356" r:id="rId6"/>
    <p:sldId id="359" r:id="rId7"/>
    <p:sldId id="360" r:id="rId8"/>
    <p:sldId id="378" r:id="rId9"/>
    <p:sldId id="362" r:id="rId10"/>
    <p:sldId id="363" r:id="rId11"/>
    <p:sldId id="365" r:id="rId12"/>
    <p:sldId id="381" r:id="rId13"/>
    <p:sldId id="369" r:id="rId14"/>
    <p:sldId id="375" r:id="rId15"/>
    <p:sldId id="3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2" clrIdx="0">
    <p:extLst>
      <p:ext uri="{19B8F6BF-5375-455C-9EA6-DF929625EA0E}">
        <p15:presenceInfo xmlns:p15="http://schemas.microsoft.com/office/powerpoint/2012/main" userId="Valerie Hartz" providerId="None"/>
      </p:ext>
    </p:extLst>
  </p:cmAuthor>
  <p:cmAuthor id="2" name="@@Bm14-xA4EeS075fg9nw1R8OaBqKF" initials="@" lastIdx="5" clrIdx="1">
    <p:extLst>
      <p:ext uri="{19B8F6BF-5375-455C-9EA6-DF929625EA0E}">
        <p15:presenceInfo xmlns:p15="http://schemas.microsoft.com/office/powerpoint/2012/main" userId="@@Bm14-xA4EeS075fg9nw1R8OaBqKF" providerId="None"/>
      </p:ext>
    </p:extLst>
  </p:cmAuthor>
  <p:cmAuthor id="3" name="Jaime Cadwell" initials="JC" lastIdx="7" clrIdx="2">
    <p:extLst>
      <p:ext uri="{19B8F6BF-5375-455C-9EA6-DF929625EA0E}">
        <p15:presenceInfo xmlns:p15="http://schemas.microsoft.com/office/powerpoint/2012/main" userId="Jaime Cadw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CC00FF"/>
    <a:srgbClr val="FF9966"/>
    <a:srgbClr val="9933FF"/>
    <a:srgbClr val="FF0000"/>
    <a:srgbClr val="CCCCFF"/>
    <a:srgbClr val="FF0066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 autoAdjust="0"/>
    <p:restoredTop sz="92448" autoAdjust="0"/>
  </p:normalViewPr>
  <p:slideViewPr>
    <p:cSldViewPr snapToGrid="0">
      <p:cViewPr varScale="1">
        <p:scale>
          <a:sx n="60" d="100"/>
          <a:sy n="60" d="100"/>
        </p:scale>
        <p:origin x="-1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1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7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12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07182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877859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6ACE7E-5779-2749-A63F-69BA099D09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9218" y="1309036"/>
            <a:ext cx="3369733" cy="40418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474F26-DC81-CE4A-9849-AD502DCD6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3467" y="1308101"/>
            <a:ext cx="6352117" cy="40428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2DE0AC4-BCC0-7747-8E35-F754FCC287E2}"/>
              </a:ext>
            </a:extLst>
          </p:cNvPr>
          <p:cNvSpPr>
            <a:spLocks noGrp="1"/>
          </p:cNvSpPr>
          <p:nvPr userDrawn="1"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6209D1D-CF5F-FA43-BB59-F1E677BAD40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BBCAD72-2B27-1E4B-B3DB-432D006729D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528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cms.gov/TL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B4DEF07-DE18-D14A-86E0-6C6D7DDCC5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555" y="3104932"/>
            <a:ext cx="10860775" cy="12914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Life Cycle ID (LCID)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1765181"/>
            <a:ext cx="10469880" cy="646549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endParaRPr lang="en-US" sz="54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50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Key Take-Aways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00050" indent="-400050">
              <a:buFont typeface="Wingdings" panose="05000000000000000000" pitchFamily="2" charset="2"/>
              <a:buChar char="ü"/>
            </a:pPr>
            <a:r>
              <a:rPr lang="en-US" dirty="0"/>
              <a:t>Acquisition plans require IT Governance approval and sign-off. </a:t>
            </a:r>
          </a:p>
          <a:p>
            <a:pPr marL="400050" indent="-400050">
              <a:buFont typeface="Wingdings" panose="05000000000000000000" pitchFamily="2" charset="2"/>
              <a:buChar char="ü"/>
            </a:pPr>
            <a:r>
              <a:rPr lang="en-US" dirty="0"/>
              <a:t>Usually, a work effort will have multiple LCIDs.  </a:t>
            </a:r>
          </a:p>
          <a:p>
            <a:pPr marL="400050" indent="-400050">
              <a:buFont typeface="Wingdings" panose="05000000000000000000" pitchFamily="2" charset="2"/>
              <a:buChar char="ü"/>
            </a:pPr>
            <a:r>
              <a:rPr lang="en-US" dirty="0"/>
              <a:t>LCIDs are not transferrable across contracts. </a:t>
            </a:r>
          </a:p>
          <a:p>
            <a:pPr marL="400050" indent="-400050">
              <a:buFont typeface="Wingdings" panose="05000000000000000000" pitchFamily="2" charset="2"/>
              <a:buChar char="ü"/>
            </a:pPr>
            <a:r>
              <a:rPr lang="en-US" dirty="0"/>
              <a:t>A LCID is not an approval of funding.   </a:t>
            </a:r>
          </a:p>
          <a:p>
            <a:pPr marL="400050" indent="-400050">
              <a:buFont typeface="Wingdings" panose="05000000000000000000" pitchFamily="2" charset="2"/>
              <a:buChar char="ü"/>
            </a:pPr>
            <a:r>
              <a:rPr lang="en-US" dirty="0"/>
              <a:t>LCIDs have expirations.  </a:t>
            </a:r>
          </a:p>
        </p:txBody>
      </p:sp>
    </p:spTree>
    <p:extLst>
      <p:ext uri="{BB962C8B-B14F-4D97-AF65-F5344CB8AC3E}">
        <p14:creationId xmlns:p14="http://schemas.microsoft.com/office/powerpoint/2010/main" val="225459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86A120-DB6E-D24B-9BC3-72B991C07D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653" y="1138304"/>
            <a:ext cx="10972800" cy="4239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300" dirty="0"/>
              <a:t>For questions about IT Governance or more information </a:t>
            </a:r>
            <a:endParaRPr lang="en-US" sz="1000" dirty="0"/>
          </a:p>
          <a:p>
            <a:pPr marL="0" indent="0" algn="ctr">
              <a:buNone/>
            </a:pPr>
            <a:r>
              <a:rPr lang="en-US" sz="3300" dirty="0"/>
              <a:t>email:</a:t>
            </a:r>
          </a:p>
          <a:p>
            <a:pPr marL="0" indent="0" algn="ctr">
              <a:buNone/>
            </a:pPr>
            <a:endParaRPr lang="en-US" sz="1000" dirty="0">
              <a:hlinkClick r:id="rId3"/>
            </a:endParaRPr>
          </a:p>
          <a:p>
            <a:pPr marL="0" indent="0" algn="ctr">
              <a:buNone/>
            </a:pPr>
            <a:r>
              <a:rPr lang="en-US" sz="3300" dirty="0">
                <a:hlinkClick r:id="rId3"/>
              </a:rPr>
              <a:t>IT_Governance@cms.hhs.gov </a:t>
            </a:r>
            <a:endParaRPr lang="en-US" sz="3300" dirty="0"/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3300" dirty="0"/>
              <a:t>or visit: </a:t>
            </a:r>
          </a:p>
          <a:p>
            <a:pPr marL="0" indent="0" algn="ctr">
              <a:buNone/>
            </a:pPr>
            <a:r>
              <a:rPr lang="en-US" sz="3300" dirty="0"/>
              <a:t>IT Governance </a:t>
            </a:r>
            <a:r>
              <a:rPr lang="en-US" sz="3300" dirty="0">
                <a:hlinkClick r:id="rId4"/>
              </a:rPr>
              <a:t>(https://www.cms.gov/TLC)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29994" y="393256"/>
            <a:ext cx="9976119" cy="745048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500" kern="1200" dirty="0">
                <a:solidFill>
                  <a:srgbClr val="004986"/>
                </a:solidFill>
                <a:latin typeface="+mj-lt"/>
                <a:ea typeface="+mj-ea"/>
                <a:cs typeface="+mj-cs"/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235641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08265" y="1313847"/>
            <a:ext cx="9144000" cy="3922296"/>
          </a:xfrm>
        </p:spPr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Primary Drivers:</a:t>
            </a:r>
          </a:p>
          <a:p>
            <a:pPr marL="8001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Clinger Cohen Act of 1996</a:t>
            </a:r>
          </a:p>
          <a:p>
            <a:pPr marL="8001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Federal Information Technology Acquisition Reform Act (FITARA) of 2014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Emphasizes rigor and structure in how it approaches the selection and management of IT projects.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Requires extensive reporting to OMB that provides visibility into IT spending and performance outcomes.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Life Cycle IDs play a key role in documenting and tracking CMS IT activity.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Background - IT Governance</a:t>
            </a:r>
          </a:p>
        </p:txBody>
      </p:sp>
    </p:spTree>
    <p:extLst>
      <p:ext uri="{BB962C8B-B14F-4D97-AF65-F5344CB8AC3E}">
        <p14:creationId xmlns:p14="http://schemas.microsoft.com/office/powerpoint/2010/main" val="70412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31125" y="1313847"/>
            <a:ext cx="9144000" cy="392229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The record of approval for your IT planned activities, from a capital Investment and planning perspective. 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Issued by the “CMS IT Governance function” during the initiate phase of the Target Life Cycle.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LCIDs have expiration dates.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A life cycle ID is NOT: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 approval of funding. OFM manages the CMS budget and authorizes funding.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assigned to systems.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490" y="441383"/>
            <a:ext cx="9580765" cy="745048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What is a Life Cycle ID &amp; What is it Not?</a:t>
            </a:r>
          </a:p>
        </p:txBody>
      </p:sp>
    </p:spTree>
    <p:extLst>
      <p:ext uri="{BB962C8B-B14F-4D97-AF65-F5344CB8AC3E}">
        <p14:creationId xmlns:p14="http://schemas.microsoft.com/office/powerpoint/2010/main" val="411777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What is it &amp; What is it for?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Indicates IT Governance has evaluated the effort for technical feasibility, standards, and cost </a:t>
            </a:r>
            <a:r>
              <a:rPr lang="en-US" sz="2400"/>
              <a:t>effectiveness before </a:t>
            </a:r>
            <a:r>
              <a:rPr lang="en-US" sz="2400" dirty="0"/>
              <a:t>entering the acquisition process. 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Requires CIO, CFO, and Head of Contracting Activity (HCA) approval as a worthwhile investment and addition to the CMS IT portfolio. 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Loops in OFM, OIT and OAGM so that there is standard and consistent visibility into IT activity. 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2426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When do I need one?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555333"/>
          </a:xfrm>
        </p:spPr>
        <p:txBody>
          <a:bodyPr>
            <a:normAutofit/>
          </a:bodyPr>
          <a:lstStyle/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New or re-competed acquisitions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new IAA or renewal</a:t>
            </a:r>
          </a:p>
          <a:p>
            <a:pPr marL="457200" lvl="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New system project or development</a:t>
            </a:r>
          </a:p>
          <a:p>
            <a:pPr marL="457200" lvl="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Major changes to existing systems 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Modernization efforts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Optimization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Cloud migration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Requests for Additional Funding </a:t>
            </a:r>
          </a:p>
        </p:txBody>
      </p:sp>
    </p:spTree>
    <p:extLst>
      <p:ext uri="{BB962C8B-B14F-4D97-AF65-F5344CB8AC3E}">
        <p14:creationId xmlns:p14="http://schemas.microsoft.com/office/powerpoint/2010/main" val="4218262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Why do I need one?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68681" y="1383030"/>
            <a:ext cx="10076824" cy="3831218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FITARA requires CIO approval for all IT contracts and spending.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The Governance Review Team/Governance Review Board (GRT/GRB) is the delegated body for approval.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Bring together CMS subject matter experts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 teams think through their options and alternatives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Assist with documenting the case and conducting alternatives analysis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Identifying current and long term cost implications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You cannot proceed into the acquisition process without one.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628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 descr="straight line connecting 2 boxes"/>
          <p:cNvCxnSpPr>
            <a:endCxn id="5" idx="0"/>
          </p:cNvCxnSpPr>
          <p:nvPr/>
        </p:nvCxnSpPr>
        <p:spPr>
          <a:xfrm>
            <a:off x="1262758" y="2618652"/>
            <a:ext cx="8841" cy="804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9887" y="4644723"/>
            <a:ext cx="803425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/>
              </a:rPr>
              <a:t>OFM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1307" y="2173979"/>
            <a:ext cx="1067931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/>
              </a:rPr>
              <a:t>OAGM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8051" y="3422673"/>
            <a:ext cx="627096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/>
              </a:rPr>
              <a:t>OIT</a:t>
            </a:r>
          </a:p>
        </p:txBody>
      </p:sp>
      <p:cxnSp>
        <p:nvCxnSpPr>
          <p:cNvPr id="29" name="Straight Connector 28" descr="straight line connecting 2 boxes"/>
          <p:cNvCxnSpPr>
            <a:stCxn id="5" idx="2"/>
            <a:endCxn id="6" idx="0"/>
          </p:cNvCxnSpPr>
          <p:nvPr/>
        </p:nvCxnSpPr>
        <p:spPr>
          <a:xfrm>
            <a:off x="1271599" y="3884338"/>
            <a:ext cx="1" cy="760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Image of Request for Additional Funding fo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053" y="3768957"/>
            <a:ext cx="8817429" cy="1601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 descr="Image of Life Cycle ID question within the Acquisition Pla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375" y="1990748"/>
            <a:ext cx="6952537" cy="164303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860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OIT, OFM, and OAGM coordinate throughout the acquisition process using the LCID.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Why do I need one? (cont.)</a:t>
            </a:r>
          </a:p>
        </p:txBody>
      </p:sp>
    </p:spTree>
    <p:extLst>
      <p:ext uri="{BB962C8B-B14F-4D97-AF65-F5344CB8AC3E}">
        <p14:creationId xmlns:p14="http://schemas.microsoft.com/office/powerpoint/2010/main" val="176193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 descr="dotted arrow&#10;"/>
          <p:cNvCxnSpPr>
            <a:cxnSpLocks/>
          </p:cNvCxnSpPr>
          <p:nvPr/>
        </p:nvCxnSpPr>
        <p:spPr>
          <a:xfrm flipH="1">
            <a:off x="1375136" y="2363792"/>
            <a:ext cx="3402161" cy="49439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 descr="dotted arrow"/>
          <p:cNvCxnSpPr>
            <a:cxnSpLocks/>
          </p:cNvCxnSpPr>
          <p:nvPr/>
        </p:nvCxnSpPr>
        <p:spPr>
          <a:xfrm>
            <a:off x="6424863" y="2390861"/>
            <a:ext cx="4626095" cy="467325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 descr="Right arrow"/>
          <p:cNvCxnSpPr>
            <a:cxnSpLocks/>
            <a:endCxn id="11" idx="1"/>
          </p:cNvCxnSpPr>
          <p:nvPr/>
        </p:nvCxnSpPr>
        <p:spPr>
          <a:xfrm>
            <a:off x="3539147" y="3171976"/>
            <a:ext cx="1686904" cy="3980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Process 10"/>
          <p:cNvSpPr/>
          <p:nvPr/>
        </p:nvSpPr>
        <p:spPr>
          <a:xfrm>
            <a:off x="5226051" y="2992282"/>
            <a:ext cx="1274281" cy="439004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GRT Meeting &amp; Review</a:t>
            </a:r>
          </a:p>
        </p:txBody>
      </p:sp>
      <p:cxnSp>
        <p:nvCxnSpPr>
          <p:cNvPr id="15" name="Straight Arrow Connector 14" descr="right arrow"/>
          <p:cNvCxnSpPr/>
          <p:nvPr/>
        </p:nvCxnSpPr>
        <p:spPr>
          <a:xfrm flipV="1">
            <a:off x="3539147" y="2873117"/>
            <a:ext cx="5163079" cy="1366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 descr="right arrow"/>
          <p:cNvCxnSpPr>
            <a:cxnSpLocks/>
          </p:cNvCxnSpPr>
          <p:nvPr/>
        </p:nvCxnSpPr>
        <p:spPr>
          <a:xfrm flipV="1">
            <a:off x="6513967" y="3239536"/>
            <a:ext cx="2188259" cy="19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evel 22"/>
          <p:cNvSpPr/>
          <p:nvPr/>
        </p:nvSpPr>
        <p:spPr>
          <a:xfrm>
            <a:off x="3725819" y="4193466"/>
            <a:ext cx="4467639" cy="1473514"/>
          </a:xfrm>
          <a:prstGeom prst="beve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Pathway to LCID differs based on Type and Scope of Request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New Business Need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Operations and Maintenance contracts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Change to Existing Business Need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Request for Additional Funds (RAFs) </a:t>
            </a:r>
          </a:p>
        </p:txBody>
      </p:sp>
      <p:sp>
        <p:nvSpPr>
          <p:cNvPr id="38" name="Flowchart: Process 37"/>
          <p:cNvSpPr/>
          <p:nvPr/>
        </p:nvSpPr>
        <p:spPr>
          <a:xfrm>
            <a:off x="10274094" y="1596857"/>
            <a:ext cx="1553729" cy="758365"/>
          </a:xfrm>
          <a:prstGeom prst="flowChartProcess">
            <a:avLst/>
          </a:prstGeom>
          <a:solidFill>
            <a:srgbClr val="CC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Retire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Phase</a:t>
            </a:r>
          </a:p>
        </p:txBody>
      </p:sp>
      <p:cxnSp>
        <p:nvCxnSpPr>
          <p:cNvPr id="41" name="Straight Arrow Connector 40" descr="right arrow"/>
          <p:cNvCxnSpPr>
            <a:endCxn id="38" idx="1"/>
          </p:cNvCxnSpPr>
          <p:nvPr/>
        </p:nvCxnSpPr>
        <p:spPr>
          <a:xfrm>
            <a:off x="9982478" y="1976039"/>
            <a:ext cx="291616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8577966" y="1587888"/>
            <a:ext cx="1409810" cy="758365"/>
          </a:xfrm>
          <a:prstGeom prst="flowChartProces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Operate Phase</a:t>
            </a:r>
          </a:p>
        </p:txBody>
      </p:sp>
      <p:cxnSp>
        <p:nvCxnSpPr>
          <p:cNvPr id="47" name="Straight Arrow Connector 46" descr="right arrow"/>
          <p:cNvCxnSpPr/>
          <p:nvPr/>
        </p:nvCxnSpPr>
        <p:spPr>
          <a:xfrm>
            <a:off x="8283218" y="2002709"/>
            <a:ext cx="291617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6744624" y="1602700"/>
            <a:ext cx="1542710" cy="764472"/>
          </a:xfrm>
          <a:prstGeom prst="flowChartProcess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Developmen</a:t>
            </a:r>
            <a:r>
              <a:rPr lang="en-US" sz="15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 Phase</a:t>
            </a:r>
          </a:p>
        </p:txBody>
      </p:sp>
      <p:cxnSp>
        <p:nvCxnSpPr>
          <p:cNvPr id="48" name="Straight Arrow Connector 47" descr="right arrow"/>
          <p:cNvCxnSpPr/>
          <p:nvPr/>
        </p:nvCxnSpPr>
        <p:spPr>
          <a:xfrm>
            <a:off x="6435368" y="1983659"/>
            <a:ext cx="291617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/>
          <p:cNvSpPr/>
          <p:nvPr/>
        </p:nvSpPr>
        <p:spPr>
          <a:xfrm>
            <a:off x="8688591" y="2868674"/>
            <a:ext cx="2608205" cy="1145464"/>
          </a:xfrm>
          <a:prstGeom prst="flowChartProcess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LCID Assignment 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Approval to proceed with contract and budget  request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 descr="Right Arrow"/>
          <p:cNvCxnSpPr>
            <a:stCxn id="19" idx="3"/>
          </p:cNvCxnSpPr>
          <p:nvPr/>
        </p:nvCxnSpPr>
        <p:spPr>
          <a:xfrm flipV="1">
            <a:off x="7041025" y="3663932"/>
            <a:ext cx="1647566" cy="1481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5959639" y="3597800"/>
            <a:ext cx="1081386" cy="428631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GRB Meeting &amp; Review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4791590" y="3598545"/>
            <a:ext cx="1081386" cy="428631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GRT Meeting &amp; Review</a:t>
            </a:r>
          </a:p>
        </p:txBody>
      </p:sp>
      <p:cxnSp>
        <p:nvCxnSpPr>
          <p:cNvPr id="12" name="Straight Arrow Connector 11" descr="right arrow"/>
          <p:cNvCxnSpPr>
            <a:cxnSpLocks/>
            <a:endCxn id="14" idx="1"/>
          </p:cNvCxnSpPr>
          <p:nvPr/>
        </p:nvCxnSpPr>
        <p:spPr>
          <a:xfrm>
            <a:off x="3563395" y="3179947"/>
            <a:ext cx="1228195" cy="63291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 descr="Image of computer monitor"/>
          <p:cNvGrpSpPr/>
          <p:nvPr/>
        </p:nvGrpSpPr>
        <p:grpSpPr>
          <a:xfrm>
            <a:off x="1222089" y="3760470"/>
            <a:ext cx="2183260" cy="1714501"/>
            <a:chOff x="7181850" y="0"/>
            <a:chExt cx="3486150" cy="2550363"/>
          </a:xfrm>
        </p:grpSpPr>
        <p:pic>
          <p:nvPicPr>
            <p:cNvPr id="34" name="Picture 33" descr="Blank Monitor Free Stock Photo - Public Domain Picture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1850" y="0"/>
              <a:ext cx="3486150" cy="2550363"/>
            </a:xfrm>
            <a:prstGeom prst="rect">
              <a:avLst/>
            </a:prstGeom>
          </p:spPr>
        </p:pic>
        <p:pic>
          <p:nvPicPr>
            <p:cNvPr id="35" name="Picture 34" descr="Image of computer monito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48853" y="263926"/>
              <a:ext cx="1957148" cy="1427451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36" name="Straight Connector 35" descr="right arrow"/>
          <p:cNvCxnSpPr/>
          <p:nvPr/>
        </p:nvCxnSpPr>
        <p:spPr>
          <a:xfrm flipH="1">
            <a:off x="2380204" y="3655908"/>
            <a:ext cx="306459" cy="37052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Document 3"/>
          <p:cNvSpPr/>
          <p:nvPr/>
        </p:nvSpPr>
        <p:spPr>
          <a:xfrm>
            <a:off x="2496486" y="2832752"/>
            <a:ext cx="1042661" cy="817460"/>
          </a:xfrm>
          <a:prstGeom prst="flowChartDocumen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Intake Request</a:t>
            </a:r>
          </a:p>
        </p:txBody>
      </p:sp>
      <p:cxnSp>
        <p:nvCxnSpPr>
          <p:cNvPr id="18" name="Straight Arrow Connector 17" descr="right arrow"/>
          <p:cNvCxnSpPr>
            <a:cxnSpLocks/>
          </p:cNvCxnSpPr>
          <p:nvPr/>
        </p:nvCxnSpPr>
        <p:spPr>
          <a:xfrm flipV="1">
            <a:off x="1535790" y="3201877"/>
            <a:ext cx="960696" cy="990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 descr="Single User Yellow Clip Art at Clker.com - vector clip art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41" y="2807916"/>
            <a:ext cx="762453" cy="922521"/>
          </a:xfrm>
          <a:prstGeom prst="rect">
            <a:avLst/>
          </a:prstGeom>
        </p:spPr>
      </p:pic>
      <p:sp>
        <p:nvSpPr>
          <p:cNvPr id="20" name="Flowchart: Process 19"/>
          <p:cNvSpPr/>
          <p:nvPr/>
        </p:nvSpPr>
        <p:spPr>
          <a:xfrm>
            <a:off x="4808020" y="1612075"/>
            <a:ext cx="1599164" cy="766391"/>
          </a:xfrm>
          <a:prstGeom prst="flowChartProcess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Initiate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Phase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80472" y="1545892"/>
            <a:ext cx="25907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Phases of the 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Life Cycle: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How Do I Get One?</a:t>
            </a:r>
          </a:p>
        </p:txBody>
      </p:sp>
    </p:spTree>
    <p:extLst>
      <p:ext uri="{BB962C8B-B14F-4D97-AF65-F5344CB8AC3E}">
        <p14:creationId xmlns:p14="http://schemas.microsoft.com/office/powerpoint/2010/main" val="52162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How do I get one? </a:t>
            </a:r>
            <a:r>
              <a:rPr lang="en-US" sz="4000" dirty="0"/>
              <a:t>(cont’d)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5385" y="1313847"/>
            <a:ext cx="9144000" cy="3922296"/>
          </a:xfrm>
        </p:spPr>
        <p:txBody>
          <a:bodyPr/>
          <a:lstStyle/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While planning for an acquisition, submit a request through the EASi system. </a:t>
            </a:r>
          </a:p>
          <a:p>
            <a:pPr marL="457200" indent="-3429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/>
              <a:t>Expected Timeframe: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Re-competes/O&amp;M: Generally 1-3 days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New IT development or $1M annual cost increase: 2–5 weeks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8826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D91B28-E1BC-4315-BCC3-16FA52370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FF5DC5-88B0-45C2-ADCF-95D59AE81724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6eb43cd6-116b-430e-ac87-d38073d6c794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14705</TotalTime>
  <Words>578</Words>
  <Application>Microsoft Office PowerPoint</Application>
  <PresentationFormat>Widescreen</PresentationFormat>
  <Paragraphs>93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Wingdings</vt:lpstr>
      <vt:lpstr>Office Theme</vt:lpstr>
      <vt:lpstr>Custom Design</vt:lpstr>
      <vt:lpstr>CMS IT Governance Training</vt:lpstr>
      <vt:lpstr>Background - IT Governance</vt:lpstr>
      <vt:lpstr>What is a Life Cycle ID &amp; What is it Not?</vt:lpstr>
      <vt:lpstr>What is it &amp; What is it for?</vt:lpstr>
      <vt:lpstr>When do I need one?</vt:lpstr>
      <vt:lpstr>Why do I need one? </vt:lpstr>
      <vt:lpstr>Why do I need one? (cont.)</vt:lpstr>
      <vt:lpstr>How Do I Get One?</vt:lpstr>
      <vt:lpstr>How do I get one? (cont’d)</vt:lpstr>
      <vt:lpstr>Key Take-Aways</vt:lpstr>
      <vt:lpstr>Contact Us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Valerie.Hartz@cms.hhs.gov</dc:creator>
  <cp:lastModifiedBy>KYLE MILLER</cp:lastModifiedBy>
  <cp:revision>496</cp:revision>
  <dcterms:created xsi:type="dcterms:W3CDTF">2021-03-02T17:33:01Z</dcterms:created>
  <dcterms:modified xsi:type="dcterms:W3CDTF">2021-06-29T19:21:34Z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