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13"/>
  </p:notesMasterIdLst>
  <p:sldIdLst>
    <p:sldId id="323" r:id="rId6"/>
    <p:sldId id="317" r:id="rId7"/>
    <p:sldId id="318" r:id="rId8"/>
    <p:sldId id="325" r:id="rId9"/>
    <p:sldId id="321" r:id="rId10"/>
    <p:sldId id="326" r:id="rId11"/>
    <p:sldId id="3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2" clrIdx="0">
    <p:extLst>
      <p:ext uri="{19B8F6BF-5375-455C-9EA6-DF929625EA0E}">
        <p15:presenceInfo xmlns:p15="http://schemas.microsoft.com/office/powerpoint/2012/main" userId="Valerie Hartz" providerId="None"/>
      </p:ext>
    </p:extLst>
  </p:cmAuthor>
  <p:cmAuthor id="2" name="Brian Jennings" initials="BJ" lastIdx="2" clrIdx="1">
    <p:extLst>
      <p:ext uri="{19B8F6BF-5375-455C-9EA6-DF929625EA0E}">
        <p15:presenceInfo xmlns:p15="http://schemas.microsoft.com/office/powerpoint/2012/main" userId="S-1-5-21-4095628063-3556742122-3606576086-78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9933"/>
    <a:srgbClr val="9900CC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0" autoAdjust="0"/>
    <p:restoredTop sz="88889" autoAdjust="0"/>
  </p:normalViewPr>
  <p:slideViewPr>
    <p:cSldViewPr snapToGrid="0">
      <p:cViewPr varScale="1">
        <p:scale>
          <a:sx n="89" d="100"/>
          <a:sy n="89" d="100"/>
        </p:scale>
        <p:origin x="1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02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79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42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7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39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60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 title="Right Corner 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cms.gov/T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944" y="1235792"/>
            <a:ext cx="9144000" cy="745048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endParaRPr lang="en-US" sz="48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B4DEF07-DE18-D14A-86E0-6C6D7DDCC5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556" y="2731954"/>
            <a:ext cx="10860775" cy="19746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Investments vs IT Projects: </a:t>
            </a:r>
          </a:p>
          <a:p>
            <a:pPr marL="0" indent="0" algn="ctr">
              <a:buNone/>
            </a:pP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220861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677873"/>
            <a:ext cx="9144000" cy="7450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IT Investments vs Projects – </a:t>
            </a:r>
            <a:br>
              <a:rPr lang="en-US" b="1" dirty="0"/>
            </a:br>
            <a:r>
              <a:rPr lang="en-US" b="1" dirty="0" smtClean="0"/>
              <a:t>Why Does it Matter?</a:t>
            </a:r>
            <a:endParaRPr lang="en-US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793822" cy="3967602"/>
          </a:xfrm>
        </p:spPr>
        <p:txBody>
          <a:bodyPr>
            <a:noAutofit/>
          </a:bodyPr>
          <a:lstStyle/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endParaRPr lang="en-US" sz="800" dirty="0">
              <a:latin typeface="+mj-lt"/>
              <a:ea typeface="+mn-ea"/>
              <a:cs typeface="+mn-cs"/>
            </a:endParaRP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+mn-ea"/>
                <a:cs typeface="+mn-cs"/>
              </a:rPr>
              <a:t>Different</a:t>
            </a:r>
            <a:r>
              <a:rPr lang="en-US" sz="3600" dirty="0">
                <a:latin typeface="+mj-lt"/>
              </a:rPr>
              <a:t> ways of accounting for IT expenditures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</a:rPr>
              <a:t>Different approval and reporting requirements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</a:rPr>
              <a:t>You engage with IT Governance differently for each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</a:rPr>
              <a:t>Knowing the difference means knowing who to contact and when</a:t>
            </a:r>
          </a:p>
        </p:txBody>
      </p:sp>
    </p:spTree>
    <p:extLst>
      <p:ext uri="{BB962C8B-B14F-4D97-AF65-F5344CB8AC3E}">
        <p14:creationId xmlns:p14="http://schemas.microsoft.com/office/powerpoint/2010/main" val="27197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ick Figure representing FT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369" y="1904999"/>
            <a:ext cx="512379" cy="512379"/>
          </a:xfrm>
          <a:prstGeom prst="rect">
            <a:avLst/>
          </a:prstGeom>
        </p:spPr>
      </p:pic>
      <p:pic>
        <p:nvPicPr>
          <p:cNvPr id="5" name="Picture 4" descr="Stick Figure representing FT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781" y="1904998"/>
            <a:ext cx="512379" cy="512379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457200" indent="-457200">
              <a:buSzPct val="65000"/>
              <a:buFont typeface="Wingdings" panose="05000000000000000000" pitchFamily="2" charset="2"/>
              <a:buChar char="q"/>
            </a:pPr>
            <a:r>
              <a:rPr lang="en-US" sz="3800" dirty="0">
                <a:latin typeface="+mj-lt"/>
              </a:rPr>
              <a:t>IT Investment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3400" dirty="0" smtClean="0">
                <a:latin typeface="+mj-lt"/>
              </a:rPr>
              <a:t>$$, </a:t>
            </a:r>
            <a:endParaRPr lang="en-US" sz="3400" dirty="0">
              <a:latin typeface="+mj-lt"/>
            </a:endParaRP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Long-term use</a:t>
            </a:r>
          </a:p>
          <a:p>
            <a:pPr marL="457200" indent="-457200">
              <a:buSzPct val="65000"/>
              <a:buFont typeface="Wingdings" panose="05000000000000000000" pitchFamily="2" charset="2"/>
              <a:buChar char="q"/>
            </a:pPr>
            <a:r>
              <a:rPr lang="en-US" sz="3800" dirty="0">
                <a:latin typeface="+mj-lt"/>
              </a:rPr>
              <a:t>IT Project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Temporary effort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Specific value-add</a:t>
            </a:r>
          </a:p>
        </p:txBody>
      </p:sp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2015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 descr="Illustration of 3 Investment to Project scenarios"/>
          <p:cNvGrpSpPr/>
          <p:nvPr/>
        </p:nvGrpSpPr>
        <p:grpSpPr>
          <a:xfrm>
            <a:off x="909600" y="1892457"/>
            <a:ext cx="10751454" cy="2335622"/>
            <a:chOff x="998088" y="1892457"/>
            <a:chExt cx="10751454" cy="2335622"/>
          </a:xfrm>
        </p:grpSpPr>
        <p:sp>
          <p:nvSpPr>
            <p:cNvPr id="46" name="TextBox 45"/>
            <p:cNvSpPr txBox="1"/>
            <p:nvPr/>
          </p:nvSpPr>
          <p:spPr>
            <a:xfrm>
              <a:off x="9114676" y="1922937"/>
              <a:ext cx="2634866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hardEdge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Investment 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63836" y="3263466"/>
              <a:ext cx="1713249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Project</a:t>
              </a:r>
            </a:p>
            <a:p>
              <a:pPr algn="ctr"/>
              <a:r>
                <a:rPr lang="en-US" sz="2800" dirty="0">
                  <a:latin typeface="+mj-lt"/>
                </a:rPr>
                <a:t>#2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059133" y="2518569"/>
              <a:ext cx="356735" cy="738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4748981" y="3273972"/>
              <a:ext cx="180565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Project</a:t>
              </a:r>
            </a:p>
            <a:p>
              <a:pPr algn="ctr"/>
              <a:r>
                <a:rPr lang="en-US" sz="2800" dirty="0">
                  <a:latin typeface="+mj-lt"/>
                </a:rPr>
                <a:t>#1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5539801" y="2560321"/>
              <a:ext cx="269877" cy="6638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5066644" y="1898553"/>
              <a:ext cx="2634866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hardEdge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Investment B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45343" y="3258207"/>
              <a:ext cx="188779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Project</a:t>
              </a:r>
            </a:p>
            <a:p>
              <a:pPr algn="ctr"/>
              <a:r>
                <a:rPr lang="en-US" sz="2800" dirty="0">
                  <a:latin typeface="+mj-lt"/>
                </a:rPr>
                <a:t>#1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2315521" y="2466363"/>
              <a:ext cx="0" cy="7850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998088" y="1892457"/>
              <a:ext cx="2634866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hardEdge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+mj-lt"/>
                </a:rPr>
                <a:t>IT Investment A</a:t>
              </a:r>
            </a:p>
          </p:txBody>
        </p:sp>
      </p:grp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Investment &amp; Project Interaction</a:t>
            </a:r>
          </a:p>
        </p:txBody>
      </p:sp>
    </p:spTree>
    <p:extLst>
      <p:ext uri="{BB962C8B-B14F-4D97-AF65-F5344CB8AC3E}">
        <p14:creationId xmlns:p14="http://schemas.microsoft.com/office/powerpoint/2010/main" val="10819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Application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28254" y="1313847"/>
            <a:ext cx="10044545" cy="4188320"/>
          </a:xfrm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Both Investments and projects need CMS IT Governance approval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Investments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</a:rPr>
              <a:t>CMS IT Governance Board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+mj-lt"/>
              </a:rPr>
              <a:t>Portfolio </a:t>
            </a:r>
            <a:r>
              <a:rPr lang="en-US" sz="2800" dirty="0">
                <a:latin typeface="+mj-lt"/>
              </a:rPr>
              <a:t>Management Tool (PMT) reporting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2800" dirty="0">
                <a:latin typeface="+mj-lt"/>
              </a:rPr>
              <a:t>Annual Operational </a:t>
            </a:r>
            <a:r>
              <a:rPr lang="en-US" sz="2800" dirty="0" smtClean="0">
                <a:latin typeface="+mj-lt"/>
              </a:rPr>
              <a:t>Analysis and situational approvals</a:t>
            </a:r>
            <a:endParaRPr lang="en-US" sz="2800" dirty="0">
              <a:latin typeface="+mj-lt"/>
            </a:endParaRPr>
          </a:p>
          <a:p>
            <a:pPr marL="457200" indent="-457200">
              <a:buSzPct val="70000"/>
              <a:buFont typeface="Wingdings" panose="05000000000000000000" pitchFamily="2" charset="2"/>
              <a:buChar char="q"/>
            </a:pPr>
            <a:r>
              <a:rPr lang="en-US" sz="3400" dirty="0">
                <a:latin typeface="+mj-lt"/>
              </a:rPr>
              <a:t>Projects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r>
              <a:rPr lang="en-US" sz="2800" dirty="0">
                <a:latin typeface="+mj-lt"/>
              </a:rPr>
              <a:t>Acquisition Plan and Funding Request review and approval</a:t>
            </a:r>
          </a:p>
          <a:p>
            <a:pPr marL="1371600" lvl="2" indent="-457200">
              <a:buSzPct val="50000"/>
              <a:buFont typeface="Wingdings" panose="05000000000000000000" pitchFamily="2" charset="2"/>
              <a:buChar char="q"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30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Applications, </a:t>
            </a:r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1965381"/>
          </a:xfrm>
        </p:spPr>
        <p:txBody>
          <a:bodyPr>
            <a:noAutofit/>
          </a:bodyPr>
          <a:lstStyle/>
          <a:p>
            <a:pPr marL="457200" indent="-457200">
              <a:buSzPct val="65000"/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</a:rPr>
              <a:t>It’s important to keep your PMT information up to date to ensure timely approvals</a:t>
            </a:r>
            <a:endParaRPr lang="en-US" sz="3600" dirty="0">
              <a:latin typeface="+mj-lt"/>
            </a:endParaRPr>
          </a:p>
          <a:p>
            <a:pPr marL="457200" indent="-457200">
              <a:buSzPct val="65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</a:rPr>
              <a:t>A current Life Cycle ID indicates project approval</a:t>
            </a:r>
          </a:p>
          <a:p>
            <a:pPr marL="457200" indent="-457200">
              <a:buSzPct val="65000"/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</a:rPr>
              <a:t>Unique Investment Identifier ≠ Life Cycle ID</a:t>
            </a:r>
          </a:p>
        </p:txBody>
      </p:sp>
    </p:spTree>
    <p:extLst>
      <p:ext uri="{BB962C8B-B14F-4D97-AF65-F5344CB8AC3E}">
        <p14:creationId xmlns:p14="http://schemas.microsoft.com/office/powerpoint/2010/main" val="27827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 title="XLC to TLC Reviews Crosswal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Questions?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81666" y="1313847"/>
            <a:ext cx="10191134" cy="19653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latin typeface="+mj-lt"/>
              </a:rPr>
              <a:t>For questions about IT Governance or more information </a:t>
            </a:r>
          </a:p>
          <a:p>
            <a:pPr marL="0" indent="0" algn="ctr">
              <a:buNone/>
            </a:pPr>
            <a:r>
              <a:rPr lang="en-US" sz="3200" dirty="0">
                <a:latin typeface="+mj-lt"/>
              </a:rPr>
              <a:t>email:</a:t>
            </a:r>
          </a:p>
          <a:p>
            <a:pPr marL="0" indent="0" algn="ctr">
              <a:buNone/>
            </a:pPr>
            <a:r>
              <a:rPr lang="en-US" sz="3600" dirty="0">
                <a:latin typeface="+mj-lt"/>
                <a:hlinkClick r:id="rId3"/>
              </a:rPr>
              <a:t>IT_Governance@cms.hhs.gov </a:t>
            </a:r>
            <a:endParaRPr lang="en-US" sz="3600" dirty="0">
              <a:latin typeface="+mj-lt"/>
            </a:endParaRPr>
          </a:p>
          <a:p>
            <a:pPr marL="0" indent="0" algn="ctr">
              <a:buNone/>
            </a:pPr>
            <a:endParaRPr lang="en-US" sz="1200" dirty="0">
              <a:latin typeface="+mj-lt"/>
            </a:endParaRPr>
          </a:p>
          <a:p>
            <a:pPr marL="0" indent="0" algn="ctr">
              <a:buNone/>
            </a:pPr>
            <a:r>
              <a:rPr lang="en-US" sz="3200" dirty="0">
                <a:latin typeface="+mj-lt"/>
              </a:rPr>
              <a:t>or visit: </a:t>
            </a:r>
          </a:p>
          <a:p>
            <a:pPr marL="0" indent="0" algn="ctr">
              <a:buNone/>
            </a:pPr>
            <a:r>
              <a:rPr lang="en-US" sz="3600" dirty="0">
                <a:latin typeface="+mj-lt"/>
                <a:hlinkClick r:id="rId4"/>
              </a:rPr>
              <a:t>IT Governance (https://www.cms.gov/TLC) 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830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0660D9-F89C-4E8F-9B1E-B6750D5AE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FF5DC5-88B0-45C2-ADCF-95D59AE8172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9931</TotalTime>
  <Words>191</Words>
  <Application>Microsoft Office PowerPoint</Application>
  <PresentationFormat>Widescreen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Wingdings</vt:lpstr>
      <vt:lpstr>Office Theme</vt:lpstr>
      <vt:lpstr>Custom Design</vt:lpstr>
      <vt:lpstr>CMS IT Governance Training</vt:lpstr>
      <vt:lpstr>IT Investments vs Projects –  Why Does it Matter?</vt:lpstr>
      <vt:lpstr>Definitions</vt:lpstr>
      <vt:lpstr>Investment &amp; Project Interaction</vt:lpstr>
      <vt:lpstr>Application</vt:lpstr>
      <vt:lpstr>Applications, Cont.</vt:lpstr>
      <vt:lpstr>Questions?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RUDOLPH</dc:creator>
  <cp:lastModifiedBy>Alexander Smith</cp:lastModifiedBy>
  <cp:revision>238</cp:revision>
  <dcterms:created xsi:type="dcterms:W3CDTF">2021-03-02T17:33:01Z</dcterms:created>
  <dcterms:modified xsi:type="dcterms:W3CDTF">2021-05-26T19:23:28Z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