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15"/>
  </p:notesMasterIdLst>
  <p:sldIdLst>
    <p:sldId id="257" r:id="rId6"/>
    <p:sldId id="297" r:id="rId7"/>
    <p:sldId id="309" r:id="rId8"/>
    <p:sldId id="306" r:id="rId9"/>
    <p:sldId id="296" r:id="rId10"/>
    <p:sldId id="307" r:id="rId11"/>
    <p:sldId id="311" r:id="rId12"/>
    <p:sldId id="290" r:id="rId13"/>
    <p:sldId id="31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5" clrIdx="0">
    <p:extLst>
      <p:ext uri="{19B8F6BF-5375-455C-9EA6-DF929625EA0E}">
        <p15:presenceInfo xmlns:p15="http://schemas.microsoft.com/office/powerpoint/2012/main" userId="Valerie Hartz" providerId="None"/>
      </p:ext>
    </p:extLst>
  </p:cmAuthor>
  <p:cmAuthor id="2" name="@@Bm14-xA4EeS075fg9nw1R8OaBqKF" initials="@" lastIdx="1" clrIdx="1">
    <p:extLst>
      <p:ext uri="{19B8F6BF-5375-455C-9EA6-DF929625EA0E}">
        <p15:presenceInfo xmlns:p15="http://schemas.microsoft.com/office/powerpoint/2012/main" userId="@@Bm14-xA4EeS075fg9nw1R8OaBqKF" providerId="None"/>
      </p:ext>
    </p:extLst>
  </p:cmAuthor>
  <p:cmAuthor id="3" name="Jaime Cadwell" initials="JC" lastIdx="2" clrIdx="2">
    <p:extLst>
      <p:ext uri="{19B8F6BF-5375-455C-9EA6-DF929625EA0E}">
        <p15:presenceInfo xmlns:p15="http://schemas.microsoft.com/office/powerpoint/2012/main" userId="Jaime Cadw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  <a:srgbClr val="008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3" autoAdjust="0"/>
    <p:restoredTop sz="92448" autoAdjust="0"/>
  </p:normalViewPr>
  <p:slideViewPr>
    <p:cSldViewPr snapToGrid="0">
      <p:cViewPr>
        <p:scale>
          <a:sx n="48" d="100"/>
          <a:sy n="48" d="100"/>
        </p:scale>
        <p:origin x="-555" y="-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F4037-46CC-6045-BE7A-CA09502B48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4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6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F4037-46CC-6045-BE7A-CA09502B48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F4037-46CC-6045-BE7A-CA09502B483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5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F4037-46CC-6045-BE7A-CA09502B483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4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77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9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07182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877859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04E1EECE-B442-2B40-AE12-01C2243E511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28689" y="1339851"/>
            <a:ext cx="9877425" cy="38242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11BDECC5-A2D2-AF4C-AAA5-A3BCBDD7686C}"/>
              </a:ext>
            </a:extLst>
          </p:cNvPr>
          <p:cNvSpPr>
            <a:spLocks noGrp="1"/>
          </p:cNvSpPr>
          <p:nvPr userDrawn="1"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76CEDFF-6B9B-A741-BA79-C3C971A1CC6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5D163-1CF3-154C-BF7D-0CA5A4F4F1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E044AB7-FD65-C94B-BEC6-5EBBD5183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70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07182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877859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6ACE7E-5779-2749-A63F-69BA099D09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9218" y="1309036"/>
            <a:ext cx="3369733" cy="40418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474F26-DC81-CE4A-9849-AD502DCD6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3467" y="1308101"/>
            <a:ext cx="6352117" cy="40428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2DE0AC4-BCC0-7747-8E35-F754FCC287E2}"/>
              </a:ext>
            </a:extLst>
          </p:cNvPr>
          <p:cNvSpPr>
            <a:spLocks noGrp="1"/>
          </p:cNvSpPr>
          <p:nvPr userDrawn="1"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6209D1D-CF5F-FA43-BB59-F1E677BAD40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BBCAD72-2B27-1E4B-B3DB-432D006729D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528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ms.gov/research-statistics-data-and-systems/cms-information-technology/tlc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share.cms.gov/Office/OIT/CIOCorner/SitePages/ITGovernance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msintranet.share.cms.gov/JT/Pages/Budge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tmp"/><Relationship Id="rId5" Type="http://schemas.openxmlformats.org/officeDocument/2006/relationships/image" Target="../media/image17.tmp"/><Relationship Id="rId4" Type="http://schemas.openxmlformats.org/officeDocument/2006/relationships/image" Target="../media/image16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cms.gov/T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k to Intake Form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447" y="3592980"/>
            <a:ext cx="1561941" cy="1572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object" descr="Link to Software Asset Managemen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13" y="3592980"/>
            <a:ext cx="1572895" cy="15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060" y="1506854"/>
            <a:ext cx="9144000" cy="243014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IT Intake Form</a:t>
            </a:r>
            <a:endParaRPr lang="en-US" sz="40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4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58" y="838199"/>
            <a:ext cx="8703542" cy="4648202"/>
          </a:xfrm>
          <a:prstGeom prst="rect">
            <a:avLst/>
          </a:prstGeom>
        </p:spPr>
      </p:pic>
      <p:sp>
        <p:nvSpPr>
          <p:cNvPr id="11" name="Text Placeholder"/>
          <p:cNvSpPr txBox="1"/>
          <p:nvPr/>
        </p:nvSpPr>
        <p:spPr>
          <a:xfrm>
            <a:off x="3449867" y="3936616"/>
            <a:ext cx="2400913" cy="2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= Retiring an existing system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 Placeholder"/>
          <p:cNvSpPr txBox="1"/>
          <p:nvPr/>
        </p:nvSpPr>
        <p:spPr>
          <a:xfrm>
            <a:off x="5988116" y="3572194"/>
            <a:ext cx="3462383" cy="2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= Contract re-competes and IAA renewals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 Placeholder"/>
          <p:cNvSpPr txBox="1"/>
          <p:nvPr/>
        </p:nvSpPr>
        <p:spPr>
          <a:xfrm>
            <a:off x="4866838" y="3188834"/>
            <a:ext cx="4105516" cy="2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= Modernization, Optimization, Cloud migration, etc</a:t>
            </a:r>
            <a:r>
              <a:rPr lang="en-US" sz="1400" b="1" dirty="0" smtClean="0"/>
              <a:t>.</a:t>
            </a:r>
            <a:endParaRPr lang="en-US" sz="1400" b="1" i="1" dirty="0"/>
          </a:p>
        </p:txBody>
      </p:sp>
      <p:sp>
        <p:nvSpPr>
          <p:cNvPr id="14" name="Text Placeholder"/>
          <p:cNvSpPr txBox="1"/>
          <p:nvPr/>
        </p:nvSpPr>
        <p:spPr>
          <a:xfrm>
            <a:off x="3013689" y="2818182"/>
            <a:ext cx="1757680" cy="277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= New 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usiness 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eed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255" y="372803"/>
            <a:ext cx="9877859" cy="7450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 – Make a Request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0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72" y="1200150"/>
            <a:ext cx="8921010" cy="4308582"/>
          </a:xfrm>
          <a:prstGeom prst="rect">
            <a:avLst/>
          </a:prstGeom>
        </p:spPr>
      </p:pic>
      <p:grpSp>
        <p:nvGrpSpPr>
          <p:cNvPr id="8" name="Group 7" descr="Conveys that EASi tracks and shows your progress as you proceed through the governance process.  Filling in the request form is your first step.&#10;" title="Star graphic"/>
          <p:cNvGrpSpPr/>
          <p:nvPr/>
        </p:nvGrpSpPr>
        <p:grpSpPr>
          <a:xfrm>
            <a:off x="6756400" y="1005840"/>
            <a:ext cx="4500880" cy="3088640"/>
            <a:chOff x="6756400" y="1005840"/>
            <a:chExt cx="4500880" cy="3088640"/>
          </a:xfrm>
        </p:grpSpPr>
        <p:sp>
          <p:nvSpPr>
            <p:cNvPr id="9" name="7-Point Star 8"/>
            <p:cNvSpPr/>
            <p:nvPr/>
          </p:nvSpPr>
          <p:spPr>
            <a:xfrm rot="374246">
              <a:off x="6756400" y="1005840"/>
              <a:ext cx="4500880" cy="3088640"/>
            </a:xfrm>
            <a:prstGeom prst="star7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374246">
              <a:off x="7833360" y="1767840"/>
              <a:ext cx="234696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EASi </a:t>
              </a:r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tracks </a:t>
              </a: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and </a:t>
              </a:r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shows </a:t>
              </a: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your progress as you proceed through the governance </a:t>
              </a:r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process.  Filling in the request form is your first step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55" y="372803"/>
            <a:ext cx="9877859" cy="7450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 Tracks Progress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25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ata entry screen requesting if you have an ISSO and if you are working with anytone in OIT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455" y="1123950"/>
            <a:ext cx="4340543" cy="4315061"/>
          </a:xfrm>
          <a:prstGeom prst="rect">
            <a:avLst/>
          </a:prstGeom>
        </p:spPr>
      </p:pic>
      <p:pic>
        <p:nvPicPr>
          <p:cNvPr id="16" name="Picture 15" descr="Data entry screen for Business Owner and Project Manag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508" y="1700476"/>
            <a:ext cx="3974395" cy="3574523"/>
          </a:xfrm>
          <a:prstGeom prst="rect">
            <a:avLst/>
          </a:prstGeom>
        </p:spPr>
      </p:pic>
      <p:pic>
        <p:nvPicPr>
          <p:cNvPr id="17" name="Picture 16" descr="Data entry screen for contact infromation." title="Contact Details Scre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0201" y="907799"/>
            <a:ext cx="3258197" cy="64107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28255" y="250883"/>
            <a:ext cx="9877859" cy="745048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Details</a:t>
            </a:r>
            <a:endParaRPr 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51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Asks &quot;Do you need Enterprise Architecure &quot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402" y="1397000"/>
            <a:ext cx="5354255" cy="409552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8652511" y="2332235"/>
            <a:ext cx="3333100" cy="1869896"/>
          </a:xfrm>
          <a:prstGeom prst="wedgeRoundRectCallout">
            <a:avLst>
              <a:gd name="adj1" fmla="val -69621"/>
              <a:gd name="adj2" fmla="val -53815"/>
              <a:gd name="adj3" fmla="val 16667"/>
            </a:avLst>
          </a:prstGeom>
          <a:solidFill>
            <a:schemeClr val="bg1"/>
          </a:solidFill>
          <a:ln w="28575">
            <a:solidFill>
              <a:srgbClr val="008A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Do you have a solution in mind?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Have you done any market research?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Have you considered leveraging an existing in house solution/shared service?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</a:rPr>
              <a:t>Are you planning on contracting out the work? </a:t>
            </a:r>
          </a:p>
        </p:txBody>
      </p:sp>
      <p:pic>
        <p:nvPicPr>
          <p:cNvPr id="37" name="Picture 36" descr="Image of data entry screen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12" y="1127953"/>
            <a:ext cx="5895975" cy="4265839"/>
          </a:xfrm>
          <a:prstGeom prst="rect">
            <a:avLst/>
          </a:prstGeom>
        </p:spPr>
      </p:pic>
      <p:sp>
        <p:nvSpPr>
          <p:cNvPr id="19" name="Rounded Rectangular Callout 18" descr="Data entry screen that captures project name, business need, and how you plan to solve it."/>
          <p:cNvSpPr/>
          <p:nvPr/>
        </p:nvSpPr>
        <p:spPr>
          <a:xfrm>
            <a:off x="726954" y="4013562"/>
            <a:ext cx="3086330" cy="1434698"/>
          </a:xfrm>
          <a:prstGeom prst="wedgeRoundRectCallout">
            <a:avLst>
              <a:gd name="adj1" fmla="val 35179"/>
              <a:gd name="adj2" fmla="val -73420"/>
              <a:gd name="adj3" fmla="val 16667"/>
            </a:avLst>
          </a:prstGeom>
          <a:solidFill>
            <a:schemeClr val="bg1"/>
          </a:solidFill>
          <a:ln w="28575">
            <a:solidFill>
              <a:srgbClr val="008A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is the core issue or problem that the request addresses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04514F7-A5BA-084B-864C-C1C9ADA0C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0" y="300713"/>
            <a:ext cx="8651258" cy="745048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200" b="1" kern="1200" dirty="0" smtClean="0">
                <a:solidFill>
                  <a:srgbClr val="0049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Business Need</a:t>
            </a:r>
            <a:endParaRPr lang="en-US" sz="4200" b="1" kern="1200" dirty="0">
              <a:solidFill>
                <a:srgbClr val="0049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92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"/>
          <p:cNvSpPr/>
          <p:nvPr/>
        </p:nvSpPr>
        <p:spPr>
          <a:xfrm>
            <a:off x="6024060" y="3881324"/>
            <a:ext cx="511787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CMS Operating Plan (https://cmsintranet.share.cms.gov/JT/Pages/Budget.aspx)</a:t>
            </a:r>
            <a:endParaRPr lang="en-US" sz="1600" dirty="0"/>
          </a:p>
          <a:p>
            <a:r>
              <a:rPr lang="en-US" dirty="0" smtClean="0"/>
              <a:t>Download spreadsheet =&gt; Go to the ‘Detail’ tab</a:t>
            </a:r>
            <a:endParaRPr lang="en-US" dirty="0"/>
          </a:p>
        </p:txBody>
      </p:sp>
      <p:grpSp>
        <p:nvGrpSpPr>
          <p:cNvPr id="15" name="Group 14" descr="Data entry screen for funding information "/>
          <p:cNvGrpSpPr/>
          <p:nvPr/>
        </p:nvGrpSpPr>
        <p:grpSpPr>
          <a:xfrm>
            <a:off x="374190" y="1066800"/>
            <a:ext cx="7861358" cy="4354793"/>
            <a:chOff x="374190" y="0"/>
            <a:chExt cx="7861358" cy="5421593"/>
          </a:xfrm>
        </p:grpSpPr>
        <p:pic>
          <p:nvPicPr>
            <p:cNvPr id="17" name="Picture 16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7532" y="1066313"/>
              <a:ext cx="2248016" cy="2171812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pic>
          <p:nvPicPr>
            <p:cNvPr id="16" name="Picture 15" descr="Screen Clippi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90" y="0"/>
              <a:ext cx="5540001" cy="542159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255" y="327083"/>
            <a:ext cx="9877859" cy="745048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Details</a:t>
            </a: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04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 Details</a:t>
            </a:r>
          </a:p>
        </p:txBody>
      </p:sp>
      <p:grpSp>
        <p:nvGrpSpPr>
          <p:cNvPr id="4" name="Group 3" descr="Data entry screen for contract information."/>
          <p:cNvGrpSpPr/>
          <p:nvPr/>
        </p:nvGrpSpPr>
        <p:grpSpPr>
          <a:xfrm>
            <a:off x="116277" y="1003106"/>
            <a:ext cx="5797368" cy="2022229"/>
            <a:chOff x="116277" y="648784"/>
            <a:chExt cx="5797368" cy="2164908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277" y="648784"/>
              <a:ext cx="5797368" cy="1081955"/>
            </a:xfrm>
            <a:prstGeom prst="rect">
              <a:avLst/>
            </a:prstGeom>
          </p:spPr>
        </p:pic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153" y="1740984"/>
              <a:ext cx="4651615" cy="1072708"/>
            </a:xfrm>
            <a:prstGeom prst="rect">
              <a:avLst/>
            </a:prstGeom>
          </p:spPr>
        </p:pic>
      </p:grp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800" y="1033653"/>
            <a:ext cx="4817224" cy="337343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019" y="3530220"/>
            <a:ext cx="1745139" cy="539019"/>
          </a:xfrm>
          <a:prstGeom prst="rect">
            <a:avLst/>
          </a:prstGeom>
        </p:spPr>
      </p:pic>
      <p:pic>
        <p:nvPicPr>
          <p:cNvPr id="9" name="TextBox 1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867" y="4932082"/>
            <a:ext cx="2341766" cy="55173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10500776" y="3466186"/>
            <a:ext cx="1283162" cy="1695094"/>
          </a:xfrm>
          <a:prstGeom prst="wedgeRoundRectCallout">
            <a:avLst>
              <a:gd name="adj1" fmla="val -91525"/>
              <a:gd name="adj2" fmla="val -24394"/>
              <a:gd name="adj3" fmla="val 16667"/>
            </a:avLst>
          </a:prstGeom>
          <a:solidFill>
            <a:schemeClr val="bg1"/>
          </a:solidFill>
          <a:ln w="28575">
            <a:solidFill>
              <a:srgbClr val="008A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Include all Option Years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4019" y="5053378"/>
            <a:ext cx="378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your answers before sending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86A120-DB6E-D24B-9BC3-72B991C07D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777" y="1642800"/>
            <a:ext cx="10972800" cy="29173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An IT governance team member will review your request and reach out to you within 2 business days to provide you with a life cycle ID or provide guidance on the next steps.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61525" y="489637"/>
            <a:ext cx="9976119" cy="745048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kern="1200" dirty="0" smtClean="0">
                <a:solidFill>
                  <a:srgbClr val="0049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What’s Next</a:t>
            </a:r>
            <a:endParaRPr lang="en-US" sz="4400" b="1" kern="1200" dirty="0">
              <a:solidFill>
                <a:srgbClr val="0049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95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86A120-DB6E-D24B-9BC3-72B991C07D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777" y="1642800"/>
            <a:ext cx="10972800" cy="4239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For questions about IT Governance or more information </a:t>
            </a:r>
            <a:endParaRPr lang="en-US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ctr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IT_Governance@cms.hhs.gov </a:t>
            </a:r>
            <a:endParaRPr lang="en-US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visit: </a:t>
            </a:r>
            <a:endParaRPr lang="en-US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IT Governance </a:t>
            </a: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www.cms.gov/TLC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61525" y="592953"/>
            <a:ext cx="9976119" cy="745048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kern="1200" dirty="0" smtClean="0">
                <a:solidFill>
                  <a:srgbClr val="0049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Contact Us</a:t>
            </a:r>
            <a:endParaRPr lang="en-US" sz="4400" b="1" kern="1200" dirty="0">
              <a:solidFill>
                <a:srgbClr val="0049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86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D91B28-E1BC-4315-BCC3-16FA52370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FF5DC5-88B0-45C2-ADCF-95D59AE81724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6eb43cd6-116b-430e-ac87-d38073d6c794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15329</TotalTime>
  <Words>210</Words>
  <Application>Microsoft Office PowerPoint</Application>
  <PresentationFormat>Widescreen</PresentationFormat>
  <Paragraphs>38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Office Theme</vt:lpstr>
      <vt:lpstr>Custom Design</vt:lpstr>
      <vt:lpstr>CMS IT Governance Training  IT Intake Form</vt:lpstr>
      <vt:lpstr>EASi – Make a Request</vt:lpstr>
      <vt:lpstr>EASi Tracks Progress</vt:lpstr>
      <vt:lpstr>Contact Details</vt:lpstr>
      <vt:lpstr>Business Need</vt:lpstr>
      <vt:lpstr>Funding Details</vt:lpstr>
      <vt:lpstr>Contract Details</vt:lpstr>
      <vt:lpstr>What’s Next</vt:lpstr>
      <vt:lpstr>Contact Us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Valerie.Hartz@cms.hhs.gov</dc:creator>
  <cp:lastModifiedBy>Valerie Hartz</cp:lastModifiedBy>
  <cp:revision>359</cp:revision>
  <dcterms:created xsi:type="dcterms:W3CDTF">2021-03-02T17:33:01Z</dcterms:created>
  <dcterms:modified xsi:type="dcterms:W3CDTF">2021-06-15T18:15:46Z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