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14"/>
  </p:notesMasterIdLst>
  <p:sldIdLst>
    <p:sldId id="257" r:id="rId6"/>
    <p:sldId id="333" r:id="rId7"/>
    <p:sldId id="334" r:id="rId8"/>
    <p:sldId id="337" r:id="rId9"/>
    <p:sldId id="324" r:id="rId10"/>
    <p:sldId id="329" r:id="rId11"/>
    <p:sldId id="325" r:id="rId12"/>
    <p:sldId id="32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e Hartz" initials="VH" lastIdx="2" clrIdx="0">
    <p:extLst>
      <p:ext uri="{19B8F6BF-5375-455C-9EA6-DF929625EA0E}">
        <p15:presenceInfo xmlns:p15="http://schemas.microsoft.com/office/powerpoint/2012/main" userId="Valerie Hartz" providerId="None"/>
      </p:ext>
    </p:extLst>
  </p:cmAuthor>
  <p:cmAuthor id="2" name="Matthew Schmid" initials="MS" lastIdx="15" clrIdx="1">
    <p:extLst>
      <p:ext uri="{19B8F6BF-5375-455C-9EA6-DF929625EA0E}">
        <p15:presenceInfo xmlns:p15="http://schemas.microsoft.com/office/powerpoint/2012/main" userId="Matthew Schmid" providerId="None"/>
      </p:ext>
    </p:extLst>
  </p:cmAuthor>
  <p:cmAuthor id="3" name="Lori Mudd" initials="LM" lastIdx="5" clrIdx="2">
    <p:extLst>
      <p:ext uri="{19B8F6BF-5375-455C-9EA6-DF929625EA0E}">
        <p15:presenceInfo xmlns:p15="http://schemas.microsoft.com/office/powerpoint/2012/main" userId="Lori Mudd" providerId="None"/>
      </p:ext>
    </p:extLst>
  </p:cmAuthor>
  <p:cmAuthor id="4" name="Ann Rudolph" initials="AR" lastIdx="1" clrIdx="3">
    <p:extLst>
      <p:ext uri="{19B8F6BF-5375-455C-9EA6-DF929625EA0E}">
        <p15:presenceInfo xmlns:p15="http://schemas.microsoft.com/office/powerpoint/2012/main" userId="Ann Rudolph" providerId="None"/>
      </p:ext>
    </p:extLst>
  </p:cmAuthor>
  <p:cmAuthor id="5" name="Jaime Cadwell" initials="JC" lastIdx="2" clrIdx="2">
    <p:extLst>
      <p:ext uri="{19B8F6BF-5375-455C-9EA6-DF929625EA0E}">
        <p15:presenceInfo xmlns:p15="http://schemas.microsoft.com/office/powerpoint/2012/main" userId="Jaime Cadw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002B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7139" autoAdjust="0"/>
    <p:restoredTop sz="92978" autoAdjust="0"/>
  </p:normalViewPr>
  <p:slideViewPr>
    <p:cSldViewPr snapToGrid="0">
      <p:cViewPr>
        <p:scale>
          <a:sx n="46" d="100"/>
          <a:sy n="46" d="100"/>
        </p:scale>
        <p:origin x="21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128D8-038E-4ADB-964A-A52B27618C13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D720D-5DF5-48CB-8663-69E5E3303D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64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27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720D-5DF5-48CB-8663-69E5E3303D4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550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720D-5DF5-48CB-8663-69E5E3303D4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109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720D-5DF5-48CB-8663-69E5E3303D4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327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720D-5DF5-48CB-8663-69E5E3303D4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2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8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919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449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489576"/>
            <a:ext cx="12192000" cy="1368425"/>
          </a:xfrm>
          <a:prstGeom prst="rect">
            <a:avLst/>
          </a:prstGeom>
          <a:solidFill>
            <a:srgbClr val="004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8255" y="441383"/>
            <a:ext cx="9144000" cy="745048"/>
          </a:xfrm>
        </p:spPr>
        <p:txBody>
          <a:bodyPr anchor="b"/>
          <a:lstStyle>
            <a:lvl1pPr algn="l">
              <a:defRPr sz="5000">
                <a:solidFill>
                  <a:srgbClr val="0049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928255" y="1313847"/>
            <a:ext cx="9144000" cy="392229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Centers for Medicare &amp; Medicaid Service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501" y="5871337"/>
            <a:ext cx="1841500" cy="640843"/>
          </a:xfrm>
          <a:prstGeom prst="rect">
            <a:avLst/>
          </a:prstGeom>
        </p:spPr>
      </p:pic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08C1CF7C-DA1A-9048-96D3-65FAA26B0560}"/>
              </a:ext>
            </a:extLst>
          </p:cNvPr>
          <p:cNvSpPr txBox="1">
            <a:spLocks/>
          </p:cNvSpPr>
          <p:nvPr userDrawn="1"/>
        </p:nvSpPr>
        <p:spPr>
          <a:xfrm>
            <a:off x="11684000" y="8678334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293F48-28FC-5446-B693-64BAD680F382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21" name="Slide Number Placeholder 11">
            <a:extLst>
              <a:ext uri="{FF2B5EF4-FFF2-40B4-BE49-F238E27FC236}">
                <a16:creationId xmlns:a16="http://schemas.microsoft.com/office/drawing/2014/main" id="{4CFDC215-D833-8540-8BFB-0127BAA005AC}"/>
              </a:ext>
            </a:extLst>
          </p:cNvPr>
          <p:cNvSpPr txBox="1">
            <a:spLocks/>
          </p:cNvSpPr>
          <p:nvPr userDrawn="1"/>
        </p:nvSpPr>
        <p:spPr>
          <a:xfrm>
            <a:off x="11887200" y="8881534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293F48-28FC-5446-B693-64BAD680F382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23" name="Slide Number Placeholder 11">
            <a:extLst>
              <a:ext uri="{FF2B5EF4-FFF2-40B4-BE49-F238E27FC236}">
                <a16:creationId xmlns:a16="http://schemas.microsoft.com/office/drawing/2014/main" id="{832E31FA-E8D8-7C45-B8FD-B59CA11ECBD5}"/>
              </a:ext>
            </a:extLst>
          </p:cNvPr>
          <p:cNvSpPr txBox="1">
            <a:spLocks/>
          </p:cNvSpPr>
          <p:nvPr userDrawn="1"/>
        </p:nvSpPr>
        <p:spPr>
          <a:xfrm>
            <a:off x="12090400" y="9084734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685800" rtl="0" eaLnBrk="1" latinLnBrk="0" hangingPunct="1"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293F48-28FC-5446-B693-64BAD680F382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25" name="Footer Placeholder 10">
            <a:extLst>
              <a:ext uri="{FF2B5EF4-FFF2-40B4-BE49-F238E27FC236}">
                <a16:creationId xmlns:a16="http://schemas.microsoft.com/office/drawing/2014/main" id="{14E83814-5EA9-C949-932B-64096ABC107C}"/>
              </a:ext>
            </a:extLst>
          </p:cNvPr>
          <p:cNvSpPr>
            <a:spLocks noGrp="1"/>
          </p:cNvSpPr>
          <p:nvPr/>
        </p:nvSpPr>
        <p:spPr>
          <a:xfrm>
            <a:off x="4777339" y="6025348"/>
            <a:ext cx="5486400" cy="4868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n-US" sz="2400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154B9DD-26C6-7D40-9996-2C42CA136E0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F7A32B59-52F2-1D4E-8130-7FC2452037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2" name="Picture" descr="TLC Bann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53" y="2"/>
            <a:ext cx="2476424" cy="1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CF8D2C-F720-E04C-8BAA-8E3D60822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7486" y="6356351"/>
            <a:ext cx="459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02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507182"/>
            <a:ext cx="12192000" cy="1368425"/>
          </a:xfrm>
          <a:prstGeom prst="rect">
            <a:avLst/>
          </a:prstGeom>
          <a:solidFill>
            <a:srgbClr val="004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8255" y="441383"/>
            <a:ext cx="9877859" cy="745048"/>
          </a:xfrm>
        </p:spPr>
        <p:txBody>
          <a:bodyPr anchor="b"/>
          <a:lstStyle>
            <a:lvl1pPr algn="l">
              <a:defRPr sz="5000">
                <a:solidFill>
                  <a:srgbClr val="0049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501" y="5871337"/>
            <a:ext cx="1841500" cy="640843"/>
          </a:xfrm>
          <a:prstGeom prst="rect">
            <a:avLst/>
          </a:prstGeom>
        </p:spPr>
      </p:pic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04E1EECE-B442-2B40-AE12-01C2243E511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28689" y="1339851"/>
            <a:ext cx="9877425" cy="38242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11BDECC5-A2D2-AF4C-AAA5-A3BCBDD7686C}"/>
              </a:ext>
            </a:extLst>
          </p:cNvPr>
          <p:cNvSpPr>
            <a:spLocks noGrp="1"/>
          </p:cNvSpPr>
          <p:nvPr userDrawn="1"/>
        </p:nvSpPr>
        <p:spPr>
          <a:xfrm>
            <a:off x="4777339" y="6025348"/>
            <a:ext cx="5486400" cy="4868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n-US" sz="2400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76CEDFF-6B9B-A741-BA79-C3C971A1CC6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EE5D163-1CF3-154C-BF7D-0CA5A4F4F1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E044AB7-FD65-C94B-BEC6-5EBBD5183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7486" y="6356351"/>
            <a:ext cx="459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" descr="TLC Bann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53" y="2"/>
            <a:ext cx="2476424" cy="1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345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3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45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392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51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584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33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083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21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953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760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645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58-E38B-4638-B1D1-7CA26B198FCF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E710-FD6D-4325-94DE-4674AFC68A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7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081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66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68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8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6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89FC-04D2-489B-8352-D5ED2424626C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6839-1874-4304-A8AB-F34CA49D66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8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589FC-04D2-489B-8352-D5ED2424626C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86839-1874-4304-A8AB-F34CA49D66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6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80158-E38B-4638-B1D1-7CA26B198FCF}" type="datetimeFigureOut">
              <a:rPr lang="en-US" smtClean="0"/>
              <a:t>09/08/2021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0E710-FD6D-4325-94DE-4674AFC68A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58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mailto:https://d2d.gsa.gov/customer/gwac-prices-paid" TargetMode="External"/><Relationship Id="rId5" Type="http://schemas.openxmlformats.org/officeDocument/2006/relationships/hyperlink" Target="https://hallways.cap.gsa.gov/app/#/igce" TargetMode="External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www.cms.gov/TLC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mailto:IT_Governance@cms.hhs.gov" TargetMode="External"/><Relationship Id="rId5" Type="http://schemas.openxmlformats.org/officeDocument/2006/relationships/hyperlink" Target="mailto:IT_Investments@cms.hhs.gov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 descr="audio">
            <a:hlinkClick r:id="" action="ppaction://media"/>
            <a:extLst>
              <a:ext uri="{FF2B5EF4-FFF2-40B4-BE49-F238E27FC236}">
                <a16:creationId xmlns:a16="http://schemas.microsoft.com/office/drawing/2014/main" id="{62E95437-AD5F-42E9-8E35-AFF69F195F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B4DEF07-DE18-D14A-86E0-6C6D7DDCC5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5612" y="3037582"/>
            <a:ext cx="10860775" cy="15278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Cost Estimation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759889-41E2-0144-9DF6-29FFD801F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505" y="1668278"/>
            <a:ext cx="11566358" cy="609701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panose="020B0604020202020204" pitchFamily="34" charset="0"/>
              </a:rPr>
              <a:t>CMS IT Governance Training</a:t>
            </a:r>
            <a:endParaRPr lang="en-US" sz="4400" strike="sngStrik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944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63"/>
    </mc:Choice>
    <mc:Fallback xmlns="">
      <p:transition spd="slow" advTm="49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 descr="Audio">
            <a:hlinkClick r:id="" action="ppaction://media"/>
            <a:extLst>
              <a:ext uri="{FF2B5EF4-FFF2-40B4-BE49-F238E27FC236}">
                <a16:creationId xmlns:a16="http://schemas.microsoft.com/office/drawing/2014/main" id="{8804F04D-5A45-4607-BB25-5A1CEEB2F13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9D59233-6DAE-4678-B451-05120D8F2C68}"/>
              </a:ext>
            </a:extLst>
          </p:cNvPr>
          <p:cNvSpPr txBox="1">
            <a:spLocks/>
          </p:cNvSpPr>
          <p:nvPr/>
        </p:nvSpPr>
        <p:spPr>
          <a:xfrm>
            <a:off x="1039659" y="1453732"/>
            <a:ext cx="9113991" cy="3311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  <a:cs typeface="Arial" panose="020B0604020202020204" pitchFamily="34" charset="0"/>
              </a:rPr>
              <a:t>Cost estimation is the process of estimating all of the costs associated with completing a project within scope and according to its timeline. </a:t>
            </a:r>
          </a:p>
          <a:p>
            <a:r>
              <a:rPr lang="en-US" dirty="0">
                <a:latin typeface="+mj-lt"/>
                <a:cs typeface="Arial" panose="020B0604020202020204" pitchFamily="34" charset="0"/>
              </a:rPr>
              <a:t>Typically, project managers will use high-level estimates in the earliest stages of project planning to determine whether or not a project is ultimately pursued.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EA396-EB29-4DDE-B560-5DFF5827D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255" y="412200"/>
            <a:ext cx="9877859" cy="745048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Estimation?</a:t>
            </a:r>
          </a:p>
        </p:txBody>
      </p:sp>
    </p:spTree>
    <p:extLst>
      <p:ext uri="{BB962C8B-B14F-4D97-AF65-F5344CB8AC3E}">
        <p14:creationId xmlns:p14="http://schemas.microsoft.com/office/powerpoint/2010/main" val="14101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93"/>
    </mc:Choice>
    <mc:Fallback xmlns="">
      <p:transition spd="slow" advTm="39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 descr="audio">
            <a:hlinkClick r:id="" action="ppaction://media"/>
            <a:extLst>
              <a:ext uri="{FF2B5EF4-FFF2-40B4-BE49-F238E27FC236}">
                <a16:creationId xmlns:a16="http://schemas.microsoft.com/office/drawing/2014/main" id="{FDA91FAA-D1B0-4230-9742-CFCC10F5A62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16CDCF-5B76-4594-8F97-5B58C4299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6559" y="1968381"/>
            <a:ext cx="3375441" cy="2381556"/>
          </a:xfrm>
          <a:prstGeom prst="rect">
            <a:avLst/>
          </a:prstGeom>
        </p:spPr>
      </p:pic>
      <p:sp>
        <p:nvSpPr>
          <p:cNvPr id="2" name="Content Placeholder 2"/>
          <p:cNvSpPr/>
          <p:nvPr>
            <p:extLst/>
          </p:nvPr>
        </p:nvSpPr>
        <p:spPr>
          <a:xfrm>
            <a:off x="757645" y="1252538"/>
            <a:ext cx="8229600" cy="406265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/>
            <a:r>
              <a:rPr lang="en-US" sz="3000" dirty="0">
                <a:latin typeface="+mj-lt"/>
              </a:rPr>
              <a:t>Reliable estimating is crucial for making informed IT decisions. We use them to:</a:t>
            </a:r>
          </a:p>
          <a:p>
            <a:pPr marL="914400" lvl="4" indent="-457200">
              <a:buFont typeface="Wingdings" panose="05000000000000000000" pitchFamily="2" charset="2"/>
              <a:buChar char="§"/>
            </a:pPr>
            <a:r>
              <a:rPr lang="en-US" sz="3000" dirty="0">
                <a:latin typeface="+mj-lt"/>
              </a:rPr>
              <a:t>Develop annual </a:t>
            </a:r>
            <a:r>
              <a:rPr lang="en-US" sz="2800" dirty="0">
                <a:latin typeface="+mj-lt"/>
              </a:rPr>
              <a:t>budget requests</a:t>
            </a:r>
          </a:p>
          <a:p>
            <a:pPr marL="914400" lvl="4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</a:rPr>
              <a:t>Evaluate resource requirements at key decision points</a:t>
            </a:r>
          </a:p>
          <a:p>
            <a:pPr marL="914400" lvl="4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</a:rPr>
              <a:t>Understand how today's decisions impact tomorrow's budget</a:t>
            </a:r>
          </a:p>
          <a:p>
            <a:pPr marL="914400" lvl="4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</a:rPr>
              <a:t>Establish spending baselines</a:t>
            </a:r>
            <a:endParaRPr lang="en-US" sz="1400" i="1" dirty="0">
              <a:solidFill>
                <a:srgbClr val="FF0000"/>
              </a:solidFill>
              <a:latin typeface="+mj-lt"/>
              <a:ea typeface="ＭＳ Ｐゴシック" pitchFamily="34" charset="-128"/>
            </a:endParaRPr>
          </a:p>
          <a:p>
            <a:pPr marL="914400" lvl="4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  <a:ea typeface="ＭＳ Ｐゴシック" pitchFamily="34" charset="-128"/>
              </a:rPr>
              <a:t>Plan for total life cycle costs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49583" y="441383"/>
            <a:ext cx="9877859" cy="745048"/>
          </a:xfrm>
        </p:spPr>
        <p:txBody>
          <a:bodyPr vert="horz" lIns="91440" tIns="45720" rIns="91440" bIns="45720" rtlCol="0" anchor="b">
            <a:noAutofit/>
          </a:bodyPr>
          <a:lstStyle/>
          <a:p>
            <a:pPr lvl="1"/>
            <a:r>
              <a:rPr lang="en-US" sz="4000" dirty="0">
                <a:solidFill>
                  <a:srgbClr val="002060"/>
                </a:solidFill>
                <a:latin typeface="+mj-lt"/>
              </a:rPr>
              <a:t>Why is Cost Estimation Important?</a:t>
            </a:r>
          </a:p>
        </p:txBody>
      </p:sp>
    </p:spTree>
    <p:extLst>
      <p:ext uri="{BB962C8B-B14F-4D97-AF65-F5344CB8AC3E}">
        <p14:creationId xmlns:p14="http://schemas.microsoft.com/office/powerpoint/2010/main" val="326585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10"/>
    </mc:Choice>
    <mc:Fallback xmlns="">
      <p:transition spd="slow" advTm="48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013B204-D3F7-4D05-AD2C-A61AFC25F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DF6A7-C478-4E58-8E3F-028FF1C12E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255" y="1624743"/>
            <a:ext cx="8156751" cy="4256878"/>
          </a:xfrm>
        </p:spPr>
        <p:txBody>
          <a:bodyPr>
            <a:noAutofit/>
          </a:bodyPr>
          <a:lstStyle/>
          <a:p>
            <a:pPr marL="234950" indent="-234950">
              <a:lnSpc>
                <a:spcPct val="10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Analogous / Top-Down Estimating: </a:t>
            </a:r>
            <a:r>
              <a:rPr lang="en-US" sz="2000" dirty="0">
                <a:latin typeface="+mj-lt"/>
              </a:rPr>
              <a:t>PM calculates cost based on the known costs associated with a similar project previously completed.</a:t>
            </a:r>
          </a:p>
          <a:p>
            <a:pPr marL="234950" indent="-234950">
              <a:lnSpc>
                <a:spcPct val="10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endParaRPr lang="en-US" sz="1000" b="1" dirty="0">
              <a:latin typeface="+mj-lt"/>
            </a:endParaRPr>
          </a:p>
          <a:p>
            <a:pPr marL="234950" indent="-234950">
              <a:lnSpc>
                <a:spcPct val="10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Bottom-Up Estimating </a:t>
            </a:r>
            <a:r>
              <a:rPr lang="en-US" sz="2000" dirty="0">
                <a:latin typeface="+mj-lt"/>
              </a:rPr>
              <a:t>PM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tallies costs for every expense starting at the bottom and accounting for each expected cost.</a:t>
            </a:r>
            <a:endParaRPr lang="en-US" sz="2000" b="1" dirty="0">
              <a:latin typeface="+mj-lt"/>
            </a:endParaRPr>
          </a:p>
          <a:p>
            <a:pPr marL="234950" indent="-234950">
              <a:lnSpc>
                <a:spcPct val="10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endParaRPr lang="en-US" sz="1000" b="1" dirty="0">
              <a:latin typeface="+mj-lt"/>
            </a:endParaRPr>
          </a:p>
          <a:p>
            <a:pPr marL="234950" indent="-234950">
              <a:lnSpc>
                <a:spcPct val="10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Parametric Estimating:</a:t>
            </a:r>
            <a:r>
              <a:rPr lang="en-US" sz="2000" dirty="0">
                <a:latin typeface="+mj-lt"/>
              </a:rPr>
              <a:t> PM uses a statistical approach to determine the expected financial resources or time required to complete a project or activity. </a:t>
            </a:r>
          </a:p>
          <a:p>
            <a:pPr marL="234950" indent="-234950">
              <a:lnSpc>
                <a:spcPct val="10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endParaRPr lang="en-US" sz="1000" b="1" dirty="0">
              <a:latin typeface="+mj-lt"/>
            </a:endParaRPr>
          </a:p>
          <a:p>
            <a:pPr marL="234950" indent="-234950">
              <a:lnSpc>
                <a:spcPct val="10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Three Point Estimating: </a:t>
            </a:r>
            <a:r>
              <a:rPr lang="en-US" sz="2000" dirty="0">
                <a:latin typeface="+mj-lt"/>
              </a:rPr>
              <a:t>PM determines a weighted average of 3 data points: optimistic (best case), pessimistic (worst case), and most likely cost.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14CD9-127D-4C50-90B0-30BEC6A42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7441" y="1287275"/>
            <a:ext cx="1646937" cy="969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0586C6-1C29-43A0-8498-45E86CD0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5006" y="2376113"/>
            <a:ext cx="1646936" cy="927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D055EC-7C88-4BE3-B582-925FB2B8C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3505" y="3389290"/>
            <a:ext cx="1474830" cy="9032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CC46D8-D67A-4097-95A6-EA56899CA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36086" y="4519749"/>
            <a:ext cx="1377498" cy="75764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404776-6D8F-497B-9884-42084EAC05C0}"/>
              </a:ext>
            </a:extLst>
          </p:cNvPr>
          <p:cNvSpPr txBox="1"/>
          <p:nvPr/>
        </p:nvSpPr>
        <p:spPr>
          <a:xfrm>
            <a:off x="9234093" y="4479185"/>
            <a:ext cx="14348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Three Point Estimating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AE789EDF-6AC4-44F8-BCFB-E439672F4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34461" y="4698247"/>
            <a:ext cx="1373933" cy="539593"/>
          </a:xfrm>
          <a:prstGeom prst="triangl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1B8639-43A5-4B4A-B757-B17961463609}"/>
              </a:ext>
            </a:extLst>
          </p:cNvPr>
          <p:cNvSpPr txBox="1"/>
          <p:nvPr/>
        </p:nvSpPr>
        <p:spPr>
          <a:xfrm>
            <a:off x="9452043" y="4958485"/>
            <a:ext cx="103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031991-1AC0-484F-9943-32857F5F1A70}"/>
              </a:ext>
            </a:extLst>
          </p:cNvPr>
          <p:cNvSpPr txBox="1"/>
          <p:nvPr/>
        </p:nvSpPr>
        <p:spPr>
          <a:xfrm>
            <a:off x="9780206" y="4635263"/>
            <a:ext cx="201078" cy="33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6F1FE-2E60-4C36-821B-E065BBD230C5}"/>
              </a:ext>
            </a:extLst>
          </p:cNvPr>
          <p:cNvSpPr txBox="1"/>
          <p:nvPr/>
        </p:nvSpPr>
        <p:spPr>
          <a:xfrm>
            <a:off x="10168641" y="4950713"/>
            <a:ext cx="179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B8329-0DD8-4F25-AFE4-A1C96D355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909" y="560473"/>
            <a:ext cx="9144000" cy="745048"/>
          </a:xfrm>
        </p:spPr>
        <p:txBody>
          <a:bodyPr>
            <a:normAutofit/>
          </a:bodyPr>
          <a:lstStyle/>
          <a:p>
            <a:r>
              <a:rPr lang="en-US" sz="4200" dirty="0"/>
              <a:t>Conventional Cost Estimation Techniques </a:t>
            </a:r>
          </a:p>
        </p:txBody>
      </p:sp>
    </p:spTree>
    <p:extLst>
      <p:ext uri="{BB962C8B-B14F-4D97-AF65-F5344CB8AC3E}">
        <p14:creationId xmlns:p14="http://schemas.microsoft.com/office/powerpoint/2010/main" val="83933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62"/>
    </mc:Choice>
    <mc:Fallback xmlns="">
      <p:transition spd="slow" advTm="124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 descr="Audio">
            <a:hlinkClick r:id="" action="ppaction://media"/>
            <a:extLst>
              <a:ext uri="{FF2B5EF4-FFF2-40B4-BE49-F238E27FC236}">
                <a16:creationId xmlns:a16="http://schemas.microsoft.com/office/drawing/2014/main" id="{251BD2D4-9100-47E9-8543-D15F69F492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B4AB60A-FA8B-467A-A276-2BAC44D52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132922"/>
              </p:ext>
            </p:extLst>
          </p:nvPr>
        </p:nvGraphicFramePr>
        <p:xfrm>
          <a:off x="487890" y="1155835"/>
          <a:ext cx="11061853" cy="4170693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546253">
                  <a:extLst>
                    <a:ext uri="{9D8B030D-6E8A-4147-A177-3AD203B41FA5}">
                      <a16:colId xmlns:a16="http://schemas.microsoft.com/office/drawing/2014/main" val="3480130261"/>
                    </a:ext>
                  </a:extLst>
                </a:gridCol>
                <a:gridCol w="2841171">
                  <a:extLst>
                    <a:ext uri="{9D8B030D-6E8A-4147-A177-3AD203B41FA5}">
                      <a16:colId xmlns:a16="http://schemas.microsoft.com/office/drawing/2014/main" val="3034904349"/>
                    </a:ext>
                  </a:extLst>
                </a:gridCol>
                <a:gridCol w="2978556">
                  <a:extLst>
                    <a:ext uri="{9D8B030D-6E8A-4147-A177-3AD203B41FA5}">
                      <a16:colId xmlns:a16="http://schemas.microsoft.com/office/drawing/2014/main" val="338417091"/>
                    </a:ext>
                  </a:extLst>
                </a:gridCol>
                <a:gridCol w="3049733">
                  <a:extLst>
                    <a:ext uri="{9D8B030D-6E8A-4147-A177-3AD203B41FA5}">
                      <a16:colId xmlns:a16="http://schemas.microsoft.com/office/drawing/2014/main" val="3530982102"/>
                    </a:ext>
                  </a:extLst>
                </a:gridCol>
                <a:gridCol w="1646140">
                  <a:extLst>
                    <a:ext uri="{9D8B030D-6E8A-4147-A177-3AD203B41FA5}">
                      <a16:colId xmlns:a16="http://schemas.microsoft.com/office/drawing/2014/main" val="4050755757"/>
                    </a:ext>
                  </a:extLst>
                </a:gridCol>
              </a:tblGrid>
              <a:tr h="33891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Analogous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Bottom-Up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Parametric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Three Point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068493"/>
                  </a:ext>
                </a:extLst>
              </a:tr>
              <a:tr h="179560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Strengths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Detailed project information not needed.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data manipulation or detailed cost analysis.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Quick and cost-efficient.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Highly accurate means of estimating total cost.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Gives good insight into major cost contributors. </a:t>
                      </a:r>
                      <a:endParaRPr lang="en-US" sz="1400" kern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Allows you to measure error from a derived Cost estimation relationship. </a:t>
                      </a:r>
                    </a:p>
                    <a:p>
                      <a:pPr mar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Model can be reused for similar projects.</a:t>
                      </a:r>
                    </a:p>
                    <a:p>
                      <a:pPr mar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Quickly accommodate changes in design.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Improves  overall accuracy by taking the average. </a:t>
                      </a:r>
                    </a:p>
                    <a:p>
                      <a:pPr mar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Takes Risk into account by applying weights.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798404"/>
                  </a:ext>
                </a:extLst>
              </a:tr>
              <a:tr h="20334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Weaknesses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dirty="0"/>
                        <a:t>No two projects are exactly the same.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Ignores the technical details of a project yielding inaccurate results.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4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Often difficult to find the detailed cost, technical, and program data required.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 be expensive and time consuming to produce.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flexible. Alternatives must be built bottom-up.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Requirements must be well known and stable.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Requires initial data to be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normalized which is time-consuming.</a:t>
                      </a:r>
                    </a:p>
                    <a:p>
                      <a:pPr marL="0" indent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 be difficult for others to readily understand the cost-independent variable relationship.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absoluteness of the end points.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84959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56DE28D-E239-4618-84EA-C527CBAD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255" y="219312"/>
            <a:ext cx="9144000" cy="745048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Comparing Techniques</a:t>
            </a:r>
          </a:p>
        </p:txBody>
      </p:sp>
    </p:spTree>
    <p:extLst>
      <p:ext uri="{BB962C8B-B14F-4D97-AF65-F5344CB8AC3E}">
        <p14:creationId xmlns:p14="http://schemas.microsoft.com/office/powerpoint/2010/main" val="23525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48"/>
    </mc:Choice>
    <mc:Fallback xmlns="">
      <p:transition spd="slow" advTm="31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Audio 34" descr="Audio">
            <a:hlinkClick r:id="" action="ppaction://media"/>
            <a:extLst>
              <a:ext uri="{FF2B5EF4-FFF2-40B4-BE49-F238E27FC236}">
                <a16:creationId xmlns:a16="http://schemas.microsoft.com/office/drawing/2014/main" id="{A09B1741-7DF5-4AE8-9395-FC621DDD3AE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93D66-6531-4318-90A6-822953069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8373" y="1287721"/>
            <a:ext cx="10156057" cy="3922296"/>
          </a:xfrm>
        </p:spPr>
        <p:txBody>
          <a:bodyPr>
            <a:normAutofit/>
          </a:bodyPr>
          <a:lstStyle/>
          <a:p>
            <a:pPr fontAlgn="base">
              <a:tabLst>
                <a:tab pos="4403725" algn="l"/>
              </a:tabLst>
            </a:pPr>
            <a:r>
              <a:rPr lang="en-US" b="1" dirty="0">
                <a:latin typeface="+mj-lt"/>
              </a:rPr>
              <a:t>Parametric and bottom-up </a:t>
            </a:r>
            <a:r>
              <a:rPr lang="en-US" dirty="0">
                <a:latin typeface="+mj-lt"/>
              </a:rPr>
              <a:t>techniques can provide estimates for Agile teams for fixed costs.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fontAlgn="base"/>
            <a:r>
              <a:rPr lang="en-US" b="1" dirty="0">
                <a:latin typeface="+mj-lt"/>
              </a:rPr>
              <a:t>Top-down estimating techniques, such as analogous should be used for developmental work, which does </a:t>
            </a:r>
            <a:r>
              <a:rPr lang="en-US" dirty="0">
                <a:latin typeface="+mj-lt"/>
              </a:rPr>
              <a:t>not have a fixed scope.</a:t>
            </a:r>
          </a:p>
          <a:p>
            <a:r>
              <a:rPr lang="en-US" dirty="0">
                <a:latin typeface="+mj-lt"/>
              </a:rPr>
              <a:t>Iteratively update and refine cost estimates as actual data becomes available.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96912-EB1A-4F56-A5A9-D4138E428D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 Estimation for Agile Projects</a:t>
            </a:r>
          </a:p>
        </p:txBody>
      </p:sp>
    </p:spTree>
    <p:extLst>
      <p:ext uri="{BB962C8B-B14F-4D97-AF65-F5344CB8AC3E}">
        <p14:creationId xmlns:p14="http://schemas.microsoft.com/office/powerpoint/2010/main" val="118436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13"/>
    </mc:Choice>
    <mc:Fallback xmlns="">
      <p:transition spd="slow" advTm="73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258A0-3F16-4356-A466-C54F189A88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pPr fontAlgn="base">
              <a:tabLst>
                <a:tab pos="1317625" algn="l"/>
              </a:tabLst>
            </a:pPr>
            <a:r>
              <a:rPr lang="en-US" sz="3600" dirty="0">
                <a:latin typeface="+mj-lt"/>
              </a:rPr>
              <a:t>The Acquisition Gateway built by GSA includes a number of resources, data, and tools, including an </a:t>
            </a:r>
            <a:r>
              <a:rPr lang="en-US" sz="3600" u="sng" dirty="0">
                <a:latin typeface="+mj-lt"/>
                <a:hlinkClick r:id="rId5"/>
              </a:rPr>
              <a:t>Independent Government Cost Estimate (IGCE) Tool</a:t>
            </a:r>
            <a:r>
              <a:rPr lang="en-US" sz="3600" dirty="0">
                <a:latin typeface="+mj-lt"/>
              </a:rPr>
              <a:t> and a</a:t>
            </a:r>
            <a:r>
              <a:rPr lang="en-US" sz="3600" u="sng" dirty="0">
                <a:latin typeface="+mj-lt"/>
              </a:rPr>
              <a:t> </a:t>
            </a:r>
            <a:r>
              <a:rPr lang="en-US" sz="3600" u="sng" dirty="0">
                <a:latin typeface="+mj-lt"/>
                <a:hlinkClick r:id="rId6"/>
              </a:rPr>
              <a:t>Governmentwide Acquisition Contracts Prices Paid</a:t>
            </a:r>
            <a:r>
              <a:rPr lang="en-US" sz="3600" dirty="0">
                <a:latin typeface="+mj-lt"/>
              </a:rPr>
              <a:t> tool.</a:t>
            </a:r>
          </a:p>
          <a:p>
            <a:pPr fontAlgn="base"/>
            <a:r>
              <a:rPr lang="en-US" sz="3600" dirty="0">
                <a:latin typeface="+mj-lt"/>
              </a:rPr>
              <a:t>Additional data sources may include:</a:t>
            </a:r>
          </a:p>
          <a:p>
            <a:pPr lvl="1" fontAlgn="base"/>
            <a:r>
              <a:rPr lang="en-US" sz="3100" dirty="0">
                <a:latin typeface="+mj-lt"/>
              </a:rPr>
              <a:t>Benchmarking Data </a:t>
            </a:r>
          </a:p>
          <a:p>
            <a:pPr lvl="1" fontAlgn="base"/>
            <a:r>
              <a:rPr lang="en-US" sz="3100" dirty="0">
                <a:latin typeface="+mj-lt"/>
              </a:rPr>
              <a:t>Responses to Requests for Information </a:t>
            </a:r>
          </a:p>
          <a:p>
            <a:pPr lvl="1" fontAlgn="base"/>
            <a:r>
              <a:rPr lang="en-US" sz="3100" dirty="0">
                <a:latin typeface="+mj-lt"/>
              </a:rPr>
              <a:t>Proofs of concept </a:t>
            </a:r>
          </a:p>
          <a:p>
            <a:pPr lvl="1" fontAlgn="base"/>
            <a:r>
              <a:rPr lang="en-US" sz="3100" dirty="0">
                <a:latin typeface="+mj-lt"/>
              </a:rPr>
              <a:t>Cost Reports </a:t>
            </a:r>
          </a:p>
          <a:p>
            <a:pPr lvl="1" fontAlgn="base"/>
            <a:r>
              <a:rPr lang="en-US" sz="3100" dirty="0">
                <a:latin typeface="+mj-lt"/>
              </a:rPr>
              <a:t>Experienced developers, engineers and other SMEs </a:t>
            </a:r>
          </a:p>
          <a:p>
            <a:pPr lvl="1" fontAlgn="base"/>
            <a:r>
              <a:rPr lang="en-US" sz="3100" dirty="0">
                <a:latin typeface="+mj-lt"/>
              </a:rPr>
              <a:t>Other federal agencies 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F2074-7CC5-4FCE-B462-A880CCA146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Sources for Pricing Data</a:t>
            </a:r>
          </a:p>
        </p:txBody>
      </p:sp>
      <p:pic>
        <p:nvPicPr>
          <p:cNvPr id="7" name="Audio 6" descr="Audio">
            <a:hlinkClick r:id="" action="ppaction://media"/>
            <a:extLst>
              <a:ext uri="{FF2B5EF4-FFF2-40B4-BE49-F238E27FC236}">
                <a16:creationId xmlns:a16="http://schemas.microsoft.com/office/drawing/2014/main" id="{C345654C-2293-492C-A0E3-E72CBE422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9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29"/>
    </mc:Choice>
    <mc:Fallback>
      <p:transition spd="slow" advTm="64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 descr="Audio">
            <a:hlinkClick r:id="" action="ppaction://media"/>
            <a:extLst>
              <a:ext uri="{FF2B5EF4-FFF2-40B4-BE49-F238E27FC236}">
                <a16:creationId xmlns:a16="http://schemas.microsoft.com/office/drawing/2014/main" id="{387BAF6C-DB28-4F75-AA90-4295DD668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258A0-3F16-4356-A466-C54F189A88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254" y="1313847"/>
            <a:ext cx="10109859" cy="3922296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For assistance with Cost Estimation, contact the Investment Management Team at </a:t>
            </a:r>
            <a:r>
              <a:rPr lang="en-US" dirty="0">
                <a:latin typeface="+mj-lt"/>
                <a:hlinkClick r:id="rId5"/>
              </a:rPr>
              <a:t>IT_Investments@cms.hhs.gov</a:t>
            </a:r>
            <a:r>
              <a:rPr lang="en-US" dirty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For assistance with the Target Life Cycle, contact the IT Governance Team at I</a:t>
            </a:r>
            <a:r>
              <a:rPr lang="en-US" dirty="0">
                <a:latin typeface="+mj-lt"/>
                <a:hlinkClick r:id="rId6"/>
              </a:rPr>
              <a:t>T_Governance@cms.hhs.gov </a:t>
            </a:r>
            <a:r>
              <a:rPr lang="en-US" dirty="0">
                <a:latin typeface="+mj-lt"/>
              </a:rPr>
              <a:t>or visit our website at </a:t>
            </a:r>
            <a:r>
              <a:rPr lang="en-US" dirty="0">
                <a:latin typeface="+mj-lt"/>
                <a:hlinkClick r:id="rId7"/>
              </a:rPr>
              <a:t>www.cms.gov/TLC. 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F2074-7CC5-4FCE-B462-A880CCA146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236029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10"/>
    </mc:Choice>
    <mc:Fallback>
      <p:transition spd="slow" advTm="33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19176A8582484295D4C8F33EF0727F" ma:contentTypeVersion="1" ma:contentTypeDescription="Create a new document." ma:contentTypeScope="" ma:versionID="b708fddacf0dd660c45ac9cf4f168e54">
  <xsd:schema xmlns:xsd="http://www.w3.org/2001/XMLSchema" xmlns:xs="http://www.w3.org/2001/XMLSchema" xmlns:p="http://schemas.microsoft.com/office/2006/metadata/properties" xmlns:ns2="6eb43cd6-116b-430e-ac87-d38073d6c794" targetNamespace="http://schemas.microsoft.com/office/2006/metadata/properties" ma:root="true" ma:fieldsID="aeb03777259222b529c08321b26473c9" ns2:_="">
    <xsd:import namespace="6eb43cd6-116b-430e-ac87-d38073d6c794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b43cd6-116b-430e-ac87-d38073d6c79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19F4A1-5F9A-4BBA-B22C-21C6794CEC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b43cd6-116b-430e-ac87-d38073d6c7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FF5DC5-88B0-45C2-ADCF-95D59AE8172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eb43cd6-116b-430e-ac87-d38073d6c79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37352CE-6787-480B-B75E-3174D16583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15142</TotalTime>
  <Words>587</Words>
  <Application>Microsoft Office PowerPoint</Application>
  <PresentationFormat>Widescreen</PresentationFormat>
  <Paragraphs>82</Paragraphs>
  <Slides>8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ＭＳ Ｐゴシック</vt:lpstr>
      <vt:lpstr>Arial</vt:lpstr>
      <vt:lpstr>Calibri</vt:lpstr>
      <vt:lpstr>Calibri Light</vt:lpstr>
      <vt:lpstr>Wingdings</vt:lpstr>
      <vt:lpstr>Office Theme</vt:lpstr>
      <vt:lpstr>Custom Design</vt:lpstr>
      <vt:lpstr>CMS IT Governance Training</vt:lpstr>
      <vt:lpstr>What is Estimation?</vt:lpstr>
      <vt:lpstr>Why is Cost Estimation Important?</vt:lpstr>
      <vt:lpstr>Conventional Cost Estimation Techniques </vt:lpstr>
      <vt:lpstr>Comparing Techniques</vt:lpstr>
      <vt:lpstr>Cost Estimation for Agile Projects</vt:lpstr>
      <vt:lpstr>Sources for Pricing Data</vt:lpstr>
      <vt:lpstr>Contact Us</vt:lpstr>
    </vt:vector>
  </TitlesOfParts>
  <Company>CMS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 IT Governance Training</dc:title>
  <dc:creator>ANN RUDOLPH</dc:creator>
  <cp:lastModifiedBy>Valerie Hartz</cp:lastModifiedBy>
  <cp:revision>320</cp:revision>
  <dcterms:created xsi:type="dcterms:W3CDTF">2021-03-02T17:33:01Z</dcterms:created>
  <dcterms:modified xsi:type="dcterms:W3CDTF">2021-09-08T12:44:40Z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0x0101003319176A8582484295D4C8F33EF0727F</vt:lpwstr>
  </property>
</Properties>
</file>