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3" r:id="rId6"/>
  </p:sldMasterIdLst>
  <p:notesMasterIdLst>
    <p:notesMasterId r:id="rId14"/>
  </p:notesMasterIdLst>
  <p:sldIdLst>
    <p:sldId id="257" r:id="rId7"/>
    <p:sldId id="296" r:id="rId8"/>
    <p:sldId id="299" r:id="rId9"/>
    <p:sldId id="305" r:id="rId10"/>
    <p:sldId id="306" r:id="rId11"/>
    <p:sldId id="308"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Hartz" initials="VH" lastIdx="2" clrIdx="0">
    <p:extLst>
      <p:ext uri="{19B8F6BF-5375-455C-9EA6-DF929625EA0E}">
        <p15:presenceInfo xmlns:p15="http://schemas.microsoft.com/office/powerpoint/2012/main" userId="Valerie Har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4" autoAdjust="0"/>
    <p:restoredTop sz="77261" autoAdjust="0"/>
  </p:normalViewPr>
  <p:slideViewPr>
    <p:cSldViewPr snapToGrid="0">
      <p:cViewPr varScale="1">
        <p:scale>
          <a:sx n="53" d="100"/>
          <a:sy n="53" d="100"/>
        </p:scale>
        <p:origin x="1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128D8-038E-4ADB-964A-A52B27618C13}"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D720D-5DF5-48CB-8663-69E5E3303D43}" type="slidenum">
              <a:rPr lang="en-US" smtClean="0"/>
              <a:t>‹#›</a:t>
            </a:fld>
            <a:endParaRPr lang="en-US"/>
          </a:p>
        </p:txBody>
      </p:sp>
    </p:spTree>
    <p:extLst>
      <p:ext uri="{BB962C8B-B14F-4D97-AF65-F5344CB8AC3E}">
        <p14:creationId xmlns:p14="http://schemas.microsoft.com/office/powerpoint/2010/main" val="391764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Welcome to CMS’ IT Governance Training, IT Project Baselines.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brief presentation we’ll explain what a project baseline is, how it is established, and how it is used.</a:t>
            </a:r>
          </a:p>
        </p:txBody>
      </p:sp>
      <p:sp>
        <p:nvSpPr>
          <p:cNvPr id="4" name="Slide Number Placeholder 3"/>
          <p:cNvSpPr>
            <a:spLocks noGrp="1"/>
          </p:cNvSpPr>
          <p:nvPr>
            <p:ph type="sldNum" sz="quarter" idx="5"/>
          </p:nvPr>
        </p:nvSpPr>
        <p:spPr/>
        <p:txBody>
          <a:bodyPr/>
          <a:lstStyle/>
          <a:p>
            <a:fld id="{29BD720D-5DF5-48CB-8663-69E5E3303D43}" type="slidenum">
              <a:rPr lang="en-US" smtClean="0"/>
              <a:t>1</a:t>
            </a:fld>
            <a:endParaRPr lang="en-US"/>
          </a:p>
        </p:txBody>
      </p:sp>
    </p:spTree>
    <p:extLst>
      <p:ext uri="{BB962C8B-B14F-4D97-AF65-F5344CB8AC3E}">
        <p14:creationId xmlns:p14="http://schemas.microsoft.com/office/powerpoint/2010/main" val="232646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project baseline are the cost, schedule, and scope metrics of an approved project plan.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the CMS IT Capital Planning function approves your project, they also approve a certain planned spending level and timeline, or roadmap, along with the project scope itself.</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Those metrics become your project’s baseline and CMS’ IT Governance function tracks them per federal Capital Planning and Investment Control, or CPIC, rules during the Control and Evaluate phases of CPIC.</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on CPIC and how CMS uses the Target Life Cycle, or TLC, framework to implement CPIC, more training videos are available at the TLC Training Library on CMS.gov slash TLC.</a:t>
            </a:r>
          </a:p>
        </p:txBody>
      </p:sp>
      <p:sp>
        <p:nvSpPr>
          <p:cNvPr id="4" name="Slide Number Placeholder 3"/>
          <p:cNvSpPr>
            <a:spLocks noGrp="1"/>
          </p:cNvSpPr>
          <p:nvPr>
            <p:ph type="sldNum" sz="quarter" idx="5"/>
          </p:nvPr>
        </p:nvSpPr>
        <p:spPr/>
        <p:txBody>
          <a:bodyPr/>
          <a:lstStyle/>
          <a:p>
            <a:fld id="{29BD720D-5DF5-48CB-8663-69E5E3303D43}" type="slidenum">
              <a:rPr lang="en-US" smtClean="0"/>
              <a:t>2</a:t>
            </a:fld>
            <a:endParaRPr lang="en-US"/>
          </a:p>
        </p:txBody>
      </p:sp>
    </p:spTree>
    <p:extLst>
      <p:ext uri="{BB962C8B-B14F-4D97-AF65-F5344CB8AC3E}">
        <p14:creationId xmlns:p14="http://schemas.microsoft.com/office/powerpoint/2010/main" val="120937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look at an example of a Project’s Cost Baseline.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on your Business Case you estimate that in Fiscal Year 2021 your project will be in the Development phase of the TLC at an estimated cost of $1 million dollars, if the project is approved by the CMS IT Governance Review Board, that cost estimate becomes your FY21 cost baseline.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Similarly, if that Business Case shows that in Fiscal Year 2022, you will complete development, meaning you go live in production, and your estimated costs for the fiscal year are now split between licenses, development, and operations and maintenance, which may include continued minor development and releases for agile projects, your total fiscal year costs would become that project’s FY22 cost baseline.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FY21 and FY22 cost baselines should then inform your budget request for FY21 and FY22.</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while project cost baselines are your best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estimate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they do help to guide later project discussions, to include CMS Budget Development Group discussions.</a:t>
            </a:r>
          </a:p>
        </p:txBody>
      </p:sp>
      <p:sp>
        <p:nvSpPr>
          <p:cNvPr id="4" name="Slide Number Placeholder 3"/>
          <p:cNvSpPr>
            <a:spLocks noGrp="1"/>
          </p:cNvSpPr>
          <p:nvPr>
            <p:ph type="sldNum" sz="quarter" idx="5"/>
          </p:nvPr>
        </p:nvSpPr>
        <p:spPr/>
        <p:txBody>
          <a:bodyPr/>
          <a:lstStyle/>
          <a:p>
            <a:fld id="{29BD720D-5DF5-48CB-8663-69E5E3303D43}" type="slidenum">
              <a:rPr lang="en-US" smtClean="0"/>
              <a:t>3</a:t>
            </a:fld>
            <a:endParaRPr lang="en-US"/>
          </a:p>
        </p:txBody>
      </p:sp>
    </p:spTree>
    <p:extLst>
      <p:ext uri="{BB962C8B-B14F-4D97-AF65-F5344CB8AC3E}">
        <p14:creationId xmlns:p14="http://schemas.microsoft.com/office/powerpoint/2010/main" val="120228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let’s look at an example of a Project’s Scope and Schedule Baselines.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on your Business Case you estimate that your Target Completion Date for the project is March 30</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2022, meaning that that is when you go live in production, that would then serve as your project’s schedule baseline.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for the scope, the CMS IT Governance Review Board, as the agency’s capital planning body, is initially approving a specific body of work for your project, in this example, the development of a public-facing web portal.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specific effort, building the web portal, then becomes your baseline project scope.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find your project’s baselines in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EASi</a:t>
            </a:r>
            <a:r>
              <a:rPr lang="en-US" sz="1200" dirty="0">
                <a:effectLst/>
                <a:latin typeface="Calibri" panose="020F0502020204030204" pitchFamily="34" charset="0"/>
                <a:ea typeface="Calibri" panose="020F0502020204030204" pitchFamily="34" charset="0"/>
                <a:cs typeface="Times New Roman" panose="02020603050405020304" pitchFamily="18" charset="0"/>
              </a:rPr>
              <a:t> system and they are also recorded in CMS’ IT Portfolio Management Tool, Folio.</a:t>
            </a:r>
          </a:p>
        </p:txBody>
      </p:sp>
      <p:sp>
        <p:nvSpPr>
          <p:cNvPr id="4" name="Slide Number Placeholder 3"/>
          <p:cNvSpPr>
            <a:spLocks noGrp="1"/>
          </p:cNvSpPr>
          <p:nvPr>
            <p:ph type="sldNum" sz="quarter" idx="5"/>
          </p:nvPr>
        </p:nvSpPr>
        <p:spPr/>
        <p:txBody>
          <a:bodyPr/>
          <a:lstStyle/>
          <a:p>
            <a:fld id="{29BD720D-5DF5-48CB-8663-69E5E3303D43}" type="slidenum">
              <a:rPr lang="en-US" smtClean="0"/>
              <a:t>4</a:t>
            </a:fld>
            <a:endParaRPr lang="en-US"/>
          </a:p>
        </p:txBody>
      </p:sp>
    </p:spTree>
    <p:extLst>
      <p:ext uri="{BB962C8B-B14F-4D97-AF65-F5344CB8AC3E}">
        <p14:creationId xmlns:p14="http://schemas.microsoft.com/office/powerpoint/2010/main" val="390463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that we understand what baselines are, let’s look at how they’re used.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it is CMS’ IT Capital Planning process that establishes the project baselines, CMS expects the approved plan to be what moves forward in the acquisitions and budget process.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CMS’ IT Governance function reviews each IT acquisition as well as Requests for Additional Funding, or RAFs, to ensure that they are consistent with the established baselines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there is a significant variance from the cost, schedule, or scope baselines, your project may need further GRB approval.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approval often just involves a brief update and discussion with the GRB as to why the project is headed in a different direction from what the GRB previously approved.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GRB will then weigh any plan changes from a cost – benefit perspective and provide approval accordingly.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overall goal is to ensure that the CMS leaders that are responsible for overseeing CMS’ IT Portfolio have a good handle on the health of IT projects and that CMS plans strategically for any changes, in line with other efforts going on across CMS.</a:t>
            </a:r>
          </a:p>
        </p:txBody>
      </p:sp>
      <p:sp>
        <p:nvSpPr>
          <p:cNvPr id="4" name="Slide Number Placeholder 3"/>
          <p:cNvSpPr>
            <a:spLocks noGrp="1"/>
          </p:cNvSpPr>
          <p:nvPr>
            <p:ph type="sldNum" sz="quarter" idx="5"/>
          </p:nvPr>
        </p:nvSpPr>
        <p:spPr/>
        <p:txBody>
          <a:bodyPr/>
          <a:lstStyle/>
          <a:p>
            <a:fld id="{29BD720D-5DF5-48CB-8663-69E5E3303D43}" type="slidenum">
              <a:rPr lang="en-US" smtClean="0"/>
              <a:t>5</a:t>
            </a:fld>
            <a:endParaRPr lang="en-US"/>
          </a:p>
        </p:txBody>
      </p:sp>
    </p:spTree>
    <p:extLst>
      <p:ext uri="{BB962C8B-B14F-4D97-AF65-F5344CB8AC3E}">
        <p14:creationId xmlns:p14="http://schemas.microsoft.com/office/powerpoint/2010/main" val="203092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for example, let’s say you determine that the web portal you are building really needs dashboarding abilities added to enhance the public’s user experience.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Instead of spending $1.1 million in FY22, you will actually need $3 million to make it happen, hitting both a cost and scope baseline variance trigger.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would then need to discuss with the GRB why that planned change is a good use of CMS resources, and whether or not existing dashboarding services could be leveraged.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they agree with your proposal, the GRB would then provide approval for the baseline variance before proceeding.  The added scope, any needed schedule change, and the $3M total, as well as any needed adjustments to the following year’s planned cost would then become your new baseline.</a:t>
            </a:r>
          </a:p>
        </p:txBody>
      </p:sp>
      <p:sp>
        <p:nvSpPr>
          <p:cNvPr id="4" name="Slide Number Placeholder 3"/>
          <p:cNvSpPr>
            <a:spLocks noGrp="1"/>
          </p:cNvSpPr>
          <p:nvPr>
            <p:ph type="sldNum" sz="quarter" idx="5"/>
          </p:nvPr>
        </p:nvSpPr>
        <p:spPr/>
        <p:txBody>
          <a:bodyPr/>
          <a:lstStyle/>
          <a:p>
            <a:fld id="{29BD720D-5DF5-48CB-8663-69E5E3303D43}" type="slidenum">
              <a:rPr lang="en-US" smtClean="0"/>
              <a:t>6</a:t>
            </a:fld>
            <a:endParaRPr lang="en-US"/>
          </a:p>
        </p:txBody>
      </p:sp>
    </p:spTree>
    <p:extLst>
      <p:ext uri="{BB962C8B-B14F-4D97-AF65-F5344CB8AC3E}">
        <p14:creationId xmlns:p14="http://schemas.microsoft.com/office/powerpoint/2010/main" val="7421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questions about IT Governance, or for more information, you may Contact us at IT underscore Governance at CMS dot HHS dot gov</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more information, or to access other trainings and information, please visit www dot CMS dot gov slash TLC</a:t>
            </a:r>
          </a:p>
        </p:txBody>
      </p:sp>
      <p:sp>
        <p:nvSpPr>
          <p:cNvPr id="4" name="Slide Number Placeholder 3"/>
          <p:cNvSpPr>
            <a:spLocks noGrp="1"/>
          </p:cNvSpPr>
          <p:nvPr>
            <p:ph type="sldNum" sz="quarter" idx="5"/>
          </p:nvPr>
        </p:nvSpPr>
        <p:spPr/>
        <p:txBody>
          <a:bodyPr/>
          <a:lstStyle/>
          <a:p>
            <a:fld id="{29BD720D-5DF5-48CB-8663-69E5E3303D43}" type="slidenum">
              <a:rPr lang="en-US" smtClean="0"/>
              <a:t>7</a:t>
            </a:fld>
            <a:endParaRPr lang="en-US"/>
          </a:p>
        </p:txBody>
      </p:sp>
    </p:spTree>
    <p:extLst>
      <p:ext uri="{BB962C8B-B14F-4D97-AF65-F5344CB8AC3E}">
        <p14:creationId xmlns:p14="http://schemas.microsoft.com/office/powerpoint/2010/main" val="360878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A589FC-04D2-489B-8352-D5ED2424626C}"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00428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589FC-04D2-489B-8352-D5ED2424626C}"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108791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589FC-04D2-489B-8352-D5ED2424626C}"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338044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endParaRPr lang="en-US" dirty="0"/>
          </a:p>
        </p:txBody>
      </p:sp>
      <p:pic>
        <p:nvPicPr>
          <p:cNvPr id="12" name="Picture" descr="TLC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05953" y="2"/>
            <a:ext cx="2476424" cy="146957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7676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980158-E38B-4638-B1D1-7CA26B198FC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91834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0158-E38B-4638-B1D1-7CA26B198FC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209754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80158-E38B-4638-B1D1-7CA26B198FC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167839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980158-E38B-4638-B1D1-7CA26B198FC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284385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980158-E38B-4638-B1D1-7CA26B198FCF}"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54158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0158-E38B-4638-B1D1-7CA26B198FCF}"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247833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0158-E38B-4638-B1D1-7CA26B198FCF}"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19362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589FC-04D2-489B-8352-D5ED2424626C}"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259083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80158-E38B-4638-B1D1-7CA26B198FC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22495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80158-E38B-4638-B1D1-7CA26B198FC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3137760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0158-E38B-4638-B1D1-7CA26B198FC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573645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0158-E38B-4638-B1D1-7CA26B198FC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0E710-FD6D-4325-94DE-4674AFC68AE1}" type="slidenum">
              <a:rPr lang="en-US" smtClean="0"/>
              <a:t>‹#›</a:t>
            </a:fld>
            <a:endParaRPr lang="en-US"/>
          </a:p>
        </p:txBody>
      </p:sp>
    </p:spTree>
    <p:extLst>
      <p:ext uri="{BB962C8B-B14F-4D97-AF65-F5344CB8AC3E}">
        <p14:creationId xmlns:p14="http://schemas.microsoft.com/office/powerpoint/2010/main" val="47117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A589FC-04D2-489B-8352-D5ED2424626C}"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83208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589FC-04D2-489B-8352-D5ED2424626C}"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409066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589FC-04D2-489B-8352-D5ED2424626C}"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365268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589FC-04D2-489B-8352-D5ED2424626C}"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317128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589FC-04D2-489B-8352-D5ED2424626C}"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10552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A589FC-04D2-489B-8352-D5ED2424626C}"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18766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A589FC-04D2-489B-8352-D5ED2424626C}"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86839-1874-4304-A8AB-F34CA49D66DD}" type="slidenum">
              <a:rPr lang="en-US" smtClean="0"/>
              <a:t>‹#›</a:t>
            </a:fld>
            <a:endParaRPr lang="en-US"/>
          </a:p>
        </p:txBody>
      </p:sp>
    </p:spTree>
    <p:extLst>
      <p:ext uri="{BB962C8B-B14F-4D97-AF65-F5344CB8AC3E}">
        <p14:creationId xmlns:p14="http://schemas.microsoft.com/office/powerpoint/2010/main" val="213328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589FC-04D2-489B-8352-D5ED2424626C}"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839-1874-4304-A8AB-F34CA49D66DD}" type="slidenum">
              <a:rPr lang="en-US" smtClean="0"/>
              <a:t>‹#›</a:t>
            </a:fld>
            <a:endParaRPr lang="en-US"/>
          </a:p>
        </p:txBody>
      </p:sp>
    </p:spTree>
    <p:extLst>
      <p:ext uri="{BB962C8B-B14F-4D97-AF65-F5344CB8AC3E}">
        <p14:creationId xmlns:p14="http://schemas.microsoft.com/office/powerpoint/2010/main" val="278786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80158-E38B-4638-B1D1-7CA26B198FCF}"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E710-FD6D-4325-94DE-4674AFC68AE1}" type="slidenum">
              <a:rPr lang="en-US" smtClean="0"/>
              <a:t>‹#›</a:t>
            </a:fld>
            <a:endParaRPr lang="en-US"/>
          </a:p>
        </p:txBody>
      </p:sp>
    </p:spTree>
    <p:extLst>
      <p:ext uri="{BB962C8B-B14F-4D97-AF65-F5344CB8AC3E}">
        <p14:creationId xmlns:p14="http://schemas.microsoft.com/office/powerpoint/2010/main" val="11065842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cms.gov/TLC" TargetMode="External"/><Relationship Id="rId5" Type="http://schemas.openxmlformats.org/officeDocument/2006/relationships/hyperlink" Target="mailto:IT_Governance@cms.hhs.gov"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759889-41E2-0144-9DF6-29FFD801F7BF}"/>
              </a:ext>
            </a:extLst>
          </p:cNvPr>
          <p:cNvSpPr>
            <a:spLocks noGrp="1"/>
          </p:cNvSpPr>
          <p:nvPr>
            <p:ph type="ctrTitle"/>
          </p:nvPr>
        </p:nvSpPr>
        <p:spPr>
          <a:xfrm>
            <a:off x="1425944" y="1235792"/>
            <a:ext cx="9144000" cy="745048"/>
          </a:xfrm>
        </p:spPr>
        <p:txBody>
          <a:bodyPr>
            <a:noAutofit/>
          </a:bodyPr>
          <a:lstStyle/>
          <a:p>
            <a:pPr algn="ctr"/>
            <a:r>
              <a:rPr lang="en-US" sz="4000" dirty="0">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CMS IT Governance Training</a:t>
            </a:r>
            <a:endParaRPr lang="en-US" sz="4000" strike="sngStrike" dirty="0">
              <a:solidFill>
                <a:srgbClr val="FF0000"/>
              </a:solidFill>
              <a:effectLst>
                <a:outerShdw blurRad="38100" dist="38100" dir="2700000" algn="tl">
                  <a:srgbClr val="000000">
                    <a:alpha val="43137"/>
                  </a:srgbClr>
                </a:outerShdw>
              </a:effectLst>
            </a:endParaRPr>
          </a:p>
        </p:txBody>
      </p:sp>
      <p:sp>
        <p:nvSpPr>
          <p:cNvPr id="15" name="Content Placeholder 2">
            <a:extLst>
              <a:ext uri="{FF2B5EF4-FFF2-40B4-BE49-F238E27FC236}">
                <a16:creationId xmlns:a16="http://schemas.microsoft.com/office/drawing/2014/main" id="{0B4DEF07-DE18-D14A-86E0-6C6D7DDCC57B}"/>
              </a:ext>
            </a:extLst>
          </p:cNvPr>
          <p:cNvSpPr>
            <a:spLocks noGrp="1"/>
          </p:cNvSpPr>
          <p:nvPr>
            <p:ph type="body" sz="quarter" idx="10"/>
          </p:nvPr>
        </p:nvSpPr>
        <p:spPr>
          <a:xfrm>
            <a:off x="567556" y="2731954"/>
            <a:ext cx="10860775" cy="1974684"/>
          </a:xfrm>
        </p:spPr>
        <p:txBody>
          <a:bodyPr>
            <a:noAutofit/>
          </a:bodyPr>
          <a:lstStyle/>
          <a:p>
            <a:pPr marL="0" indent="0" algn="ctr">
              <a:buNone/>
            </a:pPr>
            <a:r>
              <a:rPr lang="en-US" sz="4400" dirty="0">
                <a:effectLst>
                  <a:outerShdw blurRad="38100" dist="38100" dir="2700000" algn="tl">
                    <a:srgbClr val="000000">
                      <a:alpha val="43137"/>
                    </a:srgbClr>
                  </a:outerShdw>
                </a:effectLst>
              </a:rPr>
              <a:t>IT Project Baselines</a:t>
            </a:r>
            <a:endParaRPr lang="en-US" sz="2000" i="1" dirty="0">
              <a:effectLst>
                <a:outerShdw blurRad="38100" dist="38100" dir="2700000" algn="tl">
                  <a:srgbClr val="000000">
                    <a:alpha val="43137"/>
                  </a:srgbClr>
                </a:outerShdw>
              </a:effectLst>
            </a:endParaRPr>
          </a:p>
        </p:txBody>
      </p:sp>
      <p:pic>
        <p:nvPicPr>
          <p:cNvPr id="2" name="Audio 1" descr="Sound Icon">
            <a:hlinkClick r:id="" action="ppaction://media"/>
            <a:extLst>
              <a:ext uri="{FF2B5EF4-FFF2-40B4-BE49-F238E27FC236}">
                <a16:creationId xmlns:a16="http://schemas.microsoft.com/office/drawing/2014/main" id="{1933E576-50FC-427D-974E-F9F131E96B0C}"/>
              </a:ext>
              <a:ext uri="{C183D7F6-B498-43B3-948B-1728B52AA6E4}">
                <adec:decorative xmlns:adec="http://schemas.microsoft.com/office/drawing/2017/decorative" val="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2170" y="6338170"/>
            <a:ext cx="367430" cy="367430"/>
          </a:xfrm>
          <a:prstGeom prst="rect">
            <a:avLst/>
          </a:prstGeom>
        </p:spPr>
      </p:pic>
      <p:sp>
        <p:nvSpPr>
          <p:cNvPr id="5" name="Rectangle 4">
            <a:extLst>
              <a:ext uri="{FF2B5EF4-FFF2-40B4-BE49-F238E27FC236}">
                <a16:creationId xmlns:a16="http://schemas.microsoft.com/office/drawing/2014/main" id="{48B5C0B9-48CA-4538-A35A-E476A17637AE}"/>
              </a:ext>
            </a:extLst>
          </p:cNvPr>
          <p:cNvSpPr/>
          <p:nvPr/>
        </p:nvSpPr>
        <p:spPr>
          <a:xfrm>
            <a:off x="55178" y="4934532"/>
            <a:ext cx="11885530" cy="523220"/>
          </a:xfrm>
          <a:prstGeom prst="rect">
            <a:avLst/>
          </a:prstGeom>
        </p:spPr>
        <p:txBody>
          <a:bodyPr wrap="square">
            <a:spAutoFit/>
          </a:bodyPr>
          <a:lstStyle/>
          <a:p>
            <a:pPr algn="ctr"/>
            <a:r>
              <a:rPr lang="en-US" sz="2800" i="1" dirty="0">
                <a:effectLst>
                  <a:outerShdw blurRad="38100" dist="38100" dir="2700000" algn="tl">
                    <a:srgbClr val="000000">
                      <a:alpha val="43137"/>
                    </a:srgbClr>
                  </a:outerShdw>
                </a:effectLst>
                <a:highlight>
                  <a:srgbClr val="FFFF00"/>
                </a:highlight>
              </a:rPr>
              <a:t>Click the Slide Show image        in bottom right bar to begin presentation.</a:t>
            </a:r>
          </a:p>
        </p:txBody>
      </p:sp>
      <p:pic>
        <p:nvPicPr>
          <p:cNvPr id="6" name="Picture 5" descr="Slide Show image in bottom menu">
            <a:extLst>
              <a:ext uri="{FF2B5EF4-FFF2-40B4-BE49-F238E27FC236}">
                <a16:creationId xmlns:a16="http://schemas.microsoft.com/office/drawing/2014/main" id="{9D9257E6-9A87-4D52-A447-5A880CEE514F}"/>
              </a:ext>
            </a:extLst>
          </p:cNvPr>
          <p:cNvPicPr>
            <a:picLocks noChangeAspect="1"/>
          </p:cNvPicPr>
          <p:nvPr/>
        </p:nvPicPr>
        <p:blipFill>
          <a:blip r:embed="rId6"/>
          <a:stretch>
            <a:fillRect/>
          </a:stretch>
        </p:blipFill>
        <p:spPr>
          <a:xfrm>
            <a:off x="4715030" y="5029454"/>
            <a:ext cx="333375" cy="333375"/>
          </a:xfrm>
          <a:prstGeom prst="rect">
            <a:avLst/>
          </a:prstGeom>
        </p:spPr>
      </p:pic>
    </p:spTree>
    <p:extLst>
      <p:ext uri="{BB962C8B-B14F-4D97-AF65-F5344CB8AC3E}">
        <p14:creationId xmlns:p14="http://schemas.microsoft.com/office/powerpoint/2010/main" val="749448370"/>
      </p:ext>
    </p:extLst>
  </p:cSld>
  <p:clrMapOvr>
    <a:masterClrMapping/>
  </p:clrMapOvr>
  <mc:AlternateContent xmlns:mc="http://schemas.openxmlformats.org/markup-compatibility/2006" xmlns:p14="http://schemas.microsoft.com/office/powerpoint/2010/main">
    <mc:Choice Requires="p14">
      <p:transition spd="slow" p14:dur="2000" advTm="13747"/>
    </mc:Choice>
    <mc:Fallback xmlns="">
      <p:transition spd="slow" advTm="13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4" y="405253"/>
            <a:ext cx="11056509" cy="745048"/>
          </a:xfrm>
        </p:spPr>
        <p:txBody>
          <a:bodyPr>
            <a:normAutofit/>
          </a:bodyPr>
          <a:lstStyle/>
          <a:p>
            <a:pPr algn="ctr"/>
            <a:r>
              <a:rPr lang="en-US" sz="4000" b="1" dirty="0">
                <a:effectLst>
                  <a:outerShdw blurRad="38100" dist="38100" dir="2700000" algn="tl">
                    <a:srgbClr val="000000">
                      <a:alpha val="43137"/>
                    </a:srgbClr>
                  </a:outerShdw>
                </a:effectLst>
              </a:rPr>
              <a:t>What is a Project Baseline?</a:t>
            </a:r>
          </a:p>
        </p:txBody>
      </p:sp>
      <p:sp>
        <p:nvSpPr>
          <p:cNvPr id="3" name="Text Placeholder 4">
            <a:extLst>
              <a:ext uri="{FF2B5EF4-FFF2-40B4-BE49-F238E27FC236}">
                <a16:creationId xmlns:a16="http://schemas.microsoft.com/office/drawing/2014/main" id="{A2BA020C-55F6-4AA8-A8AC-13519E9B5FFF}"/>
              </a:ext>
            </a:extLst>
          </p:cNvPr>
          <p:cNvSpPr>
            <a:spLocks noGrp="1"/>
          </p:cNvSpPr>
          <p:nvPr>
            <p:ph type="body" sz="quarter" idx="10"/>
          </p:nvPr>
        </p:nvSpPr>
        <p:spPr>
          <a:xfrm>
            <a:off x="928255" y="1313847"/>
            <a:ext cx="9144000" cy="3922296"/>
          </a:xfrm>
        </p:spPr>
        <p:txBody>
          <a:bodyPr>
            <a:normAutofit/>
          </a:bodyPr>
          <a:lstStyle/>
          <a:p>
            <a:pPr>
              <a:lnSpc>
                <a:spcPct val="100000"/>
              </a:lnSpc>
              <a:spcBef>
                <a:spcPts val="0"/>
              </a:spcBef>
            </a:pPr>
            <a:r>
              <a:rPr lang="en-US" dirty="0">
                <a:latin typeface="+mn-lt"/>
              </a:rPr>
              <a:t>CMS IT Governance Review Board (GRB) approval </a:t>
            </a:r>
            <a:r>
              <a:rPr lang="en-US" dirty="0">
                <a:solidFill>
                  <a:srgbClr val="FF0000"/>
                </a:solidFill>
                <a:latin typeface="+mn-lt"/>
                <a:sym typeface="Wingdings" panose="05000000000000000000" pitchFamily="2" charset="2"/>
              </a:rPr>
              <a:t></a:t>
            </a:r>
            <a:endParaRPr lang="en-US" dirty="0">
              <a:solidFill>
                <a:srgbClr val="FF0000"/>
              </a:solidFill>
              <a:latin typeface="+mn-lt"/>
            </a:endParaRPr>
          </a:p>
          <a:p>
            <a:pPr>
              <a:lnSpc>
                <a:spcPct val="100000"/>
              </a:lnSpc>
              <a:spcBef>
                <a:spcPts val="0"/>
              </a:spcBef>
            </a:pPr>
            <a:endParaRPr lang="en-US" dirty="0">
              <a:latin typeface="+mn-lt"/>
            </a:endParaRPr>
          </a:p>
          <a:p>
            <a:pPr>
              <a:lnSpc>
                <a:spcPct val="100000"/>
              </a:lnSpc>
              <a:spcBef>
                <a:spcPts val="0"/>
              </a:spcBef>
            </a:pPr>
            <a:r>
              <a:rPr lang="en-US" dirty="0">
                <a:latin typeface="+mn-lt"/>
              </a:rPr>
              <a:t>Approved Project Plan</a:t>
            </a:r>
          </a:p>
          <a:p>
            <a:pPr lvl="1">
              <a:lnSpc>
                <a:spcPct val="100000"/>
              </a:lnSpc>
              <a:spcBef>
                <a:spcPts val="0"/>
              </a:spcBef>
            </a:pPr>
            <a:r>
              <a:rPr lang="en-US" dirty="0">
                <a:latin typeface="+mn-lt"/>
              </a:rPr>
              <a:t>Cost</a:t>
            </a:r>
          </a:p>
          <a:p>
            <a:pPr lvl="1">
              <a:lnSpc>
                <a:spcPct val="100000"/>
              </a:lnSpc>
              <a:spcBef>
                <a:spcPts val="0"/>
              </a:spcBef>
            </a:pPr>
            <a:r>
              <a:rPr lang="en-US" dirty="0">
                <a:latin typeface="+mn-lt"/>
              </a:rPr>
              <a:t>Schedule</a:t>
            </a:r>
          </a:p>
          <a:p>
            <a:pPr lvl="1">
              <a:lnSpc>
                <a:spcPct val="100000"/>
              </a:lnSpc>
              <a:spcBef>
                <a:spcPts val="0"/>
              </a:spcBef>
            </a:pPr>
            <a:r>
              <a:rPr lang="en-US" dirty="0">
                <a:latin typeface="+mn-lt"/>
              </a:rPr>
              <a:t>Scope</a:t>
            </a:r>
          </a:p>
          <a:p>
            <a:pPr lvl="1">
              <a:lnSpc>
                <a:spcPct val="100000"/>
              </a:lnSpc>
              <a:spcBef>
                <a:spcPts val="0"/>
              </a:spcBef>
            </a:pPr>
            <a:endParaRPr lang="en-US" dirty="0"/>
          </a:p>
          <a:p>
            <a:pPr>
              <a:lnSpc>
                <a:spcPct val="100000"/>
              </a:lnSpc>
              <a:spcBef>
                <a:spcPts val="0"/>
              </a:spcBef>
            </a:pPr>
            <a:r>
              <a:rPr lang="en-US" dirty="0">
                <a:latin typeface="+mn-lt"/>
              </a:rPr>
              <a:t>Used for project tracking</a:t>
            </a:r>
          </a:p>
        </p:txBody>
      </p:sp>
      <p:pic>
        <p:nvPicPr>
          <p:cNvPr id="6" name="Audio 5" descr="Sound Icon">
            <a:hlinkClick r:id="" action="ppaction://media"/>
            <a:extLst>
              <a:ext uri="{FF2B5EF4-FFF2-40B4-BE49-F238E27FC236}">
                <a16:creationId xmlns:a16="http://schemas.microsoft.com/office/drawing/2014/main" id="{732E03F5-CFD7-48AF-8F67-7FCFC37E19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00365346"/>
      </p:ext>
    </p:extLst>
  </p:cSld>
  <p:clrMapOvr>
    <a:masterClrMapping/>
  </p:clrMapOvr>
  <mc:AlternateContent xmlns:mc="http://schemas.openxmlformats.org/markup-compatibility/2006" xmlns:p14="http://schemas.microsoft.com/office/powerpoint/2010/main">
    <mc:Choice Requires="p14">
      <p:transition spd="slow" p14:dur="2000" advTm="49091"/>
    </mc:Choice>
    <mc:Fallback xmlns="">
      <p:transition spd="slow" advTm="490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4" y="405253"/>
            <a:ext cx="11056509" cy="858468"/>
          </a:xfrm>
        </p:spPr>
        <p:txBody>
          <a:bodyPr>
            <a:normAutofit fontScale="90000"/>
          </a:bodyPr>
          <a:lstStyle/>
          <a:p>
            <a:pPr algn="ctr"/>
            <a:r>
              <a:rPr lang="en-US" sz="4000" b="1" dirty="0">
                <a:effectLst>
                  <a:outerShdw blurRad="38100" dist="38100" dir="2700000" algn="tl">
                    <a:srgbClr val="000000">
                      <a:alpha val="43137"/>
                    </a:srgbClr>
                  </a:outerShdw>
                </a:effectLst>
              </a:rPr>
              <a:t>Project Baseline Example:</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Cost Baselines</a:t>
            </a:r>
          </a:p>
        </p:txBody>
      </p:sp>
      <p:graphicFrame>
        <p:nvGraphicFramePr>
          <p:cNvPr id="3" name="Table 2">
            <a:extLst>
              <a:ext uri="{FF2B5EF4-FFF2-40B4-BE49-F238E27FC236}">
                <a16:creationId xmlns:a16="http://schemas.microsoft.com/office/drawing/2014/main" id="{4E50929E-9C4A-44A8-BE5E-6E25E9AD8161}"/>
              </a:ext>
            </a:extLst>
          </p:cNvPr>
          <p:cNvGraphicFramePr>
            <a:graphicFrameLocks noGrp="1"/>
          </p:cNvGraphicFramePr>
          <p:nvPr>
            <p:extLst>
              <p:ext uri="{D42A27DB-BD31-4B8C-83A1-F6EECF244321}">
                <p14:modId xmlns:p14="http://schemas.microsoft.com/office/powerpoint/2010/main" val="1834698225"/>
              </p:ext>
            </p:extLst>
          </p:nvPr>
        </p:nvGraphicFramePr>
        <p:xfrm>
          <a:off x="399693" y="1623317"/>
          <a:ext cx="11392613" cy="2722652"/>
        </p:xfrm>
        <a:graphic>
          <a:graphicData uri="http://schemas.openxmlformats.org/drawingml/2006/table">
            <a:tbl>
              <a:tblPr firstRow="1">
                <a:tableStyleId>{5C22544A-7EE6-4342-B048-85BDC9FD1C3A}</a:tableStyleId>
              </a:tblPr>
              <a:tblGrid>
                <a:gridCol w="1714770">
                  <a:extLst>
                    <a:ext uri="{9D8B030D-6E8A-4147-A177-3AD203B41FA5}">
                      <a16:colId xmlns:a16="http://schemas.microsoft.com/office/drawing/2014/main" val="985528078"/>
                    </a:ext>
                  </a:extLst>
                </a:gridCol>
                <a:gridCol w="1406127">
                  <a:extLst>
                    <a:ext uri="{9D8B030D-6E8A-4147-A177-3AD203B41FA5}">
                      <a16:colId xmlns:a16="http://schemas.microsoft.com/office/drawing/2014/main" val="2015140736"/>
                    </a:ext>
                  </a:extLst>
                </a:gridCol>
                <a:gridCol w="1495249">
                  <a:extLst>
                    <a:ext uri="{9D8B030D-6E8A-4147-A177-3AD203B41FA5}">
                      <a16:colId xmlns:a16="http://schemas.microsoft.com/office/drawing/2014/main" val="1815470832"/>
                    </a:ext>
                  </a:extLst>
                </a:gridCol>
                <a:gridCol w="1616956">
                  <a:extLst>
                    <a:ext uri="{9D8B030D-6E8A-4147-A177-3AD203B41FA5}">
                      <a16:colId xmlns:a16="http://schemas.microsoft.com/office/drawing/2014/main" val="1878585201"/>
                    </a:ext>
                  </a:extLst>
                </a:gridCol>
                <a:gridCol w="1467373">
                  <a:extLst>
                    <a:ext uri="{9D8B030D-6E8A-4147-A177-3AD203B41FA5}">
                      <a16:colId xmlns:a16="http://schemas.microsoft.com/office/drawing/2014/main" val="2557622637"/>
                    </a:ext>
                  </a:extLst>
                </a:gridCol>
                <a:gridCol w="1401869">
                  <a:extLst>
                    <a:ext uri="{9D8B030D-6E8A-4147-A177-3AD203B41FA5}">
                      <a16:colId xmlns:a16="http://schemas.microsoft.com/office/drawing/2014/main" val="3253445112"/>
                    </a:ext>
                  </a:extLst>
                </a:gridCol>
                <a:gridCol w="2290269">
                  <a:extLst>
                    <a:ext uri="{9D8B030D-6E8A-4147-A177-3AD203B41FA5}">
                      <a16:colId xmlns:a16="http://schemas.microsoft.com/office/drawing/2014/main" val="1050880599"/>
                    </a:ext>
                  </a:extLst>
                </a:gridCol>
              </a:tblGrid>
              <a:tr h="966986">
                <a:tc>
                  <a:txBody>
                    <a:bodyPr/>
                    <a:lstStyle/>
                    <a:p>
                      <a:pPr algn="l" fontAlgn="b"/>
                      <a:endParaRPr lang="en-US" sz="1300" b="1" i="0" u="none" strike="noStrike" dirty="0">
                        <a:effectLst/>
                        <a:latin typeface="+mj-lt"/>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solidFill>
                            <a:schemeClr val="tx1"/>
                          </a:solidFill>
                          <a:effectLst/>
                          <a:highlight>
                            <a:srgbClr val="FFFF00"/>
                          </a:highlight>
                          <a:latin typeface="+mj-lt"/>
                        </a:rPr>
                        <a:t>FY 2021</a:t>
                      </a:r>
                    </a:p>
                    <a:p>
                      <a:pPr algn="ctr" fontAlgn="ctr"/>
                      <a:r>
                        <a:rPr lang="en-US" sz="1300" u="none" strike="noStrike" dirty="0">
                          <a:solidFill>
                            <a:schemeClr val="tx1"/>
                          </a:solidFill>
                          <a:effectLst/>
                          <a:highlight>
                            <a:srgbClr val="FFFF00"/>
                          </a:highlight>
                          <a:latin typeface="+mj-lt"/>
                        </a:rPr>
                        <a:t>Estimated Cost</a:t>
                      </a:r>
                      <a:endParaRPr lang="en-US" sz="1300" b="1" i="0" u="none" strike="noStrike" dirty="0">
                        <a:solidFill>
                          <a:schemeClr val="tx1"/>
                        </a:solidFill>
                        <a:effectLst/>
                        <a:highlight>
                          <a:srgbClr val="FFFF00"/>
                        </a:highligh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solidFill>
                            <a:schemeClr val="tx1"/>
                          </a:solidFill>
                          <a:effectLst/>
                          <a:highlight>
                            <a:srgbClr val="FFFF00"/>
                          </a:highlight>
                          <a:latin typeface="+mj-lt"/>
                        </a:rPr>
                        <a:t>FY 2022</a:t>
                      </a:r>
                    </a:p>
                    <a:p>
                      <a:pPr algn="ctr" fontAlgn="ctr"/>
                      <a:r>
                        <a:rPr lang="en-US" sz="1300" u="none" strike="noStrike" dirty="0">
                          <a:solidFill>
                            <a:schemeClr val="tx1"/>
                          </a:solidFill>
                          <a:effectLst/>
                          <a:highlight>
                            <a:srgbClr val="FFFF00"/>
                          </a:highlight>
                          <a:latin typeface="+mj-lt"/>
                        </a:rPr>
                        <a:t> Estimated Cost</a:t>
                      </a:r>
                      <a:endParaRPr lang="en-US" sz="1300" b="1" i="0" u="none" strike="noStrike" dirty="0">
                        <a:solidFill>
                          <a:schemeClr val="tx1"/>
                        </a:solidFill>
                        <a:effectLst/>
                        <a:highlight>
                          <a:srgbClr val="FFFF00"/>
                        </a:highligh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solidFill>
                            <a:schemeClr val="tx1"/>
                          </a:solidFill>
                          <a:effectLst/>
                          <a:latin typeface="+mj-lt"/>
                        </a:rPr>
                        <a:t>FY 2023</a:t>
                      </a:r>
                    </a:p>
                    <a:p>
                      <a:pPr algn="ctr" fontAlgn="ctr"/>
                      <a:r>
                        <a:rPr lang="en-US" sz="1300" u="none" strike="noStrike" dirty="0">
                          <a:solidFill>
                            <a:schemeClr val="tx1"/>
                          </a:solidFill>
                          <a:effectLst/>
                          <a:latin typeface="+mj-lt"/>
                        </a:rPr>
                        <a:t>Estimated Cost</a:t>
                      </a:r>
                      <a:endParaRPr lang="en-US" sz="1300" b="1" i="0" u="none" strike="noStrike" dirty="0">
                        <a:solidFill>
                          <a:schemeClr val="tx1"/>
                        </a:solidFill>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solidFill>
                            <a:schemeClr val="tx1"/>
                          </a:solidFill>
                          <a:effectLst/>
                          <a:latin typeface="+mj-lt"/>
                        </a:rPr>
                        <a:t>FY 2024</a:t>
                      </a:r>
                    </a:p>
                    <a:p>
                      <a:pPr algn="ctr" fontAlgn="ctr"/>
                      <a:r>
                        <a:rPr lang="en-US" sz="1300" u="none" strike="noStrike" dirty="0">
                          <a:solidFill>
                            <a:schemeClr val="tx1"/>
                          </a:solidFill>
                          <a:effectLst/>
                          <a:latin typeface="+mj-lt"/>
                        </a:rPr>
                        <a:t>Estimated Cost</a:t>
                      </a:r>
                      <a:endParaRPr lang="en-US" sz="1300" b="1" i="0" u="none" strike="noStrike" dirty="0">
                        <a:solidFill>
                          <a:schemeClr val="tx1"/>
                        </a:solidFill>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solidFill>
                            <a:schemeClr val="tx1"/>
                          </a:solidFill>
                          <a:effectLst/>
                          <a:latin typeface="+mj-lt"/>
                        </a:rPr>
                        <a:t>FY 2025</a:t>
                      </a:r>
                    </a:p>
                    <a:p>
                      <a:pPr algn="ctr" fontAlgn="ctr"/>
                      <a:r>
                        <a:rPr lang="en-US" sz="1300" u="none" strike="noStrike" dirty="0">
                          <a:solidFill>
                            <a:schemeClr val="tx1"/>
                          </a:solidFill>
                          <a:effectLst/>
                          <a:latin typeface="+mj-lt"/>
                        </a:rPr>
                        <a:t>Estimated Cost</a:t>
                      </a:r>
                      <a:endParaRPr lang="en-US" sz="1300" b="1" i="0" u="none" strike="noStrike" dirty="0">
                        <a:solidFill>
                          <a:schemeClr val="tx1"/>
                        </a:solidFill>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solidFill>
                            <a:schemeClr val="tx1"/>
                          </a:solidFill>
                          <a:effectLst/>
                          <a:latin typeface="+mj-lt"/>
                        </a:rPr>
                        <a:t>5-Year</a:t>
                      </a:r>
                      <a:br>
                        <a:rPr lang="en-US" sz="1300" u="none" strike="noStrike" dirty="0">
                          <a:solidFill>
                            <a:schemeClr val="tx1"/>
                          </a:solidFill>
                          <a:effectLst/>
                          <a:latin typeface="+mj-lt"/>
                        </a:rPr>
                      </a:br>
                      <a:r>
                        <a:rPr lang="en-US" sz="1300" u="none" strike="noStrike" dirty="0">
                          <a:solidFill>
                            <a:schemeClr val="tx1"/>
                          </a:solidFill>
                          <a:effectLst/>
                          <a:latin typeface="+mj-lt"/>
                        </a:rPr>
                        <a:t>Estimated Costs</a:t>
                      </a:r>
                      <a:endParaRPr lang="en-US" sz="1300" b="1" i="0" u="none" strike="noStrike" dirty="0">
                        <a:solidFill>
                          <a:schemeClr val="tx1"/>
                        </a:solidFill>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763026"/>
                  </a:ext>
                </a:extLst>
              </a:tr>
              <a:tr h="417220">
                <a:tc>
                  <a:txBody>
                    <a:bodyPr/>
                    <a:lstStyle/>
                    <a:p>
                      <a:pPr algn="l" fontAlgn="t"/>
                      <a:r>
                        <a:rPr lang="en-US" sz="1300" u="none" strike="noStrike" dirty="0">
                          <a:effectLst/>
                          <a:latin typeface="+mj-lt"/>
                        </a:rPr>
                        <a:t>Development</a:t>
                      </a:r>
                      <a:endParaRPr lang="en-US" sz="1300" b="0" i="0" u="none" strike="noStrike" dirty="0">
                        <a:effectLst/>
                        <a:latin typeface="+mj-lt"/>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$1,000,000</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$500,000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latin typeface="+mj-lt"/>
                        </a:rPr>
                        <a:t>$1,500,000</a:t>
                      </a:r>
                      <a:endParaRPr lang="en-US" sz="1300" b="1"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2528393"/>
                  </a:ext>
                </a:extLst>
              </a:tr>
              <a:tr h="479187">
                <a:tc>
                  <a:txBody>
                    <a:bodyPr/>
                    <a:lstStyle/>
                    <a:p>
                      <a:pPr algn="l" fontAlgn="t"/>
                      <a:r>
                        <a:rPr lang="en-US" sz="1300" b="0" i="1" u="none" strike="noStrike" dirty="0">
                          <a:effectLst/>
                          <a:latin typeface="+mj-lt"/>
                        </a:rPr>
                        <a:t>Licensing</a:t>
                      </a: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$100,000</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u="none" strike="noStrike" kern="1200" dirty="0">
                          <a:solidFill>
                            <a:schemeClr val="dk1"/>
                          </a:solidFill>
                          <a:effectLst/>
                          <a:latin typeface="+mn-lt"/>
                          <a:ea typeface="+mn-ea"/>
                          <a:cs typeface="+mn-cs"/>
                        </a:rPr>
                        <a:t> $100,000</a:t>
                      </a:r>
                      <a:r>
                        <a:rPr lang="en-US" sz="1300" b="0" u="none" strike="noStrike" dirty="0">
                          <a:effectLst/>
                          <a:latin typeface="+mj-lt"/>
                        </a:rPr>
                        <a:t>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$100,000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$100,000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latin typeface="+mj-lt"/>
                        </a:rPr>
                        <a:t>$400,000</a:t>
                      </a:r>
                      <a:endParaRPr lang="en-US" sz="1300" b="1"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597229"/>
                  </a:ext>
                </a:extLst>
              </a:tr>
              <a:tr h="447252">
                <a:tc>
                  <a:txBody>
                    <a:bodyPr/>
                    <a:lstStyle/>
                    <a:p>
                      <a:pPr algn="l" fontAlgn="t"/>
                      <a:r>
                        <a:rPr lang="en-US" sz="1300" u="none" strike="noStrike" dirty="0">
                          <a:effectLst/>
                          <a:latin typeface="+mj-lt"/>
                        </a:rPr>
                        <a:t>Operations &amp; Maintenance</a:t>
                      </a:r>
                      <a:endParaRPr lang="en-US" sz="1300" b="0" i="0" u="none" strike="noStrike" dirty="0">
                        <a:effectLst/>
                        <a:latin typeface="+mj-lt"/>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$500,000</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 $800,000</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$800,000 </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u="none" strike="noStrike" dirty="0">
                          <a:effectLst/>
                          <a:latin typeface="+mj-lt"/>
                        </a:rPr>
                        <a:t>$800,000</a:t>
                      </a:r>
                      <a:endParaRPr lang="en-US" sz="1300" b="0"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latin typeface="+mj-lt"/>
                        </a:rPr>
                        <a:t>$2,900,000</a:t>
                      </a:r>
                      <a:endParaRPr lang="en-US" sz="1300" b="1"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092798"/>
                  </a:ext>
                </a:extLst>
              </a:tr>
              <a:tr h="412007">
                <a:tc>
                  <a:txBody>
                    <a:bodyPr/>
                    <a:lstStyle/>
                    <a:p>
                      <a:pPr algn="l" fontAlgn="t"/>
                      <a:r>
                        <a:rPr lang="en-US" sz="1300" b="1" u="none" strike="noStrike" dirty="0">
                          <a:effectLst/>
                          <a:latin typeface="+mj-lt"/>
                        </a:rPr>
                        <a:t>TOTAL</a:t>
                      </a:r>
                      <a:endParaRPr lang="en-US" sz="1300" b="1" i="0" u="none" strike="noStrike" dirty="0">
                        <a:effectLst/>
                        <a:latin typeface="+mj-lt"/>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highlight>
                            <a:srgbClr val="FFFF00"/>
                          </a:highlight>
                          <a:latin typeface="+mj-lt"/>
                        </a:rPr>
                        <a:t>$1,000,000</a:t>
                      </a:r>
                      <a:endParaRPr lang="en-US" sz="1300" b="1" i="0" u="none" strike="noStrike" dirty="0">
                        <a:effectLst/>
                        <a:highlight>
                          <a:srgbClr val="FFFF00"/>
                        </a:highligh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highlight>
                            <a:srgbClr val="FFFF00"/>
                          </a:highlight>
                          <a:latin typeface="+mj-lt"/>
                        </a:rPr>
                        <a:t>$1,100,000</a:t>
                      </a:r>
                      <a:endParaRPr lang="en-US" sz="1300" b="1" i="0" u="none" strike="noStrike" dirty="0">
                        <a:effectLst/>
                        <a:highlight>
                          <a:srgbClr val="FFFF00"/>
                        </a:highligh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latin typeface="+mj-lt"/>
                        </a:rPr>
                        <a:t>$900,000</a:t>
                      </a:r>
                      <a:endParaRPr lang="en-US" sz="1300" b="1"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latin typeface="+mj-lt"/>
                        </a:rPr>
                        <a:t>$900,000</a:t>
                      </a:r>
                      <a:endParaRPr lang="en-US" sz="1300" b="1"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latin typeface="+mj-lt"/>
                        </a:rPr>
                        <a:t>$900,000</a:t>
                      </a:r>
                      <a:endParaRPr lang="en-US" sz="1300" b="1"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1" u="none" strike="noStrike" dirty="0">
                          <a:effectLst/>
                          <a:latin typeface="+mj-lt"/>
                        </a:rPr>
                        <a:t>$4,800,000</a:t>
                      </a:r>
                      <a:endParaRPr lang="en-US" sz="1300" b="1" i="0" u="none" strike="noStrike" dirty="0">
                        <a:effectLst/>
                        <a:latin typeface="+mj-lt"/>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0209100"/>
                  </a:ext>
                </a:extLst>
              </a:tr>
            </a:tbl>
          </a:graphicData>
        </a:graphic>
      </p:graphicFrame>
      <p:sp>
        <p:nvSpPr>
          <p:cNvPr id="4" name="TextBox 3">
            <a:extLst>
              <a:ext uri="{FF2B5EF4-FFF2-40B4-BE49-F238E27FC236}">
                <a16:creationId xmlns:a16="http://schemas.microsoft.com/office/drawing/2014/main" id="{069640FF-D502-418E-857F-045AC70AF4FD}"/>
              </a:ext>
            </a:extLst>
          </p:cNvPr>
          <p:cNvSpPr txBox="1"/>
          <p:nvPr/>
        </p:nvSpPr>
        <p:spPr>
          <a:xfrm>
            <a:off x="399693" y="4455238"/>
            <a:ext cx="1139261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FY 2021 Budget Request:  $1,000,000</a:t>
            </a:r>
          </a:p>
          <a:p>
            <a:pPr marL="457200" indent="-457200">
              <a:buFont typeface="Arial" panose="020B0604020202020204" pitchFamily="34" charset="0"/>
              <a:buChar char="•"/>
            </a:pPr>
            <a:r>
              <a:rPr lang="en-US" sz="2800" dirty="0"/>
              <a:t>FY 2022 Budget Request:  $1,100,000</a:t>
            </a:r>
          </a:p>
        </p:txBody>
      </p:sp>
      <p:pic>
        <p:nvPicPr>
          <p:cNvPr id="8" name="Audio 7" descr="Sound Icon">
            <a:hlinkClick r:id="" action="ppaction://media"/>
            <a:extLst>
              <a:ext uri="{FF2B5EF4-FFF2-40B4-BE49-F238E27FC236}">
                <a16:creationId xmlns:a16="http://schemas.microsoft.com/office/drawing/2014/main" id="{D7B95E95-7F35-4AEE-9BB8-53139C73B2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03559848"/>
      </p:ext>
    </p:extLst>
  </p:cSld>
  <p:clrMapOvr>
    <a:masterClrMapping/>
  </p:clrMapOvr>
  <mc:AlternateContent xmlns:mc="http://schemas.openxmlformats.org/markup-compatibility/2006" xmlns:p14="http://schemas.microsoft.com/office/powerpoint/2010/main">
    <mc:Choice Requires="p14">
      <p:transition spd="slow" p14:dur="2000" advTm="67192"/>
    </mc:Choice>
    <mc:Fallback xmlns="">
      <p:transition spd="slow" advTm="67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4" y="405252"/>
            <a:ext cx="11056509" cy="889291"/>
          </a:xfrm>
        </p:spPr>
        <p:txBody>
          <a:bodyPr>
            <a:normAutofit fontScale="90000"/>
          </a:bodyPr>
          <a:lstStyle/>
          <a:p>
            <a:pPr algn="ctr"/>
            <a:r>
              <a:rPr lang="en-US" sz="4000" b="1" dirty="0">
                <a:effectLst>
                  <a:outerShdw blurRad="38100" dist="38100" dir="2700000" algn="tl">
                    <a:srgbClr val="000000">
                      <a:alpha val="43137"/>
                    </a:srgbClr>
                  </a:outerShdw>
                </a:effectLst>
              </a:rPr>
              <a:t>Project Baseline Example:</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Scope &amp; Schedule Baselines</a:t>
            </a:r>
          </a:p>
        </p:txBody>
      </p:sp>
      <p:sp>
        <p:nvSpPr>
          <p:cNvPr id="3" name="Text Placeholder 4">
            <a:extLst>
              <a:ext uri="{FF2B5EF4-FFF2-40B4-BE49-F238E27FC236}">
                <a16:creationId xmlns:a16="http://schemas.microsoft.com/office/drawing/2014/main" id="{A2BA020C-55F6-4AA8-A8AC-13519E9B5FFF}"/>
              </a:ext>
            </a:extLst>
          </p:cNvPr>
          <p:cNvSpPr>
            <a:spLocks noGrp="1"/>
          </p:cNvSpPr>
          <p:nvPr>
            <p:ph type="body" sz="quarter" idx="10"/>
          </p:nvPr>
        </p:nvSpPr>
        <p:spPr>
          <a:xfrm>
            <a:off x="928255" y="1500027"/>
            <a:ext cx="9458918" cy="1068512"/>
          </a:xfrm>
        </p:spPr>
        <p:txBody>
          <a:bodyPr>
            <a:normAutofit fontScale="92500" lnSpcReduction="20000"/>
          </a:bodyPr>
          <a:lstStyle/>
          <a:p>
            <a:pPr marL="457200" indent="-457200"/>
            <a:r>
              <a:rPr lang="en-US" dirty="0"/>
              <a:t>Target Completion Date (in Production):  March 30, 2022</a:t>
            </a:r>
          </a:p>
          <a:p>
            <a:pPr marL="457200" indent="-457200"/>
            <a:r>
              <a:rPr lang="en-US" dirty="0"/>
              <a:t>Project Scope: Approved by GRB and recorded via Life Cycle ID</a:t>
            </a:r>
          </a:p>
          <a:p>
            <a:pPr marL="0" indent="0">
              <a:buNone/>
            </a:pPr>
            <a:endParaRPr lang="en-US" dirty="0"/>
          </a:p>
        </p:txBody>
      </p:sp>
      <p:pic>
        <p:nvPicPr>
          <p:cNvPr id="7" name="Picture 6" descr="Screen shot from the intake system.  Shows Life Cycle ID, Expiration date and Scope. ">
            <a:extLst>
              <a:ext uri="{FF2B5EF4-FFF2-40B4-BE49-F238E27FC236}">
                <a16:creationId xmlns:a16="http://schemas.microsoft.com/office/drawing/2014/main" id="{11112F1C-BFF2-4940-9B11-7C717A34806C}"/>
              </a:ext>
            </a:extLst>
          </p:cNvPr>
          <p:cNvPicPr>
            <a:picLocks noChangeAspect="1"/>
          </p:cNvPicPr>
          <p:nvPr/>
        </p:nvPicPr>
        <p:blipFill rotWithShape="1">
          <a:blip r:embed="rId5"/>
          <a:srcRect l="25956" t="23970" r="20533" b="46966"/>
          <a:stretch/>
        </p:blipFill>
        <p:spPr>
          <a:xfrm>
            <a:off x="1808330" y="2568539"/>
            <a:ext cx="8575341" cy="2619870"/>
          </a:xfrm>
          <a:prstGeom prst="rect">
            <a:avLst/>
          </a:prstGeom>
        </p:spPr>
      </p:pic>
      <p:pic>
        <p:nvPicPr>
          <p:cNvPr id="4" name="Audio 3" descr="Sound Icon">
            <a:hlinkClick r:id="" action="ppaction://media"/>
            <a:extLst>
              <a:ext uri="{FF2B5EF4-FFF2-40B4-BE49-F238E27FC236}">
                <a16:creationId xmlns:a16="http://schemas.microsoft.com/office/drawing/2014/main" id="{E242B1CA-8880-4EA0-8A1F-DD71209BB4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81267616"/>
      </p:ext>
    </p:extLst>
  </p:cSld>
  <p:clrMapOvr>
    <a:masterClrMapping/>
  </p:clrMapOvr>
  <mc:AlternateContent xmlns:mc="http://schemas.openxmlformats.org/markup-compatibility/2006" xmlns:p14="http://schemas.microsoft.com/office/powerpoint/2010/main">
    <mc:Choice Requires="p14">
      <p:transition spd="slow" p14:dur="2000" advTm="52351"/>
    </mc:Choice>
    <mc:Fallback xmlns="">
      <p:transition spd="slow" advTm="52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4" y="405253"/>
            <a:ext cx="11056509" cy="745048"/>
          </a:xfrm>
        </p:spPr>
        <p:txBody>
          <a:bodyPr>
            <a:normAutofit/>
          </a:bodyPr>
          <a:lstStyle/>
          <a:p>
            <a:pPr algn="ctr"/>
            <a:r>
              <a:rPr lang="en-US" sz="4000" b="1" dirty="0">
                <a:effectLst>
                  <a:outerShdw blurRad="38100" dist="38100" dir="2700000" algn="tl">
                    <a:srgbClr val="000000">
                      <a:alpha val="43137"/>
                    </a:srgbClr>
                  </a:outerShdw>
                </a:effectLst>
              </a:rPr>
              <a:t>How are Baselines Used?</a:t>
            </a:r>
          </a:p>
        </p:txBody>
      </p:sp>
      <p:sp>
        <p:nvSpPr>
          <p:cNvPr id="3" name="Text Placeholder 4">
            <a:extLst>
              <a:ext uri="{FF2B5EF4-FFF2-40B4-BE49-F238E27FC236}">
                <a16:creationId xmlns:a16="http://schemas.microsoft.com/office/drawing/2014/main" id="{A2BA020C-55F6-4AA8-A8AC-13519E9B5FFF}"/>
              </a:ext>
            </a:extLst>
          </p:cNvPr>
          <p:cNvSpPr>
            <a:spLocks noGrp="1"/>
          </p:cNvSpPr>
          <p:nvPr>
            <p:ph type="body" sz="quarter" idx="10"/>
          </p:nvPr>
        </p:nvSpPr>
        <p:spPr>
          <a:xfrm>
            <a:off x="928255" y="1313847"/>
            <a:ext cx="9144000" cy="3922296"/>
          </a:xfrm>
        </p:spPr>
        <p:txBody>
          <a:bodyPr>
            <a:normAutofit/>
          </a:bodyPr>
          <a:lstStyle/>
          <a:p>
            <a:pPr>
              <a:lnSpc>
                <a:spcPct val="100000"/>
              </a:lnSpc>
              <a:spcBef>
                <a:spcPts val="0"/>
              </a:spcBef>
            </a:pPr>
            <a:r>
              <a:rPr lang="en-US" dirty="0">
                <a:latin typeface="+mn-lt"/>
              </a:rPr>
              <a:t>To ensure Capital Planning decisions are reflected in Budget and Contract requests</a:t>
            </a:r>
          </a:p>
          <a:p>
            <a:pPr marL="0" indent="0">
              <a:lnSpc>
                <a:spcPct val="100000"/>
              </a:lnSpc>
              <a:spcBef>
                <a:spcPts val="0"/>
              </a:spcBef>
              <a:buNone/>
            </a:pPr>
            <a:endParaRPr lang="en-US" dirty="0">
              <a:latin typeface="+mn-lt"/>
            </a:endParaRPr>
          </a:p>
          <a:p>
            <a:pPr>
              <a:lnSpc>
                <a:spcPct val="100000"/>
              </a:lnSpc>
              <a:spcBef>
                <a:spcPts val="0"/>
              </a:spcBef>
            </a:pPr>
            <a:r>
              <a:rPr lang="en-US" dirty="0">
                <a:latin typeface="+mn-lt"/>
              </a:rPr>
              <a:t>To evaluate project changes according to their Return-on-Investment</a:t>
            </a:r>
          </a:p>
          <a:p>
            <a:pPr marL="0" indent="0">
              <a:lnSpc>
                <a:spcPct val="100000"/>
              </a:lnSpc>
              <a:spcBef>
                <a:spcPts val="0"/>
              </a:spcBef>
              <a:buNone/>
            </a:pPr>
            <a:endParaRPr lang="en-US" dirty="0">
              <a:latin typeface="+mn-lt"/>
            </a:endParaRPr>
          </a:p>
          <a:p>
            <a:pPr>
              <a:lnSpc>
                <a:spcPct val="100000"/>
              </a:lnSpc>
              <a:spcBef>
                <a:spcPts val="0"/>
              </a:spcBef>
            </a:pPr>
            <a:r>
              <a:rPr lang="en-US" dirty="0">
                <a:latin typeface="+mn-lt"/>
              </a:rPr>
              <a:t>To ensure project changes are in line with CMS’ enterprise IT strategy and goals</a:t>
            </a:r>
          </a:p>
          <a:p>
            <a:pPr>
              <a:lnSpc>
                <a:spcPct val="100000"/>
              </a:lnSpc>
              <a:spcBef>
                <a:spcPts val="0"/>
              </a:spcBef>
            </a:pPr>
            <a:endParaRPr lang="en-US" dirty="0">
              <a:latin typeface="+mn-lt"/>
            </a:endParaRPr>
          </a:p>
        </p:txBody>
      </p:sp>
      <p:pic>
        <p:nvPicPr>
          <p:cNvPr id="4" name="Audio 3" descr="Sound Icon">
            <a:hlinkClick r:id="" action="ppaction://media"/>
            <a:extLst>
              <a:ext uri="{FF2B5EF4-FFF2-40B4-BE49-F238E27FC236}">
                <a16:creationId xmlns:a16="http://schemas.microsoft.com/office/drawing/2014/main" id="{E0092A59-EF13-49AE-891A-0E70C1394C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401709548"/>
      </p:ext>
    </p:extLst>
  </p:cSld>
  <p:clrMapOvr>
    <a:masterClrMapping/>
  </p:clrMapOvr>
  <mc:AlternateContent xmlns:mc="http://schemas.openxmlformats.org/markup-compatibility/2006" xmlns:p14="http://schemas.microsoft.com/office/powerpoint/2010/main">
    <mc:Choice Requires="p14">
      <p:transition spd="slow" p14:dur="2000" advTm="74120"/>
    </mc:Choice>
    <mc:Fallback xmlns="">
      <p:transition spd="slow" advTm="74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4" y="405253"/>
            <a:ext cx="11056509" cy="745048"/>
          </a:xfrm>
        </p:spPr>
        <p:txBody>
          <a:bodyPr>
            <a:normAutofit fontScale="90000"/>
          </a:bodyPr>
          <a:lstStyle/>
          <a:p>
            <a:pPr algn="ctr"/>
            <a:r>
              <a:rPr lang="en-US" sz="4000" b="1" dirty="0">
                <a:effectLst>
                  <a:outerShdw blurRad="38100" dist="38100" dir="2700000" algn="tl">
                    <a:srgbClr val="000000">
                      <a:alpha val="43137"/>
                    </a:srgbClr>
                  </a:outerShdw>
                </a:effectLst>
              </a:rPr>
              <a:t>How are Baselines Used?:</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Example</a:t>
            </a:r>
          </a:p>
        </p:txBody>
      </p:sp>
      <p:sp>
        <p:nvSpPr>
          <p:cNvPr id="3" name="Text Placeholder 4">
            <a:extLst>
              <a:ext uri="{FF2B5EF4-FFF2-40B4-BE49-F238E27FC236}">
                <a16:creationId xmlns:a16="http://schemas.microsoft.com/office/drawing/2014/main" id="{A2BA020C-55F6-4AA8-A8AC-13519E9B5FFF}"/>
              </a:ext>
            </a:extLst>
          </p:cNvPr>
          <p:cNvSpPr>
            <a:spLocks noGrp="1"/>
          </p:cNvSpPr>
          <p:nvPr>
            <p:ph type="body" sz="quarter" idx="10"/>
          </p:nvPr>
        </p:nvSpPr>
        <p:spPr>
          <a:xfrm>
            <a:off x="928255" y="1313847"/>
            <a:ext cx="9414350" cy="3900704"/>
          </a:xfrm>
        </p:spPr>
        <p:txBody>
          <a:bodyPr>
            <a:normAutofit fontScale="77500" lnSpcReduction="20000"/>
          </a:bodyPr>
          <a:lstStyle/>
          <a:p>
            <a:pPr marL="0" indent="0">
              <a:lnSpc>
                <a:spcPct val="100000"/>
              </a:lnSpc>
              <a:spcBef>
                <a:spcPts val="0"/>
              </a:spcBef>
              <a:buNone/>
            </a:pPr>
            <a:r>
              <a:rPr lang="en-US" u="sng" dirty="0">
                <a:latin typeface="+mn-lt"/>
              </a:rPr>
              <a:t>Existing Baseline</a:t>
            </a:r>
          </a:p>
          <a:p>
            <a:pPr>
              <a:lnSpc>
                <a:spcPct val="100000"/>
              </a:lnSpc>
              <a:spcBef>
                <a:spcPts val="0"/>
              </a:spcBef>
            </a:pPr>
            <a:r>
              <a:rPr lang="en-US" dirty="0">
                <a:latin typeface="+mn-lt"/>
              </a:rPr>
              <a:t>FY22 Cost: $1.1M</a:t>
            </a:r>
          </a:p>
          <a:p>
            <a:pPr>
              <a:lnSpc>
                <a:spcPct val="100000"/>
              </a:lnSpc>
              <a:spcBef>
                <a:spcPts val="0"/>
              </a:spcBef>
            </a:pPr>
            <a:r>
              <a:rPr lang="en-US" dirty="0">
                <a:latin typeface="+mn-lt"/>
              </a:rPr>
              <a:t>FY23 Cost: $900K</a:t>
            </a:r>
          </a:p>
          <a:p>
            <a:pPr>
              <a:lnSpc>
                <a:spcPct val="100000"/>
              </a:lnSpc>
              <a:spcBef>
                <a:spcPts val="0"/>
              </a:spcBef>
            </a:pPr>
            <a:r>
              <a:rPr lang="en-US" dirty="0">
                <a:latin typeface="+mn-lt"/>
              </a:rPr>
              <a:t>Scope: Development of Web Portal</a:t>
            </a:r>
          </a:p>
          <a:p>
            <a:pPr>
              <a:lnSpc>
                <a:spcPct val="100000"/>
              </a:lnSpc>
              <a:spcBef>
                <a:spcPts val="0"/>
              </a:spcBef>
            </a:pPr>
            <a:r>
              <a:rPr lang="en-US" dirty="0">
                <a:latin typeface="+mn-lt"/>
              </a:rPr>
              <a:t>Target Completion Date (in Production):  March 30, 2022</a:t>
            </a:r>
          </a:p>
          <a:p>
            <a:pPr>
              <a:lnSpc>
                <a:spcPct val="100000"/>
              </a:lnSpc>
              <a:spcBef>
                <a:spcPts val="0"/>
              </a:spcBef>
            </a:pPr>
            <a:endParaRPr lang="en-US" dirty="0">
              <a:latin typeface="+mn-lt"/>
            </a:endParaRPr>
          </a:p>
          <a:p>
            <a:pPr>
              <a:lnSpc>
                <a:spcPct val="100000"/>
              </a:lnSpc>
              <a:spcBef>
                <a:spcPts val="0"/>
              </a:spcBef>
            </a:pPr>
            <a:r>
              <a:rPr lang="en-US" dirty="0">
                <a:latin typeface="+mn-lt"/>
              </a:rPr>
              <a:t>GRB variance approval </a:t>
            </a:r>
            <a:r>
              <a:rPr lang="en-US" dirty="0">
                <a:solidFill>
                  <a:srgbClr val="FF0000"/>
                </a:solidFill>
                <a:latin typeface="+mn-lt"/>
                <a:sym typeface="Wingdings" panose="05000000000000000000" pitchFamily="2" charset="2"/>
              </a:rPr>
              <a:t></a:t>
            </a:r>
          </a:p>
          <a:p>
            <a:pPr>
              <a:lnSpc>
                <a:spcPct val="100000"/>
              </a:lnSpc>
              <a:spcBef>
                <a:spcPts val="0"/>
              </a:spcBef>
            </a:pPr>
            <a:endParaRPr lang="en-US" dirty="0">
              <a:solidFill>
                <a:srgbClr val="FF0000"/>
              </a:solidFill>
              <a:latin typeface="+mn-lt"/>
              <a:sym typeface="Wingdings" panose="05000000000000000000" pitchFamily="2" charset="2"/>
            </a:endParaRPr>
          </a:p>
          <a:p>
            <a:pPr marL="0" indent="0">
              <a:lnSpc>
                <a:spcPct val="100000"/>
              </a:lnSpc>
              <a:spcBef>
                <a:spcPts val="0"/>
              </a:spcBef>
              <a:buNone/>
            </a:pPr>
            <a:r>
              <a:rPr lang="en-US" u="sng" dirty="0">
                <a:latin typeface="+mn-lt"/>
              </a:rPr>
              <a:t>New Baseline</a:t>
            </a:r>
          </a:p>
          <a:p>
            <a:pPr>
              <a:lnSpc>
                <a:spcPct val="100000"/>
              </a:lnSpc>
              <a:spcBef>
                <a:spcPts val="0"/>
              </a:spcBef>
            </a:pPr>
            <a:r>
              <a:rPr lang="en-US" dirty="0">
                <a:latin typeface="+mn-lt"/>
              </a:rPr>
              <a:t>FY22 Cost: $3M</a:t>
            </a:r>
          </a:p>
          <a:p>
            <a:pPr>
              <a:lnSpc>
                <a:spcPct val="100000"/>
              </a:lnSpc>
              <a:spcBef>
                <a:spcPts val="0"/>
              </a:spcBef>
            </a:pPr>
            <a:r>
              <a:rPr lang="en-US" dirty="0">
                <a:latin typeface="+mn-lt"/>
              </a:rPr>
              <a:t>FY23 Cost: $1.5M</a:t>
            </a:r>
          </a:p>
          <a:p>
            <a:pPr>
              <a:lnSpc>
                <a:spcPct val="100000"/>
              </a:lnSpc>
              <a:spcBef>
                <a:spcPts val="0"/>
              </a:spcBef>
            </a:pPr>
            <a:r>
              <a:rPr lang="en-US" dirty="0">
                <a:latin typeface="+mn-lt"/>
              </a:rPr>
              <a:t>Scope: Development of Web Portal w/ Dashboard capabilities</a:t>
            </a:r>
          </a:p>
          <a:p>
            <a:pPr>
              <a:lnSpc>
                <a:spcPct val="100000"/>
              </a:lnSpc>
              <a:spcBef>
                <a:spcPts val="0"/>
              </a:spcBef>
            </a:pPr>
            <a:r>
              <a:rPr lang="en-US" dirty="0">
                <a:latin typeface="+mn-lt"/>
              </a:rPr>
              <a:t>Target Completion Date (in Production):  September 30, 2022</a:t>
            </a:r>
          </a:p>
        </p:txBody>
      </p:sp>
      <p:pic>
        <p:nvPicPr>
          <p:cNvPr id="6" name="Audio 5" descr="Sound Icon">
            <a:hlinkClick r:id="" action="ppaction://media"/>
            <a:extLst>
              <a:ext uri="{FF2B5EF4-FFF2-40B4-BE49-F238E27FC236}">
                <a16:creationId xmlns:a16="http://schemas.microsoft.com/office/drawing/2014/main" id="{6578E097-4702-4F80-A4D2-B611B6CEC1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37486115"/>
      </p:ext>
    </p:extLst>
  </p:cSld>
  <p:clrMapOvr>
    <a:masterClrMapping/>
  </p:clrMapOvr>
  <mc:AlternateContent xmlns:mc="http://schemas.openxmlformats.org/markup-compatibility/2006" xmlns:p14="http://schemas.microsoft.com/office/powerpoint/2010/main">
    <mc:Choice Requires="p14">
      <p:transition spd="slow" p14:dur="2000" advTm="52955"/>
    </mc:Choice>
    <mc:Fallback xmlns="">
      <p:transition spd="slow" advTm="52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255" y="384822"/>
            <a:ext cx="9144000" cy="745048"/>
          </a:xfrm>
        </p:spPr>
        <p:txBody>
          <a:bodyPr>
            <a:normAutofit/>
          </a:bodyPr>
          <a:lstStyle/>
          <a:p>
            <a:pPr algn="ctr"/>
            <a:r>
              <a:rPr lang="en-US" sz="4000" b="1" dirty="0">
                <a:effectLst>
                  <a:outerShdw blurRad="38100" dist="38100" dir="2700000" algn="tl">
                    <a:srgbClr val="000000">
                      <a:alpha val="43137"/>
                    </a:srgbClr>
                  </a:outerShdw>
                </a:effectLst>
              </a:rPr>
              <a:t>Contact Us</a:t>
            </a:r>
          </a:p>
        </p:txBody>
      </p:sp>
      <p:sp>
        <p:nvSpPr>
          <p:cNvPr id="4" name="Text Placeholder 3">
            <a:extLst>
              <a:ext uri="{FF2B5EF4-FFF2-40B4-BE49-F238E27FC236}">
                <a16:creationId xmlns:a16="http://schemas.microsoft.com/office/drawing/2014/main" id="{FC2C8774-23E2-43FC-871B-D2CDD691EA61}"/>
              </a:ext>
            </a:extLst>
          </p:cNvPr>
          <p:cNvSpPr>
            <a:spLocks noGrp="1"/>
          </p:cNvSpPr>
          <p:nvPr>
            <p:ph type="body" sz="quarter" idx="10"/>
          </p:nvPr>
        </p:nvSpPr>
        <p:spPr>
          <a:xfrm>
            <a:off x="928255" y="1744718"/>
            <a:ext cx="9980341" cy="3184634"/>
          </a:xfrm>
        </p:spPr>
        <p:txBody>
          <a:bodyPr>
            <a:normAutofit/>
          </a:bodyPr>
          <a:lstStyle/>
          <a:p>
            <a:pPr marL="285750" indent="-285750">
              <a:buFont typeface="Wingdings" panose="05000000000000000000" pitchFamily="2" charset="2"/>
              <a:buChar char="Ø"/>
            </a:pPr>
            <a:r>
              <a:rPr lang="en-US" sz="2600" dirty="0">
                <a:latin typeface="+mn-lt"/>
              </a:rPr>
              <a:t>For questions about IT Governance, or more information, you may contact us at </a:t>
            </a:r>
            <a:r>
              <a:rPr lang="en-US" sz="2600" dirty="0">
                <a:latin typeface="+mn-lt"/>
                <a:hlinkClick r:id="rId5"/>
              </a:rPr>
              <a:t>IT_Governance@cms.hhs.gov</a:t>
            </a:r>
            <a:r>
              <a:rPr lang="en-US" sz="2600" dirty="0">
                <a:latin typeface="+mn-lt"/>
              </a:rPr>
              <a:t>.</a:t>
            </a:r>
          </a:p>
          <a:p>
            <a:pPr marL="285750" indent="-285750">
              <a:buFont typeface="Wingdings" panose="05000000000000000000" pitchFamily="2" charset="2"/>
              <a:buChar char="Ø"/>
            </a:pPr>
            <a:endParaRPr lang="en-US" sz="2600" dirty="0">
              <a:latin typeface="+mn-lt"/>
            </a:endParaRPr>
          </a:p>
          <a:p>
            <a:pPr marL="285750" indent="-285750">
              <a:buFont typeface="Wingdings" panose="05000000000000000000" pitchFamily="2" charset="2"/>
              <a:buChar char="Ø"/>
            </a:pPr>
            <a:r>
              <a:rPr lang="en-US" sz="2600" dirty="0">
                <a:latin typeface="+mn-lt"/>
              </a:rPr>
              <a:t>For more information, or to access the other trainings mentioned, as well as numerous other trainings and information we provide, please visit IT Governance - </a:t>
            </a:r>
            <a:r>
              <a:rPr lang="en-US" sz="2600" dirty="0">
                <a:latin typeface="+mn-lt"/>
                <a:hlinkClick r:id="rId6"/>
              </a:rPr>
              <a:t>https://www.cms.gov/TLC</a:t>
            </a:r>
            <a:r>
              <a:rPr lang="en-US" sz="2600" dirty="0">
                <a:latin typeface="+mn-lt"/>
              </a:rPr>
              <a:t>.</a:t>
            </a:r>
          </a:p>
        </p:txBody>
      </p:sp>
      <p:pic>
        <p:nvPicPr>
          <p:cNvPr id="5" name="Audio 4" descr="Sound Icon">
            <a:hlinkClick r:id="" action="ppaction://media"/>
            <a:extLst>
              <a:ext uri="{FF2B5EF4-FFF2-40B4-BE49-F238E27FC236}">
                <a16:creationId xmlns:a16="http://schemas.microsoft.com/office/drawing/2014/main" id="{397A800C-030C-4466-9758-65FC642BBBE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17374127"/>
      </p:ext>
    </p:extLst>
  </p:cSld>
  <p:clrMapOvr>
    <a:masterClrMapping/>
  </p:clrMapOvr>
  <mc:AlternateContent xmlns:mc="http://schemas.openxmlformats.org/markup-compatibility/2006" xmlns:p14="http://schemas.microsoft.com/office/powerpoint/2010/main">
    <mc:Choice Requires="p14">
      <p:transition spd="slow" p14:dur="2000" advTm="22787"/>
    </mc:Choice>
    <mc:Fallback xmlns="">
      <p:transition spd="slow" advTm="22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6a8e296-5f29-4af2-954b-0de0d1e1f8bc"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319176A8582484295D4C8F33EF0727F" ma:contentTypeVersion="1" ma:contentTypeDescription="Create a new document." ma:contentTypeScope="" ma:versionID="b708fddacf0dd660c45ac9cf4f168e54">
  <xsd:schema xmlns:xsd="http://www.w3.org/2001/XMLSchema" xmlns:xs="http://www.w3.org/2001/XMLSchema" xmlns:p="http://schemas.microsoft.com/office/2006/metadata/properties" xmlns:ns2="6eb43cd6-116b-430e-ac87-d38073d6c794" targetNamespace="http://schemas.microsoft.com/office/2006/metadata/properties" ma:root="true" ma:fieldsID="aeb03777259222b529c08321b26473c9" ns2:_="">
    <xsd:import namespace="6eb43cd6-116b-430e-ac87-d38073d6c79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43cd6-116b-430e-ac87-d38073d6c7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0E3CD4-E2D1-40AC-81DF-D1C26BE66317}">
  <ds:schemaRefs>
    <ds:schemaRef ds:uri="Microsoft.SharePoint.Taxonomy.ContentTypeSync"/>
  </ds:schemaRefs>
</ds:datastoreItem>
</file>

<file path=customXml/itemProps2.xml><?xml version="1.0" encoding="utf-8"?>
<ds:datastoreItem xmlns:ds="http://schemas.openxmlformats.org/officeDocument/2006/customXml" ds:itemID="{B37352CE-6787-480B-B75E-3174D1658329}">
  <ds:schemaRefs>
    <ds:schemaRef ds:uri="http://schemas.microsoft.com/sharepoint/v3/contenttype/forms"/>
  </ds:schemaRefs>
</ds:datastoreItem>
</file>

<file path=customXml/itemProps3.xml><?xml version="1.0" encoding="utf-8"?>
<ds:datastoreItem xmlns:ds="http://schemas.openxmlformats.org/officeDocument/2006/customXml" ds:itemID="{F5FF5DC5-88B0-45C2-ADCF-95D59AE8172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eb43cd6-116b-430e-ac87-d38073d6c794"/>
    <ds:schemaRef ds:uri="http://www.w3.org/XML/1998/namespace"/>
  </ds:schemaRefs>
</ds:datastoreItem>
</file>

<file path=customXml/itemProps4.xml><?xml version="1.0" encoding="utf-8"?>
<ds:datastoreItem xmlns:ds="http://schemas.openxmlformats.org/officeDocument/2006/customXml" ds:itemID="{3DB820B9-1587-45F7-B096-4F7AD9293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b43cd6-116b-430e-ac87-d38073d6c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4975</TotalTime>
  <Words>1241</Words>
  <Application>Microsoft Office PowerPoint</Application>
  <PresentationFormat>Widescreen</PresentationFormat>
  <Paragraphs>117</Paragraphs>
  <Slides>7</Slides>
  <Notes>7</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ＭＳ Ｐゴシック</vt:lpstr>
      <vt:lpstr>Arial</vt:lpstr>
      <vt:lpstr>Calibri</vt:lpstr>
      <vt:lpstr>Calibri Light</vt:lpstr>
      <vt:lpstr>Symbol</vt:lpstr>
      <vt:lpstr>Times New Roman</vt:lpstr>
      <vt:lpstr>Wingdings</vt:lpstr>
      <vt:lpstr>Office Theme</vt:lpstr>
      <vt:lpstr>Custom Design</vt:lpstr>
      <vt:lpstr>CMS IT Governance Training</vt:lpstr>
      <vt:lpstr>What is a Project Baseline?</vt:lpstr>
      <vt:lpstr>Project Baseline Example: Cost Baselines</vt:lpstr>
      <vt:lpstr>Project Baseline Example: Scope &amp; Schedule Baselines</vt:lpstr>
      <vt:lpstr>How are Baselines Used?</vt:lpstr>
      <vt:lpstr>How are Baselines Used?: Example</vt:lpstr>
      <vt:lpstr>Contact Us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IT Governance Training</dc:title>
  <dc:creator>ANN RUDOLPH</dc:creator>
  <cp:lastModifiedBy>JAIME CADWELL</cp:lastModifiedBy>
  <cp:revision>178</cp:revision>
  <dcterms:created xsi:type="dcterms:W3CDTF">2021-03-02T17:33:01Z</dcterms:created>
  <dcterms:modified xsi:type="dcterms:W3CDTF">2021-10-14T15:55:13Z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0x0101003319176A8582484295D4C8F33EF0727F</vt:lpwstr>
  </property>
</Properties>
</file>