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38"/>
  </p:notesMasterIdLst>
  <p:handoutMasterIdLst>
    <p:handoutMasterId r:id="rId39"/>
  </p:handoutMasterIdLst>
  <p:sldIdLst>
    <p:sldId id="526" r:id="rId6"/>
    <p:sldId id="672" r:id="rId7"/>
    <p:sldId id="636" r:id="rId8"/>
    <p:sldId id="722" r:id="rId9"/>
    <p:sldId id="726" r:id="rId10"/>
    <p:sldId id="710" r:id="rId11"/>
    <p:sldId id="725" r:id="rId12"/>
    <p:sldId id="724" r:id="rId13"/>
    <p:sldId id="728" r:id="rId14"/>
    <p:sldId id="712" r:id="rId15"/>
    <p:sldId id="711" r:id="rId16"/>
    <p:sldId id="727" r:id="rId17"/>
    <p:sldId id="714" r:id="rId18"/>
    <p:sldId id="713" r:id="rId19"/>
    <p:sldId id="716" r:id="rId20"/>
    <p:sldId id="729" r:id="rId21"/>
    <p:sldId id="717" r:id="rId22"/>
    <p:sldId id="700" r:id="rId23"/>
    <p:sldId id="692" r:id="rId24"/>
    <p:sldId id="666" r:id="rId25"/>
    <p:sldId id="615" r:id="rId26"/>
    <p:sldId id="630" r:id="rId27"/>
    <p:sldId id="644" r:id="rId28"/>
    <p:sldId id="683" r:id="rId29"/>
    <p:sldId id="723" r:id="rId30"/>
    <p:sldId id="718" r:id="rId31"/>
    <p:sldId id="705" r:id="rId32"/>
    <p:sldId id="719" r:id="rId33"/>
    <p:sldId id="707" r:id="rId34"/>
    <p:sldId id="720" r:id="rId35"/>
    <p:sldId id="721" r:id="rId36"/>
    <p:sldId id="584" r:id="rId37"/>
  </p:sldIdLst>
  <p:sldSz cx="9144000" cy="6858000" type="screen4x3"/>
  <p:notesSz cx="7010400" cy="9296400"/>
  <p:custDataLst>
    <p:tags r:id="rId4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thew Schmid" initials="MS" lastIdx="1" clrIdx="0">
    <p:extLst>
      <p:ext uri="{19B8F6BF-5375-455C-9EA6-DF929625EA0E}">
        <p15:presenceInfo xmlns:p15="http://schemas.microsoft.com/office/powerpoint/2012/main" userId="S-1-5-21-4095628063-3556742122-3606576086-140459" providerId="AD"/>
      </p:ext>
    </p:extLst>
  </p:cmAuthor>
  <p:cmAuthor id="2" name="Aaron Pleines" initials="AP" lastIdx="1" clrIdx="1">
    <p:extLst>
      <p:ext uri="{19B8F6BF-5375-455C-9EA6-DF929625EA0E}">
        <p15:presenceInfo xmlns:p15="http://schemas.microsoft.com/office/powerpoint/2012/main" userId="S-1-5-21-4095628063-3556742122-3606576086-19024" providerId="AD"/>
      </p:ext>
    </p:extLst>
  </p:cmAuthor>
  <p:cmAuthor id="3" name="Brian Jennings" initials="BTJ" lastIdx="10" clrIdx="2">
    <p:extLst>
      <p:ext uri="{19B8F6BF-5375-455C-9EA6-DF929625EA0E}">
        <p15:presenceInfo xmlns:p15="http://schemas.microsoft.com/office/powerpoint/2012/main" userId="Brian Jennings" providerId="None"/>
      </p:ext>
    </p:extLst>
  </p:cmAuthor>
  <p:cmAuthor id="4" name="JAIME CADWELL" initials="JC" lastIdx="7" clrIdx="3">
    <p:extLst>
      <p:ext uri="{19B8F6BF-5375-455C-9EA6-DF929625EA0E}">
        <p15:presenceInfo xmlns:p15="http://schemas.microsoft.com/office/powerpoint/2012/main" userId="S-1-5-21-4095628063-3556742122-3606576086-21926" providerId="AD"/>
      </p:ext>
    </p:extLst>
  </p:cmAuthor>
  <p:cmAuthor id="5" name="Matthew Schmid" initials="MS [2]" lastIdx="13" clrIdx="4">
    <p:extLst>
      <p:ext uri="{19B8F6BF-5375-455C-9EA6-DF929625EA0E}">
        <p15:presenceInfo xmlns:p15="http://schemas.microsoft.com/office/powerpoint/2012/main" userId="Matthew Schmid" providerId="None"/>
      </p:ext>
    </p:extLst>
  </p:cmAuthor>
  <p:cmAuthor id="6" name="Valerie Hartz" initials="VH" lastIdx="12" clrIdx="5">
    <p:extLst>
      <p:ext uri="{19B8F6BF-5375-455C-9EA6-DF929625EA0E}">
        <p15:presenceInfo xmlns:p15="http://schemas.microsoft.com/office/powerpoint/2012/main" userId="Valerie Hart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DBEAF1"/>
    <a:srgbClr val="CCECFF"/>
    <a:srgbClr val="FFC000"/>
    <a:srgbClr val="0F4B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0460" autoAdjust="0"/>
  </p:normalViewPr>
  <p:slideViewPr>
    <p:cSldViewPr>
      <p:cViewPr>
        <p:scale>
          <a:sx n="60" d="100"/>
          <a:sy n="60" d="100"/>
        </p:scale>
        <p:origin x="1292" y="76"/>
      </p:cViewPr>
      <p:guideLst>
        <p:guide orient="horz" pos="2160"/>
        <p:guide pos="2880"/>
      </p:guideLst>
    </p:cSldViewPr>
  </p:slideViewPr>
  <p:outlineViewPr>
    <p:cViewPr>
      <p:scale>
        <a:sx n="33" d="100"/>
        <a:sy n="33" d="100"/>
      </p:scale>
      <p:origin x="0" y="-21108"/>
    </p:cViewPr>
  </p:outlineViewPr>
  <p:notesTextViewPr>
    <p:cViewPr>
      <p:scale>
        <a:sx n="1" d="1"/>
        <a:sy n="1" d="1"/>
      </p:scale>
      <p:origin x="0" y="0"/>
    </p:cViewPr>
  </p:notesTextViewPr>
  <p:sorterViewPr>
    <p:cViewPr>
      <p:scale>
        <a:sx n="140" d="100"/>
        <a:sy n="140" d="100"/>
      </p:scale>
      <p:origin x="0" y="3168"/>
    </p:cViewPr>
  </p:sorterViewPr>
  <p:notesViewPr>
    <p:cSldViewPr>
      <p:cViewPr>
        <p:scale>
          <a:sx n="100" d="100"/>
          <a:sy n="100" d="100"/>
        </p:scale>
        <p:origin x="1062" y="-108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handoutMaster" Target="handoutMasters/handout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tags" Target="tags/tag1.xml"/><Relationship Id="rId45"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 Id="rId20" Type="http://schemas.openxmlformats.org/officeDocument/2006/relationships/slide" Target="slides/slide15.xml"/><Relationship Id="rId4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55" tIns="46578" rIns="93155" bIns="46578"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55" tIns="46578" rIns="93155" bIns="46578" rtlCol="0"/>
          <a:lstStyle>
            <a:lvl1pPr algn="r">
              <a:defRPr sz="1200"/>
            </a:lvl1pPr>
          </a:lstStyle>
          <a:p>
            <a:fld id="{3F9A1B0A-1385-44B1-A715-C805C7DAF66B}" type="datetimeFigureOut">
              <a:rPr lang="en-US" smtClean="0"/>
              <a:t>09/07/2023</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55" tIns="46578" rIns="93155" bIns="4657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55" tIns="46578" rIns="93155" bIns="46578" rtlCol="0" anchor="b"/>
          <a:lstStyle>
            <a:lvl1pPr algn="r">
              <a:defRPr sz="1200"/>
            </a:lvl1pPr>
          </a:lstStyle>
          <a:p>
            <a:fld id="{F260B92C-04C1-46EF-B493-7E01325DC290}" type="slidenum">
              <a:rPr lang="en-US" smtClean="0"/>
              <a:t>‹#›</a:t>
            </a:fld>
            <a:endParaRPr lang="en-US" dirty="0"/>
          </a:p>
        </p:txBody>
      </p:sp>
    </p:spTree>
    <p:extLst>
      <p:ext uri="{BB962C8B-B14F-4D97-AF65-F5344CB8AC3E}">
        <p14:creationId xmlns:p14="http://schemas.microsoft.com/office/powerpoint/2010/main" val="25845193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55" tIns="46578" rIns="93155" bIns="46578"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55" tIns="46578" rIns="93155" bIns="46578" rtlCol="0"/>
          <a:lstStyle>
            <a:lvl1pPr algn="r">
              <a:defRPr sz="1200"/>
            </a:lvl1pPr>
          </a:lstStyle>
          <a:p>
            <a:fld id="{B0F781F7-5234-4A1D-8DF8-4A12A6D2BCF5}" type="datetimeFigureOut">
              <a:rPr lang="en-US" smtClean="0"/>
              <a:t>09/07/2023</a:t>
            </a:fld>
            <a:endParaRPr lang="en-US" dirty="0"/>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3155" tIns="46578" rIns="93155" bIns="46578" rtlCol="0" anchor="ctr"/>
          <a:lstStyle/>
          <a:p>
            <a:endParaRPr lang="en-US" dirty="0"/>
          </a:p>
        </p:txBody>
      </p:sp>
      <p:sp>
        <p:nvSpPr>
          <p:cNvPr id="5" name="Notes Placeholder 4"/>
          <p:cNvSpPr>
            <a:spLocks noGrp="1"/>
          </p:cNvSpPr>
          <p:nvPr>
            <p:ph type="body" sz="quarter" idx="3"/>
          </p:nvPr>
        </p:nvSpPr>
        <p:spPr>
          <a:xfrm>
            <a:off x="233047" y="4415790"/>
            <a:ext cx="6468211" cy="4183380"/>
          </a:xfrm>
          <a:prstGeom prst="rect">
            <a:avLst/>
          </a:prstGeom>
        </p:spPr>
        <p:txBody>
          <a:bodyPr vert="horz" lIns="93155" tIns="46578" rIns="93155" bIns="46578" rtlCol="0"/>
          <a:lstStyle/>
          <a:p>
            <a:pPr lvl="0"/>
            <a:r>
              <a:rPr lang="en-US" dirty="0"/>
              <a:t>This is a big concept and outside the scope of the TLC.</a:t>
            </a:r>
          </a:p>
          <a:p>
            <a:pPr lvl="0"/>
            <a:endParaRPr lang="en-US" dirty="0"/>
          </a:p>
          <a:p>
            <a:pPr lvl="0"/>
            <a:r>
              <a:rPr lang="en-US" dirty="0"/>
              <a:t>Mainly, the point needs to be made that the TLC System Profile will be housed in </a:t>
            </a:r>
            <a:r>
              <a:rPr lang="en-US" dirty="0" err="1"/>
              <a:t>EASi</a:t>
            </a:r>
            <a:r>
              <a:rPr lang="en-US" dirty="0"/>
              <a:t> and that there will be automated interfaces with other systems to pull current info in. They System Census will be the biggest beneficiary of this process, and the TLC profile will follow along with that.</a:t>
            </a:r>
          </a:p>
          <a:p>
            <a:pPr lvl="0"/>
            <a:endParaRPr lang="en-US" dirty="0"/>
          </a:p>
          <a:p>
            <a:pPr lvl="0"/>
            <a:endParaRPr lang="en-US" dirty="0"/>
          </a:p>
          <a:p>
            <a:pPr lvl="0"/>
            <a:endParaRPr lang="en-US" dirty="0"/>
          </a:p>
        </p:txBody>
      </p:sp>
      <p:sp>
        <p:nvSpPr>
          <p:cNvPr id="6" name="Footer Placeholder 5"/>
          <p:cNvSpPr>
            <a:spLocks noGrp="1"/>
          </p:cNvSpPr>
          <p:nvPr>
            <p:ph type="ftr" sz="quarter" idx="4"/>
          </p:nvPr>
        </p:nvSpPr>
        <p:spPr>
          <a:xfrm>
            <a:off x="0" y="8829967"/>
            <a:ext cx="3037840" cy="464820"/>
          </a:xfrm>
          <a:prstGeom prst="rect">
            <a:avLst/>
          </a:prstGeom>
        </p:spPr>
        <p:txBody>
          <a:bodyPr vert="horz" lIns="93155" tIns="46578" rIns="93155" bIns="4657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55" tIns="46578" rIns="93155" bIns="46578" rtlCol="0" anchor="b"/>
          <a:lstStyle>
            <a:lvl1pPr algn="r">
              <a:defRPr sz="1200"/>
            </a:lvl1pPr>
          </a:lstStyle>
          <a:p>
            <a:fld id="{B85F00A1-C84F-4874-9081-55CD92359B60}" type="slidenum">
              <a:rPr lang="en-US" smtClean="0"/>
              <a:t>‹#›</a:t>
            </a:fld>
            <a:endParaRPr lang="en-US" dirty="0"/>
          </a:p>
        </p:txBody>
      </p:sp>
    </p:spTree>
    <p:extLst>
      <p:ext uri="{BB962C8B-B14F-4D97-AF65-F5344CB8AC3E}">
        <p14:creationId xmlns:p14="http://schemas.microsoft.com/office/powerpoint/2010/main" val="3215906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baseline="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image" Target="../media/image15.emf"/></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ea typeface="ＭＳ Ｐゴシック" pitchFamily="34" charset="-128"/>
              </a:defRPr>
            </a:lvl1pPr>
            <a:lvl2pPr marL="756889" indent="-291110" eaLnBrk="0" hangingPunct="0">
              <a:defRPr>
                <a:solidFill>
                  <a:schemeClr val="tx1"/>
                </a:solidFill>
                <a:latin typeface="Arial" pitchFamily="34" charset="0"/>
                <a:ea typeface="ＭＳ Ｐゴシック" pitchFamily="34" charset="-128"/>
              </a:defRPr>
            </a:lvl2pPr>
            <a:lvl3pPr marL="1164444" indent="-232889" eaLnBrk="0" hangingPunct="0">
              <a:defRPr>
                <a:solidFill>
                  <a:schemeClr val="tx1"/>
                </a:solidFill>
                <a:latin typeface="Arial" pitchFamily="34" charset="0"/>
                <a:ea typeface="ＭＳ Ｐゴシック" pitchFamily="34" charset="-128"/>
              </a:defRPr>
            </a:lvl3pPr>
            <a:lvl4pPr marL="1630220" indent="-232889" eaLnBrk="0" hangingPunct="0">
              <a:defRPr>
                <a:solidFill>
                  <a:schemeClr val="tx1"/>
                </a:solidFill>
                <a:latin typeface="Arial" pitchFamily="34" charset="0"/>
                <a:ea typeface="ＭＳ Ｐゴシック" pitchFamily="34" charset="-128"/>
              </a:defRPr>
            </a:lvl4pPr>
            <a:lvl5pPr marL="2095997" indent="-232889" eaLnBrk="0" hangingPunct="0">
              <a:defRPr>
                <a:solidFill>
                  <a:schemeClr val="tx1"/>
                </a:solidFill>
                <a:latin typeface="Arial" pitchFamily="34" charset="0"/>
                <a:ea typeface="ＭＳ Ｐゴシック" pitchFamily="34" charset="-128"/>
              </a:defRPr>
            </a:lvl5pPr>
            <a:lvl6pPr marL="2561775" indent="-232889" defTabSz="465776" eaLnBrk="0" fontAlgn="base" hangingPunct="0">
              <a:spcBef>
                <a:spcPct val="0"/>
              </a:spcBef>
              <a:spcAft>
                <a:spcPct val="0"/>
              </a:spcAft>
              <a:defRPr>
                <a:solidFill>
                  <a:schemeClr val="tx1"/>
                </a:solidFill>
                <a:latin typeface="Arial" pitchFamily="34" charset="0"/>
                <a:ea typeface="ＭＳ Ｐゴシック" pitchFamily="34" charset="-128"/>
              </a:defRPr>
            </a:lvl6pPr>
            <a:lvl7pPr marL="3027551" indent="-232889" defTabSz="465776" eaLnBrk="0" fontAlgn="base" hangingPunct="0">
              <a:spcBef>
                <a:spcPct val="0"/>
              </a:spcBef>
              <a:spcAft>
                <a:spcPct val="0"/>
              </a:spcAft>
              <a:defRPr>
                <a:solidFill>
                  <a:schemeClr val="tx1"/>
                </a:solidFill>
                <a:latin typeface="Arial" pitchFamily="34" charset="0"/>
                <a:ea typeface="ＭＳ Ｐゴシック" pitchFamily="34" charset="-128"/>
              </a:defRPr>
            </a:lvl7pPr>
            <a:lvl8pPr marL="3493328" indent="-232889" defTabSz="465776" eaLnBrk="0" fontAlgn="base" hangingPunct="0">
              <a:spcBef>
                <a:spcPct val="0"/>
              </a:spcBef>
              <a:spcAft>
                <a:spcPct val="0"/>
              </a:spcAft>
              <a:defRPr>
                <a:solidFill>
                  <a:schemeClr val="tx1"/>
                </a:solidFill>
                <a:latin typeface="Arial" pitchFamily="34" charset="0"/>
                <a:ea typeface="ＭＳ Ｐゴシック" pitchFamily="34" charset="-128"/>
              </a:defRPr>
            </a:lvl8pPr>
            <a:lvl9pPr marL="3959104" indent="-232889" defTabSz="465776"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fld id="{BAE9B798-0691-44B9-B49A-5A6188DF6BF5}" type="slidenum">
              <a:rPr lang="en-US" smtClean="0"/>
              <a:pPr eaLnBrk="1" hangingPunct="1"/>
              <a:t>1</a:t>
            </a:fld>
            <a:endParaRPr lang="en-US" dirty="0"/>
          </a:p>
        </p:txBody>
      </p:sp>
    </p:spTree>
    <p:extLst>
      <p:ext uri="{BB962C8B-B14F-4D97-AF65-F5344CB8AC3E}">
        <p14:creationId xmlns:p14="http://schemas.microsoft.com/office/powerpoint/2010/main" val="599407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5F00A1-C84F-4874-9081-55CD92359B60}" type="slidenum">
              <a:rPr lang="en-US" smtClean="0"/>
              <a:t>10</a:t>
            </a:fld>
            <a:endParaRPr lang="en-US" dirty="0"/>
          </a:p>
        </p:txBody>
      </p:sp>
    </p:spTree>
    <p:extLst>
      <p:ext uri="{BB962C8B-B14F-4D97-AF65-F5344CB8AC3E}">
        <p14:creationId xmlns:p14="http://schemas.microsoft.com/office/powerpoint/2010/main" val="1835568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9200" y="700088"/>
            <a:ext cx="4645025" cy="34845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5F00A1-C84F-4874-9081-55CD92359B60}" type="slidenum">
              <a:rPr lang="en-US" smtClean="0"/>
              <a:t>11</a:t>
            </a:fld>
            <a:endParaRPr lang="en-US" dirty="0"/>
          </a:p>
        </p:txBody>
      </p:sp>
    </p:spTree>
    <p:extLst>
      <p:ext uri="{BB962C8B-B14F-4D97-AF65-F5344CB8AC3E}">
        <p14:creationId xmlns:p14="http://schemas.microsoft.com/office/powerpoint/2010/main" val="32866161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5F00A1-C84F-4874-9081-55CD92359B60}" type="slidenum">
              <a:rPr lang="en-US" smtClean="0"/>
              <a:t>12</a:t>
            </a:fld>
            <a:endParaRPr lang="en-US" dirty="0"/>
          </a:p>
        </p:txBody>
      </p:sp>
    </p:spTree>
    <p:extLst>
      <p:ext uri="{BB962C8B-B14F-4D97-AF65-F5344CB8AC3E}">
        <p14:creationId xmlns:p14="http://schemas.microsoft.com/office/powerpoint/2010/main" val="23500190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5F00A1-C84F-4874-9081-55CD92359B60}" type="slidenum">
              <a:rPr lang="en-US" smtClean="0"/>
              <a:t>13</a:t>
            </a:fld>
            <a:endParaRPr lang="en-US" dirty="0"/>
          </a:p>
        </p:txBody>
      </p:sp>
    </p:spTree>
    <p:extLst>
      <p:ext uri="{BB962C8B-B14F-4D97-AF65-F5344CB8AC3E}">
        <p14:creationId xmlns:p14="http://schemas.microsoft.com/office/powerpoint/2010/main" val="10167370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85F00A1-C84F-4874-9081-55CD92359B60}" type="slidenum">
              <a:rPr lang="en-US" smtClean="0"/>
              <a:t>14</a:t>
            </a:fld>
            <a:endParaRPr lang="en-US" dirty="0"/>
          </a:p>
        </p:txBody>
      </p:sp>
      <p:graphicFrame>
        <p:nvGraphicFramePr>
          <p:cNvPr id="5" name="Object 4" descr="List of representatives with Role and Component/Group&#10;Ashley Corbin CMMI Rep CMMS- PPG Dir.&#10;Jeff Grant Exchange BDG Chair CCIO - Dep.Dir. for Ops.&#10;John Evangelist Program Operations BDG Chair OIT - AMG Dir.&#10;Jon Booth Program Operations BDG Chair OC - WNMG Dir.&#10;Karen Shields CMCS Rep CMCS Dep.Dir.&#10;Mark Oh Fed Admin BDG Chair OIT - IUSG Dir.&#10;Ray Wedgeworth Program ntegrity BDG Chair CPI - DASG Dir.&#10;Rich Cuchna Program Operations BDG Chair CMM - PCG Dir.&#10;Steve Davidson QIO BDG Chair CCSQ - ISG Dir.&#10;&#10;&#10;&#10;&#10;&#10;&#10;&#10;" title="Component Representatives on the Governance Review Board 2019"/>
          <p:cNvGraphicFramePr>
            <a:graphicFrameLocks noChangeAspect="1"/>
          </p:cNvGraphicFramePr>
          <p:nvPr/>
        </p:nvGraphicFramePr>
        <p:xfrm>
          <a:off x="351438" y="5181600"/>
          <a:ext cx="5668362" cy="2912237"/>
        </p:xfrm>
        <a:graphic>
          <a:graphicData uri="http://schemas.openxmlformats.org/presentationml/2006/ole">
            <mc:AlternateContent xmlns:mc="http://schemas.openxmlformats.org/markup-compatibility/2006">
              <mc:Choice xmlns:v="urn:schemas-microsoft-com:vml" Requires="v">
                <p:oleObj name="Worksheet" r:id="rId3" imgW="4629258" imgH="1971848" progId="Excel.Sheet.12">
                  <p:embed/>
                </p:oleObj>
              </mc:Choice>
              <mc:Fallback>
                <p:oleObj name="Worksheet" r:id="rId3" imgW="4629258" imgH="1971848" progId="Excel.Sheet.12">
                  <p:embed/>
                  <p:pic>
                    <p:nvPicPr>
                      <p:cNvPr id="5" name="Object 4" descr="List of representatives with Role and Component/Group&#10;Ashley Corbin CMMI Rep CMMS- PPG Dir.&#10;Jeff Grant Exchange BDG Chair CCIO - Dep.Dir. for Ops.&#10;John Evangelist Program Operations BDG Chair OIT - AMG Dir.&#10;Jon Booth Program Operations BDG Chair OC - WNMG Dir.&#10;Karen Shields CMCS Rep CMCS Dep.Dir.&#10;Mark Oh Fed Admin BDG Chair OIT - IUSG Dir.&#10;Ray Wedgeworth Program ntegrity BDG Chair CPI - DASG Dir.&#10;Rich Cuchna Program Operations BDG Chair CMM - PCG Dir.&#10;Steve Davidson QIO BDG Chair CCSQ - ISG Dir.&#10;&#10;&#10;&#10;&#10;&#10;&#10;&#10;" title="Component Representatives on the Governance Review Board 2019"/>
                      <p:cNvPicPr/>
                      <p:nvPr/>
                    </p:nvPicPr>
                    <p:blipFill>
                      <a:blip r:embed="rId4"/>
                      <a:stretch>
                        <a:fillRect/>
                      </a:stretch>
                    </p:blipFill>
                    <p:spPr>
                      <a:xfrm>
                        <a:off x="351438" y="5181600"/>
                        <a:ext cx="5668362" cy="2912237"/>
                      </a:xfrm>
                      <a:prstGeom prst="rect">
                        <a:avLst/>
                      </a:prstGeom>
                    </p:spPr>
                  </p:pic>
                </p:oleObj>
              </mc:Fallback>
            </mc:AlternateContent>
          </a:graphicData>
        </a:graphic>
      </p:graphicFrame>
    </p:spTree>
    <p:extLst>
      <p:ext uri="{BB962C8B-B14F-4D97-AF65-F5344CB8AC3E}">
        <p14:creationId xmlns:p14="http://schemas.microsoft.com/office/powerpoint/2010/main" val="1127344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5F00A1-C84F-4874-9081-55CD92359B60}" type="slidenum">
              <a:rPr lang="en-US" smtClean="0"/>
              <a:t>15</a:t>
            </a:fld>
            <a:endParaRPr lang="en-US" dirty="0"/>
          </a:p>
        </p:txBody>
      </p:sp>
    </p:spTree>
    <p:extLst>
      <p:ext uri="{BB962C8B-B14F-4D97-AF65-F5344CB8AC3E}">
        <p14:creationId xmlns:p14="http://schemas.microsoft.com/office/powerpoint/2010/main" val="8956558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5F00A1-C84F-4874-9081-55CD92359B60}" type="slidenum">
              <a:rPr lang="en-US" smtClean="0"/>
              <a:t>16</a:t>
            </a:fld>
            <a:endParaRPr lang="en-US" dirty="0"/>
          </a:p>
        </p:txBody>
      </p:sp>
    </p:spTree>
    <p:extLst>
      <p:ext uri="{BB962C8B-B14F-4D97-AF65-F5344CB8AC3E}">
        <p14:creationId xmlns:p14="http://schemas.microsoft.com/office/powerpoint/2010/main" val="13138590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illustrates the four phases of all SDLC’s. Note the Security and Authorization bar, which is continuous from project inception to end.</a:t>
            </a:r>
          </a:p>
        </p:txBody>
      </p:sp>
      <p:sp>
        <p:nvSpPr>
          <p:cNvPr id="4" name="Slide Number Placeholder 3"/>
          <p:cNvSpPr>
            <a:spLocks noGrp="1"/>
          </p:cNvSpPr>
          <p:nvPr>
            <p:ph type="sldNum" sz="quarter" idx="10"/>
          </p:nvPr>
        </p:nvSpPr>
        <p:spPr/>
        <p:txBody>
          <a:bodyPr/>
          <a:lstStyle/>
          <a:p>
            <a:fld id="{B85F00A1-C84F-4874-9081-55CD92359B60}" type="slidenum">
              <a:rPr lang="en-US" smtClean="0"/>
              <a:t>18</a:t>
            </a:fld>
            <a:endParaRPr lang="en-US" dirty="0"/>
          </a:p>
        </p:txBody>
      </p:sp>
    </p:spTree>
    <p:extLst>
      <p:ext uri="{BB962C8B-B14F-4D97-AF65-F5344CB8AC3E}">
        <p14:creationId xmlns:p14="http://schemas.microsoft.com/office/powerpoint/2010/main" val="3941795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5F00A1-C84F-4874-9081-55CD92359B60}" type="slidenum">
              <a:rPr lang="en-US" smtClean="0"/>
              <a:t>20</a:t>
            </a:fld>
            <a:endParaRPr lang="en-US" dirty="0"/>
          </a:p>
        </p:txBody>
      </p:sp>
    </p:spTree>
    <p:extLst>
      <p:ext uri="{BB962C8B-B14F-4D97-AF65-F5344CB8AC3E}">
        <p14:creationId xmlns:p14="http://schemas.microsoft.com/office/powerpoint/2010/main" val="35630469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5F00A1-C84F-4874-9081-55CD92359B60}" type="slidenum">
              <a:rPr lang="en-US" smtClean="0"/>
              <a:t>21</a:t>
            </a:fld>
            <a:endParaRPr lang="en-US" dirty="0"/>
          </a:p>
        </p:txBody>
      </p:sp>
    </p:spTree>
    <p:extLst>
      <p:ext uri="{BB962C8B-B14F-4D97-AF65-F5344CB8AC3E}">
        <p14:creationId xmlns:p14="http://schemas.microsoft.com/office/powerpoint/2010/main" val="3855478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6278" eaLnBrk="0" fontAlgn="base" hangingPunct="0">
              <a:spcBef>
                <a:spcPct val="30000"/>
              </a:spcBef>
              <a:spcAft>
                <a:spcPct val="0"/>
              </a:spcAft>
              <a:defRPr/>
            </a:pPr>
            <a:endParaRPr lang="en-US" i="0" dirty="0"/>
          </a:p>
        </p:txBody>
      </p:sp>
      <p:sp>
        <p:nvSpPr>
          <p:cNvPr id="4" name="Slide Number Placeholder 3"/>
          <p:cNvSpPr>
            <a:spLocks noGrp="1"/>
          </p:cNvSpPr>
          <p:nvPr>
            <p:ph type="sldNum" sz="quarter" idx="10"/>
          </p:nvPr>
        </p:nvSpPr>
        <p:spPr/>
        <p:txBody>
          <a:bodyPr/>
          <a:lstStyle/>
          <a:p>
            <a:pPr>
              <a:defRPr/>
            </a:pPr>
            <a:fld id="{644F49D2-3A2C-4C3A-8388-8D05AF15ED1D}" type="slidenum">
              <a:rPr lang="en-US" smtClean="0"/>
              <a:pPr>
                <a:defRPr/>
              </a:pPr>
              <a:t>2</a:t>
            </a:fld>
            <a:endParaRPr lang="en-US" dirty="0"/>
          </a:p>
        </p:txBody>
      </p:sp>
    </p:spTree>
    <p:extLst>
      <p:ext uri="{BB962C8B-B14F-4D97-AF65-F5344CB8AC3E}">
        <p14:creationId xmlns:p14="http://schemas.microsoft.com/office/powerpoint/2010/main" val="41556750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5F00A1-C84F-4874-9081-55CD92359B60}" type="slidenum">
              <a:rPr lang="en-US" smtClean="0"/>
              <a:t>22</a:t>
            </a:fld>
            <a:endParaRPr lang="en-US" dirty="0"/>
          </a:p>
        </p:txBody>
      </p:sp>
    </p:spTree>
    <p:extLst>
      <p:ext uri="{BB962C8B-B14F-4D97-AF65-F5344CB8AC3E}">
        <p14:creationId xmlns:p14="http://schemas.microsoft.com/office/powerpoint/2010/main" val="10387456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5F00A1-C84F-4874-9081-55CD92359B60}" type="slidenum">
              <a:rPr lang="en-US" smtClean="0"/>
              <a:t>25</a:t>
            </a:fld>
            <a:endParaRPr lang="en-US" dirty="0"/>
          </a:p>
        </p:txBody>
      </p:sp>
    </p:spTree>
    <p:extLst>
      <p:ext uri="{BB962C8B-B14F-4D97-AF65-F5344CB8AC3E}">
        <p14:creationId xmlns:p14="http://schemas.microsoft.com/office/powerpoint/2010/main" val="20148410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5F00A1-C84F-4874-9081-55CD92359B60}" type="slidenum">
              <a:rPr lang="en-US" smtClean="0"/>
              <a:t>27</a:t>
            </a:fld>
            <a:endParaRPr lang="en-US" dirty="0"/>
          </a:p>
        </p:txBody>
      </p:sp>
    </p:spTree>
    <p:extLst>
      <p:ext uri="{BB962C8B-B14F-4D97-AF65-F5344CB8AC3E}">
        <p14:creationId xmlns:p14="http://schemas.microsoft.com/office/powerpoint/2010/main" val="35275541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5F00A1-C84F-4874-9081-55CD92359B60}" type="slidenum">
              <a:rPr lang="en-US" smtClean="0"/>
              <a:t>29</a:t>
            </a:fld>
            <a:endParaRPr lang="en-US" dirty="0"/>
          </a:p>
        </p:txBody>
      </p:sp>
    </p:spTree>
    <p:extLst>
      <p:ext uri="{BB962C8B-B14F-4D97-AF65-F5344CB8AC3E}">
        <p14:creationId xmlns:p14="http://schemas.microsoft.com/office/powerpoint/2010/main" val="17681099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5F00A1-C84F-4874-9081-55CD92359B60}" type="slidenum">
              <a:rPr lang="en-US" smtClean="0"/>
              <a:t>31</a:t>
            </a:fld>
            <a:endParaRPr lang="en-US" dirty="0"/>
          </a:p>
        </p:txBody>
      </p:sp>
    </p:spTree>
    <p:extLst>
      <p:ext uri="{BB962C8B-B14F-4D97-AF65-F5344CB8AC3E}">
        <p14:creationId xmlns:p14="http://schemas.microsoft.com/office/powerpoint/2010/main" val="38705490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899193" eaLnBrk="0" fontAlgn="base" hangingPunct="0">
              <a:spcBef>
                <a:spcPct val="30000"/>
              </a:spcBef>
              <a:spcAft>
                <a:spcPct val="0"/>
              </a:spcAft>
              <a:defRPr/>
            </a:pPr>
            <a:endParaRPr lang="en-US" i="0" dirty="0"/>
          </a:p>
        </p:txBody>
      </p:sp>
      <p:sp>
        <p:nvSpPr>
          <p:cNvPr id="4" name="Slide Number Placeholder 3"/>
          <p:cNvSpPr>
            <a:spLocks noGrp="1"/>
          </p:cNvSpPr>
          <p:nvPr>
            <p:ph type="sldNum" sz="quarter" idx="10"/>
          </p:nvPr>
        </p:nvSpPr>
        <p:spPr/>
        <p:txBody>
          <a:bodyPr/>
          <a:lstStyle/>
          <a:p>
            <a:pPr>
              <a:defRPr/>
            </a:pPr>
            <a:fld id="{644F49D2-3A2C-4C3A-8388-8D05AF15ED1D}" type="slidenum">
              <a:rPr lang="en-US" smtClean="0"/>
              <a:pPr>
                <a:defRPr/>
              </a:pPr>
              <a:t>32</a:t>
            </a:fld>
            <a:endParaRPr lang="en-US" dirty="0"/>
          </a:p>
        </p:txBody>
      </p:sp>
    </p:spTree>
    <p:extLst>
      <p:ext uri="{BB962C8B-B14F-4D97-AF65-F5344CB8AC3E}">
        <p14:creationId xmlns:p14="http://schemas.microsoft.com/office/powerpoint/2010/main" val="452201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5F00A1-C84F-4874-9081-55CD92359B60}" type="slidenum">
              <a:rPr lang="en-US" smtClean="0"/>
              <a:t>3</a:t>
            </a:fld>
            <a:endParaRPr lang="en-US" dirty="0"/>
          </a:p>
        </p:txBody>
      </p:sp>
    </p:spTree>
    <p:extLst>
      <p:ext uri="{BB962C8B-B14F-4D97-AF65-F5344CB8AC3E}">
        <p14:creationId xmlns:p14="http://schemas.microsoft.com/office/powerpoint/2010/main" val="1836518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6278" eaLnBrk="0" fontAlgn="base" hangingPunct="0">
              <a:spcBef>
                <a:spcPct val="30000"/>
              </a:spcBef>
              <a:spcAft>
                <a:spcPct val="0"/>
              </a:spcAft>
              <a:defRPr/>
            </a:pPr>
            <a:r>
              <a:rPr lang="en-US" i="0" dirty="0"/>
              <a:t>We want to leverage the Systems Development Lifecycle and Project Management methodologies that you are already using, not impose new ones.</a:t>
            </a:r>
          </a:p>
        </p:txBody>
      </p:sp>
      <p:sp>
        <p:nvSpPr>
          <p:cNvPr id="4" name="Slide Number Placeholder 3"/>
          <p:cNvSpPr>
            <a:spLocks noGrp="1"/>
          </p:cNvSpPr>
          <p:nvPr>
            <p:ph type="sldNum" sz="quarter" idx="10"/>
          </p:nvPr>
        </p:nvSpPr>
        <p:spPr/>
        <p:txBody>
          <a:bodyPr/>
          <a:lstStyle/>
          <a:p>
            <a:pPr>
              <a:defRPr/>
            </a:pPr>
            <a:fld id="{644F49D2-3A2C-4C3A-8388-8D05AF15ED1D}" type="slidenum">
              <a:rPr lang="en-US" smtClean="0"/>
              <a:pPr>
                <a:defRPr/>
              </a:pPr>
              <a:t>4</a:t>
            </a:fld>
            <a:endParaRPr lang="en-US" dirty="0"/>
          </a:p>
        </p:txBody>
      </p:sp>
    </p:spTree>
    <p:extLst>
      <p:ext uri="{BB962C8B-B14F-4D97-AF65-F5344CB8AC3E}">
        <p14:creationId xmlns:p14="http://schemas.microsoft.com/office/powerpoint/2010/main" val="3323857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6278" eaLnBrk="0" fontAlgn="base" hangingPunct="0">
              <a:spcBef>
                <a:spcPct val="30000"/>
              </a:spcBef>
              <a:spcAft>
                <a:spcPct val="0"/>
              </a:spcAft>
              <a:defRPr/>
            </a:pPr>
            <a:r>
              <a:rPr lang="en-US" i="0" dirty="0"/>
              <a:t>We want to leverage the Systems Development Lifecycle and Project Management methodologies that you are already using, not impose new ones.</a:t>
            </a:r>
          </a:p>
        </p:txBody>
      </p:sp>
      <p:sp>
        <p:nvSpPr>
          <p:cNvPr id="4" name="Slide Number Placeholder 3"/>
          <p:cNvSpPr>
            <a:spLocks noGrp="1"/>
          </p:cNvSpPr>
          <p:nvPr>
            <p:ph type="sldNum" sz="quarter" idx="10"/>
          </p:nvPr>
        </p:nvSpPr>
        <p:spPr/>
        <p:txBody>
          <a:bodyPr/>
          <a:lstStyle/>
          <a:p>
            <a:pPr>
              <a:defRPr/>
            </a:pPr>
            <a:fld id="{644F49D2-3A2C-4C3A-8388-8D05AF15ED1D}" type="slidenum">
              <a:rPr lang="en-US" smtClean="0"/>
              <a:pPr>
                <a:defRPr/>
              </a:pPr>
              <a:t>5</a:t>
            </a:fld>
            <a:endParaRPr lang="en-US" dirty="0"/>
          </a:p>
        </p:txBody>
      </p:sp>
    </p:spTree>
    <p:extLst>
      <p:ext uri="{BB962C8B-B14F-4D97-AF65-F5344CB8AC3E}">
        <p14:creationId xmlns:p14="http://schemas.microsoft.com/office/powerpoint/2010/main" val="3142774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5F00A1-C84F-4874-9081-55CD92359B60}" type="slidenum">
              <a:rPr lang="en-US" smtClean="0"/>
              <a:t>6</a:t>
            </a:fld>
            <a:endParaRPr lang="en-US" dirty="0"/>
          </a:p>
        </p:txBody>
      </p:sp>
    </p:spTree>
    <p:extLst>
      <p:ext uri="{BB962C8B-B14F-4D97-AF65-F5344CB8AC3E}">
        <p14:creationId xmlns:p14="http://schemas.microsoft.com/office/powerpoint/2010/main" val="1493248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5F00A1-C84F-4874-9081-55CD92359B60}" type="slidenum">
              <a:rPr lang="en-US" smtClean="0"/>
              <a:t>7</a:t>
            </a:fld>
            <a:endParaRPr lang="en-US" dirty="0"/>
          </a:p>
        </p:txBody>
      </p:sp>
    </p:spTree>
    <p:extLst>
      <p:ext uri="{BB962C8B-B14F-4D97-AF65-F5344CB8AC3E}">
        <p14:creationId xmlns:p14="http://schemas.microsoft.com/office/powerpoint/2010/main" val="8011691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5F00A1-C84F-4874-9081-55CD92359B60}" type="slidenum">
              <a:rPr lang="en-US" smtClean="0"/>
              <a:t>8</a:t>
            </a:fld>
            <a:endParaRPr lang="en-US" dirty="0"/>
          </a:p>
        </p:txBody>
      </p:sp>
    </p:spTree>
    <p:extLst>
      <p:ext uri="{BB962C8B-B14F-4D97-AF65-F5344CB8AC3E}">
        <p14:creationId xmlns:p14="http://schemas.microsoft.com/office/powerpoint/2010/main" val="3310525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5F00A1-C84F-4874-9081-55CD92359B60}" type="slidenum">
              <a:rPr lang="en-US" smtClean="0"/>
              <a:t>9</a:t>
            </a:fld>
            <a:endParaRPr lang="en-US" dirty="0"/>
          </a:p>
        </p:txBody>
      </p:sp>
    </p:spTree>
    <p:extLst>
      <p:ext uri="{BB962C8B-B14F-4D97-AF65-F5344CB8AC3E}">
        <p14:creationId xmlns:p14="http://schemas.microsoft.com/office/powerpoint/2010/main" val="1237268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a:solidFill>
            <a:srgbClr val="002060"/>
          </a:solidFill>
          <a:effectLst>
            <a:outerShdw dist="76200" dir="5400000" algn="t" rotWithShape="0">
              <a:srgbClr val="FFC000"/>
            </a:outerShdw>
          </a:effectLst>
        </p:spPr>
        <p:txBody>
          <a:bodyPr/>
          <a:lstStyle>
            <a:lvl1pPr>
              <a:defRPr b="1"/>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9EE7FAE-0B8A-4C84-8721-A183D659CE71}" type="datetime1">
              <a:rPr lang="en-US" smtClean="0"/>
              <a:t>09/07/2023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971247-108F-4781-8913-319514F6F075}" type="slidenum">
              <a:rPr lang="en-US" smtClean="0"/>
              <a:t>‹#›</a:t>
            </a:fld>
            <a:endParaRPr lang="en-US" dirty="0"/>
          </a:p>
        </p:txBody>
      </p:sp>
    </p:spTree>
    <p:extLst>
      <p:ext uri="{BB962C8B-B14F-4D97-AF65-F5344CB8AC3E}">
        <p14:creationId xmlns:p14="http://schemas.microsoft.com/office/powerpoint/2010/main" val="4211035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A62147-3CB7-4DC6-9DF7-5937DCF3E74D}" type="datetime1">
              <a:rPr lang="en-US" smtClean="0"/>
              <a:t>09/07/2023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971247-108F-4781-8913-319514F6F075}" type="slidenum">
              <a:rPr lang="en-US" smtClean="0"/>
              <a:t>‹#›</a:t>
            </a:fld>
            <a:endParaRPr lang="en-US" dirty="0"/>
          </a:p>
        </p:txBody>
      </p:sp>
    </p:spTree>
    <p:extLst>
      <p:ext uri="{BB962C8B-B14F-4D97-AF65-F5344CB8AC3E}">
        <p14:creationId xmlns:p14="http://schemas.microsoft.com/office/powerpoint/2010/main" val="2799684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393548-6BFD-40F4-BFAB-61A37E8358FB}" type="datetime1">
              <a:rPr lang="en-US" smtClean="0"/>
              <a:t>09/07/2023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971247-108F-4781-8913-319514F6F075}" type="slidenum">
              <a:rPr lang="en-US" smtClean="0"/>
              <a:t>‹#›</a:t>
            </a:fld>
            <a:endParaRPr lang="en-US" dirty="0"/>
          </a:p>
        </p:txBody>
      </p:sp>
    </p:spTree>
    <p:extLst>
      <p:ext uri="{BB962C8B-B14F-4D97-AF65-F5344CB8AC3E}">
        <p14:creationId xmlns:p14="http://schemas.microsoft.com/office/powerpoint/2010/main" val="2927440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rgbClr val="002060"/>
          </a:solidFill>
        </p:spPr>
        <p:txBody>
          <a:bodyPr/>
          <a:lstStyle>
            <a:lvl1pPr algn="l">
              <a:defRPr>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CE63175-5294-4EDE-BE47-55F092E70140}" type="datetime1">
              <a:rPr lang="en-US" smtClean="0"/>
              <a:t>09/07/2023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971247-108F-4781-8913-319514F6F075}" type="slidenum">
              <a:rPr lang="en-US" smtClean="0"/>
              <a:t>‹#›</a:t>
            </a:fld>
            <a:endParaRPr lang="en-US" dirty="0"/>
          </a:p>
        </p:txBody>
      </p:sp>
    </p:spTree>
    <p:extLst>
      <p:ext uri="{BB962C8B-B14F-4D97-AF65-F5344CB8AC3E}">
        <p14:creationId xmlns:p14="http://schemas.microsoft.com/office/powerpoint/2010/main" val="2336911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atin typeface="Cambria" panose="02040503050406030204" pitchFamily="18" charset="0"/>
              </a:defRPr>
            </a:lvl1pPr>
          </a:lstStyle>
          <a:p>
            <a:fld id="{9BCC217F-E76D-4CBF-AD12-D61E1A1A2272}" type="datetime1">
              <a:rPr lang="en-US" smtClean="0"/>
              <a:t>09/07/2023</a:t>
            </a:fld>
            <a:endParaRPr lang="en-US" dirty="0"/>
          </a:p>
        </p:txBody>
      </p:sp>
      <p:sp>
        <p:nvSpPr>
          <p:cNvPr id="5" name="Footer Placeholder 4"/>
          <p:cNvSpPr>
            <a:spLocks noGrp="1"/>
          </p:cNvSpPr>
          <p:nvPr>
            <p:ph type="ftr" sz="quarter" idx="11"/>
          </p:nvPr>
        </p:nvSpPr>
        <p:spPr/>
        <p:txBody>
          <a:bodyPr/>
          <a:lstStyle>
            <a:lvl1pPr>
              <a:defRPr>
                <a:latin typeface="Cambria" panose="02040503050406030204" pitchFamily="18"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Cambria" panose="02040503050406030204" pitchFamily="18" charset="0"/>
              </a:defRPr>
            </a:lvl1pPr>
          </a:lstStyle>
          <a:p>
            <a:fld id="{C5971247-108F-4781-8913-319514F6F075}" type="slidenum">
              <a:rPr lang="en-US" smtClean="0"/>
              <a:pPr/>
              <a:t>‹#›</a:t>
            </a:fld>
            <a:endParaRPr lang="en-US" dirty="0"/>
          </a:p>
        </p:txBody>
      </p:sp>
    </p:spTree>
    <p:extLst>
      <p:ext uri="{BB962C8B-B14F-4D97-AF65-F5344CB8AC3E}">
        <p14:creationId xmlns:p14="http://schemas.microsoft.com/office/powerpoint/2010/main" val="3849361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atin typeface="Cambria" panose="02040503050406030204" pitchFamily="18" charset="0"/>
              </a:defRPr>
            </a:lvl1pPr>
          </a:lstStyle>
          <a:p>
            <a:fld id="{468D2698-2593-421B-B2CD-8D961A705028}" type="datetime1">
              <a:rPr lang="en-US" smtClean="0"/>
              <a:t>09/07/2023</a:t>
            </a:fld>
            <a:endParaRPr lang="en-US" dirty="0"/>
          </a:p>
        </p:txBody>
      </p:sp>
      <p:sp>
        <p:nvSpPr>
          <p:cNvPr id="6" name="Footer Placeholder 5"/>
          <p:cNvSpPr>
            <a:spLocks noGrp="1"/>
          </p:cNvSpPr>
          <p:nvPr>
            <p:ph type="ftr" sz="quarter" idx="11"/>
          </p:nvPr>
        </p:nvSpPr>
        <p:spPr/>
        <p:txBody>
          <a:bodyPr/>
          <a:lstStyle>
            <a:lvl1pPr>
              <a:defRPr>
                <a:latin typeface="Cambria" panose="02040503050406030204" pitchFamily="18" charset="0"/>
              </a:defRPr>
            </a:lvl1pPr>
          </a:lstStyle>
          <a:p>
            <a:endParaRPr lang="en-US" dirty="0"/>
          </a:p>
        </p:txBody>
      </p:sp>
      <p:sp>
        <p:nvSpPr>
          <p:cNvPr id="7" name="Slide Number Placeholder 6"/>
          <p:cNvSpPr>
            <a:spLocks noGrp="1"/>
          </p:cNvSpPr>
          <p:nvPr>
            <p:ph type="sldNum" sz="quarter" idx="12"/>
          </p:nvPr>
        </p:nvSpPr>
        <p:spPr/>
        <p:txBody>
          <a:bodyPr/>
          <a:lstStyle>
            <a:lvl1pPr>
              <a:defRPr>
                <a:latin typeface="Cambria" panose="02040503050406030204" pitchFamily="18" charset="0"/>
              </a:defRPr>
            </a:lvl1pPr>
          </a:lstStyle>
          <a:p>
            <a:fld id="{C5971247-108F-4781-8913-319514F6F075}" type="slidenum">
              <a:rPr lang="en-US" smtClean="0"/>
              <a:pPr/>
              <a:t>‹#›</a:t>
            </a:fld>
            <a:endParaRPr lang="en-US" dirty="0"/>
          </a:p>
        </p:txBody>
      </p:sp>
    </p:spTree>
    <p:extLst>
      <p:ext uri="{BB962C8B-B14F-4D97-AF65-F5344CB8AC3E}">
        <p14:creationId xmlns:p14="http://schemas.microsoft.com/office/powerpoint/2010/main" val="2751487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2085A5A-13CF-435D-8646-918AD66B665D}" type="datetime1">
              <a:rPr lang="en-US" smtClean="0"/>
              <a:t>09/07/2023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971247-108F-4781-8913-319514F6F075}" type="slidenum">
              <a:rPr lang="en-US" smtClean="0"/>
              <a:t>‹#›</a:t>
            </a:fld>
            <a:endParaRPr lang="en-US" dirty="0"/>
          </a:p>
        </p:txBody>
      </p:sp>
    </p:spTree>
    <p:extLst>
      <p:ext uri="{BB962C8B-B14F-4D97-AF65-F5344CB8AC3E}">
        <p14:creationId xmlns:p14="http://schemas.microsoft.com/office/powerpoint/2010/main" val="1885311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9378AE-7CC1-4828-A9D2-0AE603428316}" type="datetime1">
              <a:rPr lang="en-US" smtClean="0"/>
              <a:t>09/07/2023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971247-108F-4781-8913-319514F6F075}" type="slidenum">
              <a:rPr lang="en-US" smtClean="0"/>
              <a:t>‹#›</a:t>
            </a:fld>
            <a:endParaRPr lang="en-US" dirty="0"/>
          </a:p>
        </p:txBody>
      </p:sp>
    </p:spTree>
    <p:extLst>
      <p:ext uri="{BB962C8B-B14F-4D97-AF65-F5344CB8AC3E}">
        <p14:creationId xmlns:p14="http://schemas.microsoft.com/office/powerpoint/2010/main" val="3150462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8F37AD-35CC-4905-B4AB-09280D6AFFA2}" type="datetime1">
              <a:rPr lang="en-US" smtClean="0"/>
              <a:t>09/07/2023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971247-108F-4781-8913-319514F6F075}" type="slidenum">
              <a:rPr lang="en-US" smtClean="0"/>
              <a:t>‹#›</a:t>
            </a:fld>
            <a:endParaRPr lang="en-US" dirty="0"/>
          </a:p>
        </p:txBody>
      </p:sp>
    </p:spTree>
    <p:extLst>
      <p:ext uri="{BB962C8B-B14F-4D97-AF65-F5344CB8AC3E}">
        <p14:creationId xmlns:p14="http://schemas.microsoft.com/office/powerpoint/2010/main" val="480399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D3F5E2-8C5E-4A3E-B844-A2C58308B628}" type="datetime1">
              <a:rPr lang="en-US" smtClean="0"/>
              <a:t>09/07/2023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971247-108F-4781-8913-319514F6F075}" type="slidenum">
              <a:rPr lang="en-US" smtClean="0"/>
              <a:t>‹#›</a:t>
            </a:fld>
            <a:endParaRPr lang="en-US" dirty="0"/>
          </a:p>
        </p:txBody>
      </p:sp>
    </p:spTree>
    <p:extLst>
      <p:ext uri="{BB962C8B-B14F-4D97-AF65-F5344CB8AC3E}">
        <p14:creationId xmlns:p14="http://schemas.microsoft.com/office/powerpoint/2010/main" val="1101421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F84C55-5DEE-415F-9017-23E158515890}" type="datetime1">
              <a:rPr lang="en-US" smtClean="0"/>
              <a:t>09/07/2023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971247-108F-4781-8913-319514F6F075}" type="slidenum">
              <a:rPr lang="en-US" smtClean="0"/>
              <a:t>‹#›</a:t>
            </a:fld>
            <a:endParaRPr lang="en-US" dirty="0"/>
          </a:p>
        </p:txBody>
      </p:sp>
    </p:spTree>
    <p:extLst>
      <p:ext uri="{BB962C8B-B14F-4D97-AF65-F5344CB8AC3E}">
        <p14:creationId xmlns:p14="http://schemas.microsoft.com/office/powerpoint/2010/main" val="1714591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274638"/>
            <a:ext cx="9144000" cy="1143000"/>
          </a:xfrm>
          <a:prstGeom prst="rect">
            <a:avLst/>
          </a:prstGeom>
          <a:solidFill>
            <a:srgbClr val="0F4B9A"/>
          </a:solidFill>
          <a:effectLst>
            <a:outerShdw dist="76200" dir="5400000" algn="t" rotWithShape="0">
              <a:srgbClr val="FFC000"/>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10E601-4D5A-4AEF-8328-D9F413D1AFCF}" type="datetime1">
              <a:rPr lang="en-US" smtClean="0"/>
              <a:t>09/07/2023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971247-108F-4781-8913-319514F6F075}" type="slidenum">
              <a:rPr lang="en-US" smtClean="0"/>
              <a:t>‹#›</a:t>
            </a:fld>
            <a:endParaRPr lang="en-US" dirty="0"/>
          </a:p>
        </p:txBody>
      </p:sp>
      <p:sp>
        <p:nvSpPr>
          <p:cNvPr id="7" name="TextBox 6"/>
          <p:cNvSpPr txBox="1"/>
          <p:nvPr userDrawn="1"/>
        </p:nvSpPr>
        <p:spPr>
          <a:xfrm rot="1210970">
            <a:off x="1549789" y="2502776"/>
            <a:ext cx="6586573" cy="2646878"/>
          </a:xfrm>
          <a:prstGeom prst="rect">
            <a:avLst/>
          </a:prstGeom>
          <a:noFill/>
        </p:spPr>
        <p:txBody>
          <a:bodyPr wrap="square" rtlCol="0">
            <a:spAutoFit/>
          </a:bodyPr>
          <a:lstStyle/>
          <a:p>
            <a:r>
              <a:rPr lang="en-US" sz="16600" dirty="0">
                <a:gradFill flip="none" rotWithShape="1">
                  <a:gsLst>
                    <a:gs pos="0">
                      <a:schemeClr val="accent1">
                        <a:lumMod val="56000"/>
                        <a:lumOff val="44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rPr>
              <a:t>DRAFT</a:t>
            </a:r>
          </a:p>
        </p:txBody>
      </p:sp>
    </p:spTree>
    <p:extLst>
      <p:ext uri="{BB962C8B-B14F-4D97-AF65-F5344CB8AC3E}">
        <p14:creationId xmlns:p14="http://schemas.microsoft.com/office/powerpoint/2010/main" val="1382783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3600" b="0" i="0" u="none" kern="1200">
          <a:solidFill>
            <a:schemeClr val="bg1"/>
          </a:solidFill>
          <a:latin typeface="Cambria" panose="02040503050406030204"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Cambria" panose="020405030504060302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i="0" u="none" kern="1200">
          <a:solidFill>
            <a:schemeClr val="tx1"/>
          </a:solidFill>
          <a:latin typeface="Cambria" panose="020405030504060302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Cambria" panose="020405030504060302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share.cms.gov/Office/OIT/CIOCorner/SitePages/ITGovernance.asp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21.tmp"/></Relationships>
</file>

<file path=ppt/slides/_rels/slide21.xml.rels><?xml version="1.0" encoding="UTF-8" standalone="yes"?>
<Relationships xmlns="http://schemas.openxmlformats.org/package/2006/relationships"><Relationship Id="rId3" Type="http://schemas.openxmlformats.org/officeDocument/2006/relationships/image" Target="../media/image22.tmp"/><Relationship Id="rId7" Type="http://schemas.openxmlformats.org/officeDocument/2006/relationships/image" Target="../media/image20.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25.tmp"/><Relationship Id="rId5" Type="http://schemas.openxmlformats.org/officeDocument/2006/relationships/image" Target="../media/image24.tmp"/><Relationship Id="rId4" Type="http://schemas.openxmlformats.org/officeDocument/2006/relationships/image" Target="../media/image23.tmp"/></Relationships>
</file>

<file path=ppt/slides/_rels/slide22.xml.rels><?xml version="1.0" encoding="UTF-8" standalone="yes"?>
<Relationships xmlns="http://schemas.openxmlformats.org/package/2006/relationships"><Relationship Id="rId3" Type="http://schemas.openxmlformats.org/officeDocument/2006/relationships/image" Target="../media/image26.tmp"/><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2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mailto:IT_Governance@cms.hhs.gov" TargetMode="External"/><Relationship Id="rId7" Type="http://schemas.openxmlformats.org/officeDocument/2006/relationships/hyperlink" Target="mailto:NavigatorInquiries@cms.hhs.gov"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mailto:EnterpriseArchitecture@cms.hhs.gov" TargetMode="External"/><Relationship Id="rId5" Type="http://schemas.openxmlformats.org/officeDocument/2006/relationships/hyperlink" Target="https://www.cms.gov/TLC" TargetMode="External"/><Relationship Id="rId4" Type="http://schemas.openxmlformats.org/officeDocument/2006/relationships/hyperlink" Target="mailto:CMS-TRB@cms.hhs.gov"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www.cms.gov/TLC" TargetMode="External"/><Relationship Id="rId5" Type="http://schemas.openxmlformats.org/officeDocument/2006/relationships/hyperlink" Target="mailto:ITunderscoreGovernance@cmsdothhsdotgov" TargetMode="External"/><Relationship Id="rId4" Type="http://schemas.openxmlformats.org/officeDocument/2006/relationships/hyperlink" Target="mailto:IT_Governance@cms.hhs.gov"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sv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0.sv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6.sv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1" descr="C M S Logo - This is a graphic of the C M S logo for the Office of Information Services."/>
          <p:cNvPicPr>
            <a:picLocks noChangeAspect="1"/>
          </p:cNvPicPr>
          <p:nvPr/>
        </p:nvPicPr>
        <p:blipFill rotWithShape="1">
          <a:blip r:embed="rId3" cstate="print">
            <a:extLst>
              <a:ext uri="{28A0092B-C50C-407E-A947-70E740481C1C}">
                <a14:useLocalDpi xmlns:a14="http://schemas.microsoft.com/office/drawing/2010/main" val="0"/>
              </a:ext>
            </a:extLst>
          </a:blip>
          <a:srcRect b="10737"/>
          <a:stretch/>
        </p:blipFill>
        <p:spPr>
          <a:xfrm>
            <a:off x="152399" y="228600"/>
            <a:ext cx="1884337" cy="680190"/>
          </a:xfrm>
          <a:prstGeom prst="rect">
            <a:avLst/>
          </a:prstGeom>
        </p:spPr>
      </p:pic>
      <p:pic>
        <p:nvPicPr>
          <p:cNvPr id="5" name="Picture 2" descr="Design Element for T L C - Graphic Design Image for the Target Life Cycle Process."/>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35610" y="3066231"/>
            <a:ext cx="3908390" cy="2438465"/>
          </a:xfrm>
          <a:prstGeom prst="rect">
            <a:avLst/>
          </a:prstGeom>
          <a:blipFill dpi="0" rotWithShape="1">
            <a:blip r:embed="rId5">
              <a:alphaModFix amt="0"/>
            </a:blip>
            <a:srcRect/>
            <a:tile tx="0" ty="0" sx="100000" sy="100000" flip="none" algn="tl"/>
          </a:blipFill>
        </p:spPr>
      </p:pic>
      <p:sp>
        <p:nvSpPr>
          <p:cNvPr id="12" name="Content Placeholder 4"/>
          <p:cNvSpPr>
            <a:spLocks noChangeArrowheads="1"/>
          </p:cNvSpPr>
          <p:nvPr/>
        </p:nvSpPr>
        <p:spPr bwMode="auto">
          <a:xfrm>
            <a:off x="914401" y="6277188"/>
            <a:ext cx="7086598" cy="4154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dirty="0">
                <a:ln>
                  <a:noFill/>
                </a:ln>
                <a:effectLst/>
                <a:latin typeface="Cambria" panose="02040503050406030204" pitchFamily="18" charset="0"/>
                <a:ea typeface="Calibri" pitchFamily="34" charset="0"/>
                <a:cs typeface="Times New Roman" pitchFamily="18" charset="0"/>
              </a:rPr>
              <a:t> </a:t>
            </a:r>
            <a:r>
              <a:rPr kumimoji="0" lang="en-US" sz="700" b="1" i="1" u="none" strike="noStrike" cap="none" normalizeH="0" baseline="0" dirty="0">
                <a:ln>
                  <a:noFill/>
                </a:ln>
                <a:effectLst/>
                <a:latin typeface="Cambria" panose="02040503050406030204" pitchFamily="18" charset="0"/>
                <a:ea typeface="Calibri" pitchFamily="34" charset="0"/>
                <a:cs typeface="Courier New" pitchFamily="49" charset="0"/>
              </a:rPr>
              <a:t>INFORMATION NOT RELEASABLE TO THE PUBLIC UNLESS AUTHORIZED BY LAW:  </a:t>
            </a:r>
            <a:r>
              <a:rPr kumimoji="0" lang="en-US" sz="700" b="0" i="1" u="none" strike="noStrike" cap="none" normalizeH="0" baseline="0" dirty="0">
                <a:ln>
                  <a:noFill/>
                </a:ln>
                <a:effectLst/>
                <a:latin typeface="Cambria" panose="02040503050406030204" pitchFamily="18" charset="0"/>
                <a:ea typeface="Calibri" pitchFamily="34" charset="0"/>
                <a:cs typeface="Courier New" pitchFamily="49" charset="0"/>
              </a:rPr>
              <a:t>This information has not been publicly disclosed and may be privileged and confidential.  It is for internal government use only and must not be disseminated, distributed, or copied to persons not authorized to receive the information.  Unauthorized disclosure may result in prosecution to the full extent of the law.</a:t>
            </a:r>
            <a:endParaRPr kumimoji="0" lang="en-US" sz="700" b="0" i="0" u="none" strike="noStrike" cap="none" normalizeH="0" baseline="0" dirty="0">
              <a:ln>
                <a:noFill/>
              </a:ln>
              <a:effectLst/>
              <a:latin typeface="Cambria" panose="02040503050406030204" pitchFamily="18" charset="0"/>
            </a:endParaRPr>
          </a:p>
        </p:txBody>
      </p:sp>
      <p:sp>
        <p:nvSpPr>
          <p:cNvPr id="4" name="Title 3"/>
          <p:cNvSpPr>
            <a:spLocks noGrp="1"/>
          </p:cNvSpPr>
          <p:nvPr>
            <p:ph type="ctrTitle"/>
          </p:nvPr>
        </p:nvSpPr>
        <p:spPr>
          <a:xfrm>
            <a:off x="0" y="1577975"/>
            <a:ext cx="9144000" cy="1470025"/>
          </a:xfrm>
        </p:spPr>
        <p:txBody>
          <a:bodyPr>
            <a:normAutofit/>
          </a:bodyPr>
          <a:lstStyle/>
          <a:p>
            <a:r>
              <a:rPr lang="en-US" b="0" dirty="0"/>
              <a:t>CMS IT Governance Process:</a:t>
            </a:r>
            <a:br>
              <a:rPr lang="en-US" b="0" dirty="0">
                <a:ea typeface="Cambria"/>
              </a:rPr>
            </a:br>
            <a:r>
              <a:rPr lang="en-US" b="0" dirty="0"/>
              <a:t>Intro to the Target Lifecycle</a:t>
            </a:r>
            <a:endParaRPr lang="en-US"/>
          </a:p>
        </p:txBody>
      </p:sp>
      <p:sp>
        <p:nvSpPr>
          <p:cNvPr id="2" name="Slide Number Placeholder 5"/>
          <p:cNvSpPr>
            <a:spLocks noGrp="1"/>
          </p:cNvSpPr>
          <p:nvPr>
            <p:ph type="sldNum" sz="quarter" idx="12"/>
          </p:nvPr>
        </p:nvSpPr>
        <p:spPr/>
        <p:txBody>
          <a:bodyPr/>
          <a:lstStyle/>
          <a:p>
            <a:fld id="{C5971247-108F-4781-8913-319514F6F075}" type="slidenum">
              <a:rPr lang="en-US" smtClean="0"/>
              <a:pPr/>
              <a:t>1</a:t>
            </a:fld>
            <a:endParaRPr lang="en-US" dirty="0"/>
          </a:p>
        </p:txBody>
      </p:sp>
    </p:spTree>
    <p:extLst>
      <p:ext uri="{BB962C8B-B14F-4D97-AF65-F5344CB8AC3E}">
        <p14:creationId xmlns:p14="http://schemas.microsoft.com/office/powerpoint/2010/main" val="2560222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ea typeface="Cambria" panose="02040503050406030204" pitchFamily="18" charset="0"/>
              </a:rPr>
              <a:t>GRT Purpose &amp; Goals</a:t>
            </a:r>
            <a:endParaRPr lang="en-US" dirty="0"/>
          </a:p>
        </p:txBody>
      </p:sp>
      <p:grpSp>
        <p:nvGrpSpPr>
          <p:cNvPr id="3" name="Group 2" descr="Icon representing a magnifying lens focusing on the governance review team."/>
          <p:cNvGrpSpPr/>
          <p:nvPr/>
        </p:nvGrpSpPr>
        <p:grpSpPr>
          <a:xfrm>
            <a:off x="7315201" y="1219200"/>
            <a:ext cx="1828800" cy="1295400"/>
            <a:chOff x="7315201" y="1219200"/>
            <a:chExt cx="1828800" cy="1295400"/>
          </a:xfrm>
        </p:grpSpPr>
        <p:sp>
          <p:nvSpPr>
            <p:cNvPr id="9" name="Rectangle 2" descr="Governance Review Team Image">
              <a:extLst>
                <a:ext uri="{FF2B5EF4-FFF2-40B4-BE49-F238E27FC236}">
                  <a16:creationId xmlns:a16="http://schemas.microsoft.com/office/drawing/2014/main" id="{09F5F599-D8F0-4E8F-B1BF-D179A12239AC}"/>
                </a:ext>
              </a:extLst>
            </p:cNvPr>
            <p:cNvSpPr/>
            <p:nvPr/>
          </p:nvSpPr>
          <p:spPr>
            <a:xfrm>
              <a:off x="7315201" y="1219200"/>
              <a:ext cx="1828800" cy="1295400"/>
            </a:xfrm>
            <a:custGeom>
              <a:avLst/>
              <a:gdLst>
                <a:gd name="connsiteX0" fmla="*/ 0 w 1359935"/>
                <a:gd name="connsiteY0" fmla="*/ 0 h 926352"/>
                <a:gd name="connsiteX1" fmla="*/ 1359935 w 1359935"/>
                <a:gd name="connsiteY1" fmla="*/ 0 h 926352"/>
                <a:gd name="connsiteX2" fmla="*/ 1359935 w 1359935"/>
                <a:gd name="connsiteY2" fmla="*/ 926352 h 926352"/>
                <a:gd name="connsiteX3" fmla="*/ 0 w 1359935"/>
                <a:gd name="connsiteY3" fmla="*/ 926352 h 926352"/>
                <a:gd name="connsiteX4" fmla="*/ 0 w 1359935"/>
                <a:gd name="connsiteY4" fmla="*/ 0 h 926352"/>
                <a:gd name="connsiteX0" fmla="*/ 0 w 1359935"/>
                <a:gd name="connsiteY0" fmla="*/ 0 h 926352"/>
                <a:gd name="connsiteX1" fmla="*/ 1359935 w 1359935"/>
                <a:gd name="connsiteY1" fmla="*/ 0 h 926352"/>
                <a:gd name="connsiteX2" fmla="*/ 1359935 w 1359935"/>
                <a:gd name="connsiteY2" fmla="*/ 926352 h 926352"/>
                <a:gd name="connsiteX3" fmla="*/ 217407 w 1359935"/>
                <a:gd name="connsiteY3" fmla="*/ 926292 h 926352"/>
                <a:gd name="connsiteX4" fmla="*/ 0 w 1359935"/>
                <a:gd name="connsiteY4" fmla="*/ 926352 h 926352"/>
                <a:gd name="connsiteX5" fmla="*/ 0 w 1359935"/>
                <a:gd name="connsiteY5" fmla="*/ 0 h 926352"/>
                <a:gd name="connsiteX0" fmla="*/ 0 w 1359935"/>
                <a:gd name="connsiteY0" fmla="*/ 0 h 926352"/>
                <a:gd name="connsiteX1" fmla="*/ 1359935 w 1359935"/>
                <a:gd name="connsiteY1" fmla="*/ 0 h 926352"/>
                <a:gd name="connsiteX2" fmla="*/ 1359935 w 1359935"/>
                <a:gd name="connsiteY2" fmla="*/ 926352 h 926352"/>
                <a:gd name="connsiteX3" fmla="*/ 217407 w 1359935"/>
                <a:gd name="connsiteY3" fmla="*/ 926292 h 926352"/>
                <a:gd name="connsiteX4" fmla="*/ 0 w 1359935"/>
                <a:gd name="connsiteY4" fmla="*/ 926352 h 926352"/>
                <a:gd name="connsiteX5" fmla="*/ 839 w 1359935"/>
                <a:gd name="connsiteY5" fmla="*/ 769881 h 926352"/>
                <a:gd name="connsiteX6" fmla="*/ 0 w 1359935"/>
                <a:gd name="connsiteY6" fmla="*/ 0 h 926352"/>
                <a:gd name="connsiteX0" fmla="*/ 0 w 1359935"/>
                <a:gd name="connsiteY0" fmla="*/ 0 h 926352"/>
                <a:gd name="connsiteX1" fmla="*/ 1359935 w 1359935"/>
                <a:gd name="connsiteY1" fmla="*/ 0 h 926352"/>
                <a:gd name="connsiteX2" fmla="*/ 1359935 w 1359935"/>
                <a:gd name="connsiteY2" fmla="*/ 926352 h 926352"/>
                <a:gd name="connsiteX3" fmla="*/ 217407 w 1359935"/>
                <a:gd name="connsiteY3" fmla="*/ 926292 h 926352"/>
                <a:gd name="connsiteX4" fmla="*/ 839 w 1359935"/>
                <a:gd name="connsiteY4" fmla="*/ 769881 h 926352"/>
                <a:gd name="connsiteX5" fmla="*/ 0 w 1359935"/>
                <a:gd name="connsiteY5" fmla="*/ 0 h 926352"/>
                <a:gd name="connsiteX0" fmla="*/ 23226 w 1383161"/>
                <a:gd name="connsiteY0" fmla="*/ 0 h 926352"/>
                <a:gd name="connsiteX1" fmla="*/ 1383161 w 1383161"/>
                <a:gd name="connsiteY1" fmla="*/ 0 h 926352"/>
                <a:gd name="connsiteX2" fmla="*/ 1383161 w 1383161"/>
                <a:gd name="connsiteY2" fmla="*/ 926352 h 926352"/>
                <a:gd name="connsiteX3" fmla="*/ 240633 w 1383161"/>
                <a:gd name="connsiteY3" fmla="*/ 926292 h 926352"/>
                <a:gd name="connsiteX4" fmla="*/ 2 w 1383161"/>
                <a:gd name="connsiteY4" fmla="*/ 769881 h 926352"/>
                <a:gd name="connsiteX5" fmla="*/ 23226 w 1383161"/>
                <a:gd name="connsiteY5" fmla="*/ 0 h 926352"/>
                <a:gd name="connsiteX0" fmla="*/ 0 w 1383999"/>
                <a:gd name="connsiteY0" fmla="*/ 0 h 926352"/>
                <a:gd name="connsiteX1" fmla="*/ 1383999 w 1383999"/>
                <a:gd name="connsiteY1" fmla="*/ 0 h 926352"/>
                <a:gd name="connsiteX2" fmla="*/ 1383999 w 1383999"/>
                <a:gd name="connsiteY2" fmla="*/ 926352 h 926352"/>
                <a:gd name="connsiteX3" fmla="*/ 241471 w 1383999"/>
                <a:gd name="connsiteY3" fmla="*/ 926292 h 926352"/>
                <a:gd name="connsiteX4" fmla="*/ 840 w 1383999"/>
                <a:gd name="connsiteY4" fmla="*/ 769881 h 926352"/>
                <a:gd name="connsiteX5" fmla="*/ 0 w 1383999"/>
                <a:gd name="connsiteY5" fmla="*/ 0 h 926352"/>
                <a:gd name="connsiteX0" fmla="*/ 0 w 1383999"/>
                <a:gd name="connsiteY0" fmla="*/ 0 h 927158"/>
                <a:gd name="connsiteX1" fmla="*/ 1383999 w 1383999"/>
                <a:gd name="connsiteY1" fmla="*/ 0 h 927158"/>
                <a:gd name="connsiteX2" fmla="*/ 1383999 w 1383999"/>
                <a:gd name="connsiteY2" fmla="*/ 926352 h 927158"/>
                <a:gd name="connsiteX3" fmla="*/ 241471 w 1383999"/>
                <a:gd name="connsiteY3" fmla="*/ 926292 h 927158"/>
                <a:gd name="connsiteX4" fmla="*/ 840 w 1383999"/>
                <a:gd name="connsiteY4" fmla="*/ 769881 h 927158"/>
                <a:gd name="connsiteX5" fmla="*/ 0 w 1383999"/>
                <a:gd name="connsiteY5" fmla="*/ 0 h 927158"/>
                <a:gd name="connsiteX0" fmla="*/ 0 w 1383999"/>
                <a:gd name="connsiteY0" fmla="*/ 0 h 927810"/>
                <a:gd name="connsiteX1" fmla="*/ 1383999 w 1383999"/>
                <a:gd name="connsiteY1" fmla="*/ 0 h 927810"/>
                <a:gd name="connsiteX2" fmla="*/ 1383999 w 1383999"/>
                <a:gd name="connsiteY2" fmla="*/ 926352 h 927810"/>
                <a:gd name="connsiteX3" fmla="*/ 241471 w 1383999"/>
                <a:gd name="connsiteY3" fmla="*/ 926292 h 927810"/>
                <a:gd name="connsiteX4" fmla="*/ 840 w 1383999"/>
                <a:gd name="connsiteY4" fmla="*/ 769881 h 927810"/>
                <a:gd name="connsiteX5" fmla="*/ 0 w 1383999"/>
                <a:gd name="connsiteY5" fmla="*/ 0 h 927810"/>
                <a:gd name="connsiteX0" fmla="*/ 0 w 1383999"/>
                <a:gd name="connsiteY0" fmla="*/ 0 h 927152"/>
                <a:gd name="connsiteX1" fmla="*/ 1383999 w 1383999"/>
                <a:gd name="connsiteY1" fmla="*/ 0 h 927152"/>
                <a:gd name="connsiteX2" fmla="*/ 1383999 w 1383999"/>
                <a:gd name="connsiteY2" fmla="*/ 926352 h 927152"/>
                <a:gd name="connsiteX3" fmla="*/ 241471 w 1383999"/>
                <a:gd name="connsiteY3" fmla="*/ 926292 h 927152"/>
                <a:gd name="connsiteX4" fmla="*/ 840 w 1383999"/>
                <a:gd name="connsiteY4" fmla="*/ 713734 h 927152"/>
                <a:gd name="connsiteX5" fmla="*/ 0 w 1383999"/>
                <a:gd name="connsiteY5" fmla="*/ 0 h 927152"/>
                <a:gd name="connsiteX0" fmla="*/ 0 w 1383999"/>
                <a:gd name="connsiteY0" fmla="*/ 0 h 927179"/>
                <a:gd name="connsiteX1" fmla="*/ 1383999 w 1383999"/>
                <a:gd name="connsiteY1" fmla="*/ 0 h 927179"/>
                <a:gd name="connsiteX2" fmla="*/ 1383999 w 1383999"/>
                <a:gd name="connsiteY2" fmla="*/ 926352 h 927179"/>
                <a:gd name="connsiteX3" fmla="*/ 241471 w 1383999"/>
                <a:gd name="connsiteY3" fmla="*/ 926292 h 927179"/>
                <a:gd name="connsiteX4" fmla="*/ 840 w 1383999"/>
                <a:gd name="connsiteY4" fmla="*/ 713734 h 927179"/>
                <a:gd name="connsiteX5" fmla="*/ 0 w 1383999"/>
                <a:gd name="connsiteY5" fmla="*/ 0 h 927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3999" h="927179">
                  <a:moveTo>
                    <a:pt x="0" y="0"/>
                  </a:moveTo>
                  <a:lnTo>
                    <a:pt x="1383999" y="0"/>
                  </a:lnTo>
                  <a:lnTo>
                    <a:pt x="1383999" y="926352"/>
                  </a:lnTo>
                  <a:lnTo>
                    <a:pt x="241471" y="926292"/>
                  </a:lnTo>
                  <a:cubicBezTo>
                    <a:pt x="48966" y="938323"/>
                    <a:pt x="4850" y="826030"/>
                    <a:pt x="840" y="713734"/>
                  </a:cubicBezTo>
                  <a:lnTo>
                    <a:pt x="0" y="0"/>
                  </a:lnTo>
                  <a:close/>
                </a:path>
              </a:pathLst>
            </a:custGeom>
            <a:solidFill>
              <a:srgbClr val="0052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pic>
          <p:nvPicPr>
            <p:cNvPr id="14" name="Graphic 3" descr="Target Audience">
              <a:extLst>
                <a:ext uri="{FF2B5EF4-FFF2-40B4-BE49-F238E27FC236}">
                  <a16:creationId xmlns:a16="http://schemas.microsoft.com/office/drawing/2014/main" id="{A6F83026-A542-49B3-B5B4-63F123871086}"/>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48600" y="1321697"/>
              <a:ext cx="685800" cy="685800"/>
            </a:xfrm>
            <a:prstGeom prst="rect">
              <a:avLst/>
            </a:prstGeom>
          </p:spPr>
        </p:pic>
        <p:sp>
          <p:nvSpPr>
            <p:cNvPr id="15" name="TextBox 4">
              <a:extLst>
                <a:ext uri="{FF2B5EF4-FFF2-40B4-BE49-F238E27FC236}">
                  <a16:creationId xmlns:a16="http://schemas.microsoft.com/office/drawing/2014/main" id="{20A2B7DF-7801-47BA-B64D-478ECC2B4416}"/>
                </a:ext>
              </a:extLst>
            </p:cNvPr>
            <p:cNvSpPr txBox="1"/>
            <p:nvPr/>
          </p:nvSpPr>
          <p:spPr>
            <a:xfrm>
              <a:off x="7429065" y="1924309"/>
              <a:ext cx="1601071"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Governance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Review Team</a:t>
              </a:r>
            </a:p>
          </p:txBody>
        </p:sp>
      </p:grpSp>
      <p:sp>
        <p:nvSpPr>
          <p:cNvPr id="6" name="Content Placeholder 3"/>
          <p:cNvSpPr txBox="1">
            <a:spLocks noChangeArrowheads="1"/>
          </p:cNvSpPr>
          <p:nvPr/>
        </p:nvSpPr>
        <p:spPr>
          <a:xfrm>
            <a:off x="619538" y="2456114"/>
            <a:ext cx="7904922" cy="244628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Cambria" panose="020405030504060302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i="0" u="none" kern="1200">
                <a:solidFill>
                  <a:schemeClr val="tx1"/>
                </a:solidFill>
                <a:latin typeface="Cambria" panose="020405030504060302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Cambria" panose="020405030504060302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90000"/>
              </a:lnSpc>
              <a:buFont typeface="Wingdings" panose="05000000000000000000" pitchFamily="2" charset="2"/>
              <a:buChar char="Ø"/>
            </a:pPr>
            <a:r>
              <a:rPr lang="en-US" sz="2400" dirty="0">
                <a:ea typeface="ＭＳ Ｐゴシック" pitchFamily="34" charset="-128"/>
              </a:rPr>
              <a:t>Advises Project Teams:</a:t>
            </a:r>
          </a:p>
          <a:p>
            <a:pPr lvl="1">
              <a:lnSpc>
                <a:spcPct val="90000"/>
              </a:lnSpc>
              <a:buFont typeface="Arial" panose="020B0604020202020204" pitchFamily="34" charset="0"/>
              <a:buChar char="•"/>
            </a:pPr>
            <a:r>
              <a:rPr lang="en-US" sz="2400" dirty="0">
                <a:ea typeface="ＭＳ Ｐゴシック" pitchFamily="34" charset="-128"/>
              </a:rPr>
              <a:t>How to proceed through the IT Governance process</a:t>
            </a:r>
          </a:p>
          <a:p>
            <a:pPr lvl="1">
              <a:lnSpc>
                <a:spcPct val="90000"/>
              </a:lnSpc>
              <a:buFont typeface="Arial" panose="020B0604020202020204" pitchFamily="34" charset="0"/>
              <a:buChar char="•"/>
            </a:pPr>
            <a:r>
              <a:rPr lang="en-US" sz="2400" dirty="0">
                <a:ea typeface="ＭＳ Ｐゴシック" pitchFamily="34" charset="-128"/>
              </a:rPr>
              <a:t>What resources are available to help</a:t>
            </a:r>
          </a:p>
          <a:p>
            <a:pPr lvl="1">
              <a:lnSpc>
                <a:spcPct val="90000"/>
              </a:lnSpc>
              <a:buFont typeface="Arial" panose="020B0604020202020204" pitchFamily="34" charset="0"/>
              <a:buChar char="•"/>
            </a:pPr>
            <a:r>
              <a:rPr lang="en-US" sz="2400" dirty="0">
                <a:ea typeface="ＭＳ Ｐゴシック" pitchFamily="34" charset="-128"/>
              </a:rPr>
              <a:t>How to properly develop and document their Business Case and Alternatives Analysis</a:t>
            </a:r>
          </a:p>
          <a:p>
            <a:pPr lvl="1">
              <a:lnSpc>
                <a:spcPct val="90000"/>
              </a:lnSpc>
              <a:buFont typeface="Arial" panose="020B0604020202020204" pitchFamily="34" charset="0"/>
              <a:buChar char="•"/>
            </a:pPr>
            <a:r>
              <a:rPr lang="en-US" sz="2400" dirty="0">
                <a:ea typeface="ＭＳ Ｐゴシック" pitchFamily="34" charset="-128"/>
              </a:rPr>
              <a:t>How to adhere to required governance oversight</a:t>
            </a:r>
            <a:endParaRPr lang="en-US" sz="2000" dirty="0">
              <a:ea typeface="ＭＳ Ｐゴシック" pitchFamily="34" charset="-128"/>
            </a:endParaRPr>
          </a:p>
        </p:txBody>
      </p:sp>
      <p:sp>
        <p:nvSpPr>
          <p:cNvPr id="10" name="Content Placeholder 4">
            <a:extLst>
              <a:ext uri="{FF2B5EF4-FFF2-40B4-BE49-F238E27FC236}">
                <a16:creationId xmlns:a16="http://schemas.microsoft.com/office/drawing/2014/main" id="{C508182F-7B91-47DF-925D-718004D689FE}"/>
              </a:ext>
            </a:extLst>
          </p:cNvPr>
          <p:cNvSpPr/>
          <p:nvPr/>
        </p:nvSpPr>
        <p:spPr>
          <a:xfrm rot="5400000">
            <a:off x="4029124" y="2557727"/>
            <a:ext cx="1085750" cy="6981715"/>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2000" dirty="0">
                <a:solidFill>
                  <a:schemeClr val="tx1"/>
                </a:solidFill>
                <a:latin typeface="Cambria" panose="02040503050406030204" pitchFamily="18" charset="0"/>
                <a:ea typeface="Cambria" panose="02040503050406030204" pitchFamily="18" charset="0"/>
              </a:rPr>
              <a:t>The Project Team is responsible for documenting the proposed solutions in their Business Case, for presentation to the Governance Review Board (GRB)</a:t>
            </a:r>
          </a:p>
        </p:txBody>
      </p:sp>
      <p:sp>
        <p:nvSpPr>
          <p:cNvPr id="4" name="Slide Number Placeholder 5"/>
          <p:cNvSpPr>
            <a:spLocks noGrp="1"/>
          </p:cNvSpPr>
          <p:nvPr>
            <p:ph type="sldNum" sz="quarter" idx="12"/>
          </p:nvPr>
        </p:nvSpPr>
        <p:spPr/>
        <p:txBody>
          <a:bodyPr/>
          <a:lstStyle/>
          <a:p>
            <a:fld id="{C5971247-108F-4781-8913-319514F6F075}" type="slidenum">
              <a:rPr lang="en-US" smtClean="0"/>
              <a:t>10</a:t>
            </a:fld>
            <a:endParaRPr lang="en-US" dirty="0"/>
          </a:p>
        </p:txBody>
      </p:sp>
      <p:sp>
        <p:nvSpPr>
          <p:cNvPr id="5" name="Rectangle 4"/>
          <p:cNvSpPr/>
          <p:nvPr/>
        </p:nvSpPr>
        <p:spPr>
          <a:xfrm>
            <a:off x="619538" y="1543882"/>
            <a:ext cx="5802486" cy="584775"/>
          </a:xfrm>
          <a:prstGeom prst="rect">
            <a:avLst/>
          </a:prstGeom>
        </p:spPr>
        <p:txBody>
          <a:bodyPr wrap="none">
            <a:spAutoFit/>
          </a:bodyPr>
          <a:lstStyle/>
          <a:p>
            <a:r>
              <a:rPr lang="en-US" sz="3200" b="1" dirty="0">
                <a:latin typeface="Cambria" panose="02040503050406030204" pitchFamily="18" charset="0"/>
                <a:ea typeface="Cambria" panose="02040503050406030204" pitchFamily="18" charset="0"/>
              </a:rPr>
              <a:t>The Governance Review Team</a:t>
            </a:r>
          </a:p>
        </p:txBody>
      </p:sp>
    </p:spTree>
    <p:extLst>
      <p:ext uri="{BB962C8B-B14F-4D97-AF65-F5344CB8AC3E}">
        <p14:creationId xmlns:p14="http://schemas.microsoft.com/office/powerpoint/2010/main" val="1211312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ea typeface="Cambria" panose="02040503050406030204" pitchFamily="18" charset="0"/>
              </a:rPr>
              <a:t>Governance Review Team (GRT)</a:t>
            </a:r>
            <a:endParaRPr lang="en-US" dirty="0"/>
          </a:p>
        </p:txBody>
      </p:sp>
      <p:sp>
        <p:nvSpPr>
          <p:cNvPr id="4" name="Slide Number Placeholder 5"/>
          <p:cNvSpPr>
            <a:spLocks noGrp="1"/>
          </p:cNvSpPr>
          <p:nvPr>
            <p:ph type="sldNum" sz="quarter" idx="12"/>
          </p:nvPr>
        </p:nvSpPr>
        <p:spPr/>
        <p:txBody>
          <a:bodyPr/>
          <a:lstStyle/>
          <a:p>
            <a:fld id="{C5971247-108F-4781-8913-319514F6F075}" type="slidenum">
              <a:rPr lang="en-US" smtClean="0"/>
              <a:t>11</a:t>
            </a:fld>
            <a:endParaRPr lang="en-US" dirty="0"/>
          </a:p>
        </p:txBody>
      </p:sp>
      <p:sp>
        <p:nvSpPr>
          <p:cNvPr id="31" name="Content Placeholder 4">
            <a:extLst>
              <a:ext uri="{FF2B5EF4-FFF2-40B4-BE49-F238E27FC236}">
                <a16:creationId xmlns:a16="http://schemas.microsoft.com/office/drawing/2014/main" id="{C508182F-7B91-47DF-925D-718004D689FE}"/>
              </a:ext>
            </a:extLst>
          </p:cNvPr>
          <p:cNvSpPr/>
          <p:nvPr/>
        </p:nvSpPr>
        <p:spPr>
          <a:xfrm rot="5400000">
            <a:off x="4022675" y="2270075"/>
            <a:ext cx="761999" cy="7956651"/>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lvl="0" algn="ctr"/>
            <a:r>
              <a:rPr lang="en-US" sz="2000" dirty="0">
                <a:solidFill>
                  <a:prstClr val="black"/>
                </a:solidFill>
                <a:latin typeface="Cambria" panose="02040503050406030204" pitchFamily="18" charset="0"/>
                <a:ea typeface="Cambria" panose="02040503050406030204" pitchFamily="18" charset="0"/>
              </a:rPr>
              <a:t>Component representatives who have expertise in particular technical solutions may join the GRT as needed</a:t>
            </a:r>
          </a:p>
        </p:txBody>
      </p:sp>
      <p:grpSp>
        <p:nvGrpSpPr>
          <p:cNvPr id="32" name="Group 3" descr="Icon of the teams and organizations in a diagram representing the G R T. The teams and organizations are:&#10;&#10;Enterprise Architecture.&#10;Technical Review Board.&#10;Security &amp; Privacy.&#10;Shared Services.&#10;I T governance.&#10;Infrastructure.&#10;C P I C.&#10;O A G M.&#10;O F M.&#10;OSORA."/>
          <p:cNvGrpSpPr/>
          <p:nvPr/>
        </p:nvGrpSpPr>
        <p:grpSpPr>
          <a:xfrm>
            <a:off x="125528" y="1300686"/>
            <a:ext cx="7619998" cy="4474641"/>
            <a:chOff x="491892" y="1489613"/>
            <a:chExt cx="7652178" cy="4323490"/>
          </a:xfrm>
        </p:grpSpPr>
        <p:sp>
          <p:nvSpPr>
            <p:cNvPr id="33" name="Oval 4">
              <a:extLst>
                <a:ext uri="{FF2B5EF4-FFF2-40B4-BE49-F238E27FC236}">
                  <a16:creationId xmlns:a16="http://schemas.microsoft.com/office/drawing/2014/main" id="{DAE2094D-A2AE-4A39-8B39-0CBE9384463D}"/>
                </a:ext>
              </a:extLst>
            </p:cNvPr>
            <p:cNvSpPr/>
            <p:nvPr/>
          </p:nvSpPr>
          <p:spPr>
            <a:xfrm>
              <a:off x="2907318" y="3284800"/>
              <a:ext cx="2396304" cy="857950"/>
            </a:xfrm>
            <a:prstGeom prst="ellipse">
              <a:avLst/>
            </a:prstGeom>
            <a:solidFill>
              <a:srgbClr val="3D3E58"/>
            </a:solidFill>
            <a:ln w="9525" cap="flat" cmpd="sng" algn="ctr">
              <a:noFill/>
              <a:prstDash val="solid"/>
            </a:ln>
            <a:effectLst/>
          </p:spPr>
          <p:txBody>
            <a:bodyPr rtlCol="0" anchor="ctr"/>
            <a:lstStyle/>
            <a:p>
              <a:pPr algn="ctr" defTabSz="457200">
                <a:defRPr/>
              </a:pPr>
              <a:r>
                <a:rPr lang="en-US" sz="2000" b="1" kern="0" dirty="0">
                  <a:solidFill>
                    <a:srgbClr val="FFFFFF"/>
                  </a:solidFill>
                  <a:latin typeface="Cambria" panose="02040503050406030204" pitchFamily="18" charset="0"/>
                  <a:ea typeface="Cambria" panose="02040503050406030204" pitchFamily="18" charset="0"/>
                </a:rPr>
                <a:t>GRT   </a:t>
              </a:r>
              <a:r>
                <a:rPr lang="en-US" sz="1400" b="1" kern="0" dirty="0">
                  <a:solidFill>
                    <a:srgbClr val="FFFFFF"/>
                  </a:solidFill>
                  <a:latin typeface="Cambria" panose="02040503050406030204" pitchFamily="18" charset="0"/>
                  <a:ea typeface="Cambria" panose="02040503050406030204" pitchFamily="18" charset="0"/>
                </a:rPr>
                <a:t>Governance Review Team</a:t>
              </a:r>
            </a:p>
          </p:txBody>
        </p:sp>
        <p:sp>
          <p:nvSpPr>
            <p:cNvPr id="34" name="Oval 5">
              <a:extLst>
                <a:ext uri="{FF2B5EF4-FFF2-40B4-BE49-F238E27FC236}">
                  <a16:creationId xmlns:a16="http://schemas.microsoft.com/office/drawing/2014/main" id="{CEC8CCBA-1FB6-44AF-8422-0693933EE1E9}"/>
                </a:ext>
              </a:extLst>
            </p:cNvPr>
            <p:cNvSpPr/>
            <p:nvPr/>
          </p:nvSpPr>
          <p:spPr>
            <a:xfrm>
              <a:off x="2938994" y="1489613"/>
              <a:ext cx="2332954" cy="742929"/>
            </a:xfrm>
            <a:prstGeom prst="ellipse">
              <a:avLst/>
            </a:prstGeom>
            <a:solidFill>
              <a:srgbClr val="FFFFFF"/>
            </a:solidFill>
            <a:ln w="25400" cap="flat" cmpd="sng" algn="ctr">
              <a:solidFill>
                <a:srgbClr val="3D3E58"/>
              </a:solidFill>
              <a:prstDash val="solid"/>
            </a:ln>
            <a:effectLst/>
          </p:spPr>
          <p:txBody>
            <a:bodyPr rtlCol="0" anchor="ctr"/>
            <a:lstStyle/>
            <a:p>
              <a:pPr algn="ctr" defTabSz="457200">
                <a:defRPr/>
              </a:pPr>
              <a:r>
                <a:rPr lang="en-US" sz="2000" kern="0" dirty="0">
                  <a:solidFill>
                    <a:srgbClr val="3D3E58"/>
                  </a:solidFill>
                  <a:latin typeface="Cambria" panose="02040503050406030204" pitchFamily="18" charset="0"/>
                  <a:ea typeface="Cambria" panose="02040503050406030204" pitchFamily="18" charset="0"/>
                </a:rPr>
                <a:t>Enterprise Architecture</a:t>
              </a:r>
            </a:p>
          </p:txBody>
        </p:sp>
        <p:sp>
          <p:nvSpPr>
            <p:cNvPr id="35" name="Oval 6">
              <a:extLst>
                <a:ext uri="{FF2B5EF4-FFF2-40B4-BE49-F238E27FC236}">
                  <a16:creationId xmlns:a16="http://schemas.microsoft.com/office/drawing/2014/main" id="{1287E6D8-1FD1-4F24-BE15-E69EFC5F262C}"/>
                </a:ext>
              </a:extLst>
            </p:cNvPr>
            <p:cNvSpPr/>
            <p:nvPr/>
          </p:nvSpPr>
          <p:spPr>
            <a:xfrm>
              <a:off x="4720821" y="2036701"/>
              <a:ext cx="2427453" cy="742929"/>
            </a:xfrm>
            <a:prstGeom prst="ellipse">
              <a:avLst/>
            </a:prstGeom>
            <a:solidFill>
              <a:srgbClr val="FFFFFF"/>
            </a:solidFill>
            <a:ln w="25400" cap="flat" cmpd="sng" algn="ctr">
              <a:solidFill>
                <a:srgbClr val="3D3E58"/>
              </a:solidFill>
              <a:prstDash val="solid"/>
            </a:ln>
            <a:effectLst/>
          </p:spPr>
          <p:txBody>
            <a:bodyPr rtlCol="0" anchor="ctr"/>
            <a:lstStyle/>
            <a:p>
              <a:pPr algn="ctr" defTabSz="457200">
                <a:defRPr/>
              </a:pPr>
              <a:r>
                <a:rPr lang="en-US" sz="2000" kern="0" dirty="0">
                  <a:solidFill>
                    <a:srgbClr val="3D3E58"/>
                  </a:solidFill>
                  <a:latin typeface="Cambria" panose="02040503050406030204" pitchFamily="18" charset="0"/>
                  <a:ea typeface="Cambria" panose="02040503050406030204" pitchFamily="18" charset="0"/>
                </a:rPr>
                <a:t>Technical Review Board</a:t>
              </a:r>
            </a:p>
          </p:txBody>
        </p:sp>
        <p:sp>
          <p:nvSpPr>
            <p:cNvPr id="36" name="Oval 7">
              <a:extLst>
                <a:ext uri="{FF2B5EF4-FFF2-40B4-BE49-F238E27FC236}">
                  <a16:creationId xmlns:a16="http://schemas.microsoft.com/office/drawing/2014/main" id="{BAC13DEB-F0E8-4538-9FCB-11D1EB44F24A}"/>
                </a:ext>
              </a:extLst>
            </p:cNvPr>
            <p:cNvSpPr/>
            <p:nvPr/>
          </p:nvSpPr>
          <p:spPr>
            <a:xfrm>
              <a:off x="6031618" y="2913336"/>
              <a:ext cx="2112452" cy="742929"/>
            </a:xfrm>
            <a:prstGeom prst="ellipse">
              <a:avLst/>
            </a:prstGeom>
            <a:solidFill>
              <a:srgbClr val="FFFFFF"/>
            </a:solidFill>
            <a:ln w="25400" cap="flat" cmpd="sng" algn="ctr">
              <a:solidFill>
                <a:srgbClr val="3D3E58"/>
              </a:solidFill>
              <a:prstDash val="solid"/>
            </a:ln>
            <a:effectLst/>
          </p:spPr>
          <p:txBody>
            <a:bodyPr rtlCol="0" anchor="ctr"/>
            <a:lstStyle/>
            <a:p>
              <a:pPr algn="ctr" defTabSz="457200">
                <a:defRPr/>
              </a:pPr>
              <a:r>
                <a:rPr lang="en-US" sz="2000" kern="0" dirty="0">
                  <a:solidFill>
                    <a:srgbClr val="3D3E58"/>
                  </a:solidFill>
                  <a:latin typeface="Cambria" panose="02040503050406030204" pitchFamily="18" charset="0"/>
                  <a:ea typeface="Cambria" panose="02040503050406030204" pitchFamily="18" charset="0"/>
                </a:rPr>
                <a:t>Security &amp; Privacy</a:t>
              </a:r>
            </a:p>
          </p:txBody>
        </p:sp>
        <p:sp>
          <p:nvSpPr>
            <p:cNvPr id="40" name="Oval 8">
              <a:extLst>
                <a:ext uri="{FF2B5EF4-FFF2-40B4-BE49-F238E27FC236}">
                  <a16:creationId xmlns:a16="http://schemas.microsoft.com/office/drawing/2014/main" id="{E27BC51E-D247-4FE2-B320-7695227E205A}"/>
                </a:ext>
              </a:extLst>
            </p:cNvPr>
            <p:cNvSpPr/>
            <p:nvPr/>
          </p:nvSpPr>
          <p:spPr>
            <a:xfrm>
              <a:off x="5955418" y="3829071"/>
              <a:ext cx="2112452" cy="742929"/>
            </a:xfrm>
            <a:prstGeom prst="ellipse">
              <a:avLst/>
            </a:prstGeom>
            <a:solidFill>
              <a:srgbClr val="FFFFFF"/>
            </a:solidFill>
            <a:ln w="25400" cap="flat" cmpd="sng" algn="ctr">
              <a:solidFill>
                <a:srgbClr val="3D3E58"/>
              </a:solidFill>
              <a:prstDash val="solid"/>
            </a:ln>
            <a:effectLst/>
          </p:spPr>
          <p:txBody>
            <a:bodyPr rtlCol="0" anchor="ctr"/>
            <a:lstStyle/>
            <a:p>
              <a:pPr algn="ctr" defTabSz="457200">
                <a:defRPr/>
              </a:pPr>
              <a:r>
                <a:rPr lang="en-US" sz="2000" kern="0" dirty="0">
                  <a:solidFill>
                    <a:srgbClr val="3D3E58"/>
                  </a:solidFill>
                  <a:latin typeface="Cambria" panose="02040503050406030204" pitchFamily="18" charset="0"/>
                  <a:ea typeface="Cambria" panose="02040503050406030204" pitchFamily="18" charset="0"/>
                </a:rPr>
                <a:t>Shared Services</a:t>
              </a:r>
            </a:p>
          </p:txBody>
        </p:sp>
        <p:sp>
          <p:nvSpPr>
            <p:cNvPr id="41" name="Oval 9">
              <a:extLst>
                <a:ext uri="{FF2B5EF4-FFF2-40B4-BE49-F238E27FC236}">
                  <a16:creationId xmlns:a16="http://schemas.microsoft.com/office/drawing/2014/main" id="{176E7F34-91FE-41DF-81B5-7308C8568619}"/>
                </a:ext>
              </a:extLst>
            </p:cNvPr>
            <p:cNvSpPr/>
            <p:nvPr/>
          </p:nvSpPr>
          <p:spPr>
            <a:xfrm>
              <a:off x="5351568" y="4743471"/>
              <a:ext cx="2331338" cy="742929"/>
            </a:xfrm>
            <a:prstGeom prst="ellipse">
              <a:avLst/>
            </a:prstGeom>
            <a:solidFill>
              <a:srgbClr val="FFFFFF"/>
            </a:solidFill>
            <a:ln w="25400" cap="flat" cmpd="sng" algn="ctr">
              <a:solidFill>
                <a:srgbClr val="3D3E58"/>
              </a:solidFill>
              <a:prstDash val="solid"/>
            </a:ln>
            <a:effectLst/>
          </p:spPr>
          <p:txBody>
            <a:bodyPr rtlCol="0" anchor="ctr"/>
            <a:lstStyle/>
            <a:p>
              <a:pPr algn="ctr" defTabSz="457200">
                <a:defRPr/>
              </a:pPr>
              <a:r>
                <a:rPr lang="en-US" sz="2000" kern="0" dirty="0">
                  <a:solidFill>
                    <a:srgbClr val="3D3E58"/>
                  </a:solidFill>
                  <a:latin typeface="Cambria" panose="02040503050406030204" pitchFamily="18" charset="0"/>
                  <a:ea typeface="Cambria" panose="02040503050406030204" pitchFamily="18" charset="0"/>
                </a:rPr>
                <a:t>Accessibility</a:t>
              </a:r>
            </a:p>
          </p:txBody>
        </p:sp>
        <p:sp>
          <p:nvSpPr>
            <p:cNvPr id="42" name="Oval 10">
              <a:extLst>
                <a:ext uri="{FF2B5EF4-FFF2-40B4-BE49-F238E27FC236}">
                  <a16:creationId xmlns:a16="http://schemas.microsoft.com/office/drawing/2014/main" id="{355FE240-A088-4D32-8F1F-398FE3759983}"/>
                </a:ext>
              </a:extLst>
            </p:cNvPr>
            <p:cNvSpPr/>
            <p:nvPr/>
          </p:nvSpPr>
          <p:spPr>
            <a:xfrm>
              <a:off x="2903838" y="5070174"/>
              <a:ext cx="2447730" cy="742929"/>
            </a:xfrm>
            <a:prstGeom prst="ellipse">
              <a:avLst/>
            </a:prstGeom>
            <a:solidFill>
              <a:srgbClr val="FFFFFF"/>
            </a:solidFill>
            <a:ln w="25400" cap="flat" cmpd="sng" algn="ctr">
              <a:solidFill>
                <a:srgbClr val="3D3E58"/>
              </a:solidFill>
              <a:prstDash val="solid"/>
            </a:ln>
            <a:effectLst/>
          </p:spPr>
          <p:txBody>
            <a:bodyPr rtlCol="0" anchor="ctr"/>
            <a:lstStyle/>
            <a:p>
              <a:pPr algn="ctr" defTabSz="457200">
                <a:defRPr/>
              </a:pPr>
              <a:r>
                <a:rPr lang="en-US" sz="2000" kern="0" dirty="0">
                  <a:solidFill>
                    <a:srgbClr val="3D3E58"/>
                  </a:solidFill>
                  <a:latin typeface="Cambria" panose="02040503050406030204" pitchFamily="18" charset="0"/>
                  <a:ea typeface="Cambria" panose="02040503050406030204" pitchFamily="18" charset="0"/>
                </a:rPr>
                <a:t>Infrastructure</a:t>
              </a:r>
            </a:p>
          </p:txBody>
        </p:sp>
        <p:sp>
          <p:nvSpPr>
            <p:cNvPr id="43" name="Oval 11">
              <a:extLst>
                <a:ext uri="{FF2B5EF4-FFF2-40B4-BE49-F238E27FC236}">
                  <a16:creationId xmlns:a16="http://schemas.microsoft.com/office/drawing/2014/main" id="{49E57A9D-58E1-4B6E-B2AE-D7D4E4761898}"/>
                </a:ext>
              </a:extLst>
            </p:cNvPr>
            <p:cNvSpPr/>
            <p:nvPr/>
          </p:nvSpPr>
          <p:spPr>
            <a:xfrm>
              <a:off x="842812" y="4743471"/>
              <a:ext cx="2112452" cy="742929"/>
            </a:xfrm>
            <a:prstGeom prst="ellipse">
              <a:avLst/>
            </a:prstGeom>
            <a:solidFill>
              <a:srgbClr val="FFFFFF"/>
            </a:solidFill>
            <a:ln w="25400" cap="flat" cmpd="sng" algn="ctr">
              <a:solidFill>
                <a:srgbClr val="3D3E58"/>
              </a:solidFill>
              <a:prstDash val="solid"/>
            </a:ln>
            <a:effectLst/>
          </p:spPr>
          <p:txBody>
            <a:bodyPr rtlCol="0" anchor="ctr"/>
            <a:lstStyle/>
            <a:p>
              <a:pPr algn="ctr" defTabSz="457200">
                <a:defRPr/>
              </a:pPr>
              <a:r>
                <a:rPr lang="en-US" kern="0" dirty="0">
                  <a:solidFill>
                    <a:srgbClr val="3D3E58"/>
                  </a:solidFill>
                  <a:latin typeface="Cambria" panose="02040503050406030204" pitchFamily="18" charset="0"/>
                  <a:ea typeface="Cambria" panose="02040503050406030204" pitchFamily="18" charset="0"/>
                </a:rPr>
                <a:t>Investment Management</a:t>
              </a:r>
            </a:p>
          </p:txBody>
        </p:sp>
        <p:sp>
          <p:nvSpPr>
            <p:cNvPr id="44" name="Oval 12">
              <a:extLst>
                <a:ext uri="{FF2B5EF4-FFF2-40B4-BE49-F238E27FC236}">
                  <a16:creationId xmlns:a16="http://schemas.microsoft.com/office/drawing/2014/main" id="{F4A8CF57-224D-4DCC-B040-E68AA42E562E}"/>
                </a:ext>
              </a:extLst>
            </p:cNvPr>
            <p:cNvSpPr/>
            <p:nvPr/>
          </p:nvSpPr>
          <p:spPr>
            <a:xfrm>
              <a:off x="491892" y="3771285"/>
              <a:ext cx="2112452" cy="742929"/>
            </a:xfrm>
            <a:prstGeom prst="ellipse">
              <a:avLst/>
            </a:prstGeom>
            <a:solidFill>
              <a:srgbClr val="FFFFFF"/>
            </a:solidFill>
            <a:ln w="25400" cap="flat" cmpd="sng" algn="ctr">
              <a:solidFill>
                <a:srgbClr val="3D3E58"/>
              </a:solidFill>
              <a:prstDash val="solid"/>
            </a:ln>
            <a:effectLst/>
          </p:spPr>
          <p:txBody>
            <a:bodyPr rtlCol="0" anchor="ctr"/>
            <a:lstStyle/>
            <a:p>
              <a:pPr algn="ctr" defTabSz="457200">
                <a:defRPr/>
              </a:pPr>
              <a:r>
                <a:rPr lang="en-US" kern="0" dirty="0">
                  <a:solidFill>
                    <a:srgbClr val="3D3E58"/>
                  </a:solidFill>
                  <a:latin typeface="Cambria" panose="02040503050406030204" pitchFamily="18" charset="0"/>
                  <a:ea typeface="Cambria" panose="02040503050406030204" pitchFamily="18" charset="0"/>
                </a:rPr>
                <a:t>Acquisitions</a:t>
              </a:r>
            </a:p>
          </p:txBody>
        </p:sp>
        <p:sp>
          <p:nvSpPr>
            <p:cNvPr id="62" name="Oval 13">
              <a:extLst>
                <a:ext uri="{FF2B5EF4-FFF2-40B4-BE49-F238E27FC236}">
                  <a16:creationId xmlns:a16="http://schemas.microsoft.com/office/drawing/2014/main" id="{6C2BB4C1-9706-4B21-BBC2-6ACB3E352872}"/>
                </a:ext>
              </a:extLst>
            </p:cNvPr>
            <p:cNvSpPr/>
            <p:nvPr/>
          </p:nvSpPr>
          <p:spPr>
            <a:xfrm>
              <a:off x="498280" y="2913336"/>
              <a:ext cx="2112452" cy="742929"/>
            </a:xfrm>
            <a:prstGeom prst="ellipse">
              <a:avLst/>
            </a:prstGeom>
            <a:solidFill>
              <a:srgbClr val="FFFFFF"/>
            </a:solidFill>
            <a:ln w="25400" cap="flat" cmpd="sng" algn="ctr">
              <a:solidFill>
                <a:srgbClr val="3D3E58"/>
              </a:solidFill>
              <a:prstDash val="solid"/>
            </a:ln>
            <a:effectLst/>
          </p:spPr>
          <p:txBody>
            <a:bodyPr rtlCol="0" anchor="ctr"/>
            <a:lstStyle/>
            <a:p>
              <a:pPr algn="ctr" defTabSz="457200">
                <a:defRPr/>
              </a:pPr>
              <a:r>
                <a:rPr lang="en-US" kern="0" dirty="0">
                  <a:solidFill>
                    <a:srgbClr val="3D3E58"/>
                  </a:solidFill>
                  <a:latin typeface="Cambria" panose="02040503050406030204" pitchFamily="18" charset="0"/>
                  <a:ea typeface="Cambria" panose="02040503050406030204" pitchFamily="18" charset="0"/>
                </a:rPr>
                <a:t>Financial Management</a:t>
              </a:r>
            </a:p>
          </p:txBody>
        </p:sp>
        <p:sp>
          <p:nvSpPr>
            <p:cNvPr id="63" name="Oval 14">
              <a:extLst>
                <a:ext uri="{FF2B5EF4-FFF2-40B4-BE49-F238E27FC236}">
                  <a16:creationId xmlns:a16="http://schemas.microsoft.com/office/drawing/2014/main" id="{D41B5C9C-0142-4C63-919E-671FAE932866}"/>
                </a:ext>
              </a:extLst>
            </p:cNvPr>
            <p:cNvSpPr/>
            <p:nvPr/>
          </p:nvSpPr>
          <p:spPr>
            <a:xfrm>
              <a:off x="1062667" y="1961477"/>
              <a:ext cx="2112452" cy="742929"/>
            </a:xfrm>
            <a:prstGeom prst="ellipse">
              <a:avLst/>
            </a:prstGeom>
            <a:solidFill>
              <a:srgbClr val="FFFFFF"/>
            </a:solidFill>
            <a:ln w="25400" cap="flat" cmpd="sng" algn="ctr">
              <a:solidFill>
                <a:srgbClr val="3D3E58"/>
              </a:solidFill>
              <a:prstDash val="solid"/>
            </a:ln>
            <a:effectLst/>
          </p:spPr>
          <p:txBody>
            <a:bodyPr rtlCol="0" anchor="ctr"/>
            <a:lstStyle/>
            <a:p>
              <a:pPr algn="ctr" defTabSz="457200">
                <a:defRPr/>
              </a:pPr>
              <a:r>
                <a:rPr lang="en-US" kern="0" dirty="0">
                  <a:solidFill>
                    <a:srgbClr val="3D3E58"/>
                  </a:solidFill>
                  <a:latin typeface="Cambria" panose="02040503050406030204" pitchFamily="18" charset="0"/>
                  <a:ea typeface="Cambria" panose="02040503050406030204" pitchFamily="18" charset="0"/>
                </a:rPr>
                <a:t>Records Management</a:t>
              </a:r>
            </a:p>
          </p:txBody>
        </p:sp>
        <p:cxnSp>
          <p:nvCxnSpPr>
            <p:cNvPr id="64" name="Straight Connector 15" descr="Decorative line">
              <a:extLst>
                <a:ext uri="{FF2B5EF4-FFF2-40B4-BE49-F238E27FC236}">
                  <a16:creationId xmlns:a16="http://schemas.microsoft.com/office/drawing/2014/main" id="{7DE9F282-C554-47D5-9A38-27943B071FD2}"/>
                </a:ext>
                <a:ext uri="{C183D7F6-B498-43B3-948B-1728B52AA6E4}">
                  <adec:decorative xmlns:adec="http://schemas.microsoft.com/office/drawing/2017/decorative" val="1"/>
                </a:ext>
              </a:extLst>
            </p:cNvPr>
            <p:cNvCxnSpPr>
              <a:cxnSpLocks/>
              <a:stCxn id="34" idx="4"/>
              <a:endCxn id="33" idx="0"/>
            </p:cNvCxnSpPr>
            <p:nvPr/>
          </p:nvCxnSpPr>
          <p:spPr>
            <a:xfrm flipH="1">
              <a:off x="4105470" y="2232542"/>
              <a:ext cx="1" cy="1052258"/>
            </a:xfrm>
            <a:prstGeom prst="line">
              <a:avLst/>
            </a:prstGeom>
            <a:noFill/>
            <a:ln w="9525" cap="flat" cmpd="sng" algn="ctr">
              <a:solidFill>
                <a:srgbClr val="FFFFFF">
                  <a:lumMod val="50000"/>
                </a:srgbClr>
              </a:solidFill>
              <a:prstDash val="solid"/>
            </a:ln>
            <a:effectLst/>
          </p:spPr>
        </p:cxnSp>
        <p:cxnSp>
          <p:nvCxnSpPr>
            <p:cNvPr id="65" name="Straight Connector 16" descr="Decorative line">
              <a:extLst>
                <a:ext uri="{FF2B5EF4-FFF2-40B4-BE49-F238E27FC236}">
                  <a16:creationId xmlns:a16="http://schemas.microsoft.com/office/drawing/2014/main" id="{624465E6-603B-4D81-87A1-6B132D645A19}"/>
                </a:ext>
                <a:ext uri="{C183D7F6-B498-43B3-948B-1728B52AA6E4}">
                  <adec:decorative xmlns:adec="http://schemas.microsoft.com/office/drawing/2017/decorative" val="1"/>
                </a:ext>
              </a:extLst>
            </p:cNvPr>
            <p:cNvCxnSpPr>
              <a:cxnSpLocks/>
              <a:stCxn id="33" idx="7"/>
              <a:endCxn id="35" idx="3"/>
            </p:cNvCxnSpPr>
            <p:nvPr/>
          </p:nvCxnSpPr>
          <p:spPr>
            <a:xfrm flipV="1">
              <a:off x="4952691" y="2670830"/>
              <a:ext cx="123622" cy="739613"/>
            </a:xfrm>
            <a:prstGeom prst="line">
              <a:avLst/>
            </a:prstGeom>
            <a:noFill/>
            <a:ln w="9525" cap="flat" cmpd="sng" algn="ctr">
              <a:solidFill>
                <a:srgbClr val="FFFFFF">
                  <a:lumMod val="50000"/>
                </a:srgbClr>
              </a:solidFill>
              <a:prstDash val="solid"/>
            </a:ln>
            <a:effectLst/>
          </p:spPr>
        </p:cxnSp>
        <p:cxnSp>
          <p:nvCxnSpPr>
            <p:cNvPr id="66" name="Straight Connector 17" descr="Decorative line">
              <a:extLst>
                <a:ext uri="{FF2B5EF4-FFF2-40B4-BE49-F238E27FC236}">
                  <a16:creationId xmlns:a16="http://schemas.microsoft.com/office/drawing/2014/main" id="{5B0F5727-31C6-4281-A304-814B4007F2DA}"/>
                </a:ext>
                <a:ext uri="{C183D7F6-B498-43B3-948B-1728B52AA6E4}">
                  <adec:decorative xmlns:adec="http://schemas.microsoft.com/office/drawing/2017/decorative" val="1"/>
                </a:ext>
              </a:extLst>
            </p:cNvPr>
            <p:cNvCxnSpPr>
              <a:cxnSpLocks/>
              <a:stCxn id="33" idx="6"/>
              <a:endCxn id="36" idx="2"/>
            </p:cNvCxnSpPr>
            <p:nvPr/>
          </p:nvCxnSpPr>
          <p:spPr>
            <a:xfrm flipV="1">
              <a:off x="5303622" y="3284801"/>
              <a:ext cx="727996" cy="428974"/>
            </a:xfrm>
            <a:prstGeom prst="line">
              <a:avLst/>
            </a:prstGeom>
            <a:noFill/>
            <a:ln w="9525" cap="flat" cmpd="sng" algn="ctr">
              <a:solidFill>
                <a:srgbClr val="FFFFFF">
                  <a:lumMod val="50000"/>
                </a:srgbClr>
              </a:solidFill>
              <a:prstDash val="solid"/>
            </a:ln>
            <a:effectLst/>
          </p:spPr>
        </p:cxnSp>
        <p:cxnSp>
          <p:nvCxnSpPr>
            <p:cNvPr id="67" name="Straight Connector 18" descr="Decorative line">
              <a:extLst>
                <a:ext uri="{FF2B5EF4-FFF2-40B4-BE49-F238E27FC236}">
                  <a16:creationId xmlns:a16="http://schemas.microsoft.com/office/drawing/2014/main" id="{4BFA789F-4C3B-47F8-8EC9-3E02DBAD21FD}"/>
                </a:ext>
                <a:ext uri="{C183D7F6-B498-43B3-948B-1728B52AA6E4}">
                  <adec:decorative xmlns:adec="http://schemas.microsoft.com/office/drawing/2017/decorative" val="1"/>
                </a:ext>
              </a:extLst>
            </p:cNvPr>
            <p:cNvCxnSpPr>
              <a:cxnSpLocks/>
              <a:stCxn id="33" idx="5"/>
              <a:endCxn id="40" idx="2"/>
            </p:cNvCxnSpPr>
            <p:nvPr/>
          </p:nvCxnSpPr>
          <p:spPr>
            <a:xfrm>
              <a:off x="4952691" y="4017106"/>
              <a:ext cx="1002727" cy="183430"/>
            </a:xfrm>
            <a:prstGeom prst="line">
              <a:avLst/>
            </a:prstGeom>
            <a:noFill/>
            <a:ln w="9525" cap="flat" cmpd="sng" algn="ctr">
              <a:solidFill>
                <a:srgbClr val="FFFFFF">
                  <a:lumMod val="50000"/>
                </a:srgbClr>
              </a:solidFill>
              <a:prstDash val="solid"/>
            </a:ln>
            <a:effectLst/>
          </p:spPr>
        </p:cxnSp>
        <p:cxnSp>
          <p:nvCxnSpPr>
            <p:cNvPr id="68" name="Straight Connector 19" descr="Decorative line">
              <a:extLst>
                <a:ext uri="{FF2B5EF4-FFF2-40B4-BE49-F238E27FC236}">
                  <a16:creationId xmlns:a16="http://schemas.microsoft.com/office/drawing/2014/main" id="{E084D5C4-9BC8-4119-9195-E39D12D4F64D}"/>
                </a:ext>
                <a:ext uri="{C183D7F6-B498-43B3-948B-1728B52AA6E4}">
                  <adec:decorative xmlns:adec="http://schemas.microsoft.com/office/drawing/2017/decorative" val="1"/>
                </a:ext>
              </a:extLst>
            </p:cNvPr>
            <p:cNvCxnSpPr>
              <a:cxnSpLocks/>
              <a:stCxn id="41" idx="1"/>
            </p:cNvCxnSpPr>
            <p:nvPr/>
          </p:nvCxnSpPr>
          <p:spPr>
            <a:xfrm flipH="1" flipV="1">
              <a:off x="4500767" y="4153641"/>
              <a:ext cx="1192218" cy="698629"/>
            </a:xfrm>
            <a:prstGeom prst="line">
              <a:avLst/>
            </a:prstGeom>
            <a:noFill/>
            <a:ln w="9525" cap="flat" cmpd="sng" algn="ctr">
              <a:solidFill>
                <a:srgbClr val="FFFFFF">
                  <a:lumMod val="50000"/>
                </a:srgbClr>
              </a:solidFill>
              <a:prstDash val="solid"/>
            </a:ln>
            <a:effectLst/>
          </p:spPr>
        </p:cxnSp>
        <p:cxnSp>
          <p:nvCxnSpPr>
            <p:cNvPr id="69" name="Straight Connector 20" descr="Decorative line">
              <a:extLst>
                <a:ext uri="{FF2B5EF4-FFF2-40B4-BE49-F238E27FC236}">
                  <a16:creationId xmlns:a16="http://schemas.microsoft.com/office/drawing/2014/main" id="{0E3344CB-E076-4CCB-ABB1-4D6EBF46B8C2}"/>
                </a:ext>
                <a:ext uri="{C183D7F6-B498-43B3-948B-1728B52AA6E4}">
                  <adec:decorative xmlns:adec="http://schemas.microsoft.com/office/drawing/2017/decorative" val="1"/>
                </a:ext>
              </a:extLst>
            </p:cNvPr>
            <p:cNvCxnSpPr>
              <a:cxnSpLocks/>
              <a:stCxn id="42" idx="0"/>
              <a:endCxn id="33" idx="4"/>
            </p:cNvCxnSpPr>
            <p:nvPr/>
          </p:nvCxnSpPr>
          <p:spPr>
            <a:xfrm flipH="1" flipV="1">
              <a:off x="4105470" y="4142749"/>
              <a:ext cx="22232" cy="927425"/>
            </a:xfrm>
            <a:prstGeom prst="line">
              <a:avLst/>
            </a:prstGeom>
            <a:noFill/>
            <a:ln w="9525" cap="flat" cmpd="sng" algn="ctr">
              <a:solidFill>
                <a:srgbClr val="FFFFFF">
                  <a:lumMod val="50000"/>
                </a:srgbClr>
              </a:solidFill>
              <a:prstDash val="solid"/>
            </a:ln>
            <a:effectLst/>
          </p:spPr>
        </p:cxnSp>
        <p:cxnSp>
          <p:nvCxnSpPr>
            <p:cNvPr id="70" name="Straight Connector 21" descr="Decorative line">
              <a:extLst>
                <a:ext uri="{FF2B5EF4-FFF2-40B4-BE49-F238E27FC236}">
                  <a16:creationId xmlns:a16="http://schemas.microsoft.com/office/drawing/2014/main" id="{415515E7-EAFA-40D7-8A14-0111DE658CB1}"/>
                </a:ext>
                <a:ext uri="{C183D7F6-B498-43B3-948B-1728B52AA6E4}">
                  <adec:decorative xmlns:adec="http://schemas.microsoft.com/office/drawing/2017/decorative" val="1"/>
                </a:ext>
              </a:extLst>
            </p:cNvPr>
            <p:cNvCxnSpPr>
              <a:cxnSpLocks/>
              <a:stCxn id="43" idx="7"/>
            </p:cNvCxnSpPr>
            <p:nvPr/>
          </p:nvCxnSpPr>
          <p:spPr>
            <a:xfrm flipV="1">
              <a:off x="2645903" y="4134273"/>
              <a:ext cx="1023245" cy="717997"/>
            </a:xfrm>
            <a:prstGeom prst="line">
              <a:avLst/>
            </a:prstGeom>
            <a:noFill/>
            <a:ln w="9525" cap="flat" cmpd="sng" algn="ctr">
              <a:solidFill>
                <a:srgbClr val="FFFFFF">
                  <a:lumMod val="50000"/>
                </a:srgbClr>
              </a:solidFill>
              <a:prstDash val="solid"/>
            </a:ln>
            <a:effectLst/>
          </p:spPr>
        </p:cxnSp>
        <p:cxnSp>
          <p:nvCxnSpPr>
            <p:cNvPr id="71" name="Straight Connector 22" descr="Decorative line">
              <a:extLst>
                <a:ext uri="{FF2B5EF4-FFF2-40B4-BE49-F238E27FC236}">
                  <a16:creationId xmlns:a16="http://schemas.microsoft.com/office/drawing/2014/main" id="{567DF3C0-A0B9-4CA0-B244-DF47FAFC8D0F}"/>
                </a:ext>
                <a:ext uri="{C183D7F6-B498-43B3-948B-1728B52AA6E4}">
                  <adec:decorative xmlns:adec="http://schemas.microsoft.com/office/drawing/2017/decorative" val="1"/>
                </a:ext>
              </a:extLst>
            </p:cNvPr>
            <p:cNvCxnSpPr>
              <a:cxnSpLocks/>
              <a:stCxn id="44" idx="6"/>
              <a:endCxn id="33" idx="3"/>
            </p:cNvCxnSpPr>
            <p:nvPr/>
          </p:nvCxnSpPr>
          <p:spPr>
            <a:xfrm flipV="1">
              <a:off x="2604344" y="4017106"/>
              <a:ext cx="653905" cy="125644"/>
            </a:xfrm>
            <a:prstGeom prst="line">
              <a:avLst/>
            </a:prstGeom>
            <a:noFill/>
            <a:ln w="9525" cap="flat" cmpd="sng" algn="ctr">
              <a:solidFill>
                <a:srgbClr val="FFFFFF">
                  <a:lumMod val="50000"/>
                </a:srgbClr>
              </a:solidFill>
              <a:prstDash val="solid"/>
            </a:ln>
            <a:effectLst/>
          </p:spPr>
        </p:cxnSp>
        <p:cxnSp>
          <p:nvCxnSpPr>
            <p:cNvPr id="73" name="Straight Connector 23" descr="Decorative line">
              <a:extLst>
                <a:ext uri="{FF2B5EF4-FFF2-40B4-BE49-F238E27FC236}">
                  <a16:creationId xmlns:a16="http://schemas.microsoft.com/office/drawing/2014/main" id="{F301FDF1-BC79-4140-856B-90B9ECF47FC8}"/>
                </a:ext>
                <a:ext uri="{C183D7F6-B498-43B3-948B-1728B52AA6E4}">
                  <adec:decorative xmlns:adec="http://schemas.microsoft.com/office/drawing/2017/decorative" val="1"/>
                </a:ext>
              </a:extLst>
            </p:cNvPr>
            <p:cNvCxnSpPr>
              <a:cxnSpLocks/>
              <a:stCxn id="62" idx="5"/>
              <a:endCxn id="33" idx="2"/>
            </p:cNvCxnSpPr>
            <p:nvPr/>
          </p:nvCxnSpPr>
          <p:spPr>
            <a:xfrm>
              <a:off x="2301371" y="3547466"/>
              <a:ext cx="605947" cy="166309"/>
            </a:xfrm>
            <a:prstGeom prst="line">
              <a:avLst/>
            </a:prstGeom>
            <a:noFill/>
            <a:ln w="9525" cap="flat" cmpd="sng" algn="ctr">
              <a:solidFill>
                <a:srgbClr val="FFFFFF">
                  <a:lumMod val="50000"/>
                </a:srgbClr>
              </a:solidFill>
              <a:prstDash val="solid"/>
            </a:ln>
            <a:effectLst/>
          </p:spPr>
        </p:cxnSp>
        <p:cxnSp>
          <p:nvCxnSpPr>
            <p:cNvPr id="74" name="Straight Connector 24" descr="Decorative line">
              <a:extLst>
                <a:ext uri="{FF2B5EF4-FFF2-40B4-BE49-F238E27FC236}">
                  <a16:creationId xmlns:a16="http://schemas.microsoft.com/office/drawing/2014/main" id="{EE53F67B-1753-43C6-966D-B2177C40D907}"/>
                </a:ext>
                <a:ext uri="{C183D7F6-B498-43B3-948B-1728B52AA6E4}">
                  <adec:decorative xmlns:adec="http://schemas.microsoft.com/office/drawing/2017/decorative" val="1"/>
                </a:ext>
              </a:extLst>
            </p:cNvPr>
            <p:cNvCxnSpPr>
              <a:cxnSpLocks/>
              <a:stCxn id="63" idx="5"/>
              <a:endCxn id="33" idx="1"/>
            </p:cNvCxnSpPr>
            <p:nvPr/>
          </p:nvCxnSpPr>
          <p:spPr>
            <a:xfrm>
              <a:off x="2865758" y="2595607"/>
              <a:ext cx="392491" cy="814836"/>
            </a:xfrm>
            <a:prstGeom prst="line">
              <a:avLst/>
            </a:prstGeom>
            <a:noFill/>
            <a:ln w="9525" cap="flat" cmpd="sng" algn="ctr">
              <a:solidFill>
                <a:srgbClr val="FFFFFF">
                  <a:lumMod val="50000"/>
                </a:srgbClr>
              </a:solidFill>
              <a:prstDash val="solid"/>
            </a:ln>
            <a:effectLst/>
          </p:spPr>
        </p:cxnSp>
      </p:grpSp>
      <p:grpSp>
        <p:nvGrpSpPr>
          <p:cNvPr id="37" name="Group 36" descr="Icon representing a magnifying lens focusing on the governance review team."/>
          <p:cNvGrpSpPr/>
          <p:nvPr/>
        </p:nvGrpSpPr>
        <p:grpSpPr>
          <a:xfrm>
            <a:off x="7315201" y="1219200"/>
            <a:ext cx="1828800" cy="1295400"/>
            <a:chOff x="7315201" y="1219200"/>
            <a:chExt cx="1828800" cy="1295400"/>
          </a:xfrm>
        </p:grpSpPr>
        <p:sp>
          <p:nvSpPr>
            <p:cNvPr id="38" name="Rectangle 2" descr="Governance Review Team Image">
              <a:extLst>
                <a:ext uri="{FF2B5EF4-FFF2-40B4-BE49-F238E27FC236}">
                  <a16:creationId xmlns:a16="http://schemas.microsoft.com/office/drawing/2014/main" id="{09F5F599-D8F0-4E8F-B1BF-D179A12239AC}"/>
                </a:ext>
              </a:extLst>
            </p:cNvPr>
            <p:cNvSpPr/>
            <p:nvPr/>
          </p:nvSpPr>
          <p:spPr>
            <a:xfrm>
              <a:off x="7315201" y="1219200"/>
              <a:ext cx="1828800" cy="1295400"/>
            </a:xfrm>
            <a:custGeom>
              <a:avLst/>
              <a:gdLst>
                <a:gd name="connsiteX0" fmla="*/ 0 w 1359935"/>
                <a:gd name="connsiteY0" fmla="*/ 0 h 926352"/>
                <a:gd name="connsiteX1" fmla="*/ 1359935 w 1359935"/>
                <a:gd name="connsiteY1" fmla="*/ 0 h 926352"/>
                <a:gd name="connsiteX2" fmla="*/ 1359935 w 1359935"/>
                <a:gd name="connsiteY2" fmla="*/ 926352 h 926352"/>
                <a:gd name="connsiteX3" fmla="*/ 0 w 1359935"/>
                <a:gd name="connsiteY3" fmla="*/ 926352 h 926352"/>
                <a:gd name="connsiteX4" fmla="*/ 0 w 1359935"/>
                <a:gd name="connsiteY4" fmla="*/ 0 h 926352"/>
                <a:gd name="connsiteX0" fmla="*/ 0 w 1359935"/>
                <a:gd name="connsiteY0" fmla="*/ 0 h 926352"/>
                <a:gd name="connsiteX1" fmla="*/ 1359935 w 1359935"/>
                <a:gd name="connsiteY1" fmla="*/ 0 h 926352"/>
                <a:gd name="connsiteX2" fmla="*/ 1359935 w 1359935"/>
                <a:gd name="connsiteY2" fmla="*/ 926352 h 926352"/>
                <a:gd name="connsiteX3" fmla="*/ 217407 w 1359935"/>
                <a:gd name="connsiteY3" fmla="*/ 926292 h 926352"/>
                <a:gd name="connsiteX4" fmla="*/ 0 w 1359935"/>
                <a:gd name="connsiteY4" fmla="*/ 926352 h 926352"/>
                <a:gd name="connsiteX5" fmla="*/ 0 w 1359935"/>
                <a:gd name="connsiteY5" fmla="*/ 0 h 926352"/>
                <a:gd name="connsiteX0" fmla="*/ 0 w 1359935"/>
                <a:gd name="connsiteY0" fmla="*/ 0 h 926352"/>
                <a:gd name="connsiteX1" fmla="*/ 1359935 w 1359935"/>
                <a:gd name="connsiteY1" fmla="*/ 0 h 926352"/>
                <a:gd name="connsiteX2" fmla="*/ 1359935 w 1359935"/>
                <a:gd name="connsiteY2" fmla="*/ 926352 h 926352"/>
                <a:gd name="connsiteX3" fmla="*/ 217407 w 1359935"/>
                <a:gd name="connsiteY3" fmla="*/ 926292 h 926352"/>
                <a:gd name="connsiteX4" fmla="*/ 0 w 1359935"/>
                <a:gd name="connsiteY4" fmla="*/ 926352 h 926352"/>
                <a:gd name="connsiteX5" fmla="*/ 839 w 1359935"/>
                <a:gd name="connsiteY5" fmla="*/ 769881 h 926352"/>
                <a:gd name="connsiteX6" fmla="*/ 0 w 1359935"/>
                <a:gd name="connsiteY6" fmla="*/ 0 h 926352"/>
                <a:gd name="connsiteX0" fmla="*/ 0 w 1359935"/>
                <a:gd name="connsiteY0" fmla="*/ 0 h 926352"/>
                <a:gd name="connsiteX1" fmla="*/ 1359935 w 1359935"/>
                <a:gd name="connsiteY1" fmla="*/ 0 h 926352"/>
                <a:gd name="connsiteX2" fmla="*/ 1359935 w 1359935"/>
                <a:gd name="connsiteY2" fmla="*/ 926352 h 926352"/>
                <a:gd name="connsiteX3" fmla="*/ 217407 w 1359935"/>
                <a:gd name="connsiteY3" fmla="*/ 926292 h 926352"/>
                <a:gd name="connsiteX4" fmla="*/ 839 w 1359935"/>
                <a:gd name="connsiteY4" fmla="*/ 769881 h 926352"/>
                <a:gd name="connsiteX5" fmla="*/ 0 w 1359935"/>
                <a:gd name="connsiteY5" fmla="*/ 0 h 926352"/>
                <a:gd name="connsiteX0" fmla="*/ 23226 w 1383161"/>
                <a:gd name="connsiteY0" fmla="*/ 0 h 926352"/>
                <a:gd name="connsiteX1" fmla="*/ 1383161 w 1383161"/>
                <a:gd name="connsiteY1" fmla="*/ 0 h 926352"/>
                <a:gd name="connsiteX2" fmla="*/ 1383161 w 1383161"/>
                <a:gd name="connsiteY2" fmla="*/ 926352 h 926352"/>
                <a:gd name="connsiteX3" fmla="*/ 240633 w 1383161"/>
                <a:gd name="connsiteY3" fmla="*/ 926292 h 926352"/>
                <a:gd name="connsiteX4" fmla="*/ 2 w 1383161"/>
                <a:gd name="connsiteY4" fmla="*/ 769881 h 926352"/>
                <a:gd name="connsiteX5" fmla="*/ 23226 w 1383161"/>
                <a:gd name="connsiteY5" fmla="*/ 0 h 926352"/>
                <a:gd name="connsiteX0" fmla="*/ 0 w 1383999"/>
                <a:gd name="connsiteY0" fmla="*/ 0 h 926352"/>
                <a:gd name="connsiteX1" fmla="*/ 1383999 w 1383999"/>
                <a:gd name="connsiteY1" fmla="*/ 0 h 926352"/>
                <a:gd name="connsiteX2" fmla="*/ 1383999 w 1383999"/>
                <a:gd name="connsiteY2" fmla="*/ 926352 h 926352"/>
                <a:gd name="connsiteX3" fmla="*/ 241471 w 1383999"/>
                <a:gd name="connsiteY3" fmla="*/ 926292 h 926352"/>
                <a:gd name="connsiteX4" fmla="*/ 840 w 1383999"/>
                <a:gd name="connsiteY4" fmla="*/ 769881 h 926352"/>
                <a:gd name="connsiteX5" fmla="*/ 0 w 1383999"/>
                <a:gd name="connsiteY5" fmla="*/ 0 h 926352"/>
                <a:gd name="connsiteX0" fmla="*/ 0 w 1383999"/>
                <a:gd name="connsiteY0" fmla="*/ 0 h 927158"/>
                <a:gd name="connsiteX1" fmla="*/ 1383999 w 1383999"/>
                <a:gd name="connsiteY1" fmla="*/ 0 h 927158"/>
                <a:gd name="connsiteX2" fmla="*/ 1383999 w 1383999"/>
                <a:gd name="connsiteY2" fmla="*/ 926352 h 927158"/>
                <a:gd name="connsiteX3" fmla="*/ 241471 w 1383999"/>
                <a:gd name="connsiteY3" fmla="*/ 926292 h 927158"/>
                <a:gd name="connsiteX4" fmla="*/ 840 w 1383999"/>
                <a:gd name="connsiteY4" fmla="*/ 769881 h 927158"/>
                <a:gd name="connsiteX5" fmla="*/ 0 w 1383999"/>
                <a:gd name="connsiteY5" fmla="*/ 0 h 927158"/>
                <a:gd name="connsiteX0" fmla="*/ 0 w 1383999"/>
                <a:gd name="connsiteY0" fmla="*/ 0 h 927810"/>
                <a:gd name="connsiteX1" fmla="*/ 1383999 w 1383999"/>
                <a:gd name="connsiteY1" fmla="*/ 0 h 927810"/>
                <a:gd name="connsiteX2" fmla="*/ 1383999 w 1383999"/>
                <a:gd name="connsiteY2" fmla="*/ 926352 h 927810"/>
                <a:gd name="connsiteX3" fmla="*/ 241471 w 1383999"/>
                <a:gd name="connsiteY3" fmla="*/ 926292 h 927810"/>
                <a:gd name="connsiteX4" fmla="*/ 840 w 1383999"/>
                <a:gd name="connsiteY4" fmla="*/ 769881 h 927810"/>
                <a:gd name="connsiteX5" fmla="*/ 0 w 1383999"/>
                <a:gd name="connsiteY5" fmla="*/ 0 h 927810"/>
                <a:gd name="connsiteX0" fmla="*/ 0 w 1383999"/>
                <a:gd name="connsiteY0" fmla="*/ 0 h 927152"/>
                <a:gd name="connsiteX1" fmla="*/ 1383999 w 1383999"/>
                <a:gd name="connsiteY1" fmla="*/ 0 h 927152"/>
                <a:gd name="connsiteX2" fmla="*/ 1383999 w 1383999"/>
                <a:gd name="connsiteY2" fmla="*/ 926352 h 927152"/>
                <a:gd name="connsiteX3" fmla="*/ 241471 w 1383999"/>
                <a:gd name="connsiteY3" fmla="*/ 926292 h 927152"/>
                <a:gd name="connsiteX4" fmla="*/ 840 w 1383999"/>
                <a:gd name="connsiteY4" fmla="*/ 713734 h 927152"/>
                <a:gd name="connsiteX5" fmla="*/ 0 w 1383999"/>
                <a:gd name="connsiteY5" fmla="*/ 0 h 927152"/>
                <a:gd name="connsiteX0" fmla="*/ 0 w 1383999"/>
                <a:gd name="connsiteY0" fmla="*/ 0 h 927179"/>
                <a:gd name="connsiteX1" fmla="*/ 1383999 w 1383999"/>
                <a:gd name="connsiteY1" fmla="*/ 0 h 927179"/>
                <a:gd name="connsiteX2" fmla="*/ 1383999 w 1383999"/>
                <a:gd name="connsiteY2" fmla="*/ 926352 h 927179"/>
                <a:gd name="connsiteX3" fmla="*/ 241471 w 1383999"/>
                <a:gd name="connsiteY3" fmla="*/ 926292 h 927179"/>
                <a:gd name="connsiteX4" fmla="*/ 840 w 1383999"/>
                <a:gd name="connsiteY4" fmla="*/ 713734 h 927179"/>
                <a:gd name="connsiteX5" fmla="*/ 0 w 1383999"/>
                <a:gd name="connsiteY5" fmla="*/ 0 h 927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3999" h="927179">
                  <a:moveTo>
                    <a:pt x="0" y="0"/>
                  </a:moveTo>
                  <a:lnTo>
                    <a:pt x="1383999" y="0"/>
                  </a:lnTo>
                  <a:lnTo>
                    <a:pt x="1383999" y="926352"/>
                  </a:lnTo>
                  <a:lnTo>
                    <a:pt x="241471" y="926292"/>
                  </a:lnTo>
                  <a:cubicBezTo>
                    <a:pt x="48966" y="938323"/>
                    <a:pt x="4850" y="826030"/>
                    <a:pt x="840" y="713734"/>
                  </a:cubicBezTo>
                  <a:lnTo>
                    <a:pt x="0" y="0"/>
                  </a:lnTo>
                  <a:close/>
                </a:path>
              </a:pathLst>
            </a:custGeom>
            <a:solidFill>
              <a:srgbClr val="0052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pic>
          <p:nvPicPr>
            <p:cNvPr id="39" name="Graphic 3" descr="Target Audience">
              <a:extLst>
                <a:ext uri="{FF2B5EF4-FFF2-40B4-BE49-F238E27FC236}">
                  <a16:creationId xmlns:a16="http://schemas.microsoft.com/office/drawing/2014/main" id="{A6F83026-A542-49B3-B5B4-63F123871086}"/>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48600" y="1321697"/>
              <a:ext cx="685800" cy="685800"/>
            </a:xfrm>
            <a:prstGeom prst="rect">
              <a:avLst/>
            </a:prstGeom>
          </p:spPr>
        </p:pic>
        <p:sp>
          <p:nvSpPr>
            <p:cNvPr id="45" name="TextBox 4">
              <a:extLst>
                <a:ext uri="{FF2B5EF4-FFF2-40B4-BE49-F238E27FC236}">
                  <a16:creationId xmlns:a16="http://schemas.microsoft.com/office/drawing/2014/main" id="{20A2B7DF-7801-47BA-B64D-478ECC2B4416}"/>
                </a:ext>
              </a:extLst>
            </p:cNvPr>
            <p:cNvSpPr txBox="1"/>
            <p:nvPr/>
          </p:nvSpPr>
          <p:spPr>
            <a:xfrm>
              <a:off x="7429065" y="1924309"/>
              <a:ext cx="1601071"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Governance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Review Team</a:t>
              </a:r>
            </a:p>
          </p:txBody>
        </p:sp>
      </p:grpSp>
    </p:spTree>
    <p:extLst>
      <p:ext uri="{BB962C8B-B14F-4D97-AF65-F5344CB8AC3E}">
        <p14:creationId xmlns:p14="http://schemas.microsoft.com/office/powerpoint/2010/main" val="1522382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ea typeface="Cambria" panose="02040503050406030204" pitchFamily="18" charset="0"/>
              </a:rPr>
              <a:t>GRT Purpose &amp; </a:t>
            </a:r>
            <a:r>
              <a:rPr lang="en-US">
                <a:ea typeface="Cambria" panose="02040503050406030204" pitchFamily="18" charset="0"/>
              </a:rPr>
              <a:t>Goals </a:t>
            </a:r>
            <a:r>
              <a:rPr lang="en-US"/>
              <a:t>(cont’d.)</a:t>
            </a:r>
            <a:endParaRPr lang="en-US" dirty="0"/>
          </a:p>
        </p:txBody>
      </p:sp>
      <p:grpSp>
        <p:nvGrpSpPr>
          <p:cNvPr id="3" name="Group 2" descr="Icon representing a magnifying lens focusing on the governance review team."/>
          <p:cNvGrpSpPr/>
          <p:nvPr/>
        </p:nvGrpSpPr>
        <p:grpSpPr>
          <a:xfrm>
            <a:off x="7315201" y="1219200"/>
            <a:ext cx="1828800" cy="1295400"/>
            <a:chOff x="7315201" y="1219200"/>
            <a:chExt cx="1828800" cy="1295400"/>
          </a:xfrm>
        </p:grpSpPr>
        <p:sp>
          <p:nvSpPr>
            <p:cNvPr id="9" name="Rectangle 2" descr="Governance Review Team Image">
              <a:extLst>
                <a:ext uri="{FF2B5EF4-FFF2-40B4-BE49-F238E27FC236}">
                  <a16:creationId xmlns:a16="http://schemas.microsoft.com/office/drawing/2014/main" id="{09F5F599-D8F0-4E8F-B1BF-D179A12239AC}"/>
                </a:ext>
              </a:extLst>
            </p:cNvPr>
            <p:cNvSpPr/>
            <p:nvPr/>
          </p:nvSpPr>
          <p:spPr>
            <a:xfrm>
              <a:off x="7315201" y="1219200"/>
              <a:ext cx="1828800" cy="1295400"/>
            </a:xfrm>
            <a:custGeom>
              <a:avLst/>
              <a:gdLst>
                <a:gd name="connsiteX0" fmla="*/ 0 w 1359935"/>
                <a:gd name="connsiteY0" fmla="*/ 0 h 926352"/>
                <a:gd name="connsiteX1" fmla="*/ 1359935 w 1359935"/>
                <a:gd name="connsiteY1" fmla="*/ 0 h 926352"/>
                <a:gd name="connsiteX2" fmla="*/ 1359935 w 1359935"/>
                <a:gd name="connsiteY2" fmla="*/ 926352 h 926352"/>
                <a:gd name="connsiteX3" fmla="*/ 0 w 1359935"/>
                <a:gd name="connsiteY3" fmla="*/ 926352 h 926352"/>
                <a:gd name="connsiteX4" fmla="*/ 0 w 1359935"/>
                <a:gd name="connsiteY4" fmla="*/ 0 h 926352"/>
                <a:gd name="connsiteX0" fmla="*/ 0 w 1359935"/>
                <a:gd name="connsiteY0" fmla="*/ 0 h 926352"/>
                <a:gd name="connsiteX1" fmla="*/ 1359935 w 1359935"/>
                <a:gd name="connsiteY1" fmla="*/ 0 h 926352"/>
                <a:gd name="connsiteX2" fmla="*/ 1359935 w 1359935"/>
                <a:gd name="connsiteY2" fmla="*/ 926352 h 926352"/>
                <a:gd name="connsiteX3" fmla="*/ 217407 w 1359935"/>
                <a:gd name="connsiteY3" fmla="*/ 926292 h 926352"/>
                <a:gd name="connsiteX4" fmla="*/ 0 w 1359935"/>
                <a:gd name="connsiteY4" fmla="*/ 926352 h 926352"/>
                <a:gd name="connsiteX5" fmla="*/ 0 w 1359935"/>
                <a:gd name="connsiteY5" fmla="*/ 0 h 926352"/>
                <a:gd name="connsiteX0" fmla="*/ 0 w 1359935"/>
                <a:gd name="connsiteY0" fmla="*/ 0 h 926352"/>
                <a:gd name="connsiteX1" fmla="*/ 1359935 w 1359935"/>
                <a:gd name="connsiteY1" fmla="*/ 0 h 926352"/>
                <a:gd name="connsiteX2" fmla="*/ 1359935 w 1359935"/>
                <a:gd name="connsiteY2" fmla="*/ 926352 h 926352"/>
                <a:gd name="connsiteX3" fmla="*/ 217407 w 1359935"/>
                <a:gd name="connsiteY3" fmla="*/ 926292 h 926352"/>
                <a:gd name="connsiteX4" fmla="*/ 0 w 1359935"/>
                <a:gd name="connsiteY4" fmla="*/ 926352 h 926352"/>
                <a:gd name="connsiteX5" fmla="*/ 839 w 1359935"/>
                <a:gd name="connsiteY5" fmla="*/ 769881 h 926352"/>
                <a:gd name="connsiteX6" fmla="*/ 0 w 1359935"/>
                <a:gd name="connsiteY6" fmla="*/ 0 h 926352"/>
                <a:gd name="connsiteX0" fmla="*/ 0 w 1359935"/>
                <a:gd name="connsiteY0" fmla="*/ 0 h 926352"/>
                <a:gd name="connsiteX1" fmla="*/ 1359935 w 1359935"/>
                <a:gd name="connsiteY1" fmla="*/ 0 h 926352"/>
                <a:gd name="connsiteX2" fmla="*/ 1359935 w 1359935"/>
                <a:gd name="connsiteY2" fmla="*/ 926352 h 926352"/>
                <a:gd name="connsiteX3" fmla="*/ 217407 w 1359935"/>
                <a:gd name="connsiteY3" fmla="*/ 926292 h 926352"/>
                <a:gd name="connsiteX4" fmla="*/ 839 w 1359935"/>
                <a:gd name="connsiteY4" fmla="*/ 769881 h 926352"/>
                <a:gd name="connsiteX5" fmla="*/ 0 w 1359935"/>
                <a:gd name="connsiteY5" fmla="*/ 0 h 926352"/>
                <a:gd name="connsiteX0" fmla="*/ 23226 w 1383161"/>
                <a:gd name="connsiteY0" fmla="*/ 0 h 926352"/>
                <a:gd name="connsiteX1" fmla="*/ 1383161 w 1383161"/>
                <a:gd name="connsiteY1" fmla="*/ 0 h 926352"/>
                <a:gd name="connsiteX2" fmla="*/ 1383161 w 1383161"/>
                <a:gd name="connsiteY2" fmla="*/ 926352 h 926352"/>
                <a:gd name="connsiteX3" fmla="*/ 240633 w 1383161"/>
                <a:gd name="connsiteY3" fmla="*/ 926292 h 926352"/>
                <a:gd name="connsiteX4" fmla="*/ 2 w 1383161"/>
                <a:gd name="connsiteY4" fmla="*/ 769881 h 926352"/>
                <a:gd name="connsiteX5" fmla="*/ 23226 w 1383161"/>
                <a:gd name="connsiteY5" fmla="*/ 0 h 926352"/>
                <a:gd name="connsiteX0" fmla="*/ 0 w 1383999"/>
                <a:gd name="connsiteY0" fmla="*/ 0 h 926352"/>
                <a:gd name="connsiteX1" fmla="*/ 1383999 w 1383999"/>
                <a:gd name="connsiteY1" fmla="*/ 0 h 926352"/>
                <a:gd name="connsiteX2" fmla="*/ 1383999 w 1383999"/>
                <a:gd name="connsiteY2" fmla="*/ 926352 h 926352"/>
                <a:gd name="connsiteX3" fmla="*/ 241471 w 1383999"/>
                <a:gd name="connsiteY3" fmla="*/ 926292 h 926352"/>
                <a:gd name="connsiteX4" fmla="*/ 840 w 1383999"/>
                <a:gd name="connsiteY4" fmla="*/ 769881 h 926352"/>
                <a:gd name="connsiteX5" fmla="*/ 0 w 1383999"/>
                <a:gd name="connsiteY5" fmla="*/ 0 h 926352"/>
                <a:gd name="connsiteX0" fmla="*/ 0 w 1383999"/>
                <a:gd name="connsiteY0" fmla="*/ 0 h 927158"/>
                <a:gd name="connsiteX1" fmla="*/ 1383999 w 1383999"/>
                <a:gd name="connsiteY1" fmla="*/ 0 h 927158"/>
                <a:gd name="connsiteX2" fmla="*/ 1383999 w 1383999"/>
                <a:gd name="connsiteY2" fmla="*/ 926352 h 927158"/>
                <a:gd name="connsiteX3" fmla="*/ 241471 w 1383999"/>
                <a:gd name="connsiteY3" fmla="*/ 926292 h 927158"/>
                <a:gd name="connsiteX4" fmla="*/ 840 w 1383999"/>
                <a:gd name="connsiteY4" fmla="*/ 769881 h 927158"/>
                <a:gd name="connsiteX5" fmla="*/ 0 w 1383999"/>
                <a:gd name="connsiteY5" fmla="*/ 0 h 927158"/>
                <a:gd name="connsiteX0" fmla="*/ 0 w 1383999"/>
                <a:gd name="connsiteY0" fmla="*/ 0 h 927810"/>
                <a:gd name="connsiteX1" fmla="*/ 1383999 w 1383999"/>
                <a:gd name="connsiteY1" fmla="*/ 0 h 927810"/>
                <a:gd name="connsiteX2" fmla="*/ 1383999 w 1383999"/>
                <a:gd name="connsiteY2" fmla="*/ 926352 h 927810"/>
                <a:gd name="connsiteX3" fmla="*/ 241471 w 1383999"/>
                <a:gd name="connsiteY3" fmla="*/ 926292 h 927810"/>
                <a:gd name="connsiteX4" fmla="*/ 840 w 1383999"/>
                <a:gd name="connsiteY4" fmla="*/ 769881 h 927810"/>
                <a:gd name="connsiteX5" fmla="*/ 0 w 1383999"/>
                <a:gd name="connsiteY5" fmla="*/ 0 h 927810"/>
                <a:gd name="connsiteX0" fmla="*/ 0 w 1383999"/>
                <a:gd name="connsiteY0" fmla="*/ 0 h 927152"/>
                <a:gd name="connsiteX1" fmla="*/ 1383999 w 1383999"/>
                <a:gd name="connsiteY1" fmla="*/ 0 h 927152"/>
                <a:gd name="connsiteX2" fmla="*/ 1383999 w 1383999"/>
                <a:gd name="connsiteY2" fmla="*/ 926352 h 927152"/>
                <a:gd name="connsiteX3" fmla="*/ 241471 w 1383999"/>
                <a:gd name="connsiteY3" fmla="*/ 926292 h 927152"/>
                <a:gd name="connsiteX4" fmla="*/ 840 w 1383999"/>
                <a:gd name="connsiteY4" fmla="*/ 713734 h 927152"/>
                <a:gd name="connsiteX5" fmla="*/ 0 w 1383999"/>
                <a:gd name="connsiteY5" fmla="*/ 0 h 927152"/>
                <a:gd name="connsiteX0" fmla="*/ 0 w 1383999"/>
                <a:gd name="connsiteY0" fmla="*/ 0 h 927179"/>
                <a:gd name="connsiteX1" fmla="*/ 1383999 w 1383999"/>
                <a:gd name="connsiteY1" fmla="*/ 0 h 927179"/>
                <a:gd name="connsiteX2" fmla="*/ 1383999 w 1383999"/>
                <a:gd name="connsiteY2" fmla="*/ 926352 h 927179"/>
                <a:gd name="connsiteX3" fmla="*/ 241471 w 1383999"/>
                <a:gd name="connsiteY3" fmla="*/ 926292 h 927179"/>
                <a:gd name="connsiteX4" fmla="*/ 840 w 1383999"/>
                <a:gd name="connsiteY4" fmla="*/ 713734 h 927179"/>
                <a:gd name="connsiteX5" fmla="*/ 0 w 1383999"/>
                <a:gd name="connsiteY5" fmla="*/ 0 h 927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3999" h="927179">
                  <a:moveTo>
                    <a:pt x="0" y="0"/>
                  </a:moveTo>
                  <a:lnTo>
                    <a:pt x="1383999" y="0"/>
                  </a:lnTo>
                  <a:lnTo>
                    <a:pt x="1383999" y="926352"/>
                  </a:lnTo>
                  <a:lnTo>
                    <a:pt x="241471" y="926292"/>
                  </a:lnTo>
                  <a:cubicBezTo>
                    <a:pt x="48966" y="938323"/>
                    <a:pt x="4850" y="826030"/>
                    <a:pt x="840" y="713734"/>
                  </a:cubicBezTo>
                  <a:lnTo>
                    <a:pt x="0" y="0"/>
                  </a:lnTo>
                  <a:close/>
                </a:path>
              </a:pathLst>
            </a:custGeom>
            <a:solidFill>
              <a:srgbClr val="0052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pic>
          <p:nvPicPr>
            <p:cNvPr id="14" name="Graphic 3" descr="Target Audience">
              <a:extLst>
                <a:ext uri="{FF2B5EF4-FFF2-40B4-BE49-F238E27FC236}">
                  <a16:creationId xmlns:a16="http://schemas.microsoft.com/office/drawing/2014/main" id="{A6F83026-A542-49B3-B5B4-63F123871086}"/>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48600" y="1321697"/>
              <a:ext cx="685800" cy="685800"/>
            </a:xfrm>
            <a:prstGeom prst="rect">
              <a:avLst/>
            </a:prstGeom>
          </p:spPr>
        </p:pic>
        <p:sp>
          <p:nvSpPr>
            <p:cNvPr id="15" name="TextBox 4">
              <a:extLst>
                <a:ext uri="{FF2B5EF4-FFF2-40B4-BE49-F238E27FC236}">
                  <a16:creationId xmlns:a16="http://schemas.microsoft.com/office/drawing/2014/main" id="{20A2B7DF-7801-47BA-B64D-478ECC2B4416}"/>
                </a:ext>
              </a:extLst>
            </p:cNvPr>
            <p:cNvSpPr txBox="1"/>
            <p:nvPr/>
          </p:nvSpPr>
          <p:spPr>
            <a:xfrm>
              <a:off x="7429065" y="1924309"/>
              <a:ext cx="1601071"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Governance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Review Team</a:t>
              </a:r>
            </a:p>
          </p:txBody>
        </p:sp>
      </p:grpSp>
      <p:sp>
        <p:nvSpPr>
          <p:cNvPr id="6" name="Content Placeholder 3"/>
          <p:cNvSpPr txBox="1">
            <a:spLocks noChangeArrowheads="1"/>
          </p:cNvSpPr>
          <p:nvPr/>
        </p:nvSpPr>
        <p:spPr>
          <a:xfrm>
            <a:off x="342900" y="2200481"/>
            <a:ext cx="7848600" cy="4338431"/>
          </a:xfrm>
          <a:prstGeom prst="rect">
            <a:avLst/>
          </a:prstGeom>
        </p:spPr>
        <p:txBody>
          <a:bodyPr vert="horz" lIns="91440" tIns="45720" rIns="91440" bIns="45720" rtlCol="0" anchor="t">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Cambria" panose="020405030504060302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i="0" u="none" kern="1200">
                <a:solidFill>
                  <a:schemeClr val="tx1"/>
                </a:solidFill>
                <a:latin typeface="Cambria" panose="020405030504060302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Cambria" panose="020405030504060302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90000"/>
              </a:lnSpc>
              <a:buFont typeface="Wingdings" panose="05000000000000000000" pitchFamily="2" charset="2"/>
              <a:buChar char="Ø"/>
            </a:pPr>
            <a:r>
              <a:rPr lang="en-US" sz="2400" dirty="0">
                <a:ea typeface="Cambria" panose="02040503050406030204" pitchFamily="18" charset="0"/>
              </a:rPr>
              <a:t>Reviews the business case and alternatives </a:t>
            </a:r>
          </a:p>
          <a:p>
            <a:pPr marL="400050" lvl="1" indent="0">
              <a:lnSpc>
                <a:spcPct val="90000"/>
              </a:lnSpc>
              <a:buNone/>
            </a:pPr>
            <a:r>
              <a:rPr lang="en-US" sz="2400" dirty="0">
                <a:ea typeface="Cambria" panose="02040503050406030204" pitchFamily="18" charset="0"/>
              </a:rPr>
              <a:t>analysis to ensure the application/ functionality is:</a:t>
            </a:r>
          </a:p>
          <a:p>
            <a:pPr marL="914400" lvl="1" indent="-280988">
              <a:lnSpc>
                <a:spcPct val="90000"/>
              </a:lnSpc>
              <a:buFont typeface="Arial" panose="020B0604020202020204" pitchFamily="34" charset="0"/>
              <a:buChar char="•"/>
            </a:pPr>
            <a:r>
              <a:rPr lang="en-US" sz="2400" dirty="0">
                <a:ea typeface="Cambria" panose="02040503050406030204" pitchFamily="18" charset="0"/>
              </a:rPr>
              <a:t>Not duplicative of another effort</a:t>
            </a:r>
          </a:p>
          <a:p>
            <a:pPr marL="914400" lvl="1" indent="-280670">
              <a:lnSpc>
                <a:spcPct val="90000"/>
              </a:lnSpc>
              <a:buFont typeface="Arial" panose="020B0604020202020204" pitchFamily="34" charset="0"/>
              <a:buChar char="•"/>
            </a:pPr>
            <a:r>
              <a:rPr lang="en-US" sz="2400" dirty="0">
                <a:ea typeface="Cambria" panose="02040503050406030204" pitchFamily="18" charset="0"/>
              </a:rPr>
              <a:t>Fills a need that's not addressed</a:t>
            </a:r>
          </a:p>
          <a:p>
            <a:pPr marL="914400" lvl="1" indent="-280988">
              <a:lnSpc>
                <a:spcPct val="90000"/>
              </a:lnSpc>
              <a:buFont typeface="Arial" panose="020B0604020202020204" pitchFamily="34" charset="0"/>
              <a:buChar char="•"/>
            </a:pPr>
            <a:r>
              <a:rPr lang="en-US" sz="2400" dirty="0">
                <a:ea typeface="Cambria" panose="02040503050406030204" pitchFamily="18" charset="0"/>
              </a:rPr>
              <a:t>Aligns with the CMS IT Portfolio goals</a:t>
            </a:r>
          </a:p>
          <a:p>
            <a:pPr marL="457200" lvl="1" indent="0">
              <a:lnSpc>
                <a:spcPct val="90000"/>
              </a:lnSpc>
              <a:buNone/>
            </a:pPr>
            <a:endParaRPr lang="en-US" sz="1200" dirty="0">
              <a:ea typeface="Cambria" panose="02040503050406030204" pitchFamily="18" charset="0"/>
            </a:endParaRPr>
          </a:p>
          <a:p>
            <a:pPr>
              <a:lnSpc>
                <a:spcPct val="90000"/>
              </a:lnSpc>
              <a:buFont typeface="Wingdings" panose="05000000000000000000" pitchFamily="2" charset="2"/>
              <a:buChar char="Ø"/>
            </a:pPr>
            <a:r>
              <a:rPr lang="en-US" sz="2400" dirty="0">
                <a:ea typeface="ＭＳ Ｐゴシック" pitchFamily="34" charset="-128"/>
              </a:rPr>
              <a:t>Discusses alternative approaches for implementation (if any) of the desired system functionality or new application</a:t>
            </a:r>
          </a:p>
          <a:p>
            <a:pPr>
              <a:lnSpc>
                <a:spcPct val="90000"/>
              </a:lnSpc>
              <a:buFont typeface="Wingdings" panose="05000000000000000000" pitchFamily="2" charset="2"/>
              <a:buChar char="Ø"/>
            </a:pPr>
            <a:endParaRPr lang="en-US" sz="1200" dirty="0">
              <a:ea typeface="ＭＳ Ｐゴシック" pitchFamily="34" charset="-128"/>
            </a:endParaRPr>
          </a:p>
          <a:p>
            <a:pPr>
              <a:lnSpc>
                <a:spcPct val="90000"/>
              </a:lnSpc>
              <a:buFont typeface="Wingdings" panose="05000000000000000000" pitchFamily="2" charset="2"/>
              <a:buChar char="Ø"/>
            </a:pPr>
            <a:r>
              <a:rPr lang="en-US" sz="2400" dirty="0">
                <a:ea typeface="ＭＳ Ｐゴシック" pitchFamily="34" charset="-128"/>
              </a:rPr>
              <a:t>Makes recommendations to the Governance Review Board (GRB) </a:t>
            </a:r>
          </a:p>
          <a:p>
            <a:pPr lvl="1">
              <a:lnSpc>
                <a:spcPct val="90000"/>
              </a:lnSpc>
              <a:buFont typeface="Arial" panose="020B0604020202020204" pitchFamily="34" charset="0"/>
              <a:buChar char="•"/>
            </a:pPr>
            <a:endParaRPr lang="en-US" sz="2400" dirty="0">
              <a:ea typeface="Cambria" panose="02040503050406030204" pitchFamily="18" charset="0"/>
            </a:endParaRPr>
          </a:p>
        </p:txBody>
      </p:sp>
      <p:sp>
        <p:nvSpPr>
          <p:cNvPr id="4" name="Slide Number Placeholder 5"/>
          <p:cNvSpPr>
            <a:spLocks noGrp="1"/>
          </p:cNvSpPr>
          <p:nvPr>
            <p:ph type="sldNum" sz="quarter" idx="12"/>
          </p:nvPr>
        </p:nvSpPr>
        <p:spPr/>
        <p:txBody>
          <a:bodyPr/>
          <a:lstStyle/>
          <a:p>
            <a:fld id="{C5971247-108F-4781-8913-319514F6F075}" type="slidenum">
              <a:rPr lang="en-US" smtClean="0"/>
              <a:t>12</a:t>
            </a:fld>
            <a:endParaRPr lang="en-US" dirty="0"/>
          </a:p>
        </p:txBody>
      </p:sp>
      <p:sp>
        <p:nvSpPr>
          <p:cNvPr id="10" name="Rectangle 9"/>
          <p:cNvSpPr/>
          <p:nvPr/>
        </p:nvSpPr>
        <p:spPr>
          <a:xfrm>
            <a:off x="342900" y="1495389"/>
            <a:ext cx="1889043" cy="584775"/>
          </a:xfrm>
          <a:prstGeom prst="rect">
            <a:avLst/>
          </a:prstGeom>
        </p:spPr>
        <p:txBody>
          <a:bodyPr wrap="none">
            <a:spAutoFit/>
          </a:bodyPr>
          <a:lstStyle/>
          <a:p>
            <a:r>
              <a:rPr lang="en-US" sz="3200" b="1" dirty="0">
                <a:latin typeface="Cambria" panose="02040503050406030204" pitchFamily="18" charset="0"/>
                <a:ea typeface="Cambria" panose="02040503050406030204" pitchFamily="18" charset="0"/>
              </a:rPr>
              <a:t>The GRT:</a:t>
            </a:r>
          </a:p>
        </p:txBody>
      </p:sp>
    </p:spTree>
    <p:extLst>
      <p:ext uri="{BB962C8B-B14F-4D97-AF65-F5344CB8AC3E}">
        <p14:creationId xmlns:p14="http://schemas.microsoft.com/office/powerpoint/2010/main" val="2906685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ea typeface="Cambria" panose="02040503050406030204" pitchFamily="18" charset="0"/>
              </a:rPr>
              <a:t>Governance Review Board (GRB)</a:t>
            </a:r>
            <a:endParaRPr lang="en-US" dirty="0"/>
          </a:p>
        </p:txBody>
      </p:sp>
      <p:sp>
        <p:nvSpPr>
          <p:cNvPr id="6" name="Content Placeholder 3"/>
          <p:cNvSpPr txBox="1">
            <a:spLocks noChangeArrowheads="1"/>
          </p:cNvSpPr>
          <p:nvPr/>
        </p:nvSpPr>
        <p:spPr>
          <a:xfrm>
            <a:off x="381001" y="1752600"/>
            <a:ext cx="8070644" cy="374125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Cambria" panose="020405030504060302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i="0" u="none" kern="1200">
                <a:solidFill>
                  <a:schemeClr val="tx1"/>
                </a:solidFill>
                <a:latin typeface="Cambria" panose="020405030504060302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Cambria" panose="020405030504060302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en-US" sz="2400" dirty="0"/>
              <a:t>The Project Team will present the Business </a:t>
            </a:r>
          </a:p>
          <a:p>
            <a:pPr marL="400050" lvl="1" indent="0">
              <a:buNone/>
            </a:pPr>
            <a:r>
              <a:rPr lang="en-US" sz="2400" dirty="0"/>
              <a:t>Case and Alternatives Analysis to the Governance</a:t>
            </a:r>
          </a:p>
          <a:p>
            <a:pPr marL="400050" lvl="1" indent="0">
              <a:buNone/>
            </a:pPr>
            <a:r>
              <a:rPr lang="en-US" sz="2400" dirty="0"/>
              <a:t>Review Board (GRB</a:t>
            </a:r>
            <a:r>
              <a:rPr lang="en-US" sz="2400" dirty="0">
                <a:ea typeface="ＭＳ Ｐゴシック" pitchFamily="34" charset="-128"/>
              </a:rPr>
              <a:t>)</a:t>
            </a:r>
          </a:p>
          <a:p>
            <a:pPr marL="400050" lvl="1" indent="0">
              <a:buNone/>
            </a:pPr>
            <a:endParaRPr lang="en-US" sz="1200" dirty="0"/>
          </a:p>
          <a:p>
            <a:pPr>
              <a:buFont typeface="Wingdings" panose="05000000000000000000" pitchFamily="2" charset="2"/>
              <a:buChar char="Ø"/>
            </a:pPr>
            <a:r>
              <a:rPr lang="en-US" sz="2400" dirty="0"/>
              <a:t>This should be a high level presentation of the Business Case and Alternatives, presented by the Business Owner or Manager</a:t>
            </a:r>
          </a:p>
          <a:p>
            <a:pPr>
              <a:buFont typeface="Wingdings" panose="05000000000000000000" pitchFamily="2" charset="2"/>
              <a:buChar char="Ø"/>
            </a:pPr>
            <a:endParaRPr lang="en-US" sz="1200" dirty="0"/>
          </a:p>
          <a:p>
            <a:pPr>
              <a:buFont typeface="Wingdings" panose="05000000000000000000" pitchFamily="2" charset="2"/>
              <a:buChar char="Ø"/>
            </a:pPr>
            <a:r>
              <a:rPr lang="en-US" sz="2400" dirty="0"/>
              <a:t>The GRB may ask technical questions, so there should be technical staff available at the presentation as well</a:t>
            </a:r>
          </a:p>
        </p:txBody>
      </p:sp>
      <p:sp>
        <p:nvSpPr>
          <p:cNvPr id="4" name="Slide Number Placeholder 5"/>
          <p:cNvSpPr>
            <a:spLocks noGrp="1"/>
          </p:cNvSpPr>
          <p:nvPr>
            <p:ph type="sldNum" sz="quarter" idx="12"/>
          </p:nvPr>
        </p:nvSpPr>
        <p:spPr/>
        <p:txBody>
          <a:bodyPr/>
          <a:lstStyle/>
          <a:p>
            <a:fld id="{C5971247-108F-4781-8913-319514F6F075}" type="slidenum">
              <a:rPr lang="en-US" smtClean="0"/>
              <a:t>13</a:t>
            </a:fld>
            <a:endParaRPr lang="en-US" dirty="0"/>
          </a:p>
        </p:txBody>
      </p:sp>
      <p:sp>
        <p:nvSpPr>
          <p:cNvPr id="14" name="Content Placeholder 4">
            <a:extLst>
              <a:ext uri="{FF2B5EF4-FFF2-40B4-BE49-F238E27FC236}">
                <a16:creationId xmlns:a16="http://schemas.microsoft.com/office/drawing/2014/main" id="{C508182F-7B91-47DF-925D-718004D689FE}"/>
              </a:ext>
            </a:extLst>
          </p:cNvPr>
          <p:cNvSpPr/>
          <p:nvPr/>
        </p:nvSpPr>
        <p:spPr>
          <a:xfrm rot="5400000">
            <a:off x="4007669" y="2356599"/>
            <a:ext cx="823913" cy="7759291"/>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lvl="0" algn="ctr"/>
            <a:r>
              <a:rPr lang="en-US" sz="2400" dirty="0">
                <a:solidFill>
                  <a:prstClr val="black"/>
                </a:solidFill>
                <a:latin typeface="Cambria" panose="02040503050406030204" pitchFamily="18" charset="0"/>
                <a:ea typeface="ＭＳ Ｐゴシック" pitchFamily="34" charset="-128"/>
              </a:rPr>
              <a:t>The GRB does not approve funding for a project, but is a prerequisite for requesting funding. </a:t>
            </a:r>
            <a:endParaRPr lang="en-US" sz="2400" dirty="0">
              <a:solidFill>
                <a:schemeClr val="tx1"/>
              </a:solidFill>
              <a:latin typeface="Cambria" panose="02040503050406030204" pitchFamily="18" charset="0"/>
              <a:ea typeface="Cambria" panose="02040503050406030204" pitchFamily="18" charset="0"/>
            </a:endParaRPr>
          </a:p>
        </p:txBody>
      </p:sp>
      <p:grpSp>
        <p:nvGrpSpPr>
          <p:cNvPr id="13" name="Group 12" descr="Icon representing a magnifying lens focusing on the governance review team."/>
          <p:cNvGrpSpPr/>
          <p:nvPr/>
        </p:nvGrpSpPr>
        <p:grpSpPr>
          <a:xfrm>
            <a:off x="7315201" y="1219200"/>
            <a:ext cx="1828800" cy="1295400"/>
            <a:chOff x="7315201" y="1219200"/>
            <a:chExt cx="1828800" cy="1295400"/>
          </a:xfrm>
        </p:grpSpPr>
        <p:sp>
          <p:nvSpPr>
            <p:cNvPr id="15" name="Rectangle 2" descr="Governance Review Team Image">
              <a:extLst>
                <a:ext uri="{FF2B5EF4-FFF2-40B4-BE49-F238E27FC236}">
                  <a16:creationId xmlns:a16="http://schemas.microsoft.com/office/drawing/2014/main" id="{09F5F599-D8F0-4E8F-B1BF-D179A12239AC}"/>
                </a:ext>
              </a:extLst>
            </p:cNvPr>
            <p:cNvSpPr/>
            <p:nvPr/>
          </p:nvSpPr>
          <p:spPr>
            <a:xfrm>
              <a:off x="7315201" y="1219200"/>
              <a:ext cx="1828800" cy="1295400"/>
            </a:xfrm>
            <a:custGeom>
              <a:avLst/>
              <a:gdLst>
                <a:gd name="connsiteX0" fmla="*/ 0 w 1359935"/>
                <a:gd name="connsiteY0" fmla="*/ 0 h 926352"/>
                <a:gd name="connsiteX1" fmla="*/ 1359935 w 1359935"/>
                <a:gd name="connsiteY1" fmla="*/ 0 h 926352"/>
                <a:gd name="connsiteX2" fmla="*/ 1359935 w 1359935"/>
                <a:gd name="connsiteY2" fmla="*/ 926352 h 926352"/>
                <a:gd name="connsiteX3" fmla="*/ 0 w 1359935"/>
                <a:gd name="connsiteY3" fmla="*/ 926352 h 926352"/>
                <a:gd name="connsiteX4" fmla="*/ 0 w 1359935"/>
                <a:gd name="connsiteY4" fmla="*/ 0 h 926352"/>
                <a:gd name="connsiteX0" fmla="*/ 0 w 1359935"/>
                <a:gd name="connsiteY0" fmla="*/ 0 h 926352"/>
                <a:gd name="connsiteX1" fmla="*/ 1359935 w 1359935"/>
                <a:gd name="connsiteY1" fmla="*/ 0 h 926352"/>
                <a:gd name="connsiteX2" fmla="*/ 1359935 w 1359935"/>
                <a:gd name="connsiteY2" fmla="*/ 926352 h 926352"/>
                <a:gd name="connsiteX3" fmla="*/ 217407 w 1359935"/>
                <a:gd name="connsiteY3" fmla="*/ 926292 h 926352"/>
                <a:gd name="connsiteX4" fmla="*/ 0 w 1359935"/>
                <a:gd name="connsiteY4" fmla="*/ 926352 h 926352"/>
                <a:gd name="connsiteX5" fmla="*/ 0 w 1359935"/>
                <a:gd name="connsiteY5" fmla="*/ 0 h 926352"/>
                <a:gd name="connsiteX0" fmla="*/ 0 w 1359935"/>
                <a:gd name="connsiteY0" fmla="*/ 0 h 926352"/>
                <a:gd name="connsiteX1" fmla="*/ 1359935 w 1359935"/>
                <a:gd name="connsiteY1" fmla="*/ 0 h 926352"/>
                <a:gd name="connsiteX2" fmla="*/ 1359935 w 1359935"/>
                <a:gd name="connsiteY2" fmla="*/ 926352 h 926352"/>
                <a:gd name="connsiteX3" fmla="*/ 217407 w 1359935"/>
                <a:gd name="connsiteY3" fmla="*/ 926292 h 926352"/>
                <a:gd name="connsiteX4" fmla="*/ 0 w 1359935"/>
                <a:gd name="connsiteY4" fmla="*/ 926352 h 926352"/>
                <a:gd name="connsiteX5" fmla="*/ 839 w 1359935"/>
                <a:gd name="connsiteY5" fmla="*/ 769881 h 926352"/>
                <a:gd name="connsiteX6" fmla="*/ 0 w 1359935"/>
                <a:gd name="connsiteY6" fmla="*/ 0 h 926352"/>
                <a:gd name="connsiteX0" fmla="*/ 0 w 1359935"/>
                <a:gd name="connsiteY0" fmla="*/ 0 h 926352"/>
                <a:gd name="connsiteX1" fmla="*/ 1359935 w 1359935"/>
                <a:gd name="connsiteY1" fmla="*/ 0 h 926352"/>
                <a:gd name="connsiteX2" fmla="*/ 1359935 w 1359935"/>
                <a:gd name="connsiteY2" fmla="*/ 926352 h 926352"/>
                <a:gd name="connsiteX3" fmla="*/ 217407 w 1359935"/>
                <a:gd name="connsiteY3" fmla="*/ 926292 h 926352"/>
                <a:gd name="connsiteX4" fmla="*/ 839 w 1359935"/>
                <a:gd name="connsiteY4" fmla="*/ 769881 h 926352"/>
                <a:gd name="connsiteX5" fmla="*/ 0 w 1359935"/>
                <a:gd name="connsiteY5" fmla="*/ 0 h 926352"/>
                <a:gd name="connsiteX0" fmla="*/ 23226 w 1383161"/>
                <a:gd name="connsiteY0" fmla="*/ 0 h 926352"/>
                <a:gd name="connsiteX1" fmla="*/ 1383161 w 1383161"/>
                <a:gd name="connsiteY1" fmla="*/ 0 h 926352"/>
                <a:gd name="connsiteX2" fmla="*/ 1383161 w 1383161"/>
                <a:gd name="connsiteY2" fmla="*/ 926352 h 926352"/>
                <a:gd name="connsiteX3" fmla="*/ 240633 w 1383161"/>
                <a:gd name="connsiteY3" fmla="*/ 926292 h 926352"/>
                <a:gd name="connsiteX4" fmla="*/ 2 w 1383161"/>
                <a:gd name="connsiteY4" fmla="*/ 769881 h 926352"/>
                <a:gd name="connsiteX5" fmla="*/ 23226 w 1383161"/>
                <a:gd name="connsiteY5" fmla="*/ 0 h 926352"/>
                <a:gd name="connsiteX0" fmla="*/ 0 w 1383999"/>
                <a:gd name="connsiteY0" fmla="*/ 0 h 926352"/>
                <a:gd name="connsiteX1" fmla="*/ 1383999 w 1383999"/>
                <a:gd name="connsiteY1" fmla="*/ 0 h 926352"/>
                <a:gd name="connsiteX2" fmla="*/ 1383999 w 1383999"/>
                <a:gd name="connsiteY2" fmla="*/ 926352 h 926352"/>
                <a:gd name="connsiteX3" fmla="*/ 241471 w 1383999"/>
                <a:gd name="connsiteY3" fmla="*/ 926292 h 926352"/>
                <a:gd name="connsiteX4" fmla="*/ 840 w 1383999"/>
                <a:gd name="connsiteY4" fmla="*/ 769881 h 926352"/>
                <a:gd name="connsiteX5" fmla="*/ 0 w 1383999"/>
                <a:gd name="connsiteY5" fmla="*/ 0 h 926352"/>
                <a:gd name="connsiteX0" fmla="*/ 0 w 1383999"/>
                <a:gd name="connsiteY0" fmla="*/ 0 h 927158"/>
                <a:gd name="connsiteX1" fmla="*/ 1383999 w 1383999"/>
                <a:gd name="connsiteY1" fmla="*/ 0 h 927158"/>
                <a:gd name="connsiteX2" fmla="*/ 1383999 w 1383999"/>
                <a:gd name="connsiteY2" fmla="*/ 926352 h 927158"/>
                <a:gd name="connsiteX3" fmla="*/ 241471 w 1383999"/>
                <a:gd name="connsiteY3" fmla="*/ 926292 h 927158"/>
                <a:gd name="connsiteX4" fmla="*/ 840 w 1383999"/>
                <a:gd name="connsiteY4" fmla="*/ 769881 h 927158"/>
                <a:gd name="connsiteX5" fmla="*/ 0 w 1383999"/>
                <a:gd name="connsiteY5" fmla="*/ 0 h 927158"/>
                <a:gd name="connsiteX0" fmla="*/ 0 w 1383999"/>
                <a:gd name="connsiteY0" fmla="*/ 0 h 927810"/>
                <a:gd name="connsiteX1" fmla="*/ 1383999 w 1383999"/>
                <a:gd name="connsiteY1" fmla="*/ 0 h 927810"/>
                <a:gd name="connsiteX2" fmla="*/ 1383999 w 1383999"/>
                <a:gd name="connsiteY2" fmla="*/ 926352 h 927810"/>
                <a:gd name="connsiteX3" fmla="*/ 241471 w 1383999"/>
                <a:gd name="connsiteY3" fmla="*/ 926292 h 927810"/>
                <a:gd name="connsiteX4" fmla="*/ 840 w 1383999"/>
                <a:gd name="connsiteY4" fmla="*/ 769881 h 927810"/>
                <a:gd name="connsiteX5" fmla="*/ 0 w 1383999"/>
                <a:gd name="connsiteY5" fmla="*/ 0 h 927810"/>
                <a:gd name="connsiteX0" fmla="*/ 0 w 1383999"/>
                <a:gd name="connsiteY0" fmla="*/ 0 h 927152"/>
                <a:gd name="connsiteX1" fmla="*/ 1383999 w 1383999"/>
                <a:gd name="connsiteY1" fmla="*/ 0 h 927152"/>
                <a:gd name="connsiteX2" fmla="*/ 1383999 w 1383999"/>
                <a:gd name="connsiteY2" fmla="*/ 926352 h 927152"/>
                <a:gd name="connsiteX3" fmla="*/ 241471 w 1383999"/>
                <a:gd name="connsiteY3" fmla="*/ 926292 h 927152"/>
                <a:gd name="connsiteX4" fmla="*/ 840 w 1383999"/>
                <a:gd name="connsiteY4" fmla="*/ 713734 h 927152"/>
                <a:gd name="connsiteX5" fmla="*/ 0 w 1383999"/>
                <a:gd name="connsiteY5" fmla="*/ 0 h 927152"/>
                <a:gd name="connsiteX0" fmla="*/ 0 w 1383999"/>
                <a:gd name="connsiteY0" fmla="*/ 0 h 927179"/>
                <a:gd name="connsiteX1" fmla="*/ 1383999 w 1383999"/>
                <a:gd name="connsiteY1" fmla="*/ 0 h 927179"/>
                <a:gd name="connsiteX2" fmla="*/ 1383999 w 1383999"/>
                <a:gd name="connsiteY2" fmla="*/ 926352 h 927179"/>
                <a:gd name="connsiteX3" fmla="*/ 241471 w 1383999"/>
                <a:gd name="connsiteY3" fmla="*/ 926292 h 927179"/>
                <a:gd name="connsiteX4" fmla="*/ 840 w 1383999"/>
                <a:gd name="connsiteY4" fmla="*/ 713734 h 927179"/>
                <a:gd name="connsiteX5" fmla="*/ 0 w 1383999"/>
                <a:gd name="connsiteY5" fmla="*/ 0 h 927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3999" h="927179">
                  <a:moveTo>
                    <a:pt x="0" y="0"/>
                  </a:moveTo>
                  <a:lnTo>
                    <a:pt x="1383999" y="0"/>
                  </a:lnTo>
                  <a:lnTo>
                    <a:pt x="1383999" y="926352"/>
                  </a:lnTo>
                  <a:lnTo>
                    <a:pt x="241471" y="926292"/>
                  </a:lnTo>
                  <a:cubicBezTo>
                    <a:pt x="48966" y="938323"/>
                    <a:pt x="4850" y="826030"/>
                    <a:pt x="840" y="713734"/>
                  </a:cubicBezTo>
                  <a:lnTo>
                    <a:pt x="0" y="0"/>
                  </a:lnTo>
                  <a:close/>
                </a:path>
              </a:pathLst>
            </a:custGeom>
            <a:solidFill>
              <a:srgbClr val="0052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
          <p:nvSpPr>
            <p:cNvPr id="18" name="TextBox 4">
              <a:extLst>
                <a:ext uri="{FF2B5EF4-FFF2-40B4-BE49-F238E27FC236}">
                  <a16:creationId xmlns:a16="http://schemas.microsoft.com/office/drawing/2014/main" id="{20A2B7DF-7801-47BA-B64D-478ECC2B4416}"/>
                </a:ext>
              </a:extLst>
            </p:cNvPr>
            <p:cNvSpPr txBox="1"/>
            <p:nvPr/>
          </p:nvSpPr>
          <p:spPr>
            <a:xfrm>
              <a:off x="7429065" y="1924309"/>
              <a:ext cx="1601071"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Governance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Review Team</a:t>
              </a:r>
            </a:p>
          </p:txBody>
        </p:sp>
      </p:grpSp>
      <p:pic>
        <p:nvPicPr>
          <p:cNvPr id="19" name="Graphic 3" descr="Customer review">
            <a:extLst>
              <a:ext uri="{FF2B5EF4-FFF2-40B4-BE49-F238E27FC236}">
                <a16:creationId xmlns:a16="http://schemas.microsoft.com/office/drawing/2014/main" id="{B9321E61-C5C6-4615-AA1D-758B2E072CAA}"/>
              </a:ext>
            </a:extLst>
          </p:cNvPr>
          <p:cNvPicPr>
            <a:picLocks noChangeAspect="1"/>
          </p:cNvPicPr>
          <p:nvPr/>
        </p:nvPicPr>
        <p:blipFill rotWithShape="1">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rcRect t="47731"/>
          <a:stretch/>
        </p:blipFill>
        <p:spPr>
          <a:xfrm>
            <a:off x="7772400" y="1447800"/>
            <a:ext cx="837802" cy="437910"/>
          </a:xfrm>
          <a:prstGeom prst="rect">
            <a:avLst/>
          </a:prstGeom>
        </p:spPr>
      </p:pic>
    </p:spTree>
    <p:extLst>
      <p:ext uri="{BB962C8B-B14F-4D97-AF65-F5344CB8AC3E}">
        <p14:creationId xmlns:p14="http://schemas.microsoft.com/office/powerpoint/2010/main" val="1173593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pPr algn="ctr"/>
            <a:r>
              <a:rPr lang="en-US" dirty="0">
                <a:ea typeface="Cambria" panose="02040503050406030204" pitchFamily="18" charset="0"/>
              </a:rPr>
              <a:t>GRB Membership</a:t>
            </a:r>
          </a:p>
        </p:txBody>
      </p:sp>
      <p:sp>
        <p:nvSpPr>
          <p:cNvPr id="4"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971247-108F-4781-8913-319514F6F075}"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grpSp>
        <p:nvGrpSpPr>
          <p:cNvPr id="16" name="Group 15" descr="Icon representing a magnifying lens focusing on the governance review team."/>
          <p:cNvGrpSpPr/>
          <p:nvPr/>
        </p:nvGrpSpPr>
        <p:grpSpPr>
          <a:xfrm>
            <a:off x="7315201" y="1219200"/>
            <a:ext cx="1828800" cy="1295400"/>
            <a:chOff x="7315201" y="1219200"/>
            <a:chExt cx="1828800" cy="1295400"/>
          </a:xfrm>
        </p:grpSpPr>
        <p:sp>
          <p:nvSpPr>
            <p:cNvPr id="17" name="Rectangle 2" descr="Governance Review Team Image">
              <a:extLst>
                <a:ext uri="{FF2B5EF4-FFF2-40B4-BE49-F238E27FC236}">
                  <a16:creationId xmlns:a16="http://schemas.microsoft.com/office/drawing/2014/main" id="{09F5F599-D8F0-4E8F-B1BF-D179A12239AC}"/>
                </a:ext>
              </a:extLst>
            </p:cNvPr>
            <p:cNvSpPr/>
            <p:nvPr/>
          </p:nvSpPr>
          <p:spPr>
            <a:xfrm>
              <a:off x="7315201" y="1219200"/>
              <a:ext cx="1828800" cy="1295400"/>
            </a:xfrm>
            <a:custGeom>
              <a:avLst/>
              <a:gdLst>
                <a:gd name="connsiteX0" fmla="*/ 0 w 1359935"/>
                <a:gd name="connsiteY0" fmla="*/ 0 h 926352"/>
                <a:gd name="connsiteX1" fmla="*/ 1359935 w 1359935"/>
                <a:gd name="connsiteY1" fmla="*/ 0 h 926352"/>
                <a:gd name="connsiteX2" fmla="*/ 1359935 w 1359935"/>
                <a:gd name="connsiteY2" fmla="*/ 926352 h 926352"/>
                <a:gd name="connsiteX3" fmla="*/ 0 w 1359935"/>
                <a:gd name="connsiteY3" fmla="*/ 926352 h 926352"/>
                <a:gd name="connsiteX4" fmla="*/ 0 w 1359935"/>
                <a:gd name="connsiteY4" fmla="*/ 0 h 926352"/>
                <a:gd name="connsiteX0" fmla="*/ 0 w 1359935"/>
                <a:gd name="connsiteY0" fmla="*/ 0 h 926352"/>
                <a:gd name="connsiteX1" fmla="*/ 1359935 w 1359935"/>
                <a:gd name="connsiteY1" fmla="*/ 0 h 926352"/>
                <a:gd name="connsiteX2" fmla="*/ 1359935 w 1359935"/>
                <a:gd name="connsiteY2" fmla="*/ 926352 h 926352"/>
                <a:gd name="connsiteX3" fmla="*/ 217407 w 1359935"/>
                <a:gd name="connsiteY3" fmla="*/ 926292 h 926352"/>
                <a:gd name="connsiteX4" fmla="*/ 0 w 1359935"/>
                <a:gd name="connsiteY4" fmla="*/ 926352 h 926352"/>
                <a:gd name="connsiteX5" fmla="*/ 0 w 1359935"/>
                <a:gd name="connsiteY5" fmla="*/ 0 h 926352"/>
                <a:gd name="connsiteX0" fmla="*/ 0 w 1359935"/>
                <a:gd name="connsiteY0" fmla="*/ 0 h 926352"/>
                <a:gd name="connsiteX1" fmla="*/ 1359935 w 1359935"/>
                <a:gd name="connsiteY1" fmla="*/ 0 h 926352"/>
                <a:gd name="connsiteX2" fmla="*/ 1359935 w 1359935"/>
                <a:gd name="connsiteY2" fmla="*/ 926352 h 926352"/>
                <a:gd name="connsiteX3" fmla="*/ 217407 w 1359935"/>
                <a:gd name="connsiteY3" fmla="*/ 926292 h 926352"/>
                <a:gd name="connsiteX4" fmla="*/ 0 w 1359935"/>
                <a:gd name="connsiteY4" fmla="*/ 926352 h 926352"/>
                <a:gd name="connsiteX5" fmla="*/ 839 w 1359935"/>
                <a:gd name="connsiteY5" fmla="*/ 769881 h 926352"/>
                <a:gd name="connsiteX6" fmla="*/ 0 w 1359935"/>
                <a:gd name="connsiteY6" fmla="*/ 0 h 926352"/>
                <a:gd name="connsiteX0" fmla="*/ 0 w 1359935"/>
                <a:gd name="connsiteY0" fmla="*/ 0 h 926352"/>
                <a:gd name="connsiteX1" fmla="*/ 1359935 w 1359935"/>
                <a:gd name="connsiteY1" fmla="*/ 0 h 926352"/>
                <a:gd name="connsiteX2" fmla="*/ 1359935 w 1359935"/>
                <a:gd name="connsiteY2" fmla="*/ 926352 h 926352"/>
                <a:gd name="connsiteX3" fmla="*/ 217407 w 1359935"/>
                <a:gd name="connsiteY3" fmla="*/ 926292 h 926352"/>
                <a:gd name="connsiteX4" fmla="*/ 839 w 1359935"/>
                <a:gd name="connsiteY4" fmla="*/ 769881 h 926352"/>
                <a:gd name="connsiteX5" fmla="*/ 0 w 1359935"/>
                <a:gd name="connsiteY5" fmla="*/ 0 h 926352"/>
                <a:gd name="connsiteX0" fmla="*/ 23226 w 1383161"/>
                <a:gd name="connsiteY0" fmla="*/ 0 h 926352"/>
                <a:gd name="connsiteX1" fmla="*/ 1383161 w 1383161"/>
                <a:gd name="connsiteY1" fmla="*/ 0 h 926352"/>
                <a:gd name="connsiteX2" fmla="*/ 1383161 w 1383161"/>
                <a:gd name="connsiteY2" fmla="*/ 926352 h 926352"/>
                <a:gd name="connsiteX3" fmla="*/ 240633 w 1383161"/>
                <a:gd name="connsiteY3" fmla="*/ 926292 h 926352"/>
                <a:gd name="connsiteX4" fmla="*/ 2 w 1383161"/>
                <a:gd name="connsiteY4" fmla="*/ 769881 h 926352"/>
                <a:gd name="connsiteX5" fmla="*/ 23226 w 1383161"/>
                <a:gd name="connsiteY5" fmla="*/ 0 h 926352"/>
                <a:gd name="connsiteX0" fmla="*/ 0 w 1383999"/>
                <a:gd name="connsiteY0" fmla="*/ 0 h 926352"/>
                <a:gd name="connsiteX1" fmla="*/ 1383999 w 1383999"/>
                <a:gd name="connsiteY1" fmla="*/ 0 h 926352"/>
                <a:gd name="connsiteX2" fmla="*/ 1383999 w 1383999"/>
                <a:gd name="connsiteY2" fmla="*/ 926352 h 926352"/>
                <a:gd name="connsiteX3" fmla="*/ 241471 w 1383999"/>
                <a:gd name="connsiteY3" fmla="*/ 926292 h 926352"/>
                <a:gd name="connsiteX4" fmla="*/ 840 w 1383999"/>
                <a:gd name="connsiteY4" fmla="*/ 769881 h 926352"/>
                <a:gd name="connsiteX5" fmla="*/ 0 w 1383999"/>
                <a:gd name="connsiteY5" fmla="*/ 0 h 926352"/>
                <a:gd name="connsiteX0" fmla="*/ 0 w 1383999"/>
                <a:gd name="connsiteY0" fmla="*/ 0 h 927158"/>
                <a:gd name="connsiteX1" fmla="*/ 1383999 w 1383999"/>
                <a:gd name="connsiteY1" fmla="*/ 0 h 927158"/>
                <a:gd name="connsiteX2" fmla="*/ 1383999 w 1383999"/>
                <a:gd name="connsiteY2" fmla="*/ 926352 h 927158"/>
                <a:gd name="connsiteX3" fmla="*/ 241471 w 1383999"/>
                <a:gd name="connsiteY3" fmla="*/ 926292 h 927158"/>
                <a:gd name="connsiteX4" fmla="*/ 840 w 1383999"/>
                <a:gd name="connsiteY4" fmla="*/ 769881 h 927158"/>
                <a:gd name="connsiteX5" fmla="*/ 0 w 1383999"/>
                <a:gd name="connsiteY5" fmla="*/ 0 h 927158"/>
                <a:gd name="connsiteX0" fmla="*/ 0 w 1383999"/>
                <a:gd name="connsiteY0" fmla="*/ 0 h 927810"/>
                <a:gd name="connsiteX1" fmla="*/ 1383999 w 1383999"/>
                <a:gd name="connsiteY1" fmla="*/ 0 h 927810"/>
                <a:gd name="connsiteX2" fmla="*/ 1383999 w 1383999"/>
                <a:gd name="connsiteY2" fmla="*/ 926352 h 927810"/>
                <a:gd name="connsiteX3" fmla="*/ 241471 w 1383999"/>
                <a:gd name="connsiteY3" fmla="*/ 926292 h 927810"/>
                <a:gd name="connsiteX4" fmla="*/ 840 w 1383999"/>
                <a:gd name="connsiteY4" fmla="*/ 769881 h 927810"/>
                <a:gd name="connsiteX5" fmla="*/ 0 w 1383999"/>
                <a:gd name="connsiteY5" fmla="*/ 0 h 927810"/>
                <a:gd name="connsiteX0" fmla="*/ 0 w 1383999"/>
                <a:gd name="connsiteY0" fmla="*/ 0 h 927152"/>
                <a:gd name="connsiteX1" fmla="*/ 1383999 w 1383999"/>
                <a:gd name="connsiteY1" fmla="*/ 0 h 927152"/>
                <a:gd name="connsiteX2" fmla="*/ 1383999 w 1383999"/>
                <a:gd name="connsiteY2" fmla="*/ 926352 h 927152"/>
                <a:gd name="connsiteX3" fmla="*/ 241471 w 1383999"/>
                <a:gd name="connsiteY3" fmla="*/ 926292 h 927152"/>
                <a:gd name="connsiteX4" fmla="*/ 840 w 1383999"/>
                <a:gd name="connsiteY4" fmla="*/ 713734 h 927152"/>
                <a:gd name="connsiteX5" fmla="*/ 0 w 1383999"/>
                <a:gd name="connsiteY5" fmla="*/ 0 h 927152"/>
                <a:gd name="connsiteX0" fmla="*/ 0 w 1383999"/>
                <a:gd name="connsiteY0" fmla="*/ 0 h 927179"/>
                <a:gd name="connsiteX1" fmla="*/ 1383999 w 1383999"/>
                <a:gd name="connsiteY1" fmla="*/ 0 h 927179"/>
                <a:gd name="connsiteX2" fmla="*/ 1383999 w 1383999"/>
                <a:gd name="connsiteY2" fmla="*/ 926352 h 927179"/>
                <a:gd name="connsiteX3" fmla="*/ 241471 w 1383999"/>
                <a:gd name="connsiteY3" fmla="*/ 926292 h 927179"/>
                <a:gd name="connsiteX4" fmla="*/ 840 w 1383999"/>
                <a:gd name="connsiteY4" fmla="*/ 713734 h 927179"/>
                <a:gd name="connsiteX5" fmla="*/ 0 w 1383999"/>
                <a:gd name="connsiteY5" fmla="*/ 0 h 927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3999" h="927179">
                  <a:moveTo>
                    <a:pt x="0" y="0"/>
                  </a:moveTo>
                  <a:lnTo>
                    <a:pt x="1383999" y="0"/>
                  </a:lnTo>
                  <a:lnTo>
                    <a:pt x="1383999" y="926352"/>
                  </a:lnTo>
                  <a:lnTo>
                    <a:pt x="241471" y="926292"/>
                  </a:lnTo>
                  <a:cubicBezTo>
                    <a:pt x="48966" y="938323"/>
                    <a:pt x="4850" y="826030"/>
                    <a:pt x="840" y="713734"/>
                  </a:cubicBezTo>
                  <a:lnTo>
                    <a:pt x="0" y="0"/>
                  </a:lnTo>
                  <a:close/>
                </a:path>
              </a:pathLst>
            </a:custGeom>
            <a:solidFill>
              <a:srgbClr val="0052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
          <p:nvSpPr>
            <p:cNvPr id="19" name="TextBox 4">
              <a:extLst>
                <a:ext uri="{FF2B5EF4-FFF2-40B4-BE49-F238E27FC236}">
                  <a16:creationId xmlns:a16="http://schemas.microsoft.com/office/drawing/2014/main" id="{20A2B7DF-7801-47BA-B64D-478ECC2B4416}"/>
                </a:ext>
              </a:extLst>
            </p:cNvPr>
            <p:cNvSpPr txBox="1"/>
            <p:nvPr/>
          </p:nvSpPr>
          <p:spPr>
            <a:xfrm>
              <a:off x="7429065" y="1924309"/>
              <a:ext cx="1601071"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Governance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Review Board</a:t>
              </a:r>
            </a:p>
          </p:txBody>
        </p:sp>
      </p:grpSp>
      <p:pic>
        <p:nvPicPr>
          <p:cNvPr id="20" name="Graphic 3" descr="Customer review">
            <a:extLst>
              <a:ext uri="{FF2B5EF4-FFF2-40B4-BE49-F238E27FC236}">
                <a16:creationId xmlns:a16="http://schemas.microsoft.com/office/drawing/2014/main" id="{B9321E61-C5C6-4615-AA1D-758B2E072CAA}"/>
              </a:ext>
            </a:extLst>
          </p:cNvPr>
          <p:cNvPicPr>
            <a:picLocks noChangeAspect="1"/>
          </p:cNvPicPr>
          <p:nvPr/>
        </p:nvPicPr>
        <p:blipFill rotWithShape="1">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rcRect t="47731"/>
          <a:stretch/>
        </p:blipFill>
        <p:spPr>
          <a:xfrm>
            <a:off x="7772400" y="1447800"/>
            <a:ext cx="837802" cy="437910"/>
          </a:xfrm>
          <a:prstGeom prst="rect">
            <a:avLst/>
          </a:prstGeom>
        </p:spPr>
      </p:pic>
      <p:graphicFrame>
        <p:nvGraphicFramePr>
          <p:cNvPr id="22" name="Table 21" descr="Chief Information Officer, OIT&#10;CMS Chief Financial Officer, OFM&#10;Head of Contracting Activity, OAGM&#10;Chief Technology Officer, OIT" title="Non-Voting Members, Office Director or Designee"/>
          <p:cNvGraphicFramePr>
            <a:graphicFrameLocks noGrp="1"/>
          </p:cNvGraphicFramePr>
          <p:nvPr>
            <p:extLst>
              <p:ext uri="{D42A27DB-BD31-4B8C-83A1-F6EECF244321}">
                <p14:modId xmlns:p14="http://schemas.microsoft.com/office/powerpoint/2010/main" val="385154400"/>
              </p:ext>
            </p:extLst>
          </p:nvPr>
        </p:nvGraphicFramePr>
        <p:xfrm>
          <a:off x="419528" y="1459787"/>
          <a:ext cx="6744137" cy="1579720"/>
        </p:xfrm>
        <a:graphic>
          <a:graphicData uri="http://schemas.openxmlformats.org/drawingml/2006/table">
            <a:tbl>
              <a:tblPr firstRow="1" firstCol="1" bandRow="1">
                <a:tableStyleId>{5C22544A-7EE6-4342-B048-85BDC9FD1C3A}</a:tableStyleId>
              </a:tblPr>
              <a:tblGrid>
                <a:gridCol w="5268033">
                  <a:extLst>
                    <a:ext uri="{9D8B030D-6E8A-4147-A177-3AD203B41FA5}">
                      <a16:colId xmlns:a16="http://schemas.microsoft.com/office/drawing/2014/main" val="3520314377"/>
                    </a:ext>
                  </a:extLst>
                </a:gridCol>
                <a:gridCol w="1476104">
                  <a:extLst>
                    <a:ext uri="{9D8B030D-6E8A-4147-A177-3AD203B41FA5}">
                      <a16:colId xmlns:a16="http://schemas.microsoft.com/office/drawing/2014/main" val="3369297915"/>
                    </a:ext>
                  </a:extLst>
                </a:gridCol>
              </a:tblGrid>
              <a:tr h="373690">
                <a:tc>
                  <a:txBody>
                    <a:bodyPr/>
                    <a:lstStyle/>
                    <a:p>
                      <a:pPr marL="0" marR="0" algn="l">
                        <a:lnSpc>
                          <a:spcPct val="107000"/>
                        </a:lnSpc>
                        <a:spcBef>
                          <a:spcPts val="0"/>
                        </a:spcBef>
                        <a:spcAft>
                          <a:spcPts val="0"/>
                        </a:spcAft>
                      </a:pPr>
                      <a:r>
                        <a:rPr lang="en-US" sz="2000" dirty="0">
                          <a:solidFill>
                            <a:schemeClr val="tx1"/>
                          </a:solidFill>
                          <a:effectLst/>
                          <a:latin typeface="Cambria" panose="02040503050406030204" pitchFamily="18" charset="0"/>
                          <a:ea typeface="Cambria" panose="02040503050406030204" pitchFamily="18" charset="0"/>
                        </a:rPr>
                        <a:t>Co-Chairs</a:t>
                      </a:r>
                      <a:r>
                        <a:rPr lang="en-US" sz="1600" dirty="0">
                          <a:solidFill>
                            <a:schemeClr val="tx1"/>
                          </a:solidFill>
                          <a:effectLst/>
                          <a:latin typeface="Cambria" panose="02040503050406030204" pitchFamily="18" charset="0"/>
                          <a:ea typeface="Cambria" panose="02040503050406030204" pitchFamily="18" charset="0"/>
                        </a:rPr>
                        <a:t>, Office Director or Designee</a:t>
                      </a:r>
                      <a:endParaRPr lang="en-US" sz="1600" b="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600" b="1" kern="12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COMPONENT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40529310"/>
                  </a:ext>
                </a:extLst>
              </a:tr>
              <a:tr h="305112">
                <a:tc>
                  <a:txBody>
                    <a:bodyPr/>
                    <a:lstStyle/>
                    <a:p>
                      <a:pPr marL="0" marR="0" algn="l">
                        <a:spcBef>
                          <a:spcPts val="0"/>
                        </a:spcBef>
                        <a:spcAft>
                          <a:spcPts val="0"/>
                        </a:spcAft>
                      </a:pPr>
                      <a:r>
                        <a:rPr lang="en-US" sz="1700" b="0" dirty="0">
                          <a:solidFill>
                            <a:schemeClr val="tx1"/>
                          </a:solidFill>
                          <a:effectLst/>
                          <a:latin typeface="Cambria" panose="02040503050406030204" pitchFamily="18" charset="0"/>
                          <a:ea typeface="Cambria" panose="02040503050406030204" pitchFamily="18" charset="0"/>
                        </a:rPr>
                        <a:t>CMS Chief Information Officer (CIO)</a:t>
                      </a:r>
                      <a:endParaRPr lang="en-US" sz="1700" b="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700" b="0" dirty="0">
                          <a:solidFill>
                            <a:schemeClr val="tx1"/>
                          </a:solidFill>
                          <a:effectLst/>
                          <a:latin typeface="Cambria" panose="02040503050406030204" pitchFamily="18" charset="0"/>
                          <a:ea typeface="Cambria" panose="02040503050406030204" pitchFamily="18" charset="0"/>
                        </a:rPr>
                        <a:t>OIT</a:t>
                      </a:r>
                      <a:endParaRPr lang="en-US" sz="1700" b="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3939894"/>
                  </a:ext>
                </a:extLst>
              </a:tr>
              <a:tr h="305112">
                <a:tc>
                  <a:txBody>
                    <a:bodyPr/>
                    <a:lstStyle/>
                    <a:p>
                      <a:pPr marL="0" marR="0" algn="l">
                        <a:spcBef>
                          <a:spcPts val="0"/>
                        </a:spcBef>
                        <a:spcAft>
                          <a:spcPts val="0"/>
                        </a:spcAft>
                      </a:pPr>
                      <a:r>
                        <a:rPr lang="en-US" sz="1700" b="0" dirty="0">
                          <a:solidFill>
                            <a:schemeClr val="tx1"/>
                          </a:solidFill>
                          <a:effectLst/>
                          <a:latin typeface="Cambria" panose="02040503050406030204" pitchFamily="18" charset="0"/>
                          <a:ea typeface="Cambria" panose="02040503050406030204" pitchFamily="18" charset="0"/>
                        </a:rPr>
                        <a:t>CMS Chief Financial Officer (CFO)</a:t>
                      </a:r>
                      <a:endParaRPr lang="en-US" sz="1700" b="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700" dirty="0">
                          <a:solidFill>
                            <a:schemeClr val="tx1"/>
                          </a:solidFill>
                          <a:effectLst/>
                          <a:latin typeface="Cambria" panose="02040503050406030204" pitchFamily="18" charset="0"/>
                          <a:ea typeface="Cambria" panose="02040503050406030204" pitchFamily="18" charset="0"/>
                        </a:rPr>
                        <a:t>OFM</a:t>
                      </a:r>
                      <a:endParaRPr lang="en-US" sz="17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67068726"/>
                  </a:ext>
                </a:extLst>
              </a:tr>
              <a:tr h="317188">
                <a:tc>
                  <a:txBody>
                    <a:bodyPr/>
                    <a:lstStyle/>
                    <a:p>
                      <a:pPr marL="0" marR="0" algn="l">
                        <a:spcBef>
                          <a:spcPts val="0"/>
                        </a:spcBef>
                        <a:spcAft>
                          <a:spcPts val="0"/>
                        </a:spcAft>
                      </a:pPr>
                      <a:r>
                        <a:rPr lang="en-US" sz="1700" b="0" dirty="0">
                          <a:solidFill>
                            <a:schemeClr val="tx1"/>
                          </a:solidFill>
                          <a:effectLst/>
                          <a:latin typeface="Cambria" panose="02040503050406030204" pitchFamily="18" charset="0"/>
                          <a:ea typeface="Cambria" panose="02040503050406030204" pitchFamily="18" charset="0"/>
                        </a:rPr>
                        <a:t>CMS Head of Contracting Activity (HCA)</a:t>
                      </a:r>
                      <a:endParaRPr lang="en-US" sz="1700" b="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700" dirty="0">
                          <a:solidFill>
                            <a:schemeClr val="tx1"/>
                          </a:solidFill>
                          <a:effectLst/>
                          <a:latin typeface="Cambria" panose="02040503050406030204" pitchFamily="18" charset="0"/>
                          <a:ea typeface="Cambria" panose="02040503050406030204" pitchFamily="18" charset="0"/>
                        </a:rPr>
                        <a:t>OAGM</a:t>
                      </a:r>
                      <a:endParaRPr lang="en-US" sz="17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85825751"/>
                  </a:ext>
                </a:extLst>
              </a:tr>
              <a:tr h="278618">
                <a:tc>
                  <a:txBody>
                    <a:bodyPr/>
                    <a:lstStyle/>
                    <a:p>
                      <a:pPr marL="0" marR="0" algn="l">
                        <a:spcBef>
                          <a:spcPts val="0"/>
                        </a:spcBef>
                        <a:spcAft>
                          <a:spcPts val="0"/>
                        </a:spcAft>
                      </a:pPr>
                      <a:r>
                        <a:rPr lang="en-US" sz="1700" b="0" dirty="0">
                          <a:solidFill>
                            <a:schemeClr val="tx1"/>
                          </a:solidFill>
                          <a:effectLst/>
                          <a:latin typeface="Cambria" panose="02040503050406030204" pitchFamily="18" charset="0"/>
                          <a:ea typeface="Cambria" panose="02040503050406030204" pitchFamily="18" charset="0"/>
                        </a:rPr>
                        <a:t>CMS Chief Technology Officer (CTO)</a:t>
                      </a:r>
                      <a:endParaRPr lang="en-US" sz="1700" b="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700" dirty="0">
                          <a:solidFill>
                            <a:schemeClr val="tx1"/>
                          </a:solidFill>
                          <a:effectLst/>
                          <a:latin typeface="Cambria" panose="02040503050406030204" pitchFamily="18" charset="0"/>
                          <a:ea typeface="Cambria" panose="02040503050406030204" pitchFamily="18" charset="0"/>
                        </a:rPr>
                        <a:t>OIT</a:t>
                      </a:r>
                      <a:endParaRPr lang="en-US" sz="17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9709396"/>
                  </a:ext>
                </a:extLst>
              </a:tr>
            </a:tbl>
          </a:graphicData>
        </a:graphic>
      </p:graphicFrame>
      <p:graphicFrame>
        <p:nvGraphicFramePr>
          <p:cNvPr id="23" name="Table 22" descr="ACA 3021 Rep&#10;Marketplace Rep&#10;Program Operations BDG Chair&#10;Program Operations BDG Chair&#10;Medicaid / SCHIP Rep&#10;Fed Admin BDG Chair&#10;Program Integrity BDG Chair&#10;Program Operations BDG Chair&#10;QIO Rep" title="Voting Members, Group Level or Above"/>
          <p:cNvGraphicFramePr>
            <a:graphicFrameLocks noGrp="1"/>
          </p:cNvGraphicFramePr>
          <p:nvPr>
            <p:extLst>
              <p:ext uri="{D42A27DB-BD31-4B8C-83A1-F6EECF244321}">
                <p14:modId xmlns:p14="http://schemas.microsoft.com/office/powerpoint/2010/main" val="189069031"/>
              </p:ext>
            </p:extLst>
          </p:nvPr>
        </p:nvGraphicFramePr>
        <p:xfrm>
          <a:off x="419528" y="3335061"/>
          <a:ext cx="6744138" cy="3001096"/>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33031948"/>
                    </a:ext>
                  </a:extLst>
                </a:gridCol>
                <a:gridCol w="1486338">
                  <a:extLst>
                    <a:ext uri="{9D8B030D-6E8A-4147-A177-3AD203B41FA5}">
                      <a16:colId xmlns:a16="http://schemas.microsoft.com/office/drawing/2014/main" val="1051691534"/>
                    </a:ext>
                  </a:extLst>
                </a:gridCol>
              </a:tblGrid>
              <a:tr h="381001">
                <a:tc>
                  <a:txBody>
                    <a:bodyPr/>
                    <a:lstStyle/>
                    <a:p>
                      <a:pPr marL="0" marR="0" algn="l">
                        <a:lnSpc>
                          <a:spcPct val="107000"/>
                        </a:lnSpc>
                        <a:spcBef>
                          <a:spcPts val="0"/>
                        </a:spcBef>
                        <a:spcAft>
                          <a:spcPts val="0"/>
                        </a:spcAft>
                      </a:pPr>
                      <a:r>
                        <a:rPr lang="en-US" sz="2000" b="1" dirty="0">
                          <a:solidFill>
                            <a:schemeClr val="tx1"/>
                          </a:solidFill>
                          <a:effectLst/>
                          <a:latin typeface="Cambria" panose="02040503050406030204" pitchFamily="18" charset="0"/>
                          <a:ea typeface="Cambria" panose="02040503050406030204" pitchFamily="18" charset="0"/>
                        </a:rPr>
                        <a:t>Voting Members</a:t>
                      </a:r>
                      <a:r>
                        <a:rPr lang="en-US" sz="1800" b="1" dirty="0">
                          <a:solidFill>
                            <a:schemeClr val="tx1"/>
                          </a:solidFill>
                          <a:effectLst/>
                          <a:latin typeface="Cambria" panose="02040503050406030204" pitchFamily="18" charset="0"/>
                          <a:ea typeface="Cambria" panose="02040503050406030204" pitchFamily="18" charset="0"/>
                        </a:rPr>
                        <a:t>, </a:t>
                      </a:r>
                      <a:r>
                        <a:rPr lang="en-US" sz="1600" b="1" dirty="0">
                          <a:solidFill>
                            <a:schemeClr val="tx1"/>
                          </a:solidFill>
                          <a:effectLst/>
                          <a:latin typeface="Cambria" panose="02040503050406030204" pitchFamily="18" charset="0"/>
                          <a:ea typeface="Cambria" panose="02040503050406030204" pitchFamily="18" charset="0"/>
                        </a:rPr>
                        <a:t>Group Level or Above</a:t>
                      </a:r>
                    </a:p>
                  </a:txBody>
                  <a:tcPr marL="67222" marR="6722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600" b="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COMPONENT</a:t>
                      </a:r>
                    </a:p>
                  </a:txBody>
                  <a:tcPr marL="67222" marR="6722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45749939"/>
                  </a:ext>
                </a:extLst>
              </a:tr>
              <a:tr h="300857">
                <a:tc>
                  <a:txBody>
                    <a:bodyPr/>
                    <a:lstStyle/>
                    <a:p>
                      <a:pPr marL="0" marR="0" algn="l">
                        <a:lnSpc>
                          <a:spcPct val="107000"/>
                        </a:lnSpc>
                        <a:spcBef>
                          <a:spcPts val="0"/>
                        </a:spcBef>
                        <a:spcAft>
                          <a:spcPts val="0"/>
                        </a:spcAft>
                      </a:pPr>
                      <a:r>
                        <a:rPr lang="en-US" sz="1700" b="0" dirty="0">
                          <a:solidFill>
                            <a:schemeClr val="tx1"/>
                          </a:solidFill>
                          <a:effectLst/>
                          <a:latin typeface="Cambria" panose="02040503050406030204" pitchFamily="18" charset="0"/>
                          <a:ea typeface="Cambria" panose="02040503050406030204" pitchFamily="18" charset="0"/>
                        </a:rPr>
                        <a:t>ACA 3021 Rep</a:t>
                      </a:r>
                      <a:endParaRPr lang="en-US" sz="1700" b="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7222" marR="67222"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700" dirty="0">
                          <a:solidFill>
                            <a:schemeClr val="tx1"/>
                          </a:solidFill>
                          <a:effectLst/>
                          <a:latin typeface="Cambria" panose="02040503050406030204" pitchFamily="18" charset="0"/>
                          <a:ea typeface="Cambria" panose="02040503050406030204" pitchFamily="18" charset="0"/>
                        </a:rPr>
                        <a:t>CMMI</a:t>
                      </a:r>
                      <a:endParaRPr lang="en-US" sz="17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7222" marR="67222"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9489624"/>
                  </a:ext>
                </a:extLst>
              </a:tr>
              <a:tr h="300857">
                <a:tc>
                  <a:txBody>
                    <a:bodyPr/>
                    <a:lstStyle/>
                    <a:p>
                      <a:pPr marL="0" marR="0" algn="l">
                        <a:lnSpc>
                          <a:spcPct val="107000"/>
                        </a:lnSpc>
                        <a:spcBef>
                          <a:spcPts val="0"/>
                        </a:spcBef>
                        <a:spcAft>
                          <a:spcPts val="0"/>
                        </a:spcAft>
                      </a:pPr>
                      <a:r>
                        <a:rPr lang="en-US" sz="1700" b="0" dirty="0">
                          <a:solidFill>
                            <a:schemeClr val="tx1"/>
                          </a:solidFill>
                          <a:effectLst/>
                          <a:latin typeface="Cambria" panose="02040503050406030204" pitchFamily="18" charset="0"/>
                          <a:ea typeface="Cambria" panose="02040503050406030204" pitchFamily="18" charset="0"/>
                        </a:rPr>
                        <a:t>Exchanges Rep</a:t>
                      </a:r>
                      <a:endParaRPr lang="en-US" sz="1700" b="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7222" marR="67222"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700" dirty="0">
                          <a:solidFill>
                            <a:schemeClr val="tx1"/>
                          </a:solidFill>
                          <a:effectLst/>
                          <a:latin typeface="Cambria" panose="02040503050406030204" pitchFamily="18" charset="0"/>
                          <a:ea typeface="Cambria" panose="02040503050406030204" pitchFamily="18" charset="0"/>
                        </a:rPr>
                        <a:t>CCIIO</a:t>
                      </a:r>
                      <a:endParaRPr lang="en-US" sz="17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7222" marR="67222"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80479834"/>
                  </a:ext>
                </a:extLst>
              </a:tr>
              <a:tr h="300857">
                <a:tc>
                  <a:txBody>
                    <a:bodyPr/>
                    <a:lstStyle/>
                    <a:p>
                      <a:pPr marL="0" marR="0" algn="l">
                        <a:lnSpc>
                          <a:spcPct val="107000"/>
                        </a:lnSpc>
                        <a:spcBef>
                          <a:spcPts val="0"/>
                        </a:spcBef>
                        <a:spcAft>
                          <a:spcPts val="0"/>
                        </a:spcAft>
                      </a:pPr>
                      <a:r>
                        <a:rPr lang="en-US" sz="1700" b="0" dirty="0">
                          <a:solidFill>
                            <a:schemeClr val="tx1"/>
                          </a:solidFill>
                          <a:effectLst/>
                          <a:latin typeface="Cambria" panose="02040503050406030204" pitchFamily="18" charset="0"/>
                          <a:ea typeface="Cambria" panose="02040503050406030204" pitchFamily="18" charset="0"/>
                        </a:rPr>
                        <a:t>Program Operations BDG Chair</a:t>
                      </a:r>
                      <a:endParaRPr lang="en-US" sz="1700" b="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7222" marR="67222"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700" dirty="0">
                          <a:solidFill>
                            <a:schemeClr val="tx1"/>
                          </a:solidFill>
                          <a:effectLst/>
                          <a:latin typeface="Cambria" panose="02040503050406030204" pitchFamily="18" charset="0"/>
                          <a:ea typeface="Cambria" panose="02040503050406030204" pitchFamily="18" charset="0"/>
                        </a:rPr>
                        <a:t>OIT</a:t>
                      </a:r>
                      <a:endParaRPr lang="en-US" sz="17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7222" marR="67222"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66191886"/>
                  </a:ext>
                </a:extLst>
              </a:tr>
              <a:tr h="300857">
                <a:tc>
                  <a:txBody>
                    <a:bodyPr/>
                    <a:lstStyle/>
                    <a:p>
                      <a:pPr marL="0" marR="0" algn="l">
                        <a:lnSpc>
                          <a:spcPct val="107000"/>
                        </a:lnSpc>
                        <a:spcBef>
                          <a:spcPts val="0"/>
                        </a:spcBef>
                        <a:spcAft>
                          <a:spcPts val="0"/>
                        </a:spcAft>
                      </a:pPr>
                      <a:r>
                        <a:rPr lang="en-US" sz="1700" b="0" dirty="0">
                          <a:solidFill>
                            <a:schemeClr val="tx1"/>
                          </a:solidFill>
                          <a:effectLst/>
                          <a:latin typeface="Cambria" panose="02040503050406030204" pitchFamily="18" charset="0"/>
                          <a:ea typeface="Cambria" panose="02040503050406030204" pitchFamily="18" charset="0"/>
                        </a:rPr>
                        <a:t>Program Operations BDG Chair</a:t>
                      </a:r>
                      <a:endParaRPr lang="en-US" sz="1700" b="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7222" marR="67222"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700" dirty="0">
                          <a:solidFill>
                            <a:schemeClr val="tx1"/>
                          </a:solidFill>
                          <a:effectLst/>
                          <a:latin typeface="Cambria" panose="02040503050406030204" pitchFamily="18" charset="0"/>
                          <a:ea typeface="Cambria" panose="02040503050406030204" pitchFamily="18" charset="0"/>
                        </a:rPr>
                        <a:t>OC</a:t>
                      </a:r>
                      <a:endParaRPr lang="en-US" sz="17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7222" marR="67222"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47815515"/>
                  </a:ext>
                </a:extLst>
              </a:tr>
              <a:tr h="300857">
                <a:tc>
                  <a:txBody>
                    <a:bodyPr/>
                    <a:lstStyle/>
                    <a:p>
                      <a:pPr marL="0" marR="0" algn="l">
                        <a:lnSpc>
                          <a:spcPct val="107000"/>
                        </a:lnSpc>
                        <a:spcBef>
                          <a:spcPts val="0"/>
                        </a:spcBef>
                        <a:spcAft>
                          <a:spcPts val="0"/>
                        </a:spcAft>
                      </a:pPr>
                      <a:r>
                        <a:rPr lang="en-US" sz="1700" b="0" dirty="0">
                          <a:solidFill>
                            <a:schemeClr val="tx1"/>
                          </a:solidFill>
                          <a:effectLst/>
                          <a:latin typeface="Cambria" panose="02040503050406030204" pitchFamily="18" charset="0"/>
                          <a:ea typeface="Cambria" panose="02040503050406030204" pitchFamily="18" charset="0"/>
                        </a:rPr>
                        <a:t>Medicaid / CHIP Rep</a:t>
                      </a:r>
                      <a:endParaRPr lang="en-US" sz="1700" b="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7222" marR="67222"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700" dirty="0">
                          <a:solidFill>
                            <a:schemeClr val="tx1"/>
                          </a:solidFill>
                          <a:effectLst/>
                          <a:latin typeface="Cambria" panose="02040503050406030204" pitchFamily="18" charset="0"/>
                          <a:ea typeface="Cambria" panose="02040503050406030204" pitchFamily="18" charset="0"/>
                        </a:rPr>
                        <a:t>CMCS</a:t>
                      </a:r>
                      <a:endParaRPr lang="en-US" sz="17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7222" marR="67222"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6609399"/>
                  </a:ext>
                </a:extLst>
              </a:tr>
              <a:tr h="300857">
                <a:tc>
                  <a:txBody>
                    <a:bodyPr/>
                    <a:lstStyle/>
                    <a:p>
                      <a:pPr marL="0" marR="0" algn="l">
                        <a:lnSpc>
                          <a:spcPct val="107000"/>
                        </a:lnSpc>
                        <a:spcBef>
                          <a:spcPts val="0"/>
                        </a:spcBef>
                        <a:spcAft>
                          <a:spcPts val="0"/>
                        </a:spcAft>
                      </a:pPr>
                      <a:r>
                        <a:rPr lang="en-US" sz="1700" b="0" dirty="0">
                          <a:solidFill>
                            <a:schemeClr val="tx1"/>
                          </a:solidFill>
                          <a:effectLst/>
                          <a:latin typeface="Cambria" panose="02040503050406030204" pitchFamily="18" charset="0"/>
                          <a:ea typeface="Cambria" panose="02040503050406030204" pitchFamily="18" charset="0"/>
                        </a:rPr>
                        <a:t>Fed Admin BDG Chair</a:t>
                      </a:r>
                      <a:endParaRPr lang="en-US" sz="1700" b="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7222" marR="67222"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700" dirty="0">
                          <a:solidFill>
                            <a:schemeClr val="tx1"/>
                          </a:solidFill>
                          <a:effectLst/>
                          <a:latin typeface="Cambria" panose="02040503050406030204" pitchFamily="18" charset="0"/>
                          <a:ea typeface="Cambria" panose="02040503050406030204" pitchFamily="18" charset="0"/>
                        </a:rPr>
                        <a:t>OIT/IUSG</a:t>
                      </a:r>
                      <a:endParaRPr lang="en-US" sz="17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7222" marR="67222"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43469056"/>
                  </a:ext>
                </a:extLst>
              </a:tr>
              <a:tr h="300857">
                <a:tc>
                  <a:txBody>
                    <a:bodyPr/>
                    <a:lstStyle/>
                    <a:p>
                      <a:pPr marL="0" marR="0" algn="l">
                        <a:lnSpc>
                          <a:spcPct val="107000"/>
                        </a:lnSpc>
                        <a:spcBef>
                          <a:spcPts val="0"/>
                        </a:spcBef>
                        <a:spcAft>
                          <a:spcPts val="0"/>
                        </a:spcAft>
                      </a:pPr>
                      <a:r>
                        <a:rPr lang="en-US" sz="1700" b="0" dirty="0">
                          <a:solidFill>
                            <a:schemeClr val="tx1"/>
                          </a:solidFill>
                          <a:effectLst/>
                          <a:latin typeface="Cambria" panose="02040503050406030204" pitchFamily="18" charset="0"/>
                          <a:ea typeface="Cambria" panose="02040503050406030204" pitchFamily="18" charset="0"/>
                        </a:rPr>
                        <a:t>Program Integrity BDG Chair</a:t>
                      </a:r>
                      <a:endParaRPr lang="en-US" sz="1700" b="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7222" marR="67222"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700" dirty="0">
                          <a:solidFill>
                            <a:schemeClr val="tx1"/>
                          </a:solidFill>
                          <a:effectLst/>
                          <a:latin typeface="Cambria" panose="02040503050406030204" pitchFamily="18" charset="0"/>
                          <a:ea typeface="Cambria" panose="02040503050406030204" pitchFamily="18" charset="0"/>
                        </a:rPr>
                        <a:t>CPI</a:t>
                      </a:r>
                      <a:endParaRPr lang="en-US" sz="17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7222" marR="67222"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0858184"/>
                  </a:ext>
                </a:extLst>
              </a:tr>
              <a:tr h="150429">
                <a:tc>
                  <a:txBody>
                    <a:bodyPr/>
                    <a:lstStyle/>
                    <a:p>
                      <a:pPr marL="0" marR="0" algn="l">
                        <a:lnSpc>
                          <a:spcPct val="107000"/>
                        </a:lnSpc>
                        <a:spcBef>
                          <a:spcPts val="0"/>
                        </a:spcBef>
                        <a:spcAft>
                          <a:spcPts val="0"/>
                        </a:spcAft>
                      </a:pPr>
                      <a:r>
                        <a:rPr lang="en-US" sz="1700" b="0" dirty="0">
                          <a:solidFill>
                            <a:schemeClr val="tx1"/>
                          </a:solidFill>
                          <a:effectLst/>
                          <a:latin typeface="Cambria" panose="02040503050406030204" pitchFamily="18" charset="0"/>
                          <a:ea typeface="Cambria" panose="02040503050406030204" pitchFamily="18" charset="0"/>
                        </a:rPr>
                        <a:t>Program Operations BDG Chair</a:t>
                      </a:r>
                      <a:endParaRPr lang="en-US" sz="1700" b="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7222" marR="67222"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700" dirty="0">
                          <a:solidFill>
                            <a:schemeClr val="tx1"/>
                          </a:solidFill>
                          <a:effectLst/>
                          <a:latin typeface="Cambria" panose="02040503050406030204" pitchFamily="18" charset="0"/>
                          <a:ea typeface="Cambria" panose="02040503050406030204" pitchFamily="18" charset="0"/>
                        </a:rPr>
                        <a:t>CMM</a:t>
                      </a:r>
                      <a:endParaRPr lang="en-US" sz="17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7222" marR="67222"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905743"/>
                  </a:ext>
                </a:extLst>
              </a:tr>
              <a:tr h="150429">
                <a:tc>
                  <a:txBody>
                    <a:bodyPr/>
                    <a:lstStyle/>
                    <a:p>
                      <a:pPr marL="0" marR="0" algn="l">
                        <a:lnSpc>
                          <a:spcPct val="107000"/>
                        </a:lnSpc>
                        <a:spcBef>
                          <a:spcPts val="0"/>
                        </a:spcBef>
                        <a:spcAft>
                          <a:spcPts val="0"/>
                        </a:spcAft>
                      </a:pPr>
                      <a:r>
                        <a:rPr lang="en-US" sz="1700" b="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QIO Rep</a:t>
                      </a:r>
                    </a:p>
                  </a:txBody>
                  <a:tcPr marL="67222" marR="67222"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7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CCSQ</a:t>
                      </a:r>
                    </a:p>
                  </a:txBody>
                  <a:tcPr marL="67222" marR="67222"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69278515"/>
                  </a:ext>
                </a:extLst>
              </a:tr>
            </a:tbl>
          </a:graphicData>
        </a:graphic>
      </p:graphicFrame>
    </p:spTree>
    <p:extLst>
      <p:ext uri="{BB962C8B-B14F-4D97-AF65-F5344CB8AC3E}">
        <p14:creationId xmlns:p14="http://schemas.microsoft.com/office/powerpoint/2010/main" val="1599351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 descr="Valid I T Lifecycle I D."/>
          <p:cNvPicPr>
            <a:picLocks noChangeAspect="1"/>
          </p:cNvPicPr>
          <p:nvPr/>
        </p:nvPicPr>
        <p:blipFill>
          <a:blip r:embed="rId3"/>
          <a:stretch>
            <a:fillRect/>
          </a:stretch>
        </p:blipFill>
        <p:spPr>
          <a:xfrm>
            <a:off x="0" y="0"/>
            <a:ext cx="9143999" cy="1225402"/>
          </a:xfrm>
          <a:prstGeom prst="rect">
            <a:avLst/>
          </a:prstGeom>
        </p:spPr>
      </p:pic>
      <p:sp>
        <p:nvSpPr>
          <p:cNvPr id="3" name="Content Placeholder 3"/>
          <p:cNvSpPr>
            <a:spLocks noGrp="1"/>
          </p:cNvSpPr>
          <p:nvPr>
            <p:ph idx="1"/>
          </p:nvPr>
        </p:nvSpPr>
        <p:spPr>
          <a:xfrm>
            <a:off x="419099" y="2372335"/>
            <a:ext cx="8305800" cy="3505200"/>
          </a:xfrm>
        </p:spPr>
        <p:txBody>
          <a:bodyPr vert="horz" lIns="91440" tIns="45720" rIns="91440" bIns="45720" rtlCol="0" anchor="t">
            <a:normAutofit lnSpcReduction="10000"/>
          </a:bodyPr>
          <a:lstStyle/>
          <a:p>
            <a:pPr>
              <a:buFont typeface="Wingdings" panose="05000000000000000000" pitchFamily="2" charset="2"/>
              <a:buChar char="Ø"/>
            </a:pPr>
            <a:r>
              <a:rPr lang="en-US" sz="2600" dirty="0">
                <a:ea typeface="ＭＳ Ｐゴシック" pitchFamily="34" charset="-128"/>
              </a:rPr>
              <a:t>If the GRB approves a project, it will be </a:t>
            </a:r>
          </a:p>
          <a:p>
            <a:pPr marL="400050" lvl="1" indent="0">
              <a:buNone/>
            </a:pPr>
            <a:r>
              <a:rPr lang="en-US" sz="2600" dirty="0">
                <a:ea typeface="ＭＳ Ｐゴシック" pitchFamily="34" charset="-128"/>
              </a:rPr>
              <a:t>issued a Life Cycle ID (LCID)</a:t>
            </a:r>
          </a:p>
          <a:p>
            <a:pPr marL="400050" lvl="1" indent="0">
              <a:buNone/>
            </a:pPr>
            <a:endParaRPr lang="en-US" sz="1200" dirty="0">
              <a:ea typeface="ＭＳ Ｐゴシック" pitchFamily="34" charset="-128"/>
            </a:endParaRPr>
          </a:p>
          <a:p>
            <a:pPr>
              <a:buFont typeface="Wingdings" panose="05000000000000000000" pitchFamily="2" charset="2"/>
              <a:buChar char="Ø"/>
            </a:pPr>
            <a:r>
              <a:rPr lang="en-US" sz="2600" dirty="0">
                <a:ea typeface="ＭＳ Ｐゴシック" pitchFamily="34" charset="-128"/>
              </a:rPr>
              <a:t>The LCID signifies that the project/investment was both reviewed and approved by the GRB</a:t>
            </a:r>
            <a:endParaRPr lang="en-US" sz="2600" dirty="0">
              <a:ea typeface="Cambria"/>
            </a:endParaRPr>
          </a:p>
          <a:p>
            <a:pPr marL="0" indent="0">
              <a:buNone/>
            </a:pPr>
            <a:endParaRPr lang="en-US" sz="1300" dirty="0">
              <a:ea typeface="Cambria" panose="02040503050406030204" pitchFamily="18" charset="0"/>
            </a:endParaRPr>
          </a:p>
          <a:p>
            <a:pPr>
              <a:buFont typeface="Wingdings" panose="05000000000000000000" pitchFamily="2" charset="2"/>
              <a:buChar char="Ø"/>
            </a:pPr>
            <a:r>
              <a:rPr lang="en-US" sz="2600" dirty="0">
                <a:ea typeface="Cambria" panose="02040503050406030204" pitchFamily="18" charset="0"/>
              </a:rPr>
              <a:t>If projects do not have a valid IT Life Cycle ID:</a:t>
            </a:r>
          </a:p>
          <a:p>
            <a:pPr marL="857250" lvl="1" indent="-457200">
              <a:buFont typeface="Arial" panose="020B0604020202020204" pitchFamily="34" charset="0"/>
              <a:buChar char="•"/>
            </a:pPr>
            <a:r>
              <a:rPr lang="en-US" sz="2600" dirty="0">
                <a:ea typeface="Cambria" panose="02040503050406030204" pitchFamily="18" charset="0"/>
              </a:rPr>
              <a:t>OFM will not allocate funding to the project</a:t>
            </a:r>
          </a:p>
          <a:p>
            <a:pPr marL="857250" lvl="1" indent="-457200">
              <a:buFont typeface="Arial" panose="020B0604020202020204" pitchFamily="34" charset="0"/>
              <a:buChar char="•"/>
            </a:pPr>
            <a:r>
              <a:rPr lang="en-US" sz="2600" dirty="0">
                <a:ea typeface="Cambria" panose="02040503050406030204" pitchFamily="18" charset="0"/>
              </a:rPr>
              <a:t>OAGM will not process contract actions</a:t>
            </a:r>
            <a:endParaRPr lang="en-US" sz="2600" dirty="0">
              <a:ea typeface="ＭＳ Ｐゴシック" pitchFamily="34" charset="-128"/>
            </a:endParaRPr>
          </a:p>
        </p:txBody>
      </p:sp>
      <p:sp>
        <p:nvSpPr>
          <p:cNvPr id="4" name="Slide Number Placeholder 4"/>
          <p:cNvSpPr>
            <a:spLocks noGrp="1"/>
          </p:cNvSpPr>
          <p:nvPr>
            <p:ph type="sldNum" sz="quarter" idx="12"/>
          </p:nvPr>
        </p:nvSpPr>
        <p:spPr/>
        <p:txBody>
          <a:bodyPr/>
          <a:lstStyle/>
          <a:p>
            <a:fld id="{C5971247-108F-4781-8913-319514F6F075}" type="slidenum">
              <a:rPr lang="en-US" smtClean="0"/>
              <a:t>15</a:t>
            </a:fld>
            <a:endParaRPr lang="en-US" dirty="0"/>
          </a:p>
        </p:txBody>
      </p:sp>
      <p:sp>
        <p:nvSpPr>
          <p:cNvPr id="9" name="Title 1"/>
          <p:cNvSpPr>
            <a:spLocks noGrp="1"/>
          </p:cNvSpPr>
          <p:nvPr>
            <p:ph type="title"/>
          </p:nvPr>
        </p:nvSpPr>
        <p:spPr>
          <a:xfrm>
            <a:off x="0" y="0"/>
            <a:ext cx="9144000" cy="1143000"/>
          </a:xfrm>
        </p:spPr>
        <p:txBody>
          <a:bodyPr/>
          <a:lstStyle/>
          <a:p>
            <a:pPr algn="ctr"/>
            <a:r>
              <a:rPr lang="en-US" dirty="0">
                <a:ea typeface="Cambria" panose="02040503050406030204" pitchFamily="18" charset="0"/>
              </a:rPr>
              <a:t>Life Cycle ID (LCID)</a:t>
            </a:r>
          </a:p>
        </p:txBody>
      </p:sp>
      <p:grpSp>
        <p:nvGrpSpPr>
          <p:cNvPr id="14" name="Group 13" descr="Icon representing a magnifying lens focusing on the governance review team."/>
          <p:cNvGrpSpPr/>
          <p:nvPr/>
        </p:nvGrpSpPr>
        <p:grpSpPr>
          <a:xfrm>
            <a:off x="7315201" y="1219200"/>
            <a:ext cx="1828800" cy="1295400"/>
            <a:chOff x="7315201" y="1219200"/>
            <a:chExt cx="1828800" cy="1295400"/>
          </a:xfrm>
        </p:grpSpPr>
        <p:sp>
          <p:nvSpPr>
            <p:cNvPr id="15" name="Rectangle 2" descr="Governance Review Team Image">
              <a:extLst>
                <a:ext uri="{FF2B5EF4-FFF2-40B4-BE49-F238E27FC236}">
                  <a16:creationId xmlns:a16="http://schemas.microsoft.com/office/drawing/2014/main" id="{09F5F599-D8F0-4E8F-B1BF-D179A12239AC}"/>
                </a:ext>
              </a:extLst>
            </p:cNvPr>
            <p:cNvSpPr/>
            <p:nvPr/>
          </p:nvSpPr>
          <p:spPr>
            <a:xfrm>
              <a:off x="7315201" y="1219200"/>
              <a:ext cx="1828800" cy="1295400"/>
            </a:xfrm>
            <a:custGeom>
              <a:avLst/>
              <a:gdLst>
                <a:gd name="connsiteX0" fmla="*/ 0 w 1359935"/>
                <a:gd name="connsiteY0" fmla="*/ 0 h 926352"/>
                <a:gd name="connsiteX1" fmla="*/ 1359935 w 1359935"/>
                <a:gd name="connsiteY1" fmla="*/ 0 h 926352"/>
                <a:gd name="connsiteX2" fmla="*/ 1359935 w 1359935"/>
                <a:gd name="connsiteY2" fmla="*/ 926352 h 926352"/>
                <a:gd name="connsiteX3" fmla="*/ 0 w 1359935"/>
                <a:gd name="connsiteY3" fmla="*/ 926352 h 926352"/>
                <a:gd name="connsiteX4" fmla="*/ 0 w 1359935"/>
                <a:gd name="connsiteY4" fmla="*/ 0 h 926352"/>
                <a:gd name="connsiteX0" fmla="*/ 0 w 1359935"/>
                <a:gd name="connsiteY0" fmla="*/ 0 h 926352"/>
                <a:gd name="connsiteX1" fmla="*/ 1359935 w 1359935"/>
                <a:gd name="connsiteY1" fmla="*/ 0 h 926352"/>
                <a:gd name="connsiteX2" fmla="*/ 1359935 w 1359935"/>
                <a:gd name="connsiteY2" fmla="*/ 926352 h 926352"/>
                <a:gd name="connsiteX3" fmla="*/ 217407 w 1359935"/>
                <a:gd name="connsiteY3" fmla="*/ 926292 h 926352"/>
                <a:gd name="connsiteX4" fmla="*/ 0 w 1359935"/>
                <a:gd name="connsiteY4" fmla="*/ 926352 h 926352"/>
                <a:gd name="connsiteX5" fmla="*/ 0 w 1359935"/>
                <a:gd name="connsiteY5" fmla="*/ 0 h 926352"/>
                <a:gd name="connsiteX0" fmla="*/ 0 w 1359935"/>
                <a:gd name="connsiteY0" fmla="*/ 0 h 926352"/>
                <a:gd name="connsiteX1" fmla="*/ 1359935 w 1359935"/>
                <a:gd name="connsiteY1" fmla="*/ 0 h 926352"/>
                <a:gd name="connsiteX2" fmla="*/ 1359935 w 1359935"/>
                <a:gd name="connsiteY2" fmla="*/ 926352 h 926352"/>
                <a:gd name="connsiteX3" fmla="*/ 217407 w 1359935"/>
                <a:gd name="connsiteY3" fmla="*/ 926292 h 926352"/>
                <a:gd name="connsiteX4" fmla="*/ 0 w 1359935"/>
                <a:gd name="connsiteY4" fmla="*/ 926352 h 926352"/>
                <a:gd name="connsiteX5" fmla="*/ 839 w 1359935"/>
                <a:gd name="connsiteY5" fmla="*/ 769881 h 926352"/>
                <a:gd name="connsiteX6" fmla="*/ 0 w 1359935"/>
                <a:gd name="connsiteY6" fmla="*/ 0 h 926352"/>
                <a:gd name="connsiteX0" fmla="*/ 0 w 1359935"/>
                <a:gd name="connsiteY0" fmla="*/ 0 h 926352"/>
                <a:gd name="connsiteX1" fmla="*/ 1359935 w 1359935"/>
                <a:gd name="connsiteY1" fmla="*/ 0 h 926352"/>
                <a:gd name="connsiteX2" fmla="*/ 1359935 w 1359935"/>
                <a:gd name="connsiteY2" fmla="*/ 926352 h 926352"/>
                <a:gd name="connsiteX3" fmla="*/ 217407 w 1359935"/>
                <a:gd name="connsiteY3" fmla="*/ 926292 h 926352"/>
                <a:gd name="connsiteX4" fmla="*/ 839 w 1359935"/>
                <a:gd name="connsiteY4" fmla="*/ 769881 h 926352"/>
                <a:gd name="connsiteX5" fmla="*/ 0 w 1359935"/>
                <a:gd name="connsiteY5" fmla="*/ 0 h 926352"/>
                <a:gd name="connsiteX0" fmla="*/ 23226 w 1383161"/>
                <a:gd name="connsiteY0" fmla="*/ 0 h 926352"/>
                <a:gd name="connsiteX1" fmla="*/ 1383161 w 1383161"/>
                <a:gd name="connsiteY1" fmla="*/ 0 h 926352"/>
                <a:gd name="connsiteX2" fmla="*/ 1383161 w 1383161"/>
                <a:gd name="connsiteY2" fmla="*/ 926352 h 926352"/>
                <a:gd name="connsiteX3" fmla="*/ 240633 w 1383161"/>
                <a:gd name="connsiteY3" fmla="*/ 926292 h 926352"/>
                <a:gd name="connsiteX4" fmla="*/ 2 w 1383161"/>
                <a:gd name="connsiteY4" fmla="*/ 769881 h 926352"/>
                <a:gd name="connsiteX5" fmla="*/ 23226 w 1383161"/>
                <a:gd name="connsiteY5" fmla="*/ 0 h 926352"/>
                <a:gd name="connsiteX0" fmla="*/ 0 w 1383999"/>
                <a:gd name="connsiteY0" fmla="*/ 0 h 926352"/>
                <a:gd name="connsiteX1" fmla="*/ 1383999 w 1383999"/>
                <a:gd name="connsiteY1" fmla="*/ 0 h 926352"/>
                <a:gd name="connsiteX2" fmla="*/ 1383999 w 1383999"/>
                <a:gd name="connsiteY2" fmla="*/ 926352 h 926352"/>
                <a:gd name="connsiteX3" fmla="*/ 241471 w 1383999"/>
                <a:gd name="connsiteY3" fmla="*/ 926292 h 926352"/>
                <a:gd name="connsiteX4" fmla="*/ 840 w 1383999"/>
                <a:gd name="connsiteY4" fmla="*/ 769881 h 926352"/>
                <a:gd name="connsiteX5" fmla="*/ 0 w 1383999"/>
                <a:gd name="connsiteY5" fmla="*/ 0 h 926352"/>
                <a:gd name="connsiteX0" fmla="*/ 0 w 1383999"/>
                <a:gd name="connsiteY0" fmla="*/ 0 h 927158"/>
                <a:gd name="connsiteX1" fmla="*/ 1383999 w 1383999"/>
                <a:gd name="connsiteY1" fmla="*/ 0 h 927158"/>
                <a:gd name="connsiteX2" fmla="*/ 1383999 w 1383999"/>
                <a:gd name="connsiteY2" fmla="*/ 926352 h 927158"/>
                <a:gd name="connsiteX3" fmla="*/ 241471 w 1383999"/>
                <a:gd name="connsiteY3" fmla="*/ 926292 h 927158"/>
                <a:gd name="connsiteX4" fmla="*/ 840 w 1383999"/>
                <a:gd name="connsiteY4" fmla="*/ 769881 h 927158"/>
                <a:gd name="connsiteX5" fmla="*/ 0 w 1383999"/>
                <a:gd name="connsiteY5" fmla="*/ 0 h 927158"/>
                <a:gd name="connsiteX0" fmla="*/ 0 w 1383999"/>
                <a:gd name="connsiteY0" fmla="*/ 0 h 927810"/>
                <a:gd name="connsiteX1" fmla="*/ 1383999 w 1383999"/>
                <a:gd name="connsiteY1" fmla="*/ 0 h 927810"/>
                <a:gd name="connsiteX2" fmla="*/ 1383999 w 1383999"/>
                <a:gd name="connsiteY2" fmla="*/ 926352 h 927810"/>
                <a:gd name="connsiteX3" fmla="*/ 241471 w 1383999"/>
                <a:gd name="connsiteY3" fmla="*/ 926292 h 927810"/>
                <a:gd name="connsiteX4" fmla="*/ 840 w 1383999"/>
                <a:gd name="connsiteY4" fmla="*/ 769881 h 927810"/>
                <a:gd name="connsiteX5" fmla="*/ 0 w 1383999"/>
                <a:gd name="connsiteY5" fmla="*/ 0 h 927810"/>
                <a:gd name="connsiteX0" fmla="*/ 0 w 1383999"/>
                <a:gd name="connsiteY0" fmla="*/ 0 h 927152"/>
                <a:gd name="connsiteX1" fmla="*/ 1383999 w 1383999"/>
                <a:gd name="connsiteY1" fmla="*/ 0 h 927152"/>
                <a:gd name="connsiteX2" fmla="*/ 1383999 w 1383999"/>
                <a:gd name="connsiteY2" fmla="*/ 926352 h 927152"/>
                <a:gd name="connsiteX3" fmla="*/ 241471 w 1383999"/>
                <a:gd name="connsiteY3" fmla="*/ 926292 h 927152"/>
                <a:gd name="connsiteX4" fmla="*/ 840 w 1383999"/>
                <a:gd name="connsiteY4" fmla="*/ 713734 h 927152"/>
                <a:gd name="connsiteX5" fmla="*/ 0 w 1383999"/>
                <a:gd name="connsiteY5" fmla="*/ 0 h 927152"/>
                <a:gd name="connsiteX0" fmla="*/ 0 w 1383999"/>
                <a:gd name="connsiteY0" fmla="*/ 0 h 927179"/>
                <a:gd name="connsiteX1" fmla="*/ 1383999 w 1383999"/>
                <a:gd name="connsiteY1" fmla="*/ 0 h 927179"/>
                <a:gd name="connsiteX2" fmla="*/ 1383999 w 1383999"/>
                <a:gd name="connsiteY2" fmla="*/ 926352 h 927179"/>
                <a:gd name="connsiteX3" fmla="*/ 241471 w 1383999"/>
                <a:gd name="connsiteY3" fmla="*/ 926292 h 927179"/>
                <a:gd name="connsiteX4" fmla="*/ 840 w 1383999"/>
                <a:gd name="connsiteY4" fmla="*/ 713734 h 927179"/>
                <a:gd name="connsiteX5" fmla="*/ 0 w 1383999"/>
                <a:gd name="connsiteY5" fmla="*/ 0 h 927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3999" h="927179">
                  <a:moveTo>
                    <a:pt x="0" y="0"/>
                  </a:moveTo>
                  <a:lnTo>
                    <a:pt x="1383999" y="0"/>
                  </a:lnTo>
                  <a:lnTo>
                    <a:pt x="1383999" y="926352"/>
                  </a:lnTo>
                  <a:lnTo>
                    <a:pt x="241471" y="926292"/>
                  </a:lnTo>
                  <a:cubicBezTo>
                    <a:pt x="48966" y="938323"/>
                    <a:pt x="4850" y="826030"/>
                    <a:pt x="840" y="713734"/>
                  </a:cubicBezTo>
                  <a:lnTo>
                    <a:pt x="0" y="0"/>
                  </a:lnTo>
                  <a:close/>
                </a:path>
              </a:pathLst>
            </a:custGeom>
            <a:solidFill>
              <a:srgbClr val="0052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
          <p:nvSpPr>
            <p:cNvPr id="16" name="TextBox 4">
              <a:extLst>
                <a:ext uri="{FF2B5EF4-FFF2-40B4-BE49-F238E27FC236}">
                  <a16:creationId xmlns:a16="http://schemas.microsoft.com/office/drawing/2014/main" id="{20A2B7DF-7801-47BA-B64D-478ECC2B4416}"/>
                </a:ext>
              </a:extLst>
            </p:cNvPr>
            <p:cNvSpPr txBox="1"/>
            <p:nvPr/>
          </p:nvSpPr>
          <p:spPr>
            <a:xfrm>
              <a:off x="7429065" y="1924309"/>
              <a:ext cx="1601071"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Governance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Process</a:t>
              </a:r>
            </a:p>
          </p:txBody>
        </p:sp>
      </p:grpSp>
      <p:pic>
        <p:nvPicPr>
          <p:cNvPr id="13" name="Picture 12" descr="process flow"/>
          <p:cNvPicPr>
            <a:picLocks noChangeAspect="1"/>
          </p:cNvPicPr>
          <p:nvPr/>
        </p:nvPicPr>
        <p:blipFill>
          <a:blip r:embed="rId4"/>
          <a:stretch>
            <a:fillRect/>
          </a:stretch>
        </p:blipFill>
        <p:spPr>
          <a:xfrm>
            <a:off x="7524750" y="1371600"/>
            <a:ext cx="1466850" cy="447675"/>
          </a:xfrm>
          <a:prstGeom prst="rect">
            <a:avLst/>
          </a:prstGeom>
        </p:spPr>
      </p:pic>
    </p:spTree>
    <p:extLst>
      <p:ext uri="{BB962C8B-B14F-4D97-AF65-F5344CB8AC3E}">
        <p14:creationId xmlns:p14="http://schemas.microsoft.com/office/powerpoint/2010/main" val="2702183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ea typeface="Cambria" panose="02040503050406030204" pitchFamily="18" charset="0"/>
              </a:rPr>
              <a:t>Project Team</a:t>
            </a:r>
            <a:endParaRPr lang="en-US" dirty="0"/>
          </a:p>
        </p:txBody>
      </p:sp>
      <p:grpSp>
        <p:nvGrpSpPr>
          <p:cNvPr id="3" name="Group 2" descr="Icon representing a magnifying lens focusing on the governance review team."/>
          <p:cNvGrpSpPr/>
          <p:nvPr/>
        </p:nvGrpSpPr>
        <p:grpSpPr>
          <a:xfrm>
            <a:off x="7315201" y="1219200"/>
            <a:ext cx="1828800" cy="1295400"/>
            <a:chOff x="7315201" y="1219200"/>
            <a:chExt cx="1828800" cy="1295400"/>
          </a:xfrm>
        </p:grpSpPr>
        <p:sp>
          <p:nvSpPr>
            <p:cNvPr id="9" name="Rectangle 2" descr="Governance Review Team Image">
              <a:extLst>
                <a:ext uri="{FF2B5EF4-FFF2-40B4-BE49-F238E27FC236}">
                  <a16:creationId xmlns:a16="http://schemas.microsoft.com/office/drawing/2014/main" id="{09F5F599-D8F0-4E8F-B1BF-D179A12239AC}"/>
                </a:ext>
              </a:extLst>
            </p:cNvPr>
            <p:cNvSpPr/>
            <p:nvPr/>
          </p:nvSpPr>
          <p:spPr>
            <a:xfrm>
              <a:off x="7315201" y="1219200"/>
              <a:ext cx="1828800" cy="1295400"/>
            </a:xfrm>
            <a:custGeom>
              <a:avLst/>
              <a:gdLst>
                <a:gd name="connsiteX0" fmla="*/ 0 w 1359935"/>
                <a:gd name="connsiteY0" fmla="*/ 0 h 926352"/>
                <a:gd name="connsiteX1" fmla="*/ 1359935 w 1359935"/>
                <a:gd name="connsiteY1" fmla="*/ 0 h 926352"/>
                <a:gd name="connsiteX2" fmla="*/ 1359935 w 1359935"/>
                <a:gd name="connsiteY2" fmla="*/ 926352 h 926352"/>
                <a:gd name="connsiteX3" fmla="*/ 0 w 1359935"/>
                <a:gd name="connsiteY3" fmla="*/ 926352 h 926352"/>
                <a:gd name="connsiteX4" fmla="*/ 0 w 1359935"/>
                <a:gd name="connsiteY4" fmla="*/ 0 h 926352"/>
                <a:gd name="connsiteX0" fmla="*/ 0 w 1359935"/>
                <a:gd name="connsiteY0" fmla="*/ 0 h 926352"/>
                <a:gd name="connsiteX1" fmla="*/ 1359935 w 1359935"/>
                <a:gd name="connsiteY1" fmla="*/ 0 h 926352"/>
                <a:gd name="connsiteX2" fmla="*/ 1359935 w 1359935"/>
                <a:gd name="connsiteY2" fmla="*/ 926352 h 926352"/>
                <a:gd name="connsiteX3" fmla="*/ 217407 w 1359935"/>
                <a:gd name="connsiteY3" fmla="*/ 926292 h 926352"/>
                <a:gd name="connsiteX4" fmla="*/ 0 w 1359935"/>
                <a:gd name="connsiteY4" fmla="*/ 926352 h 926352"/>
                <a:gd name="connsiteX5" fmla="*/ 0 w 1359935"/>
                <a:gd name="connsiteY5" fmla="*/ 0 h 926352"/>
                <a:gd name="connsiteX0" fmla="*/ 0 w 1359935"/>
                <a:gd name="connsiteY0" fmla="*/ 0 h 926352"/>
                <a:gd name="connsiteX1" fmla="*/ 1359935 w 1359935"/>
                <a:gd name="connsiteY1" fmla="*/ 0 h 926352"/>
                <a:gd name="connsiteX2" fmla="*/ 1359935 w 1359935"/>
                <a:gd name="connsiteY2" fmla="*/ 926352 h 926352"/>
                <a:gd name="connsiteX3" fmla="*/ 217407 w 1359935"/>
                <a:gd name="connsiteY3" fmla="*/ 926292 h 926352"/>
                <a:gd name="connsiteX4" fmla="*/ 0 w 1359935"/>
                <a:gd name="connsiteY4" fmla="*/ 926352 h 926352"/>
                <a:gd name="connsiteX5" fmla="*/ 839 w 1359935"/>
                <a:gd name="connsiteY5" fmla="*/ 769881 h 926352"/>
                <a:gd name="connsiteX6" fmla="*/ 0 w 1359935"/>
                <a:gd name="connsiteY6" fmla="*/ 0 h 926352"/>
                <a:gd name="connsiteX0" fmla="*/ 0 w 1359935"/>
                <a:gd name="connsiteY0" fmla="*/ 0 h 926352"/>
                <a:gd name="connsiteX1" fmla="*/ 1359935 w 1359935"/>
                <a:gd name="connsiteY1" fmla="*/ 0 h 926352"/>
                <a:gd name="connsiteX2" fmla="*/ 1359935 w 1359935"/>
                <a:gd name="connsiteY2" fmla="*/ 926352 h 926352"/>
                <a:gd name="connsiteX3" fmla="*/ 217407 w 1359935"/>
                <a:gd name="connsiteY3" fmla="*/ 926292 h 926352"/>
                <a:gd name="connsiteX4" fmla="*/ 839 w 1359935"/>
                <a:gd name="connsiteY4" fmla="*/ 769881 h 926352"/>
                <a:gd name="connsiteX5" fmla="*/ 0 w 1359935"/>
                <a:gd name="connsiteY5" fmla="*/ 0 h 926352"/>
                <a:gd name="connsiteX0" fmla="*/ 23226 w 1383161"/>
                <a:gd name="connsiteY0" fmla="*/ 0 h 926352"/>
                <a:gd name="connsiteX1" fmla="*/ 1383161 w 1383161"/>
                <a:gd name="connsiteY1" fmla="*/ 0 h 926352"/>
                <a:gd name="connsiteX2" fmla="*/ 1383161 w 1383161"/>
                <a:gd name="connsiteY2" fmla="*/ 926352 h 926352"/>
                <a:gd name="connsiteX3" fmla="*/ 240633 w 1383161"/>
                <a:gd name="connsiteY3" fmla="*/ 926292 h 926352"/>
                <a:gd name="connsiteX4" fmla="*/ 2 w 1383161"/>
                <a:gd name="connsiteY4" fmla="*/ 769881 h 926352"/>
                <a:gd name="connsiteX5" fmla="*/ 23226 w 1383161"/>
                <a:gd name="connsiteY5" fmla="*/ 0 h 926352"/>
                <a:gd name="connsiteX0" fmla="*/ 0 w 1383999"/>
                <a:gd name="connsiteY0" fmla="*/ 0 h 926352"/>
                <a:gd name="connsiteX1" fmla="*/ 1383999 w 1383999"/>
                <a:gd name="connsiteY1" fmla="*/ 0 h 926352"/>
                <a:gd name="connsiteX2" fmla="*/ 1383999 w 1383999"/>
                <a:gd name="connsiteY2" fmla="*/ 926352 h 926352"/>
                <a:gd name="connsiteX3" fmla="*/ 241471 w 1383999"/>
                <a:gd name="connsiteY3" fmla="*/ 926292 h 926352"/>
                <a:gd name="connsiteX4" fmla="*/ 840 w 1383999"/>
                <a:gd name="connsiteY4" fmla="*/ 769881 h 926352"/>
                <a:gd name="connsiteX5" fmla="*/ 0 w 1383999"/>
                <a:gd name="connsiteY5" fmla="*/ 0 h 926352"/>
                <a:gd name="connsiteX0" fmla="*/ 0 w 1383999"/>
                <a:gd name="connsiteY0" fmla="*/ 0 h 927158"/>
                <a:gd name="connsiteX1" fmla="*/ 1383999 w 1383999"/>
                <a:gd name="connsiteY1" fmla="*/ 0 h 927158"/>
                <a:gd name="connsiteX2" fmla="*/ 1383999 w 1383999"/>
                <a:gd name="connsiteY2" fmla="*/ 926352 h 927158"/>
                <a:gd name="connsiteX3" fmla="*/ 241471 w 1383999"/>
                <a:gd name="connsiteY3" fmla="*/ 926292 h 927158"/>
                <a:gd name="connsiteX4" fmla="*/ 840 w 1383999"/>
                <a:gd name="connsiteY4" fmla="*/ 769881 h 927158"/>
                <a:gd name="connsiteX5" fmla="*/ 0 w 1383999"/>
                <a:gd name="connsiteY5" fmla="*/ 0 h 927158"/>
                <a:gd name="connsiteX0" fmla="*/ 0 w 1383999"/>
                <a:gd name="connsiteY0" fmla="*/ 0 h 927810"/>
                <a:gd name="connsiteX1" fmla="*/ 1383999 w 1383999"/>
                <a:gd name="connsiteY1" fmla="*/ 0 h 927810"/>
                <a:gd name="connsiteX2" fmla="*/ 1383999 w 1383999"/>
                <a:gd name="connsiteY2" fmla="*/ 926352 h 927810"/>
                <a:gd name="connsiteX3" fmla="*/ 241471 w 1383999"/>
                <a:gd name="connsiteY3" fmla="*/ 926292 h 927810"/>
                <a:gd name="connsiteX4" fmla="*/ 840 w 1383999"/>
                <a:gd name="connsiteY4" fmla="*/ 769881 h 927810"/>
                <a:gd name="connsiteX5" fmla="*/ 0 w 1383999"/>
                <a:gd name="connsiteY5" fmla="*/ 0 h 927810"/>
                <a:gd name="connsiteX0" fmla="*/ 0 w 1383999"/>
                <a:gd name="connsiteY0" fmla="*/ 0 h 927152"/>
                <a:gd name="connsiteX1" fmla="*/ 1383999 w 1383999"/>
                <a:gd name="connsiteY1" fmla="*/ 0 h 927152"/>
                <a:gd name="connsiteX2" fmla="*/ 1383999 w 1383999"/>
                <a:gd name="connsiteY2" fmla="*/ 926352 h 927152"/>
                <a:gd name="connsiteX3" fmla="*/ 241471 w 1383999"/>
                <a:gd name="connsiteY3" fmla="*/ 926292 h 927152"/>
                <a:gd name="connsiteX4" fmla="*/ 840 w 1383999"/>
                <a:gd name="connsiteY4" fmla="*/ 713734 h 927152"/>
                <a:gd name="connsiteX5" fmla="*/ 0 w 1383999"/>
                <a:gd name="connsiteY5" fmla="*/ 0 h 927152"/>
                <a:gd name="connsiteX0" fmla="*/ 0 w 1383999"/>
                <a:gd name="connsiteY0" fmla="*/ 0 h 927179"/>
                <a:gd name="connsiteX1" fmla="*/ 1383999 w 1383999"/>
                <a:gd name="connsiteY1" fmla="*/ 0 h 927179"/>
                <a:gd name="connsiteX2" fmla="*/ 1383999 w 1383999"/>
                <a:gd name="connsiteY2" fmla="*/ 926352 h 927179"/>
                <a:gd name="connsiteX3" fmla="*/ 241471 w 1383999"/>
                <a:gd name="connsiteY3" fmla="*/ 926292 h 927179"/>
                <a:gd name="connsiteX4" fmla="*/ 840 w 1383999"/>
                <a:gd name="connsiteY4" fmla="*/ 713734 h 927179"/>
                <a:gd name="connsiteX5" fmla="*/ 0 w 1383999"/>
                <a:gd name="connsiteY5" fmla="*/ 0 h 927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3999" h="927179">
                  <a:moveTo>
                    <a:pt x="0" y="0"/>
                  </a:moveTo>
                  <a:lnTo>
                    <a:pt x="1383999" y="0"/>
                  </a:lnTo>
                  <a:lnTo>
                    <a:pt x="1383999" y="926352"/>
                  </a:lnTo>
                  <a:lnTo>
                    <a:pt x="241471" y="926292"/>
                  </a:lnTo>
                  <a:cubicBezTo>
                    <a:pt x="48966" y="938323"/>
                    <a:pt x="4850" y="826030"/>
                    <a:pt x="840" y="713734"/>
                  </a:cubicBezTo>
                  <a:lnTo>
                    <a:pt x="0" y="0"/>
                  </a:lnTo>
                  <a:close/>
                </a:path>
              </a:pathLst>
            </a:custGeom>
            <a:solidFill>
              <a:srgbClr val="0052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pic>
          <p:nvPicPr>
            <p:cNvPr id="14" name="Graphic 3" descr="Target Audience">
              <a:extLst>
                <a:ext uri="{FF2B5EF4-FFF2-40B4-BE49-F238E27FC236}">
                  <a16:creationId xmlns:a16="http://schemas.microsoft.com/office/drawing/2014/main" id="{A6F83026-A542-49B3-B5B4-63F123871086}"/>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48600" y="1321697"/>
              <a:ext cx="685800" cy="685800"/>
            </a:xfrm>
            <a:prstGeom prst="rect">
              <a:avLst/>
            </a:prstGeom>
          </p:spPr>
        </p:pic>
        <p:sp>
          <p:nvSpPr>
            <p:cNvPr id="15" name="TextBox 4">
              <a:extLst>
                <a:ext uri="{FF2B5EF4-FFF2-40B4-BE49-F238E27FC236}">
                  <a16:creationId xmlns:a16="http://schemas.microsoft.com/office/drawing/2014/main" id="{20A2B7DF-7801-47BA-B64D-478ECC2B4416}"/>
                </a:ext>
              </a:extLst>
            </p:cNvPr>
            <p:cNvSpPr txBox="1"/>
            <p:nvPr/>
          </p:nvSpPr>
          <p:spPr>
            <a:xfrm>
              <a:off x="7429065" y="2008541"/>
              <a:ext cx="1601071"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Project Team</a:t>
              </a:r>
            </a:p>
          </p:txBody>
        </p:sp>
      </p:grpSp>
      <p:sp>
        <p:nvSpPr>
          <p:cNvPr id="6" name="Content Placeholder 3"/>
          <p:cNvSpPr txBox="1">
            <a:spLocks noChangeArrowheads="1"/>
          </p:cNvSpPr>
          <p:nvPr/>
        </p:nvSpPr>
        <p:spPr>
          <a:xfrm>
            <a:off x="381000" y="1676400"/>
            <a:ext cx="8001000" cy="45363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Cambria" panose="020405030504060302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i="0" u="none" kern="1200">
                <a:solidFill>
                  <a:schemeClr val="tx1"/>
                </a:solidFill>
                <a:latin typeface="Cambria" panose="020405030504060302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Cambria" panose="020405030504060302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00050" lvl="1" indent="0">
              <a:lnSpc>
                <a:spcPct val="90000"/>
              </a:lnSpc>
              <a:buNone/>
            </a:pPr>
            <a:endParaRPr lang="en-US" sz="1200" dirty="0">
              <a:ea typeface="ＭＳ Ｐゴシック" pitchFamily="34" charset="-128"/>
            </a:endParaRPr>
          </a:p>
          <a:p>
            <a:pPr>
              <a:lnSpc>
                <a:spcPct val="90000"/>
              </a:lnSpc>
              <a:buFont typeface="Wingdings" panose="05000000000000000000" pitchFamily="2" charset="2"/>
              <a:buChar char="Ø"/>
            </a:pPr>
            <a:r>
              <a:rPr lang="en-US" sz="2400" dirty="0">
                <a:ea typeface="ＭＳ Ｐゴシック" pitchFamily="34" charset="-128"/>
              </a:rPr>
              <a:t>The Project or Program Team:</a:t>
            </a:r>
          </a:p>
          <a:p>
            <a:pPr lvl="1">
              <a:lnSpc>
                <a:spcPct val="90000"/>
              </a:lnSpc>
              <a:buFont typeface="Arial" panose="020B0604020202020204" pitchFamily="34" charset="0"/>
              <a:buChar char="•"/>
            </a:pPr>
            <a:r>
              <a:rPr lang="en-US" sz="2400" dirty="0">
                <a:ea typeface="ＭＳ Ｐゴシック" pitchFamily="34" charset="-128"/>
              </a:rPr>
              <a:t>Is led by CMS employee(s) as Project Sponsor/ Business Owner/Manager</a:t>
            </a:r>
          </a:p>
          <a:p>
            <a:pPr lvl="1">
              <a:lnSpc>
                <a:spcPct val="90000"/>
              </a:lnSpc>
              <a:buFont typeface="Arial" panose="020B0604020202020204" pitchFamily="34" charset="0"/>
              <a:buChar char="•"/>
            </a:pPr>
            <a:r>
              <a:rPr lang="en-US" sz="2400" dirty="0">
                <a:ea typeface="ＭＳ Ｐゴシック" pitchFamily="34" charset="-128"/>
              </a:rPr>
              <a:t>Must have an ISSO (Information Systems Security Officer) </a:t>
            </a:r>
          </a:p>
          <a:p>
            <a:pPr lvl="1">
              <a:lnSpc>
                <a:spcPct val="90000"/>
              </a:lnSpc>
              <a:buFont typeface="Arial" panose="020B0604020202020204" pitchFamily="34" charset="0"/>
              <a:buChar char="•"/>
            </a:pPr>
            <a:r>
              <a:rPr lang="en-US" sz="2400" dirty="0">
                <a:ea typeface="ＭＳ Ｐゴシック" pitchFamily="34" charset="-128"/>
              </a:rPr>
              <a:t>Will be responsible for developing and maintaining systems documentation that satisfies governance requirements</a:t>
            </a:r>
          </a:p>
          <a:p>
            <a:pPr lvl="1">
              <a:lnSpc>
                <a:spcPct val="90000"/>
              </a:lnSpc>
              <a:buFont typeface="Arial" panose="020B0604020202020204" pitchFamily="34" charset="0"/>
              <a:buChar char="•"/>
            </a:pPr>
            <a:r>
              <a:rPr lang="en-US" sz="2400" dirty="0">
                <a:ea typeface="ＭＳ Ｐゴシック" pitchFamily="34" charset="-128"/>
              </a:rPr>
              <a:t>Is encouraged to maintain the documentation on CMS infrastructure so that it is not lost when contractors change</a:t>
            </a:r>
            <a:endParaRPr lang="en-US" sz="2000" dirty="0">
              <a:ea typeface="ＭＳ Ｐゴシック" pitchFamily="34" charset="-128"/>
            </a:endParaRPr>
          </a:p>
        </p:txBody>
      </p:sp>
      <p:sp>
        <p:nvSpPr>
          <p:cNvPr id="4" name="Slide Number Placeholder 5"/>
          <p:cNvSpPr>
            <a:spLocks noGrp="1"/>
          </p:cNvSpPr>
          <p:nvPr>
            <p:ph type="sldNum" sz="quarter" idx="12"/>
          </p:nvPr>
        </p:nvSpPr>
        <p:spPr/>
        <p:txBody>
          <a:bodyPr/>
          <a:lstStyle/>
          <a:p>
            <a:fld id="{C5971247-108F-4781-8913-319514F6F075}" type="slidenum">
              <a:rPr lang="en-US" smtClean="0"/>
              <a:t>16</a:t>
            </a:fld>
            <a:endParaRPr lang="en-US" dirty="0"/>
          </a:p>
        </p:txBody>
      </p:sp>
    </p:spTree>
    <p:extLst>
      <p:ext uri="{BB962C8B-B14F-4D97-AF65-F5344CB8AC3E}">
        <p14:creationId xmlns:p14="http://schemas.microsoft.com/office/powerpoint/2010/main" val="705288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TLC Phases - Section III</a:t>
            </a:r>
          </a:p>
        </p:txBody>
      </p:sp>
      <p:pic>
        <p:nvPicPr>
          <p:cNvPr id="5" name="Picture 2" descr="T L C Design Element  - Graphic Design Image for the Target Life Cycle Proces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35229" y="1218293"/>
            <a:ext cx="2208771" cy="1378064"/>
          </a:xfrm>
          <a:prstGeom prst="rect">
            <a:avLst/>
          </a:prstGeom>
        </p:spPr>
      </p:pic>
      <p:sp>
        <p:nvSpPr>
          <p:cNvPr id="3" name="Content Placeholder 3"/>
          <p:cNvSpPr>
            <a:spLocks noGrp="1"/>
          </p:cNvSpPr>
          <p:nvPr>
            <p:ph idx="1"/>
          </p:nvPr>
        </p:nvSpPr>
        <p:spPr>
          <a:xfrm>
            <a:off x="457200" y="3130174"/>
            <a:ext cx="8229600" cy="1809353"/>
          </a:xfrm>
        </p:spPr>
        <p:txBody>
          <a:bodyPr>
            <a:normAutofit/>
          </a:bodyPr>
          <a:lstStyle/>
          <a:p>
            <a:pPr marL="0" indent="0" algn="ctr">
              <a:buNone/>
            </a:pPr>
            <a:r>
              <a:rPr lang="en-US" b="1"/>
              <a:t>Section </a:t>
            </a:r>
            <a:r>
              <a:rPr lang="en-US" b="1" dirty="0"/>
              <a:t>III  </a:t>
            </a:r>
          </a:p>
          <a:p>
            <a:pPr marL="0" indent="0" algn="ctr">
              <a:buNone/>
            </a:pPr>
            <a:endParaRPr lang="en-US" sz="1800" b="1" dirty="0">
              <a:ea typeface="Cambria" panose="02040503050406030204" pitchFamily="18" charset="0"/>
            </a:endParaRPr>
          </a:p>
          <a:p>
            <a:pPr marL="0" indent="0" algn="ctr">
              <a:buNone/>
            </a:pPr>
            <a:r>
              <a:rPr lang="en-US" b="1" dirty="0">
                <a:ea typeface="Cambria" panose="02040503050406030204" pitchFamily="18" charset="0"/>
              </a:rPr>
              <a:t>A brief overview of the Four TLC Phases</a:t>
            </a:r>
            <a:endParaRPr lang="en-US" b="1" dirty="0"/>
          </a:p>
          <a:p>
            <a:pPr marL="0" indent="0" algn="ctr">
              <a:buNone/>
            </a:pPr>
            <a:endParaRPr lang="en-US" dirty="0"/>
          </a:p>
        </p:txBody>
      </p:sp>
      <p:sp>
        <p:nvSpPr>
          <p:cNvPr id="4" name="Slide Number Placeholder 4"/>
          <p:cNvSpPr>
            <a:spLocks noGrp="1"/>
          </p:cNvSpPr>
          <p:nvPr>
            <p:ph type="sldNum" sz="quarter" idx="12"/>
          </p:nvPr>
        </p:nvSpPr>
        <p:spPr/>
        <p:txBody>
          <a:bodyPr/>
          <a:lstStyle/>
          <a:p>
            <a:fld id="{C5971247-108F-4781-8913-319514F6F075}" type="slidenum">
              <a:rPr lang="en-US" smtClean="0"/>
              <a:t>17</a:t>
            </a:fld>
            <a:endParaRPr lang="en-US" dirty="0"/>
          </a:p>
        </p:txBody>
      </p:sp>
    </p:spTree>
    <p:extLst>
      <p:ext uri="{BB962C8B-B14F-4D97-AF65-F5344CB8AC3E}">
        <p14:creationId xmlns:p14="http://schemas.microsoft.com/office/powerpoint/2010/main" val="1279013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TLC Phase Summary</a:t>
            </a:r>
          </a:p>
        </p:txBody>
      </p:sp>
      <p:pic>
        <p:nvPicPr>
          <p:cNvPr id="5" name="Picture 2" descr="T L C Design Element  - Graphic Design Image for the Target Life Cycle Process."/>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936865" y="1219200"/>
            <a:ext cx="2207135" cy="1375823"/>
          </a:xfrm>
          <a:prstGeom prst="rect">
            <a:avLst/>
          </a:prstGeom>
        </p:spPr>
      </p:pic>
      <p:sp>
        <p:nvSpPr>
          <p:cNvPr id="6" name="Content Placeholder 3"/>
          <p:cNvSpPr txBox="1"/>
          <p:nvPr/>
        </p:nvSpPr>
        <p:spPr>
          <a:xfrm>
            <a:off x="457200" y="1769249"/>
            <a:ext cx="7772400" cy="1077218"/>
          </a:xfrm>
          <a:prstGeom prst="rect">
            <a:avLst/>
          </a:prstGeom>
          <a:noFill/>
        </p:spPr>
        <p:txBody>
          <a:bodyPr wrap="square" rtlCol="0">
            <a:spAutoFit/>
          </a:bodyPr>
          <a:lstStyle/>
          <a:p>
            <a:pPr algn="ctr"/>
            <a:r>
              <a:rPr lang="en-US" sz="3200" b="1" dirty="0">
                <a:latin typeface="Cambria" panose="02040503050406030204" pitchFamily="18" charset="0"/>
                <a:ea typeface="Cambria" panose="02040503050406030204" pitchFamily="18" charset="0"/>
              </a:rPr>
              <a:t>CMS Target Life Cycle </a:t>
            </a:r>
          </a:p>
          <a:p>
            <a:pPr algn="ctr"/>
            <a:r>
              <a:rPr lang="en-US" sz="3200" b="1" dirty="0">
                <a:latin typeface="Cambria" panose="02040503050406030204" pitchFamily="18" charset="0"/>
                <a:ea typeface="Cambria" panose="02040503050406030204" pitchFamily="18" charset="0"/>
              </a:rPr>
              <a:t>Phase Summary</a:t>
            </a:r>
          </a:p>
        </p:txBody>
      </p:sp>
      <p:pic>
        <p:nvPicPr>
          <p:cNvPr id="3" name="Picture 4" descr="Image depicting the phases of the Target Life Cycle."/>
          <p:cNvPicPr>
            <a:picLocks noChangeAspect="1"/>
          </p:cNvPicPr>
          <p:nvPr/>
        </p:nvPicPr>
        <p:blipFill rotWithShape="1">
          <a:blip r:embed="rId4"/>
          <a:srcRect t="-1" b="38621"/>
          <a:stretch/>
        </p:blipFill>
        <p:spPr>
          <a:xfrm>
            <a:off x="1104900" y="3581400"/>
            <a:ext cx="6477000" cy="2148701"/>
          </a:xfrm>
          <a:prstGeom prst="rect">
            <a:avLst/>
          </a:prstGeom>
        </p:spPr>
      </p:pic>
      <p:sp>
        <p:nvSpPr>
          <p:cNvPr id="4" name="Slide Number Placeholder 5"/>
          <p:cNvSpPr>
            <a:spLocks noGrp="1"/>
          </p:cNvSpPr>
          <p:nvPr>
            <p:ph type="sldNum" sz="quarter" idx="12"/>
          </p:nvPr>
        </p:nvSpPr>
        <p:spPr/>
        <p:txBody>
          <a:bodyPr/>
          <a:lstStyle/>
          <a:p>
            <a:fld id="{C5971247-108F-4781-8913-319514F6F075}" type="slidenum">
              <a:rPr lang="en-US" smtClean="0"/>
              <a:t>18</a:t>
            </a:fld>
            <a:endParaRPr lang="en-US" dirty="0"/>
          </a:p>
        </p:txBody>
      </p:sp>
    </p:spTree>
    <p:extLst>
      <p:ext uri="{BB962C8B-B14F-4D97-AF65-F5344CB8AC3E}">
        <p14:creationId xmlns:p14="http://schemas.microsoft.com/office/powerpoint/2010/main" val="2896124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TLC Initiate Phase Process Flow</a:t>
            </a:r>
          </a:p>
        </p:txBody>
      </p:sp>
      <p:sp>
        <p:nvSpPr>
          <p:cNvPr id="3" name="Rounded Rectangle 2" descr="Image depicting the 7 Steps of the TLC Initiate Phase " title="TLC Initiate Phase Process Flow"/>
          <p:cNvSpPr/>
          <p:nvPr/>
        </p:nvSpPr>
        <p:spPr>
          <a:xfrm>
            <a:off x="0" y="1905000"/>
            <a:ext cx="9144000" cy="4648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Slide Number Placeholder 3"/>
          <p:cNvSpPr>
            <a:spLocks noGrp="1"/>
          </p:cNvSpPr>
          <p:nvPr>
            <p:ph type="sldNum" sz="quarter" idx="12"/>
          </p:nvPr>
        </p:nvSpPr>
        <p:spPr/>
        <p:txBody>
          <a:bodyPr/>
          <a:lstStyle/>
          <a:p>
            <a:fld id="{C5971247-108F-4781-8913-319514F6F075}" type="slidenum">
              <a:rPr lang="en-US" smtClean="0"/>
              <a:t>19</a:t>
            </a:fld>
            <a:endParaRPr lang="en-US" dirty="0"/>
          </a:p>
        </p:txBody>
      </p:sp>
      <p:pic>
        <p:nvPicPr>
          <p:cNvPr id="54274" name="Picture 2">
            <a:extLst>
              <a:ext uri="{FF2B5EF4-FFF2-40B4-BE49-F238E27FC236}">
                <a16:creationId xmlns:a16="http://schemas.microsoft.com/office/drawing/2014/main" id="{328F8F52-979D-0798-7C01-E9057AA3F4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23670"/>
            <a:ext cx="9144000" cy="314166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Icon of the T L C flowchart with the phase Initiate emphasized.">
            <a:extLst>
              <a:ext uri="{FF2B5EF4-FFF2-40B4-BE49-F238E27FC236}">
                <a16:creationId xmlns:a16="http://schemas.microsoft.com/office/drawing/2014/main" id="{4AFE1528-E76F-1E22-DAAE-8897DFE6BA5E}"/>
              </a:ext>
            </a:extLst>
          </p:cNvPr>
          <p:cNvPicPr>
            <a:picLocks noChangeAspect="1"/>
          </p:cNvPicPr>
          <p:nvPr/>
        </p:nvPicPr>
        <p:blipFill>
          <a:blip r:embed="rId3"/>
          <a:stretch>
            <a:fillRect/>
          </a:stretch>
        </p:blipFill>
        <p:spPr>
          <a:xfrm>
            <a:off x="6086475" y="1213478"/>
            <a:ext cx="3057525" cy="1019175"/>
          </a:xfrm>
          <a:prstGeom prst="rect">
            <a:avLst/>
          </a:prstGeom>
        </p:spPr>
      </p:pic>
    </p:spTree>
    <p:extLst>
      <p:ext uri="{BB962C8B-B14F-4D97-AF65-F5344CB8AC3E}">
        <p14:creationId xmlns:p14="http://schemas.microsoft.com/office/powerpoint/2010/main" val="3172583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Design Element for T L C - Graphic Design Image for the Target Life Cycle Proces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5229" y="1219200"/>
            <a:ext cx="2208771" cy="1378064"/>
          </a:xfrm>
          <a:prstGeom prst="rect">
            <a:avLst/>
          </a:prstGeom>
        </p:spPr>
      </p:pic>
      <p:sp>
        <p:nvSpPr>
          <p:cNvPr id="15" name="Title 14"/>
          <p:cNvSpPr>
            <a:spLocks noGrp="1"/>
          </p:cNvSpPr>
          <p:nvPr>
            <p:ph type="title"/>
          </p:nvPr>
        </p:nvSpPr>
        <p:spPr/>
        <p:txBody>
          <a:bodyPr>
            <a:normAutofit/>
          </a:bodyPr>
          <a:lstStyle/>
          <a:p>
            <a:pPr algn="ctr"/>
            <a:r>
              <a:rPr lang="en-US" dirty="0">
                <a:ea typeface="Cambria" panose="02040503050406030204" pitchFamily="18" charset="0"/>
              </a:rPr>
              <a:t>Target Life Cycle Governance Process</a:t>
            </a:r>
          </a:p>
        </p:txBody>
      </p:sp>
      <p:sp>
        <p:nvSpPr>
          <p:cNvPr id="10" name="Content Placeholder 6"/>
          <p:cNvSpPr>
            <a:spLocks noGrp="1" noChangeArrowheads="1"/>
          </p:cNvSpPr>
          <p:nvPr>
            <p:ph idx="1"/>
          </p:nvPr>
        </p:nvSpPr>
        <p:spPr>
          <a:xfrm>
            <a:off x="647700" y="2589114"/>
            <a:ext cx="7848600" cy="2743200"/>
          </a:xfrm>
        </p:spPr>
        <p:txBody>
          <a:bodyPr>
            <a:normAutofit/>
          </a:bodyPr>
          <a:lstStyle/>
          <a:p>
            <a:pPr marL="457200" lvl="1" indent="0">
              <a:buNone/>
            </a:pPr>
            <a:r>
              <a:rPr lang="en-US" sz="3900" dirty="0"/>
              <a:t>What this course covers:</a:t>
            </a:r>
          </a:p>
          <a:p>
            <a:pPr marL="457200" lvl="1" indent="0">
              <a:buNone/>
            </a:pPr>
            <a:endParaRPr lang="en-US" sz="1600" dirty="0"/>
          </a:p>
          <a:p>
            <a:pPr lvl="1"/>
            <a:endParaRPr lang="en-US" sz="500" dirty="0"/>
          </a:p>
          <a:p>
            <a:pPr marL="857250" lvl="2" indent="0">
              <a:buNone/>
            </a:pPr>
            <a:r>
              <a:rPr lang="en-US"/>
              <a:t>Section </a:t>
            </a:r>
            <a:r>
              <a:rPr lang="en-US" dirty="0"/>
              <a:t>I: What is the TLC?</a:t>
            </a:r>
          </a:p>
          <a:p>
            <a:pPr lvl="2"/>
            <a:endParaRPr lang="en-US" sz="400" dirty="0"/>
          </a:p>
          <a:p>
            <a:pPr marL="857250" lvl="2" indent="0">
              <a:buNone/>
            </a:pPr>
            <a:r>
              <a:rPr lang="en-US" dirty="0"/>
              <a:t>Section II: Who is the TLC?</a:t>
            </a:r>
          </a:p>
          <a:p>
            <a:pPr lvl="2"/>
            <a:endParaRPr lang="en-US" sz="400" dirty="0"/>
          </a:p>
          <a:p>
            <a:pPr marL="857250" lvl="2" indent="0">
              <a:buNone/>
            </a:pPr>
            <a:r>
              <a:rPr lang="en-US" dirty="0"/>
              <a:t>Section III: A brief overview of the Four TLC phases</a:t>
            </a:r>
          </a:p>
        </p:txBody>
      </p:sp>
      <p:sp>
        <p:nvSpPr>
          <p:cNvPr id="3" name="Slide Number Placeholder 7"/>
          <p:cNvSpPr>
            <a:spLocks noGrp="1"/>
          </p:cNvSpPr>
          <p:nvPr>
            <p:ph type="sldNum" sz="quarter" idx="12"/>
          </p:nvPr>
        </p:nvSpPr>
        <p:spPr/>
        <p:txBody>
          <a:bodyPr/>
          <a:lstStyle/>
          <a:p>
            <a:fld id="{C5971247-108F-4781-8913-319514F6F075}" type="slidenum">
              <a:rPr lang="en-US" smtClean="0"/>
              <a:pPr/>
              <a:t>2</a:t>
            </a:fld>
            <a:endParaRPr lang="en-US" dirty="0"/>
          </a:p>
        </p:txBody>
      </p:sp>
    </p:spTree>
    <p:extLst>
      <p:ext uri="{BB962C8B-B14F-4D97-AF65-F5344CB8AC3E}">
        <p14:creationId xmlns:p14="http://schemas.microsoft.com/office/powerpoint/2010/main" val="7155304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pPr algn="ctr">
              <a:lnSpc>
                <a:spcPct val="90000"/>
              </a:lnSpc>
            </a:pPr>
            <a:r>
              <a:rPr lang="en-US" dirty="0">
                <a:ea typeface="Cambria" panose="02040503050406030204" pitchFamily="18" charset="0"/>
              </a:rPr>
              <a:t>TLC Initiate Phase – How do I start?</a:t>
            </a:r>
            <a:endParaRPr lang="en-US" sz="3200" dirty="0">
              <a:ea typeface="Cambria" panose="02040503050406030204" pitchFamily="18" charset="0"/>
            </a:endParaRPr>
          </a:p>
        </p:txBody>
      </p:sp>
      <p:sp>
        <p:nvSpPr>
          <p:cNvPr id="3" name="Rectangle 2"/>
          <p:cNvSpPr/>
          <p:nvPr/>
        </p:nvSpPr>
        <p:spPr>
          <a:xfrm>
            <a:off x="457200" y="2980082"/>
            <a:ext cx="5491018" cy="3551742"/>
          </a:xfrm>
          <a:prstGeom prst="rect">
            <a:avLst/>
          </a:prstGeom>
        </p:spPr>
        <p:txBody>
          <a:bodyPr wrap="square">
            <a:spAutoFit/>
          </a:bodyPr>
          <a:lstStyle/>
          <a:p>
            <a:pPr marL="342900" indent="-342900">
              <a:lnSpc>
                <a:spcPct val="90000"/>
              </a:lnSpc>
              <a:spcAft>
                <a:spcPts val="600"/>
              </a:spcAft>
              <a:buFont typeface="Wingdings" panose="05000000000000000000" pitchFamily="2" charset="2"/>
              <a:buChar char="Ø"/>
            </a:pPr>
            <a:r>
              <a:rPr lang="en-US" sz="2400" dirty="0">
                <a:latin typeface="Cambria" panose="02040503050406030204" pitchFamily="18" charset="0"/>
                <a:ea typeface="Cambria" panose="02040503050406030204" pitchFamily="18" charset="0"/>
              </a:rPr>
              <a:t>The Intake Form will ask:</a:t>
            </a:r>
          </a:p>
          <a:p>
            <a:pPr marL="742950" lvl="1" indent="-285750">
              <a:lnSpc>
                <a:spcPct val="90000"/>
              </a:lnSpc>
              <a:spcAft>
                <a:spcPts val="600"/>
              </a:spcAft>
              <a:buFont typeface="Arial" panose="020B0604020202020204" pitchFamily="34" charset="0"/>
              <a:buChar char="•"/>
            </a:pPr>
            <a:r>
              <a:rPr lang="en-US" sz="2200" dirty="0">
                <a:latin typeface="Cambria" panose="02040503050406030204" pitchFamily="18" charset="0"/>
                <a:ea typeface="Cambria" panose="02040503050406030204" pitchFamily="18" charset="0"/>
              </a:rPr>
              <a:t>If your request is for a new system or service, changes/upgrades to an existing system, or a contract re-compete </a:t>
            </a:r>
          </a:p>
          <a:p>
            <a:pPr marL="742950" lvl="1" indent="-285750">
              <a:lnSpc>
                <a:spcPct val="90000"/>
              </a:lnSpc>
              <a:spcAft>
                <a:spcPts val="600"/>
              </a:spcAft>
              <a:buFont typeface="Arial" panose="020B0604020202020204" pitchFamily="34" charset="0"/>
              <a:buChar char="•"/>
            </a:pPr>
            <a:r>
              <a:rPr lang="en-US" sz="2200" dirty="0">
                <a:latin typeface="Cambria" panose="02040503050406030204" pitchFamily="18" charset="0"/>
                <a:ea typeface="Cambria" panose="02040503050406030204" pitchFamily="18" charset="0"/>
              </a:rPr>
              <a:t>Your business need and how you are thinking of solving it</a:t>
            </a:r>
          </a:p>
          <a:p>
            <a:pPr marL="742950" lvl="1" indent="-285750">
              <a:lnSpc>
                <a:spcPct val="90000"/>
              </a:lnSpc>
              <a:spcAft>
                <a:spcPts val="600"/>
              </a:spcAft>
              <a:buFont typeface="Arial" panose="020B0604020202020204" pitchFamily="34" charset="0"/>
              <a:buChar char="•"/>
            </a:pPr>
            <a:r>
              <a:rPr lang="en-US" sz="2200" dirty="0">
                <a:latin typeface="Cambria" panose="02040503050406030204" pitchFamily="18" charset="0"/>
                <a:ea typeface="Cambria" panose="02040503050406030204" pitchFamily="18" charset="0"/>
              </a:rPr>
              <a:t>Cost changes, </a:t>
            </a:r>
          </a:p>
          <a:p>
            <a:pPr marL="742950" lvl="1" indent="-285750">
              <a:lnSpc>
                <a:spcPct val="90000"/>
              </a:lnSpc>
              <a:spcAft>
                <a:spcPts val="600"/>
              </a:spcAft>
              <a:buFont typeface="Arial" panose="020B0604020202020204" pitchFamily="34" charset="0"/>
              <a:buChar char="•"/>
            </a:pPr>
            <a:r>
              <a:rPr lang="en-US" sz="2200" dirty="0">
                <a:latin typeface="Cambria" panose="02040503050406030204" pitchFamily="18" charset="0"/>
                <a:ea typeface="Cambria" panose="02040503050406030204" pitchFamily="18" charset="0"/>
              </a:rPr>
              <a:t>Funding number &amp; source, and</a:t>
            </a:r>
          </a:p>
          <a:p>
            <a:pPr marL="742950" lvl="1" indent="-285750">
              <a:lnSpc>
                <a:spcPct val="90000"/>
              </a:lnSpc>
              <a:spcAft>
                <a:spcPts val="600"/>
              </a:spcAft>
              <a:buFont typeface="Arial" panose="020B0604020202020204" pitchFamily="34" charset="0"/>
              <a:buChar char="•"/>
            </a:pPr>
            <a:r>
              <a:rPr lang="en-US" sz="2200" dirty="0">
                <a:latin typeface="Cambria" panose="02040503050406030204" pitchFamily="18" charset="0"/>
                <a:ea typeface="Cambria" panose="02040503050406030204" pitchFamily="18" charset="0"/>
              </a:rPr>
              <a:t>Contract information</a:t>
            </a:r>
          </a:p>
        </p:txBody>
      </p:sp>
      <p:sp>
        <p:nvSpPr>
          <p:cNvPr id="6" name="TextBox 5"/>
          <p:cNvSpPr txBox="1"/>
          <p:nvPr/>
        </p:nvSpPr>
        <p:spPr>
          <a:xfrm>
            <a:off x="457201" y="1447800"/>
            <a:ext cx="5491018" cy="1323439"/>
          </a:xfrm>
          <a:prstGeom prst="rect">
            <a:avLst/>
          </a:prstGeom>
          <a:noFill/>
        </p:spPr>
        <p:txBody>
          <a:bodyPr wrap="square" rtlCol="0">
            <a:spAutoFit/>
          </a:bodyPr>
          <a:lstStyle/>
          <a:p>
            <a:pPr marL="342900" indent="-342900">
              <a:buFont typeface="Wingdings" panose="05000000000000000000" pitchFamily="2" charset="2"/>
              <a:buChar char="Ø"/>
            </a:pPr>
            <a:r>
              <a:rPr lang="en-US" sz="2400" dirty="0">
                <a:solidFill>
                  <a:prstClr val="black"/>
                </a:solidFill>
                <a:latin typeface="Cambria" panose="02040503050406030204" pitchFamily="18" charset="0"/>
                <a:ea typeface="Cambria" panose="02040503050406030204" pitchFamily="18" charset="0"/>
              </a:rPr>
              <a:t>To begin, complete the </a:t>
            </a:r>
            <a:r>
              <a:rPr lang="en-US" sz="2800" b="1" dirty="0">
                <a:solidFill>
                  <a:prstClr val="black"/>
                </a:solidFill>
                <a:latin typeface="Cambria" panose="02040503050406030204" pitchFamily="18" charset="0"/>
                <a:ea typeface="Cambria" panose="02040503050406030204" pitchFamily="18" charset="0"/>
              </a:rPr>
              <a:t>IT Intake Form </a:t>
            </a:r>
            <a:r>
              <a:rPr lang="en-US" sz="2400" dirty="0">
                <a:solidFill>
                  <a:prstClr val="black"/>
                </a:solidFill>
                <a:latin typeface="Cambria" panose="02040503050406030204" pitchFamily="18" charset="0"/>
                <a:ea typeface="Cambria" panose="02040503050406030204" pitchFamily="18" charset="0"/>
              </a:rPr>
              <a:t>located on the </a:t>
            </a:r>
            <a:r>
              <a:rPr lang="en-US" sz="2400" dirty="0">
                <a:solidFill>
                  <a:prstClr val="black"/>
                </a:solidFill>
                <a:latin typeface="Cambria" panose="02040503050406030204" pitchFamily="18" charset="0"/>
                <a:ea typeface="Cambria" panose="02040503050406030204" pitchFamily="18" charset="0"/>
                <a:hlinkClick r:id="rId3"/>
              </a:rPr>
              <a:t>CMS IT Governance SharePoint site</a:t>
            </a:r>
            <a:endParaRPr lang="en-US" sz="2400" dirty="0">
              <a:solidFill>
                <a:prstClr val="black"/>
              </a:solidFill>
              <a:latin typeface="Cambria" panose="02040503050406030204" pitchFamily="18" charset="0"/>
              <a:ea typeface="Cambria" panose="02040503050406030204" pitchFamily="18" charset="0"/>
            </a:endParaRPr>
          </a:p>
        </p:txBody>
      </p:sp>
      <p:sp>
        <p:nvSpPr>
          <p:cNvPr id="4" name="Slide Number Placeholder 3"/>
          <p:cNvSpPr>
            <a:spLocks noGrp="1"/>
          </p:cNvSpPr>
          <p:nvPr>
            <p:ph type="sldNum" sz="quarter" idx="12"/>
          </p:nvPr>
        </p:nvSpPr>
        <p:spPr/>
        <p:txBody>
          <a:bodyPr/>
          <a:lstStyle/>
          <a:p>
            <a:fld id="{C5971247-108F-4781-8913-319514F6F075}" type="slidenum">
              <a:rPr lang="en-US" smtClean="0"/>
              <a:t>20</a:t>
            </a:fld>
            <a:endParaRPr lang="en-US" dirty="0"/>
          </a:p>
        </p:txBody>
      </p:sp>
      <p:pic>
        <p:nvPicPr>
          <p:cNvPr id="11" name="Picture 10" descr="Icon&#10;&#10;Description automatically generated with medium confidence">
            <a:extLst>
              <a:ext uri="{FF2B5EF4-FFF2-40B4-BE49-F238E27FC236}">
                <a16:creationId xmlns:a16="http://schemas.microsoft.com/office/drawing/2014/main" id="{5B9919E5-86DC-50F9-358F-ED9B0B5F4E6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95793" y="3561790"/>
            <a:ext cx="1722791" cy="2219361"/>
          </a:xfrm>
          <a:prstGeom prst="rect">
            <a:avLst/>
          </a:prstGeom>
        </p:spPr>
      </p:pic>
      <p:pic>
        <p:nvPicPr>
          <p:cNvPr id="5" name="Picture 2" descr="Icon of the T L C flowchart with the phase Initiate emphasized.">
            <a:extLst>
              <a:ext uri="{FF2B5EF4-FFF2-40B4-BE49-F238E27FC236}">
                <a16:creationId xmlns:a16="http://schemas.microsoft.com/office/drawing/2014/main" id="{611CF007-C200-FF55-A89E-FCA36B3B34A3}"/>
              </a:ext>
            </a:extLst>
          </p:cNvPr>
          <p:cNvPicPr>
            <a:picLocks noChangeAspect="1"/>
          </p:cNvPicPr>
          <p:nvPr/>
        </p:nvPicPr>
        <p:blipFill>
          <a:blip r:embed="rId5"/>
          <a:stretch>
            <a:fillRect/>
          </a:stretch>
        </p:blipFill>
        <p:spPr>
          <a:xfrm>
            <a:off x="6086475" y="1213478"/>
            <a:ext cx="3057525" cy="1019175"/>
          </a:xfrm>
          <a:prstGeom prst="rect">
            <a:avLst/>
          </a:prstGeom>
        </p:spPr>
      </p:pic>
    </p:spTree>
    <p:extLst>
      <p:ext uri="{BB962C8B-B14F-4D97-AF65-F5344CB8AC3E}">
        <p14:creationId xmlns:p14="http://schemas.microsoft.com/office/powerpoint/2010/main" val="22215983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5971247-108F-4781-8913-319514F6F075}" type="slidenum">
              <a:rPr lang="en-US" smtClean="0"/>
              <a:t>21</a:t>
            </a:fld>
            <a:endParaRPr lang="en-US" dirty="0"/>
          </a:p>
        </p:txBody>
      </p:sp>
      <p:sp>
        <p:nvSpPr>
          <p:cNvPr id="2" name="Title 1"/>
          <p:cNvSpPr>
            <a:spLocks noGrp="1"/>
          </p:cNvSpPr>
          <p:nvPr>
            <p:ph type="title"/>
          </p:nvPr>
        </p:nvSpPr>
        <p:spPr/>
        <p:txBody>
          <a:bodyPr>
            <a:normAutofit/>
          </a:bodyPr>
          <a:lstStyle/>
          <a:p>
            <a:pPr algn="ctr"/>
            <a:r>
              <a:rPr lang="en-US" dirty="0">
                <a:ea typeface="Cambria" panose="02040503050406030204" pitchFamily="18" charset="0"/>
              </a:rPr>
              <a:t>TLC Initiate Phase </a:t>
            </a:r>
            <a:r>
              <a:rPr lang="en-US" dirty="0"/>
              <a:t>– What’s Next?</a:t>
            </a:r>
          </a:p>
        </p:txBody>
      </p:sp>
      <p:sp>
        <p:nvSpPr>
          <p:cNvPr id="3" name="Rectangle 2"/>
          <p:cNvSpPr/>
          <p:nvPr/>
        </p:nvSpPr>
        <p:spPr>
          <a:xfrm>
            <a:off x="494292" y="1671292"/>
            <a:ext cx="5400675" cy="1421928"/>
          </a:xfrm>
          <a:prstGeom prst="rect">
            <a:avLst/>
          </a:prstGeom>
        </p:spPr>
        <p:txBody>
          <a:bodyPr wrap="square" anchor="t">
            <a:spAutoFit/>
          </a:bodyPr>
          <a:lstStyle/>
          <a:p>
            <a:pPr>
              <a:lnSpc>
                <a:spcPct val="90000"/>
              </a:lnSpc>
            </a:pPr>
            <a:r>
              <a:rPr lang="en-US" sz="2400" dirty="0">
                <a:latin typeface="Cambria" panose="02040503050406030204" pitchFamily="18" charset="0"/>
                <a:ea typeface="Cambria" panose="02040503050406030204" pitchFamily="18" charset="0"/>
              </a:rPr>
              <a:t>Based on the information provided, and an established set of triggers, such as cost and complexity, we will review and determine next steps.</a:t>
            </a:r>
          </a:p>
        </p:txBody>
      </p:sp>
      <p:sp>
        <p:nvSpPr>
          <p:cNvPr id="8" name="TextBox 7"/>
          <p:cNvSpPr txBox="1"/>
          <p:nvPr/>
        </p:nvSpPr>
        <p:spPr>
          <a:xfrm>
            <a:off x="3534199" y="3392157"/>
            <a:ext cx="5455629" cy="923330"/>
          </a:xfrm>
          <a:prstGeom prst="rect">
            <a:avLst/>
          </a:prstGeom>
          <a:noFill/>
        </p:spPr>
        <p:txBody>
          <a:bodyPr wrap="square" rtlCol="0" anchor="t">
            <a:spAutoFit/>
          </a:bodyPr>
          <a:lstStyle/>
          <a:p>
            <a:r>
              <a:rPr lang="en-US" dirty="0">
                <a:latin typeface="Cambria" panose="02040503050406030204" pitchFamily="18" charset="0"/>
                <a:ea typeface="Cambria" panose="02040503050406030204" pitchFamily="18" charset="0"/>
              </a:rPr>
              <a:t>For existing projects that do not reach trigger thresholds, the Governance Team will issue a LCID with recommendations. No further approval required.</a:t>
            </a:r>
            <a:endParaRPr lang="en-US" dirty="0"/>
          </a:p>
        </p:txBody>
      </p:sp>
      <p:sp>
        <p:nvSpPr>
          <p:cNvPr id="10" name="TextBox 9"/>
          <p:cNvSpPr txBox="1"/>
          <p:nvPr/>
        </p:nvSpPr>
        <p:spPr>
          <a:xfrm>
            <a:off x="3569641" y="4602153"/>
            <a:ext cx="5505031" cy="1754326"/>
          </a:xfrm>
          <a:prstGeom prst="rect">
            <a:avLst/>
          </a:prstGeom>
          <a:noFill/>
        </p:spPr>
        <p:txBody>
          <a:bodyPr wrap="square" rtlCol="0" anchor="t">
            <a:spAutoFit/>
          </a:bodyPr>
          <a:lstStyle/>
          <a:p>
            <a:r>
              <a:rPr lang="en-US" dirty="0">
                <a:latin typeface="Cambria" panose="02040503050406030204" pitchFamily="18" charset="0"/>
                <a:ea typeface="Cambria" panose="02040503050406030204" pitchFamily="18" charset="0"/>
              </a:rPr>
              <a:t>For new or existing projects with costs and/or complexity that exceed established thresholds, the project will continue through the full governance review process. The CMS Governance Review Board (GRB) must approve the project before the Governance team can issue an LCID. </a:t>
            </a:r>
            <a:endParaRPr lang="en-US" dirty="0">
              <a:latin typeface="Cambria"/>
              <a:ea typeface="Cambria"/>
            </a:endParaRPr>
          </a:p>
        </p:txBody>
      </p:sp>
      <p:pic>
        <p:nvPicPr>
          <p:cNvPr id="14" name="Picture 13" descr="Graphical user interface, application&#10;&#10;Description automatically generated">
            <a:extLst>
              <a:ext uri="{FF2B5EF4-FFF2-40B4-BE49-F238E27FC236}">
                <a16:creationId xmlns:a16="http://schemas.microsoft.com/office/drawing/2014/main" id="{55137F97-5C06-5CEA-FEF7-857524C4AE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6480" y="3429000"/>
            <a:ext cx="2204738" cy="631072"/>
          </a:xfrm>
          <a:prstGeom prst="rect">
            <a:avLst/>
          </a:prstGeom>
        </p:spPr>
      </p:pic>
      <p:grpSp>
        <p:nvGrpSpPr>
          <p:cNvPr id="16" name="Group 15">
            <a:extLst>
              <a:ext uri="{FF2B5EF4-FFF2-40B4-BE49-F238E27FC236}">
                <a16:creationId xmlns:a16="http://schemas.microsoft.com/office/drawing/2014/main" id="{60ECFA79-3EE0-F357-F878-F69FB575E11D}"/>
              </a:ext>
            </a:extLst>
          </p:cNvPr>
          <p:cNvGrpSpPr/>
          <p:nvPr/>
        </p:nvGrpSpPr>
        <p:grpSpPr>
          <a:xfrm>
            <a:off x="208516" y="4660047"/>
            <a:ext cx="3307371" cy="1565870"/>
            <a:chOff x="622632" y="266954"/>
            <a:chExt cx="2928749" cy="1378965"/>
          </a:xfrm>
        </p:grpSpPr>
        <p:pic>
          <p:nvPicPr>
            <p:cNvPr id="17" name="Picture 16" descr="Icon&#10;&#10;Description automatically generated">
              <a:extLst>
                <a:ext uri="{FF2B5EF4-FFF2-40B4-BE49-F238E27FC236}">
                  <a16:creationId xmlns:a16="http://schemas.microsoft.com/office/drawing/2014/main" id="{57EC9E39-9619-18B2-EF94-D1AA77E3D18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2632" y="266954"/>
              <a:ext cx="2874667" cy="1378965"/>
            </a:xfrm>
            <a:prstGeom prst="rect">
              <a:avLst/>
            </a:prstGeom>
          </p:spPr>
        </p:pic>
        <p:sp>
          <p:nvSpPr>
            <p:cNvPr id="18" name="Oval 17">
              <a:extLst>
                <a:ext uri="{FF2B5EF4-FFF2-40B4-BE49-F238E27FC236}">
                  <a16:creationId xmlns:a16="http://schemas.microsoft.com/office/drawing/2014/main" id="{E5BBB570-6B0F-0E5C-CD1D-4F65D49425D1}"/>
                </a:ext>
              </a:extLst>
            </p:cNvPr>
            <p:cNvSpPr/>
            <p:nvPr/>
          </p:nvSpPr>
          <p:spPr>
            <a:xfrm>
              <a:off x="3266901" y="266954"/>
              <a:ext cx="284480" cy="545845"/>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9A03DE0B-FECC-03FB-20AB-625325B2E292}"/>
                </a:ext>
              </a:extLst>
            </p:cNvPr>
            <p:cNvSpPr/>
            <p:nvPr/>
          </p:nvSpPr>
          <p:spPr>
            <a:xfrm>
              <a:off x="3266901" y="1059212"/>
              <a:ext cx="284480" cy="545845"/>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1" name="Picture 20">
            <a:extLst>
              <a:ext uri="{FF2B5EF4-FFF2-40B4-BE49-F238E27FC236}">
                <a16:creationId xmlns:a16="http://schemas.microsoft.com/office/drawing/2014/main" id="{40CAFF5C-5FF3-837B-4958-17CD0040A9D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6489" y="3628323"/>
            <a:ext cx="333389" cy="504849"/>
          </a:xfrm>
          <a:prstGeom prst="rect">
            <a:avLst/>
          </a:prstGeom>
        </p:spPr>
      </p:pic>
      <p:pic>
        <p:nvPicPr>
          <p:cNvPr id="25" name="Picture 24">
            <a:extLst>
              <a:ext uri="{FF2B5EF4-FFF2-40B4-BE49-F238E27FC236}">
                <a16:creationId xmlns:a16="http://schemas.microsoft.com/office/drawing/2014/main" id="{C5E02CB0-98A0-3179-E079-0DF8EE2B4F2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6200000">
            <a:off x="590538" y="4236367"/>
            <a:ext cx="831893" cy="120656"/>
          </a:xfrm>
          <a:prstGeom prst="rect">
            <a:avLst/>
          </a:prstGeom>
        </p:spPr>
      </p:pic>
      <p:pic>
        <p:nvPicPr>
          <p:cNvPr id="5" name="Picture 2" descr="Icon of the T L C flowchart with the phase Initiate emphasized.">
            <a:extLst>
              <a:ext uri="{FF2B5EF4-FFF2-40B4-BE49-F238E27FC236}">
                <a16:creationId xmlns:a16="http://schemas.microsoft.com/office/drawing/2014/main" id="{334138E9-E149-1FF2-7626-CEFDCF4BE7AD}"/>
              </a:ext>
            </a:extLst>
          </p:cNvPr>
          <p:cNvPicPr>
            <a:picLocks noChangeAspect="1"/>
          </p:cNvPicPr>
          <p:nvPr/>
        </p:nvPicPr>
        <p:blipFill>
          <a:blip r:embed="rId7"/>
          <a:stretch>
            <a:fillRect/>
          </a:stretch>
        </p:blipFill>
        <p:spPr>
          <a:xfrm>
            <a:off x="6086475" y="1213478"/>
            <a:ext cx="3057525" cy="1019175"/>
          </a:xfrm>
          <a:prstGeom prst="rect">
            <a:avLst/>
          </a:prstGeom>
        </p:spPr>
      </p:pic>
    </p:spTree>
    <p:extLst>
      <p:ext uri="{BB962C8B-B14F-4D97-AF65-F5344CB8AC3E}">
        <p14:creationId xmlns:p14="http://schemas.microsoft.com/office/powerpoint/2010/main" val="921182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5971247-108F-4781-8913-319514F6F075}" type="slidenum">
              <a:rPr lang="en-US" smtClean="0"/>
              <a:t>22</a:t>
            </a:fld>
            <a:endParaRPr lang="en-US" dirty="0"/>
          </a:p>
        </p:txBody>
      </p:sp>
      <p:sp>
        <p:nvSpPr>
          <p:cNvPr id="2" name="Title 1"/>
          <p:cNvSpPr>
            <a:spLocks noGrp="1"/>
          </p:cNvSpPr>
          <p:nvPr>
            <p:ph type="title"/>
          </p:nvPr>
        </p:nvSpPr>
        <p:spPr/>
        <p:txBody>
          <a:bodyPr/>
          <a:lstStyle/>
          <a:p>
            <a:pPr algn="ctr">
              <a:lnSpc>
                <a:spcPct val="90000"/>
              </a:lnSpc>
            </a:pPr>
            <a:r>
              <a:rPr lang="en-US" dirty="0">
                <a:ea typeface="Cambria" panose="02040503050406030204" pitchFamily="18" charset="0"/>
              </a:rPr>
              <a:t>Business Case</a:t>
            </a:r>
            <a:endParaRPr lang="en-US" sz="3200" dirty="0">
              <a:ea typeface="Cambria" panose="02040503050406030204" pitchFamily="18" charset="0"/>
            </a:endParaRPr>
          </a:p>
        </p:txBody>
      </p:sp>
      <p:sp>
        <p:nvSpPr>
          <p:cNvPr id="3" name="Rectangle 2"/>
          <p:cNvSpPr/>
          <p:nvPr/>
        </p:nvSpPr>
        <p:spPr>
          <a:xfrm>
            <a:off x="609600" y="1688222"/>
            <a:ext cx="7620000" cy="3770263"/>
          </a:xfrm>
          <a:prstGeom prst="rect">
            <a:avLst/>
          </a:prstGeom>
        </p:spPr>
        <p:txBody>
          <a:bodyPr wrap="square">
            <a:spAutoFit/>
          </a:bodyPr>
          <a:lstStyle/>
          <a:p>
            <a:pPr marL="457200" lvl="0" indent="-457200" eaLnBrk="0" fontAlgn="base" hangingPunct="0">
              <a:spcBef>
                <a:spcPct val="0"/>
              </a:spcBef>
              <a:spcAft>
                <a:spcPts val="600"/>
              </a:spcAft>
              <a:buFont typeface="Wingdings" panose="05000000000000000000" pitchFamily="2" charset="2"/>
              <a:buChar char="Ø"/>
              <a:tabLst>
                <a:tab pos="228600" algn="l"/>
                <a:tab pos="5943600" algn="r"/>
              </a:tabLst>
            </a:pPr>
            <a:r>
              <a:rPr lang="en-US" altLang="en-US" sz="2400" dirty="0">
                <a:latin typeface="Cambria" panose="02040503050406030204" pitchFamily="18" charset="0"/>
                <a:ea typeface="Cambria" panose="02040503050406030204" pitchFamily="18" charset="0"/>
                <a:cs typeface="Arial" panose="020B0604020202020204" pitchFamily="34" charset="0"/>
              </a:rPr>
              <a:t>General Project Information</a:t>
            </a:r>
            <a:endParaRPr lang="en-US" altLang="en-US" sz="2400" dirty="0">
              <a:latin typeface="Cambria" panose="02040503050406030204" pitchFamily="18" charset="0"/>
              <a:ea typeface="Cambria" panose="02040503050406030204" pitchFamily="18" charset="0"/>
            </a:endParaRPr>
          </a:p>
          <a:p>
            <a:pPr marL="457200" lvl="0" indent="-457200" eaLnBrk="0" fontAlgn="base" hangingPunct="0">
              <a:spcBef>
                <a:spcPct val="0"/>
              </a:spcBef>
              <a:spcAft>
                <a:spcPts val="600"/>
              </a:spcAft>
              <a:buFont typeface="Wingdings" panose="05000000000000000000" pitchFamily="2" charset="2"/>
              <a:buChar char="Ø"/>
              <a:tabLst>
                <a:tab pos="228600" algn="l"/>
                <a:tab pos="5943600" algn="r"/>
              </a:tabLst>
            </a:pPr>
            <a:r>
              <a:rPr lang="en-US" altLang="en-US" sz="2400" dirty="0">
                <a:latin typeface="Cambria" panose="02040503050406030204" pitchFamily="18" charset="0"/>
                <a:ea typeface="Cambria" panose="02040503050406030204" pitchFamily="18" charset="0"/>
                <a:cs typeface="Arial" panose="020B0604020202020204" pitchFamily="34" charset="0"/>
              </a:rPr>
              <a:t>Business Need and Justification</a:t>
            </a:r>
            <a:endParaRPr lang="en-US" altLang="en-US" sz="2400" dirty="0">
              <a:latin typeface="Cambria" panose="02040503050406030204" pitchFamily="18" charset="0"/>
              <a:ea typeface="Cambria" panose="02040503050406030204" pitchFamily="18" charset="0"/>
            </a:endParaRPr>
          </a:p>
          <a:p>
            <a:pPr marL="457200" lvl="0" indent="-457200" eaLnBrk="0" fontAlgn="base" hangingPunct="0">
              <a:spcBef>
                <a:spcPct val="0"/>
              </a:spcBef>
              <a:spcAft>
                <a:spcPts val="600"/>
              </a:spcAft>
              <a:buFont typeface="Wingdings" panose="05000000000000000000" pitchFamily="2" charset="2"/>
              <a:buChar char="Ø"/>
              <a:tabLst>
                <a:tab pos="228600" algn="l"/>
                <a:tab pos="5943600" algn="r"/>
              </a:tabLst>
            </a:pPr>
            <a:r>
              <a:rPr lang="en-US" altLang="en-US" sz="2400" dirty="0">
                <a:latin typeface="Cambria" panose="02040503050406030204" pitchFamily="18" charset="0"/>
                <a:ea typeface="Cambria" panose="02040503050406030204" pitchFamily="18" charset="0"/>
                <a:cs typeface="Arial" panose="020B0604020202020204" pitchFamily="34" charset="0"/>
              </a:rPr>
              <a:t>Alternatives Analysis</a:t>
            </a:r>
            <a:endParaRPr lang="en-US" altLang="en-US" sz="2400" dirty="0">
              <a:latin typeface="Cambria" panose="02040503050406030204" pitchFamily="18" charset="0"/>
              <a:ea typeface="Cambria" panose="02040503050406030204" pitchFamily="18" charset="0"/>
            </a:endParaRPr>
          </a:p>
          <a:p>
            <a:pPr marL="914400" lvl="1" indent="-457200">
              <a:spcBef>
                <a:spcPts val="600"/>
              </a:spcBef>
              <a:spcAft>
                <a:spcPts val="600"/>
              </a:spcAft>
              <a:buFont typeface="Wingdings" panose="05000000000000000000" pitchFamily="2" charset="2"/>
              <a:buChar char="Ø"/>
            </a:pPr>
            <a:r>
              <a:rPr lang="en-US" sz="2000" dirty="0">
                <a:latin typeface="Cambria" panose="02040503050406030204" pitchFamily="18" charset="0"/>
                <a:ea typeface="Cambria" panose="02040503050406030204" pitchFamily="18" charset="0"/>
              </a:rPr>
              <a:t>Include an outline/description of each alternative.</a:t>
            </a:r>
          </a:p>
          <a:p>
            <a:pPr marL="914400" lvl="1" indent="-457200">
              <a:spcAft>
                <a:spcPts val="600"/>
              </a:spcAft>
              <a:buFont typeface="Wingdings" panose="05000000000000000000" pitchFamily="2" charset="2"/>
              <a:buChar char="Ø"/>
            </a:pPr>
            <a:r>
              <a:rPr lang="en-US" sz="2000" dirty="0">
                <a:latin typeface="Cambria" panose="02040503050406030204" pitchFamily="18" charset="0"/>
                <a:ea typeface="Cambria" panose="02040503050406030204" pitchFamily="18" charset="0"/>
              </a:rPr>
              <a:t>Each option should document the unique advantages, disadvantages, and risks for that specific option. </a:t>
            </a:r>
          </a:p>
          <a:p>
            <a:pPr marL="914400" lvl="1" indent="-457200">
              <a:spcAft>
                <a:spcPts val="600"/>
              </a:spcAft>
              <a:buFont typeface="Wingdings" panose="05000000000000000000" pitchFamily="2" charset="2"/>
              <a:buChar char="Ø"/>
            </a:pPr>
            <a:r>
              <a:rPr lang="en-US" sz="2000" dirty="0">
                <a:latin typeface="Cambria" panose="02040503050406030204" pitchFamily="18" charset="0"/>
                <a:ea typeface="Cambria" panose="02040503050406030204" pitchFamily="18" charset="0"/>
              </a:rPr>
              <a:t>Each alternative should include a five-year cost estimate for development and operations </a:t>
            </a:r>
            <a:endParaRPr lang="en-US" sz="2400" dirty="0">
              <a:latin typeface="Cambria" panose="02040503050406030204" pitchFamily="18" charset="0"/>
              <a:ea typeface="Cambria" panose="02040503050406030204" pitchFamily="18" charset="0"/>
            </a:endParaRPr>
          </a:p>
          <a:p>
            <a:pPr marL="457200" indent="-457200">
              <a:spcAft>
                <a:spcPts val="600"/>
              </a:spcAft>
              <a:buFont typeface="Wingdings" panose="05000000000000000000" pitchFamily="2" charset="2"/>
              <a:buChar char="Ø"/>
            </a:pPr>
            <a:r>
              <a:rPr lang="en-US" altLang="en-US" sz="2400" dirty="0">
                <a:latin typeface="Cambria" panose="02040503050406030204" pitchFamily="18" charset="0"/>
                <a:ea typeface="Cambria" panose="02040503050406030204" pitchFamily="18" charset="0"/>
                <a:cs typeface="Arial" panose="020B0604020202020204" pitchFamily="34" charset="0"/>
              </a:rPr>
              <a:t>Governance Review Team Recommendations</a:t>
            </a:r>
            <a:endParaRPr lang="en-US" sz="2400" dirty="0">
              <a:latin typeface="Cambria" panose="02040503050406030204" pitchFamily="18" charset="0"/>
              <a:ea typeface="Cambria" panose="02040503050406030204" pitchFamily="18" charset="0"/>
            </a:endParaRPr>
          </a:p>
        </p:txBody>
      </p:sp>
      <p:sp>
        <p:nvSpPr>
          <p:cNvPr id="6" name="Rectangle 5"/>
          <p:cNvSpPr/>
          <p:nvPr/>
        </p:nvSpPr>
        <p:spPr>
          <a:xfrm>
            <a:off x="800100" y="5638800"/>
            <a:ext cx="7543800" cy="941794"/>
          </a:xfrm>
          <a:prstGeom prst="rect">
            <a:avLst/>
          </a:prstGeom>
          <a:solidFill>
            <a:schemeClr val="bg1">
              <a:lumMod val="85000"/>
            </a:schemeClr>
          </a:solid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ln w="0"/>
                <a:solidFill>
                  <a:schemeClr val="tx1"/>
                </a:solidFill>
                <a:latin typeface="Cambria" panose="02040503050406030204" pitchFamily="18" charset="0"/>
                <a:ea typeface="Cambria" panose="02040503050406030204" pitchFamily="18" charset="0"/>
              </a:rPr>
              <a:t>*Creation of the Business Case and Alternatives Analysis is inherently governmental work.  Contractors may provide assistance in supplying content for the Business Case, but a Federal Employee must write it. </a:t>
            </a:r>
          </a:p>
        </p:txBody>
      </p:sp>
      <p:pic>
        <p:nvPicPr>
          <p:cNvPr id="7" name="Picture 6" descr="Icon&#10;&#10;Description automatically generated">
            <a:extLst>
              <a:ext uri="{FF2B5EF4-FFF2-40B4-BE49-F238E27FC236}">
                <a16:creationId xmlns:a16="http://schemas.microsoft.com/office/drawing/2014/main" id="{A38462D9-5B55-1DB3-A9BD-A44AC60AE4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5237" y="2490915"/>
            <a:ext cx="1371600" cy="1427866"/>
          </a:xfrm>
          <a:prstGeom prst="rect">
            <a:avLst/>
          </a:prstGeom>
        </p:spPr>
      </p:pic>
      <p:pic>
        <p:nvPicPr>
          <p:cNvPr id="5" name="Picture 2" descr="Icon of the T L C flowchart with the phase Initiate emphasized.">
            <a:extLst>
              <a:ext uri="{FF2B5EF4-FFF2-40B4-BE49-F238E27FC236}">
                <a16:creationId xmlns:a16="http://schemas.microsoft.com/office/drawing/2014/main" id="{E8AB2B99-63A3-AED0-904E-A0F09081B339}"/>
              </a:ext>
            </a:extLst>
          </p:cNvPr>
          <p:cNvPicPr>
            <a:picLocks noChangeAspect="1"/>
          </p:cNvPicPr>
          <p:nvPr/>
        </p:nvPicPr>
        <p:blipFill>
          <a:blip r:embed="rId4"/>
          <a:stretch>
            <a:fillRect/>
          </a:stretch>
        </p:blipFill>
        <p:spPr>
          <a:xfrm>
            <a:off x="6086475" y="1213478"/>
            <a:ext cx="3057525" cy="1019175"/>
          </a:xfrm>
          <a:prstGeom prst="rect">
            <a:avLst/>
          </a:prstGeom>
        </p:spPr>
      </p:pic>
    </p:spTree>
    <p:extLst>
      <p:ext uri="{BB962C8B-B14F-4D97-AF65-F5344CB8AC3E}">
        <p14:creationId xmlns:p14="http://schemas.microsoft.com/office/powerpoint/2010/main" val="6661339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5971247-108F-4781-8913-319514F6F075}" type="slidenum">
              <a:rPr lang="en-US" smtClean="0"/>
              <a:t>23</a:t>
            </a:fld>
            <a:endParaRPr lang="en-US" dirty="0"/>
          </a:p>
        </p:txBody>
      </p:sp>
      <p:sp>
        <p:nvSpPr>
          <p:cNvPr id="2" name="Title 1"/>
          <p:cNvSpPr>
            <a:spLocks noGrp="1"/>
          </p:cNvSpPr>
          <p:nvPr>
            <p:ph type="title"/>
          </p:nvPr>
        </p:nvSpPr>
        <p:spPr/>
        <p:txBody>
          <a:bodyPr/>
          <a:lstStyle/>
          <a:p>
            <a:pPr algn="ctr"/>
            <a:r>
              <a:rPr lang="en-US" dirty="0">
                <a:ea typeface="Cambria" panose="02040503050406030204" pitchFamily="18" charset="0"/>
              </a:rPr>
              <a:t>Acquisition Planning</a:t>
            </a:r>
            <a:endParaRPr lang="en-US" dirty="0"/>
          </a:p>
        </p:txBody>
      </p:sp>
      <p:sp>
        <p:nvSpPr>
          <p:cNvPr id="6" name="Rectangle 5"/>
          <p:cNvSpPr/>
          <p:nvPr/>
        </p:nvSpPr>
        <p:spPr>
          <a:xfrm>
            <a:off x="685800" y="2047478"/>
            <a:ext cx="7353300" cy="4308872"/>
          </a:xfrm>
          <a:prstGeom prst="rect">
            <a:avLst/>
          </a:prstGeom>
        </p:spPr>
        <p:txBody>
          <a:bodyPr wrap="square">
            <a:spAutoFit/>
          </a:bodyPr>
          <a:lstStyle/>
          <a:p>
            <a:pPr marL="457200" indent="-457200">
              <a:lnSpc>
                <a:spcPct val="90000"/>
              </a:lnSpc>
              <a:spcAft>
                <a:spcPts val="1200"/>
              </a:spcAft>
              <a:buFont typeface="Wingdings" panose="05000000000000000000" pitchFamily="2" charset="2"/>
              <a:buChar char="Ø"/>
            </a:pPr>
            <a:r>
              <a:rPr lang="en-US" sz="2600" dirty="0">
                <a:latin typeface="Cambria" panose="02040503050406030204" pitchFamily="18" charset="0"/>
                <a:ea typeface="Cambria" panose="02040503050406030204" pitchFamily="18" charset="0"/>
              </a:rPr>
              <a:t>IT Governance must sign off on                             IT Acquisition Plans (APs).</a:t>
            </a:r>
          </a:p>
          <a:p>
            <a:pPr marL="457200" indent="-457200">
              <a:lnSpc>
                <a:spcPct val="90000"/>
              </a:lnSpc>
              <a:spcAft>
                <a:spcPts val="1200"/>
              </a:spcAft>
              <a:buFont typeface="Wingdings" panose="05000000000000000000" pitchFamily="2" charset="2"/>
              <a:buChar char="Ø"/>
            </a:pPr>
            <a:r>
              <a:rPr lang="en-US" sz="2600" dirty="0">
                <a:latin typeface="Cambria" panose="02040503050406030204" pitchFamily="18" charset="0"/>
                <a:ea typeface="Cambria" panose="02040503050406030204" pitchFamily="18" charset="0"/>
              </a:rPr>
              <a:t>The IT Governance team will verify that your project has a valid LCID before signing your AP.</a:t>
            </a:r>
          </a:p>
          <a:p>
            <a:pPr marL="457200" indent="-457200">
              <a:lnSpc>
                <a:spcPct val="90000"/>
              </a:lnSpc>
              <a:spcAft>
                <a:spcPts val="1200"/>
              </a:spcAft>
              <a:buFont typeface="Wingdings" panose="05000000000000000000" pitchFamily="2" charset="2"/>
              <a:buChar char="Ø"/>
            </a:pPr>
            <a:r>
              <a:rPr lang="en-US" sz="2600" dirty="0">
                <a:latin typeface="Cambria" panose="02040503050406030204" pitchFamily="18" charset="0"/>
                <a:ea typeface="Cambria" panose="02040503050406030204" pitchFamily="18" charset="0"/>
              </a:rPr>
              <a:t>If you have a valid LCID, a member of the IT Governance team will sign and return your AP within 1-2 business days.</a:t>
            </a:r>
          </a:p>
          <a:p>
            <a:pPr marL="457200" indent="-457200">
              <a:lnSpc>
                <a:spcPct val="90000"/>
              </a:lnSpc>
              <a:spcAft>
                <a:spcPts val="1200"/>
              </a:spcAft>
              <a:buFont typeface="Wingdings" panose="05000000000000000000" pitchFamily="2" charset="2"/>
              <a:buChar char="Ø"/>
            </a:pPr>
            <a:r>
              <a:rPr lang="en-US" sz="2600" dirty="0">
                <a:latin typeface="Cambria" panose="02040503050406030204" pitchFamily="18" charset="0"/>
                <a:ea typeface="Cambria" panose="02040503050406030204" pitchFamily="18" charset="0"/>
              </a:rPr>
              <a:t>If your AP does not include a valid LCID, we will reach out to you to submit an Intake Form to begin the IT Governance process. </a:t>
            </a:r>
          </a:p>
        </p:txBody>
      </p:sp>
      <p:pic>
        <p:nvPicPr>
          <p:cNvPr id="3" name="Picture 2" descr="Icon of the T L C flowchart with the phase Initiate emphasized.">
            <a:extLst>
              <a:ext uri="{FF2B5EF4-FFF2-40B4-BE49-F238E27FC236}">
                <a16:creationId xmlns:a16="http://schemas.microsoft.com/office/drawing/2014/main" id="{A9B57A67-CFE1-0F8D-397E-104FBF86E14E}"/>
              </a:ext>
            </a:extLst>
          </p:cNvPr>
          <p:cNvPicPr>
            <a:picLocks noChangeAspect="1"/>
          </p:cNvPicPr>
          <p:nvPr/>
        </p:nvPicPr>
        <p:blipFill>
          <a:blip r:embed="rId2"/>
          <a:stretch>
            <a:fillRect/>
          </a:stretch>
        </p:blipFill>
        <p:spPr>
          <a:xfrm>
            <a:off x="6086475" y="1213478"/>
            <a:ext cx="3057525" cy="1019175"/>
          </a:xfrm>
          <a:prstGeom prst="rect">
            <a:avLst/>
          </a:prstGeom>
        </p:spPr>
      </p:pic>
    </p:spTree>
    <p:extLst>
      <p:ext uri="{BB962C8B-B14F-4D97-AF65-F5344CB8AC3E}">
        <p14:creationId xmlns:p14="http://schemas.microsoft.com/office/powerpoint/2010/main" val="42059628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Initiate Phase Summary</a:t>
            </a:r>
          </a:p>
        </p:txBody>
      </p:sp>
      <p:pic>
        <p:nvPicPr>
          <p:cNvPr id="10" name="Picture 2" descr="Icon of the T L C flowchart with the phase Initiate emphasized."/>
          <p:cNvPicPr>
            <a:picLocks noChangeAspect="1"/>
          </p:cNvPicPr>
          <p:nvPr/>
        </p:nvPicPr>
        <p:blipFill>
          <a:blip r:embed="rId2"/>
          <a:stretch>
            <a:fillRect/>
          </a:stretch>
        </p:blipFill>
        <p:spPr>
          <a:xfrm>
            <a:off x="6086475" y="1213478"/>
            <a:ext cx="3057525" cy="1019175"/>
          </a:xfrm>
          <a:prstGeom prst="rect">
            <a:avLst/>
          </a:prstGeom>
        </p:spPr>
      </p:pic>
      <p:sp>
        <p:nvSpPr>
          <p:cNvPr id="3" name="Content Placeholder 4"/>
          <p:cNvSpPr/>
          <p:nvPr/>
        </p:nvSpPr>
        <p:spPr>
          <a:xfrm>
            <a:off x="685800" y="1723065"/>
            <a:ext cx="7581900" cy="4647426"/>
          </a:xfrm>
          <a:prstGeom prst="rect">
            <a:avLst/>
          </a:prstGeom>
        </p:spPr>
        <p:txBody>
          <a:bodyPr wrap="square" anchor="t">
            <a:spAutoFit/>
          </a:bodyPr>
          <a:lstStyle/>
          <a:p>
            <a:pPr marL="457200" indent="-457200">
              <a:buFont typeface="Wingdings" panose="05000000000000000000" pitchFamily="2" charset="2"/>
              <a:buChar char="Ø"/>
            </a:pPr>
            <a:r>
              <a:rPr lang="en-US" sz="2800" dirty="0">
                <a:latin typeface="Cambria" panose="02040503050406030204" pitchFamily="18" charset="0"/>
                <a:ea typeface="Cambria" panose="02040503050406030204" pitchFamily="18" charset="0"/>
              </a:rPr>
              <a:t>Key Objectives</a:t>
            </a:r>
          </a:p>
          <a:p>
            <a:pPr marL="914400" lvl="1" indent="-280988">
              <a:buFont typeface="Arial" panose="020B0604020202020204" pitchFamily="34" charset="0"/>
              <a:buChar char="•"/>
            </a:pPr>
            <a:r>
              <a:rPr lang="en-US" sz="2400" dirty="0">
                <a:latin typeface="Cambria" panose="02040503050406030204" pitchFamily="18" charset="0"/>
                <a:ea typeface="Cambria" panose="02040503050406030204" pitchFamily="18" charset="0"/>
              </a:rPr>
              <a:t>Clarify business needs</a:t>
            </a:r>
          </a:p>
          <a:p>
            <a:pPr marL="914400" lvl="1" indent="-280988">
              <a:buFont typeface="Arial" panose="020B0604020202020204" pitchFamily="34" charset="0"/>
              <a:buChar char="•"/>
            </a:pPr>
            <a:r>
              <a:rPr lang="en-US" sz="2400" dirty="0">
                <a:latin typeface="Cambria" panose="02040503050406030204" pitchFamily="18" charset="0"/>
                <a:ea typeface="Cambria" panose="02040503050406030204" pitchFamily="18" charset="0"/>
              </a:rPr>
              <a:t>Incorporate GRT input on alternatives</a:t>
            </a:r>
          </a:p>
          <a:p>
            <a:pPr marL="914400" lvl="1" indent="-280988">
              <a:buFont typeface="Arial" panose="020B0604020202020204" pitchFamily="34" charset="0"/>
              <a:buChar char="•"/>
            </a:pPr>
            <a:r>
              <a:rPr lang="en-US" sz="2400" dirty="0">
                <a:latin typeface="Cambria" panose="02040503050406030204" pitchFamily="18" charset="0"/>
                <a:ea typeface="Cambria" panose="02040503050406030204" pitchFamily="18" charset="0"/>
              </a:rPr>
              <a:t>Present Business Case to GRB</a:t>
            </a:r>
          </a:p>
          <a:p>
            <a:pPr lvl="1"/>
            <a:endParaRPr lang="en-US" dirty="0">
              <a:latin typeface="Cambria" panose="02040503050406030204" pitchFamily="18" charset="0"/>
            </a:endParaRPr>
          </a:p>
          <a:p>
            <a:pPr marL="457200" indent="-457200">
              <a:buFont typeface="Wingdings" panose="05000000000000000000" pitchFamily="2" charset="2"/>
              <a:buChar char="Ø"/>
            </a:pPr>
            <a:r>
              <a:rPr lang="en-US" sz="2800" dirty="0">
                <a:latin typeface="Cambria" panose="02040503050406030204" pitchFamily="18" charset="0"/>
                <a:ea typeface="Cambria" panose="02040503050406030204" pitchFamily="18" charset="0"/>
              </a:rPr>
              <a:t>Exit Criteria</a:t>
            </a:r>
          </a:p>
          <a:p>
            <a:pPr marL="914400" lvl="1" indent="-280670">
              <a:buFont typeface="Arial" panose="020B0604020202020204" pitchFamily="34" charset="0"/>
              <a:buChar char="•"/>
            </a:pPr>
            <a:r>
              <a:rPr lang="en-US" sz="2400" dirty="0">
                <a:latin typeface="Cambria" panose="02040503050406030204" pitchFamily="18" charset="0"/>
                <a:ea typeface="Cambria" panose="02040503050406030204" pitchFamily="18" charset="0"/>
              </a:rPr>
              <a:t>The Business Case and Alternatives Analysis gets documented</a:t>
            </a:r>
          </a:p>
          <a:p>
            <a:pPr marL="914400" lvl="1" indent="-280670">
              <a:buFont typeface="Arial" panose="020B0604020202020204" pitchFamily="34" charset="0"/>
              <a:buChar char="•"/>
            </a:pPr>
            <a:r>
              <a:rPr lang="en-US" sz="2400" dirty="0">
                <a:latin typeface="Cambria" panose="02040503050406030204" pitchFamily="18" charset="0"/>
                <a:ea typeface="Cambria" panose="02040503050406030204" pitchFamily="18" charset="0"/>
              </a:rPr>
              <a:t>An approved solution gets selected by the Project Team</a:t>
            </a:r>
          </a:p>
          <a:p>
            <a:pPr marL="914400" lvl="1" indent="-280670">
              <a:buFont typeface="Arial" panose="020B0604020202020204" pitchFamily="34" charset="0"/>
              <a:buChar char="•"/>
            </a:pPr>
            <a:r>
              <a:rPr lang="en-US" sz="2400" dirty="0">
                <a:latin typeface="Cambria" panose="02040503050406030204" pitchFamily="18" charset="0"/>
                <a:ea typeface="Cambria" panose="02040503050406030204" pitchFamily="18" charset="0"/>
              </a:rPr>
              <a:t>A Life Cycle ID gets issued </a:t>
            </a:r>
          </a:p>
          <a:p>
            <a:pPr marL="914400" lvl="1" indent="-280670">
              <a:buFont typeface="Arial" panose="020B0604020202020204" pitchFamily="34" charset="0"/>
              <a:buChar char="•"/>
            </a:pPr>
            <a:r>
              <a:rPr lang="en-US" sz="2400" dirty="0">
                <a:latin typeface="Cambria" panose="02040503050406030204" pitchFamily="18" charset="0"/>
                <a:ea typeface="Cambria" panose="02040503050406030204" pitchFamily="18" charset="0"/>
              </a:rPr>
              <a:t>AP signed by IT Governance</a:t>
            </a:r>
          </a:p>
        </p:txBody>
      </p:sp>
      <p:sp>
        <p:nvSpPr>
          <p:cNvPr id="4" name="Slide Number Placeholder 5"/>
          <p:cNvSpPr>
            <a:spLocks noGrp="1"/>
          </p:cNvSpPr>
          <p:nvPr>
            <p:ph type="sldNum" sz="quarter" idx="12"/>
          </p:nvPr>
        </p:nvSpPr>
        <p:spPr/>
        <p:txBody>
          <a:bodyPr/>
          <a:lstStyle/>
          <a:p>
            <a:fld id="{C5971247-108F-4781-8913-319514F6F075}" type="slidenum">
              <a:rPr lang="en-US" smtClean="0"/>
              <a:t>24</a:t>
            </a:fld>
            <a:endParaRPr lang="en-US" dirty="0"/>
          </a:p>
        </p:txBody>
      </p:sp>
    </p:spTree>
    <p:extLst>
      <p:ext uri="{BB962C8B-B14F-4D97-AF65-F5344CB8AC3E}">
        <p14:creationId xmlns:p14="http://schemas.microsoft.com/office/powerpoint/2010/main" val="3239674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 Develop Phase</a:t>
            </a:r>
          </a:p>
        </p:txBody>
      </p:sp>
      <p:pic>
        <p:nvPicPr>
          <p:cNvPr id="7" name="Picture 2" descr="Icon of the T L C flowchart with the phase Develop emphasized."/>
          <p:cNvPicPr>
            <a:picLocks noChangeAspect="1"/>
          </p:cNvPicPr>
          <p:nvPr/>
        </p:nvPicPr>
        <p:blipFill>
          <a:blip r:embed="rId3"/>
          <a:stretch>
            <a:fillRect/>
          </a:stretch>
        </p:blipFill>
        <p:spPr>
          <a:xfrm>
            <a:off x="6134100" y="1192280"/>
            <a:ext cx="3009900" cy="971550"/>
          </a:xfrm>
          <a:prstGeom prst="rect">
            <a:avLst/>
          </a:prstGeom>
        </p:spPr>
      </p:pic>
      <p:sp>
        <p:nvSpPr>
          <p:cNvPr id="3" name="Content Placeholder 4"/>
          <p:cNvSpPr/>
          <p:nvPr/>
        </p:nvSpPr>
        <p:spPr>
          <a:xfrm>
            <a:off x="571500" y="2333765"/>
            <a:ext cx="8001000" cy="4025717"/>
          </a:xfrm>
          <a:prstGeom prst="rect">
            <a:avLst/>
          </a:prstGeom>
        </p:spPr>
        <p:txBody>
          <a:bodyPr wrap="square">
            <a:spAutoFit/>
          </a:bodyPr>
          <a:lstStyle/>
          <a:p>
            <a:pPr marL="457200" indent="-457200">
              <a:lnSpc>
                <a:spcPct val="90000"/>
              </a:lnSpc>
              <a:buFont typeface="Wingdings" panose="05000000000000000000" pitchFamily="2" charset="2"/>
              <a:buChar char="Ø"/>
            </a:pPr>
            <a:r>
              <a:rPr lang="en-US" sz="2400" dirty="0">
                <a:latin typeface="Cambria" panose="02040503050406030204" pitchFamily="18" charset="0"/>
                <a:ea typeface="Cambria" panose="02040503050406030204" pitchFamily="18" charset="0"/>
              </a:rPr>
              <a:t>When the Project Team has executed a contract action for development, the Develop Phase begins </a:t>
            </a:r>
          </a:p>
          <a:p>
            <a:pPr marL="457200" indent="-457200">
              <a:lnSpc>
                <a:spcPct val="90000"/>
              </a:lnSpc>
              <a:buFont typeface="Wingdings" panose="05000000000000000000" pitchFamily="2" charset="2"/>
              <a:buChar char="Ø"/>
            </a:pPr>
            <a:endParaRPr lang="en-US" sz="1000" dirty="0">
              <a:latin typeface="Cambria" panose="02040503050406030204" pitchFamily="18" charset="0"/>
              <a:ea typeface="Cambria" panose="02040503050406030204" pitchFamily="18" charset="0"/>
            </a:endParaRPr>
          </a:p>
          <a:p>
            <a:pPr marL="457200" indent="-457200">
              <a:lnSpc>
                <a:spcPct val="90000"/>
              </a:lnSpc>
              <a:buFont typeface="Wingdings" panose="05000000000000000000" pitchFamily="2" charset="2"/>
              <a:buChar char="Ø"/>
            </a:pPr>
            <a:r>
              <a:rPr lang="en-US" sz="2400" dirty="0">
                <a:latin typeface="Cambria" panose="02040503050406030204" pitchFamily="18" charset="0"/>
                <a:ea typeface="Cambria" panose="02040503050406030204" pitchFamily="18" charset="0"/>
              </a:rPr>
              <a:t>The Project Team defines the chosen project/product management methodology and Systems Development Lifecycle Methodology in their contract and planning documentation </a:t>
            </a:r>
          </a:p>
          <a:p>
            <a:pPr marL="457200" indent="-457200">
              <a:lnSpc>
                <a:spcPct val="90000"/>
              </a:lnSpc>
              <a:buFont typeface="Wingdings" panose="05000000000000000000" pitchFamily="2" charset="2"/>
              <a:buChar char="Ø"/>
            </a:pPr>
            <a:endParaRPr lang="en-US" sz="1000" dirty="0">
              <a:latin typeface="Cambria" panose="02040503050406030204" pitchFamily="18" charset="0"/>
              <a:ea typeface="Cambria" panose="02040503050406030204" pitchFamily="18" charset="0"/>
            </a:endParaRPr>
          </a:p>
          <a:p>
            <a:pPr marL="457200" indent="-457200">
              <a:lnSpc>
                <a:spcPct val="90000"/>
              </a:lnSpc>
              <a:buFont typeface="Wingdings" panose="05000000000000000000" pitchFamily="2" charset="2"/>
              <a:buChar char="Ø"/>
            </a:pPr>
            <a:r>
              <a:rPr lang="en-US" sz="2400" dirty="0">
                <a:latin typeface="Cambria" panose="02040503050406030204" pitchFamily="18" charset="0"/>
                <a:ea typeface="Cambria" panose="02040503050406030204" pitchFamily="18" charset="0"/>
              </a:rPr>
              <a:t>The Project Team creates the detailed user stories or requirements, designs and develops the solution, deploys it to a non-production environment, and tests it for compliance with technical and other Federal IT standards and requirements</a:t>
            </a:r>
          </a:p>
        </p:txBody>
      </p:sp>
      <p:sp>
        <p:nvSpPr>
          <p:cNvPr id="4" name="Slide Number Placeholder 5"/>
          <p:cNvSpPr>
            <a:spLocks noGrp="1"/>
          </p:cNvSpPr>
          <p:nvPr>
            <p:ph type="sldNum" sz="quarter" idx="12"/>
          </p:nvPr>
        </p:nvSpPr>
        <p:spPr/>
        <p:txBody>
          <a:bodyPr/>
          <a:lstStyle/>
          <a:p>
            <a:fld id="{C5971247-108F-4781-8913-319514F6F075}" type="slidenum">
              <a:rPr lang="en-US" smtClean="0"/>
              <a:t>25</a:t>
            </a:fld>
            <a:endParaRPr lang="en-US" dirty="0"/>
          </a:p>
        </p:txBody>
      </p:sp>
    </p:spTree>
    <p:extLst>
      <p:ext uri="{BB962C8B-B14F-4D97-AF65-F5344CB8AC3E}">
        <p14:creationId xmlns:p14="http://schemas.microsoft.com/office/powerpoint/2010/main" val="4862062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Icon of the T L C flowchart with the phase Develop emphasized."/>
          <p:cNvPicPr>
            <a:picLocks noChangeAspect="1"/>
          </p:cNvPicPr>
          <p:nvPr/>
        </p:nvPicPr>
        <p:blipFill>
          <a:blip r:embed="rId2"/>
          <a:stretch>
            <a:fillRect/>
          </a:stretch>
        </p:blipFill>
        <p:spPr>
          <a:xfrm>
            <a:off x="6134100" y="1143000"/>
            <a:ext cx="3009900" cy="971550"/>
          </a:xfrm>
          <a:prstGeom prst="rect">
            <a:avLst/>
          </a:prstGeom>
        </p:spPr>
      </p:pic>
      <p:sp>
        <p:nvSpPr>
          <p:cNvPr id="4" name="Slide Number Placeholder 5"/>
          <p:cNvSpPr>
            <a:spLocks noGrp="1"/>
          </p:cNvSpPr>
          <p:nvPr>
            <p:ph type="sldNum" sz="quarter" idx="12"/>
          </p:nvPr>
        </p:nvSpPr>
        <p:spPr/>
        <p:txBody>
          <a:bodyPr/>
          <a:lstStyle/>
          <a:p>
            <a:fld id="{C5971247-108F-4781-8913-319514F6F075}" type="slidenum">
              <a:rPr lang="en-US" smtClean="0"/>
              <a:t>26</a:t>
            </a:fld>
            <a:endParaRPr lang="en-US" dirty="0"/>
          </a:p>
        </p:txBody>
      </p:sp>
      <p:sp>
        <p:nvSpPr>
          <p:cNvPr id="8" name="Content Placeholder 4"/>
          <p:cNvSpPr/>
          <p:nvPr/>
        </p:nvSpPr>
        <p:spPr>
          <a:xfrm>
            <a:off x="819150" y="2438400"/>
            <a:ext cx="7505700" cy="2800767"/>
          </a:xfrm>
          <a:prstGeom prst="rect">
            <a:avLst/>
          </a:prstGeom>
        </p:spPr>
        <p:txBody>
          <a:bodyPr wrap="square">
            <a:spAutoFit/>
          </a:bodyPr>
          <a:lstStyle/>
          <a:p>
            <a:pPr marL="457200" indent="-457200">
              <a:buFont typeface="Wingdings" panose="05000000000000000000" pitchFamily="2" charset="2"/>
              <a:buChar char="Ø"/>
            </a:pPr>
            <a:r>
              <a:rPr lang="en-US" sz="2800" dirty="0">
                <a:latin typeface="Cambria" panose="02040503050406030204" pitchFamily="18" charset="0"/>
                <a:ea typeface="Cambria" panose="02040503050406030204" pitchFamily="18" charset="0"/>
              </a:rPr>
              <a:t>Key Objectives</a:t>
            </a:r>
          </a:p>
          <a:p>
            <a:pPr marL="800100" lvl="1" indent="-342900">
              <a:buFont typeface="Arial" panose="020B0604020202020204" pitchFamily="34" charset="0"/>
              <a:buChar char="•"/>
            </a:pPr>
            <a:r>
              <a:rPr lang="en-US" sz="2400" dirty="0">
                <a:latin typeface="Cambria" panose="02040503050406030204" pitchFamily="18" charset="0"/>
                <a:ea typeface="Cambria" panose="02040503050406030204" pitchFamily="18" charset="0"/>
              </a:rPr>
              <a:t>Satisfy information security, privacy, and Section 508 requirements </a:t>
            </a:r>
          </a:p>
          <a:p>
            <a:pPr lvl="1"/>
            <a:endParaRPr lang="en-US" sz="2400" dirty="0">
              <a:latin typeface="Cambria" panose="02040503050406030204" pitchFamily="18" charset="0"/>
              <a:ea typeface="Cambria" panose="02040503050406030204" pitchFamily="18" charset="0"/>
            </a:endParaRPr>
          </a:p>
          <a:p>
            <a:pPr marL="285750" indent="-285750">
              <a:buFont typeface="Wingdings" panose="05000000000000000000" pitchFamily="2" charset="2"/>
              <a:buChar char="Ø"/>
            </a:pPr>
            <a:r>
              <a:rPr lang="en-US" sz="2400" dirty="0">
                <a:latin typeface="Cambria" panose="02040503050406030204" pitchFamily="18" charset="0"/>
                <a:ea typeface="Cambria" panose="02040503050406030204" pitchFamily="18" charset="0"/>
              </a:rPr>
              <a:t>  </a:t>
            </a:r>
            <a:r>
              <a:rPr lang="en-US" sz="2800" dirty="0">
                <a:latin typeface="Cambria" panose="02040503050406030204" pitchFamily="18" charset="0"/>
                <a:ea typeface="Cambria" panose="02040503050406030204" pitchFamily="18" charset="0"/>
              </a:rPr>
              <a:t>Exit Criteria</a:t>
            </a:r>
          </a:p>
          <a:p>
            <a:pPr marL="800100" lvl="1" indent="-342900">
              <a:buFont typeface="Arial" panose="020B0604020202020204" pitchFamily="34" charset="0"/>
              <a:buChar char="•"/>
            </a:pPr>
            <a:r>
              <a:rPr lang="en-US" sz="2400" dirty="0">
                <a:latin typeface="Cambria" panose="02040503050406030204" pitchFamily="18" charset="0"/>
                <a:ea typeface="Cambria" panose="02040503050406030204" pitchFamily="18" charset="0"/>
              </a:rPr>
              <a:t>Obtain an Authorization to Operate (ATO)</a:t>
            </a:r>
          </a:p>
          <a:p>
            <a:pPr marL="800100" lvl="1" indent="-342900">
              <a:buFont typeface="Arial" panose="020B0604020202020204" pitchFamily="34" charset="0"/>
              <a:buChar char="•"/>
            </a:pPr>
            <a:r>
              <a:rPr lang="en-US" sz="2400" dirty="0">
                <a:latin typeface="Cambria" panose="02040503050406030204" pitchFamily="18" charset="0"/>
                <a:ea typeface="Cambria" panose="02040503050406030204" pitchFamily="18" charset="0"/>
              </a:rPr>
              <a:t>Successful Testing</a:t>
            </a:r>
          </a:p>
        </p:txBody>
      </p:sp>
      <p:sp>
        <p:nvSpPr>
          <p:cNvPr id="6" name="Title 5"/>
          <p:cNvSpPr>
            <a:spLocks noGrp="1"/>
          </p:cNvSpPr>
          <p:nvPr>
            <p:ph type="title"/>
          </p:nvPr>
        </p:nvSpPr>
        <p:spPr/>
        <p:txBody>
          <a:bodyPr/>
          <a:lstStyle/>
          <a:p>
            <a:pPr algn="ctr"/>
            <a:r>
              <a:rPr lang="en-US" dirty="0"/>
              <a:t>Develop Phase Summary</a:t>
            </a:r>
          </a:p>
        </p:txBody>
      </p:sp>
    </p:spTree>
    <p:extLst>
      <p:ext uri="{BB962C8B-B14F-4D97-AF65-F5344CB8AC3E}">
        <p14:creationId xmlns:p14="http://schemas.microsoft.com/office/powerpoint/2010/main" val="17967608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Icon of the T L C flowchart with the phase Operate emphasized."/>
          <p:cNvPicPr>
            <a:picLocks noChangeAspect="1"/>
          </p:cNvPicPr>
          <p:nvPr/>
        </p:nvPicPr>
        <p:blipFill>
          <a:blip r:embed="rId3"/>
          <a:stretch>
            <a:fillRect/>
          </a:stretch>
        </p:blipFill>
        <p:spPr>
          <a:xfrm>
            <a:off x="6091237" y="1085850"/>
            <a:ext cx="3057525" cy="1047750"/>
          </a:xfrm>
          <a:prstGeom prst="rect">
            <a:avLst/>
          </a:prstGeom>
        </p:spPr>
      </p:pic>
      <p:sp>
        <p:nvSpPr>
          <p:cNvPr id="4" name="Slide Number Placeholder 5"/>
          <p:cNvSpPr>
            <a:spLocks noGrp="1"/>
          </p:cNvSpPr>
          <p:nvPr>
            <p:ph type="sldNum" sz="quarter" idx="12"/>
          </p:nvPr>
        </p:nvSpPr>
        <p:spPr/>
        <p:txBody>
          <a:bodyPr/>
          <a:lstStyle/>
          <a:p>
            <a:fld id="{C5971247-108F-4781-8913-319514F6F075}" type="slidenum">
              <a:rPr lang="en-US" smtClean="0"/>
              <a:t>27</a:t>
            </a:fld>
            <a:endParaRPr lang="en-US" dirty="0"/>
          </a:p>
        </p:txBody>
      </p:sp>
      <p:sp>
        <p:nvSpPr>
          <p:cNvPr id="10" name="Content Placeholder 4"/>
          <p:cNvSpPr/>
          <p:nvPr/>
        </p:nvSpPr>
        <p:spPr>
          <a:xfrm>
            <a:off x="571500" y="2302933"/>
            <a:ext cx="7810500" cy="4662815"/>
          </a:xfrm>
          <a:prstGeom prst="rect">
            <a:avLst/>
          </a:prstGeom>
        </p:spPr>
        <p:txBody>
          <a:bodyPr wrap="square" anchor="t">
            <a:spAutoFit/>
          </a:bodyPr>
          <a:lstStyle/>
          <a:p>
            <a:pPr marL="457200" indent="-457200">
              <a:lnSpc>
                <a:spcPct val="90000"/>
              </a:lnSpc>
              <a:buFont typeface="Wingdings" panose="05000000000000000000" pitchFamily="2" charset="2"/>
              <a:buChar char="Ø"/>
            </a:pPr>
            <a:r>
              <a:rPr lang="en-US" sz="2400" dirty="0">
                <a:latin typeface="Cambria" panose="02040503050406030204" pitchFamily="18" charset="0"/>
                <a:ea typeface="Cambria" panose="02040503050406030204" pitchFamily="18" charset="0"/>
              </a:rPr>
              <a:t>Once deployed into Production, the Project Team is responsible for maintaining the availability and reliability of the system by ensuring that routine maintenance gets performed and sound security practices get followed</a:t>
            </a:r>
          </a:p>
          <a:p>
            <a:pPr marL="457200" indent="-457200">
              <a:lnSpc>
                <a:spcPct val="90000"/>
              </a:lnSpc>
              <a:buFont typeface="Wingdings" panose="05000000000000000000" pitchFamily="2" charset="2"/>
              <a:buChar char="Ø"/>
            </a:pPr>
            <a:endParaRPr lang="en-US" sz="1000" dirty="0">
              <a:latin typeface="Cambria" panose="02040503050406030204" pitchFamily="18" charset="0"/>
              <a:ea typeface="Cambria" panose="02040503050406030204" pitchFamily="18" charset="0"/>
            </a:endParaRPr>
          </a:p>
          <a:p>
            <a:pPr marL="457200" indent="-457200">
              <a:lnSpc>
                <a:spcPct val="90000"/>
              </a:lnSpc>
              <a:buFont typeface="Wingdings" panose="05000000000000000000" pitchFamily="2" charset="2"/>
              <a:buChar char="Ø"/>
            </a:pPr>
            <a:r>
              <a:rPr lang="en-US" sz="2400" dirty="0">
                <a:latin typeface="Cambria" panose="02040503050406030204" pitchFamily="18" charset="0"/>
                <a:ea typeface="Cambria" panose="02040503050406030204" pitchFamily="18" charset="0"/>
              </a:rPr>
              <a:t>Most projects will be in Development and Operate phases at the same time for most of their life</a:t>
            </a:r>
          </a:p>
          <a:p>
            <a:pPr marL="457200" indent="-457200">
              <a:lnSpc>
                <a:spcPct val="90000"/>
              </a:lnSpc>
              <a:buFont typeface="Wingdings" panose="05000000000000000000" pitchFamily="2" charset="2"/>
              <a:buChar char="Ø"/>
            </a:pPr>
            <a:endParaRPr lang="en-US" sz="1200" dirty="0">
              <a:latin typeface="Cambria" panose="02040503050406030204" pitchFamily="18" charset="0"/>
              <a:ea typeface="Cambria" panose="02040503050406030204" pitchFamily="18" charset="0"/>
            </a:endParaRPr>
          </a:p>
          <a:p>
            <a:pPr marL="457200" indent="-457200">
              <a:lnSpc>
                <a:spcPct val="90000"/>
              </a:lnSpc>
              <a:buFont typeface="Wingdings" panose="05000000000000000000" pitchFamily="2" charset="2"/>
              <a:buChar char="Ø"/>
            </a:pPr>
            <a:r>
              <a:rPr lang="en-US" sz="2400">
                <a:latin typeface="Cambria" panose="02040503050406030204" pitchFamily="18" charset="0"/>
                <a:ea typeface="Cambria" panose="02040503050406030204" pitchFamily="18" charset="0"/>
              </a:rPr>
              <a:t>Any</a:t>
            </a:r>
            <a:r>
              <a:rPr lang="en-US" sz="2400" dirty="0">
                <a:latin typeface="Cambria" panose="02040503050406030204" pitchFamily="18" charset="0"/>
                <a:ea typeface="Cambria" panose="02040503050406030204" pitchFamily="18" charset="0"/>
              </a:rPr>
              <a:t> necessary changes or development that are major may require the project to go back to the Initiate Phase to get approval for the additional scope</a:t>
            </a:r>
            <a:endParaRPr lang="en-US">
              <a:cs typeface="Calibri"/>
            </a:endParaRPr>
          </a:p>
          <a:p>
            <a:pPr>
              <a:buFont typeface="Wingdings" panose="05000000000000000000" pitchFamily="2" charset="2"/>
              <a:buChar char="Ø"/>
            </a:pPr>
            <a:endParaRPr lang="en-US"/>
          </a:p>
          <a:p>
            <a:pPr marL="457200" indent="-457200">
              <a:lnSpc>
                <a:spcPct val="90000"/>
              </a:lnSpc>
              <a:buFont typeface="Wingdings" panose="05000000000000000000" pitchFamily="2" charset="2"/>
              <a:buChar char="Ø"/>
            </a:pPr>
            <a:endParaRPr lang="en-US" sz="2400" dirty="0">
              <a:latin typeface="Cambria" panose="02040503050406030204" pitchFamily="18" charset="0"/>
              <a:ea typeface="Cambria" panose="02040503050406030204" pitchFamily="18" charset="0"/>
            </a:endParaRPr>
          </a:p>
          <a:p>
            <a:pPr marL="457200" indent="-457200">
              <a:lnSpc>
                <a:spcPct val="90000"/>
              </a:lnSpc>
              <a:buFont typeface="Wingdings" panose="05000000000000000000" pitchFamily="2" charset="2"/>
              <a:buChar char="Ø"/>
            </a:pPr>
            <a:endParaRPr lang="en-US" sz="2400" dirty="0">
              <a:latin typeface="Cambria" panose="02040503050406030204" pitchFamily="18" charset="0"/>
              <a:ea typeface="Cambria" panose="02040503050406030204" pitchFamily="18" charset="0"/>
            </a:endParaRPr>
          </a:p>
        </p:txBody>
      </p:sp>
      <p:sp>
        <p:nvSpPr>
          <p:cNvPr id="7" name="Title 6"/>
          <p:cNvSpPr>
            <a:spLocks noGrp="1"/>
          </p:cNvSpPr>
          <p:nvPr>
            <p:ph type="title"/>
          </p:nvPr>
        </p:nvSpPr>
        <p:spPr/>
        <p:txBody>
          <a:bodyPr/>
          <a:lstStyle/>
          <a:p>
            <a:pPr algn="ctr"/>
            <a:r>
              <a:rPr lang="en-US" dirty="0"/>
              <a:t>Operate Phase</a:t>
            </a:r>
          </a:p>
        </p:txBody>
      </p:sp>
    </p:spTree>
    <p:extLst>
      <p:ext uri="{BB962C8B-B14F-4D97-AF65-F5344CB8AC3E}">
        <p14:creationId xmlns:p14="http://schemas.microsoft.com/office/powerpoint/2010/main" val="36649228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Icon of the T L C flowchart with the phase Operate emphasized."/>
          <p:cNvPicPr>
            <a:picLocks noChangeAspect="1"/>
          </p:cNvPicPr>
          <p:nvPr/>
        </p:nvPicPr>
        <p:blipFill>
          <a:blip r:embed="rId2"/>
          <a:stretch>
            <a:fillRect/>
          </a:stretch>
        </p:blipFill>
        <p:spPr>
          <a:xfrm>
            <a:off x="6091237" y="1085850"/>
            <a:ext cx="3057525" cy="1047750"/>
          </a:xfrm>
          <a:prstGeom prst="rect">
            <a:avLst/>
          </a:prstGeom>
        </p:spPr>
      </p:pic>
      <p:sp>
        <p:nvSpPr>
          <p:cNvPr id="2" name="Title 1"/>
          <p:cNvSpPr>
            <a:spLocks noGrp="1"/>
          </p:cNvSpPr>
          <p:nvPr>
            <p:ph type="title"/>
          </p:nvPr>
        </p:nvSpPr>
        <p:spPr/>
        <p:txBody>
          <a:bodyPr/>
          <a:lstStyle/>
          <a:p>
            <a:pPr algn="ctr"/>
            <a:r>
              <a:rPr lang="en-US" dirty="0"/>
              <a:t>Operate Phase Summary</a:t>
            </a:r>
          </a:p>
        </p:txBody>
      </p:sp>
      <p:sp>
        <p:nvSpPr>
          <p:cNvPr id="4" name="Slide Number Placeholder 5"/>
          <p:cNvSpPr>
            <a:spLocks noGrp="1"/>
          </p:cNvSpPr>
          <p:nvPr>
            <p:ph type="sldNum" sz="quarter" idx="12"/>
          </p:nvPr>
        </p:nvSpPr>
        <p:spPr/>
        <p:txBody>
          <a:bodyPr/>
          <a:lstStyle/>
          <a:p>
            <a:fld id="{C5971247-108F-4781-8913-319514F6F075}" type="slidenum">
              <a:rPr lang="en-US" smtClean="0"/>
              <a:t>28</a:t>
            </a:fld>
            <a:endParaRPr lang="en-US" dirty="0"/>
          </a:p>
        </p:txBody>
      </p:sp>
      <p:sp>
        <p:nvSpPr>
          <p:cNvPr id="10" name="Content Placeholder 4"/>
          <p:cNvSpPr/>
          <p:nvPr/>
        </p:nvSpPr>
        <p:spPr>
          <a:xfrm>
            <a:off x="1276350" y="2743200"/>
            <a:ext cx="6591300" cy="2431435"/>
          </a:xfrm>
          <a:prstGeom prst="rect">
            <a:avLst/>
          </a:prstGeom>
        </p:spPr>
        <p:txBody>
          <a:bodyPr wrap="square">
            <a:spAutoFit/>
          </a:bodyPr>
          <a:lstStyle/>
          <a:p>
            <a:pPr marL="457200" indent="-457200">
              <a:buFont typeface="Wingdings" panose="05000000000000000000" pitchFamily="2" charset="2"/>
              <a:buChar char="Ø"/>
            </a:pPr>
            <a:r>
              <a:rPr lang="en-US" sz="2800" dirty="0">
                <a:latin typeface="Cambria" panose="02040503050406030204" pitchFamily="18" charset="0"/>
                <a:ea typeface="Cambria" panose="02040503050406030204" pitchFamily="18" charset="0"/>
              </a:rPr>
              <a:t>Key Objectives</a:t>
            </a:r>
          </a:p>
          <a:p>
            <a:pPr marL="800100" lvl="1" indent="-342900">
              <a:buFont typeface="Arial" panose="020B0604020202020204" pitchFamily="34" charset="0"/>
              <a:buChar char="•"/>
            </a:pPr>
            <a:r>
              <a:rPr lang="en-US" sz="2400" dirty="0">
                <a:latin typeface="Cambria" panose="02040503050406030204" pitchFamily="18" charset="0"/>
                <a:ea typeface="Cambria" panose="02040503050406030204" pitchFamily="18" charset="0"/>
              </a:rPr>
              <a:t>Maintain solution availability and performance</a:t>
            </a:r>
          </a:p>
          <a:p>
            <a:pPr lvl="1"/>
            <a:endParaRPr lang="en-US" sz="2400" dirty="0">
              <a:latin typeface="Cambria" panose="02040503050406030204" pitchFamily="18" charset="0"/>
              <a:ea typeface="Cambria" panose="02040503050406030204" pitchFamily="18" charset="0"/>
            </a:endParaRPr>
          </a:p>
          <a:p>
            <a:pPr marL="285750" indent="-285750">
              <a:buFont typeface="Wingdings" panose="05000000000000000000" pitchFamily="2" charset="2"/>
              <a:buChar char="Ø"/>
            </a:pPr>
            <a:r>
              <a:rPr lang="en-US" sz="2400" dirty="0">
                <a:latin typeface="Cambria" panose="02040503050406030204" pitchFamily="18" charset="0"/>
                <a:ea typeface="Cambria" panose="02040503050406030204" pitchFamily="18" charset="0"/>
              </a:rPr>
              <a:t>  </a:t>
            </a:r>
            <a:r>
              <a:rPr lang="en-US" sz="2800" dirty="0">
                <a:latin typeface="Cambria" panose="02040503050406030204" pitchFamily="18" charset="0"/>
                <a:ea typeface="Cambria" panose="02040503050406030204" pitchFamily="18" charset="0"/>
              </a:rPr>
              <a:t>Exit Criteria</a:t>
            </a:r>
          </a:p>
          <a:p>
            <a:pPr marL="742950" lvl="1" indent="-285750">
              <a:buFont typeface="Wingdings" panose="05000000000000000000" pitchFamily="2" charset="2"/>
              <a:buChar char="Ø"/>
            </a:pPr>
            <a:r>
              <a:rPr lang="en-US" sz="2400" dirty="0">
                <a:latin typeface="Cambria" panose="02040503050406030204" pitchFamily="18" charset="0"/>
                <a:ea typeface="Cambria" panose="02040503050406030204" pitchFamily="18" charset="0"/>
              </a:rPr>
              <a:t>Decommission Decision</a:t>
            </a:r>
          </a:p>
        </p:txBody>
      </p:sp>
    </p:spTree>
    <p:extLst>
      <p:ext uri="{BB962C8B-B14F-4D97-AF65-F5344CB8AC3E}">
        <p14:creationId xmlns:p14="http://schemas.microsoft.com/office/powerpoint/2010/main" val="6619491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Retire Phase</a:t>
            </a:r>
          </a:p>
        </p:txBody>
      </p:sp>
      <p:pic>
        <p:nvPicPr>
          <p:cNvPr id="10" name="Picture 2" descr="Icon of the T L C flowchart with the phase Retire emphasized."/>
          <p:cNvPicPr>
            <a:picLocks noChangeAspect="1"/>
          </p:cNvPicPr>
          <p:nvPr/>
        </p:nvPicPr>
        <p:blipFill>
          <a:blip r:embed="rId3"/>
          <a:stretch>
            <a:fillRect/>
          </a:stretch>
        </p:blipFill>
        <p:spPr>
          <a:xfrm>
            <a:off x="6194323" y="1210592"/>
            <a:ext cx="2949677" cy="962025"/>
          </a:xfrm>
          <a:prstGeom prst="rect">
            <a:avLst/>
          </a:prstGeom>
        </p:spPr>
      </p:pic>
      <p:sp>
        <p:nvSpPr>
          <p:cNvPr id="4" name="Slide Number Placeholder 5"/>
          <p:cNvSpPr>
            <a:spLocks noGrp="1"/>
          </p:cNvSpPr>
          <p:nvPr>
            <p:ph type="sldNum" sz="quarter" idx="12"/>
          </p:nvPr>
        </p:nvSpPr>
        <p:spPr/>
        <p:txBody>
          <a:bodyPr/>
          <a:lstStyle/>
          <a:p>
            <a:fld id="{C5971247-108F-4781-8913-319514F6F075}" type="slidenum">
              <a:rPr lang="en-US" smtClean="0"/>
              <a:t>29</a:t>
            </a:fld>
            <a:endParaRPr lang="en-US" dirty="0"/>
          </a:p>
        </p:txBody>
      </p:sp>
      <p:sp>
        <p:nvSpPr>
          <p:cNvPr id="7" name="Content Placeholder 4"/>
          <p:cNvSpPr/>
          <p:nvPr/>
        </p:nvSpPr>
        <p:spPr>
          <a:xfrm>
            <a:off x="704850" y="2362200"/>
            <a:ext cx="7734300" cy="3804118"/>
          </a:xfrm>
          <a:prstGeom prst="rect">
            <a:avLst/>
          </a:prstGeom>
        </p:spPr>
        <p:txBody>
          <a:bodyPr wrap="square" anchor="t">
            <a:spAutoFit/>
          </a:bodyPr>
          <a:lstStyle/>
          <a:p>
            <a:pPr marL="457200" indent="-457200">
              <a:lnSpc>
                <a:spcPct val="90000"/>
              </a:lnSpc>
              <a:buFont typeface="Wingdings" panose="05000000000000000000" pitchFamily="2" charset="2"/>
              <a:buChar char="Ø"/>
            </a:pPr>
            <a:r>
              <a:rPr lang="en-US" sz="2400" dirty="0">
                <a:latin typeface="Cambria" panose="02040503050406030204" pitchFamily="18" charset="0"/>
                <a:ea typeface="Cambria" panose="02040503050406030204" pitchFamily="18" charset="0"/>
              </a:rPr>
              <a:t>The Project Team creates and executes a decommissioning plan that complies with Federal guidelines for data disposition, hardware disposition, and any other considerations necessary based on the individual system, </a:t>
            </a:r>
          </a:p>
          <a:p>
            <a:pPr marL="1031875" lvl="1" indent="-398145">
              <a:lnSpc>
                <a:spcPct val="90000"/>
              </a:lnSpc>
              <a:buFont typeface="Arial" panose="020B0604020202020204" pitchFamily="34" charset="0"/>
              <a:buChar char="•"/>
            </a:pPr>
            <a:r>
              <a:rPr lang="en-US" sz="2200" dirty="0">
                <a:latin typeface="Cambria" panose="02040503050406030204" pitchFamily="18" charset="0"/>
                <a:ea typeface="Cambria" panose="02040503050406030204" pitchFamily="18" charset="0"/>
              </a:rPr>
              <a:t>Ensure consultation with Records Management (OSORA) </a:t>
            </a:r>
          </a:p>
          <a:p>
            <a:pPr marL="1031875" lvl="1" indent="-398463">
              <a:lnSpc>
                <a:spcPct val="90000"/>
              </a:lnSpc>
              <a:buFont typeface="Arial" panose="020B0604020202020204" pitchFamily="34" charset="0"/>
              <a:buChar char="•"/>
            </a:pPr>
            <a:r>
              <a:rPr lang="en-US" sz="2200" dirty="0">
                <a:latin typeface="Cambria" panose="02040503050406030204" pitchFamily="18" charset="0"/>
                <a:ea typeface="Cambria" panose="02040503050406030204" pitchFamily="18" charset="0"/>
              </a:rPr>
              <a:t>Other GRT resources are available for consultation on the planning and execution of the plan</a:t>
            </a:r>
          </a:p>
          <a:p>
            <a:pPr marL="800100" lvl="1" indent="-342900">
              <a:lnSpc>
                <a:spcPct val="90000"/>
              </a:lnSpc>
              <a:buFont typeface="Arial" panose="020B0604020202020204" pitchFamily="34" charset="0"/>
              <a:buChar char="•"/>
            </a:pPr>
            <a:endParaRPr lang="en-US" sz="1200" dirty="0">
              <a:latin typeface="Cambria" panose="02040503050406030204" pitchFamily="18" charset="0"/>
              <a:ea typeface="Cambria" panose="02040503050406030204" pitchFamily="18" charset="0"/>
            </a:endParaRPr>
          </a:p>
          <a:p>
            <a:pPr marL="457200" indent="-457200">
              <a:lnSpc>
                <a:spcPct val="90000"/>
              </a:lnSpc>
              <a:buFont typeface="Wingdings" panose="05000000000000000000" pitchFamily="2" charset="2"/>
              <a:buChar char="Ø"/>
            </a:pPr>
            <a:r>
              <a:rPr lang="en-US" sz="2400" dirty="0">
                <a:latin typeface="Cambria" panose="02040503050406030204" pitchFamily="18" charset="0"/>
                <a:ea typeface="Cambria" panose="02040503050406030204" pitchFamily="18" charset="0"/>
              </a:rPr>
              <a:t>The Project Manager attests to the completion of the disposition plan when operations cease</a:t>
            </a:r>
          </a:p>
        </p:txBody>
      </p:sp>
    </p:spTree>
    <p:extLst>
      <p:ext uri="{BB962C8B-B14F-4D97-AF65-F5344CB8AC3E}">
        <p14:creationId xmlns:p14="http://schemas.microsoft.com/office/powerpoint/2010/main" val="464304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TLC Overview – Section I</a:t>
            </a:r>
          </a:p>
        </p:txBody>
      </p:sp>
      <p:pic>
        <p:nvPicPr>
          <p:cNvPr id="5" name="Picture 2" descr="Design Element for T L C - Graphic Design Image for the Target Life Cycle Proces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5229" y="1218293"/>
            <a:ext cx="2208771" cy="1378064"/>
          </a:xfrm>
          <a:prstGeom prst="rect">
            <a:avLst/>
          </a:prstGeom>
        </p:spPr>
      </p:pic>
      <p:sp>
        <p:nvSpPr>
          <p:cNvPr id="3" name="Content Placeholder 3" descr="Section I – TLC Introduction"/>
          <p:cNvSpPr>
            <a:spLocks noGrp="1"/>
          </p:cNvSpPr>
          <p:nvPr>
            <p:ph idx="1"/>
          </p:nvPr>
        </p:nvSpPr>
        <p:spPr>
          <a:xfrm>
            <a:off x="2057400" y="2835275"/>
            <a:ext cx="5029200" cy="1828800"/>
          </a:xfrm>
        </p:spPr>
        <p:txBody>
          <a:bodyPr>
            <a:noAutofit/>
          </a:bodyPr>
          <a:lstStyle/>
          <a:p>
            <a:pPr marL="0" indent="0" algn="ctr">
              <a:buNone/>
            </a:pPr>
            <a:r>
              <a:rPr lang="en-US" sz="3600" b="1"/>
              <a:t>Section </a:t>
            </a:r>
            <a:r>
              <a:rPr lang="en-US" sz="3600" b="1" dirty="0"/>
              <a:t>I </a:t>
            </a:r>
          </a:p>
          <a:p>
            <a:pPr marL="0" indent="0" algn="ctr">
              <a:buNone/>
            </a:pPr>
            <a:endParaRPr lang="en-US" sz="1800" b="1" dirty="0"/>
          </a:p>
          <a:p>
            <a:pPr marL="0" indent="0" algn="ctr">
              <a:buNone/>
            </a:pPr>
            <a:r>
              <a:rPr lang="en-US" sz="3600" b="1" dirty="0"/>
              <a:t>What is the TLC?</a:t>
            </a:r>
          </a:p>
        </p:txBody>
      </p:sp>
      <p:sp>
        <p:nvSpPr>
          <p:cNvPr id="4" name="Slide Number Placeholder 4"/>
          <p:cNvSpPr>
            <a:spLocks noGrp="1"/>
          </p:cNvSpPr>
          <p:nvPr>
            <p:ph type="sldNum" sz="quarter" idx="12"/>
          </p:nvPr>
        </p:nvSpPr>
        <p:spPr/>
        <p:txBody>
          <a:bodyPr/>
          <a:lstStyle/>
          <a:p>
            <a:fld id="{C5971247-108F-4781-8913-319514F6F075}" type="slidenum">
              <a:rPr lang="en-US" smtClean="0"/>
              <a:t>3</a:t>
            </a:fld>
            <a:endParaRPr lang="en-US" dirty="0"/>
          </a:p>
        </p:txBody>
      </p:sp>
    </p:spTree>
    <p:extLst>
      <p:ext uri="{BB962C8B-B14F-4D97-AF65-F5344CB8AC3E}">
        <p14:creationId xmlns:p14="http://schemas.microsoft.com/office/powerpoint/2010/main" val="957897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lstStyle/>
          <a:p>
            <a:pPr algn="ctr"/>
            <a:r>
              <a:rPr lang="en-US" dirty="0"/>
              <a:t>Retire Phase Summary</a:t>
            </a:r>
          </a:p>
        </p:txBody>
      </p:sp>
      <p:sp>
        <p:nvSpPr>
          <p:cNvPr id="4" name="Slide Number Placeholder 5"/>
          <p:cNvSpPr>
            <a:spLocks noGrp="1"/>
          </p:cNvSpPr>
          <p:nvPr>
            <p:ph type="sldNum" sz="quarter" idx="12"/>
          </p:nvPr>
        </p:nvSpPr>
        <p:spPr/>
        <p:txBody>
          <a:bodyPr/>
          <a:lstStyle/>
          <a:p>
            <a:fld id="{C5971247-108F-4781-8913-319514F6F075}" type="slidenum">
              <a:rPr lang="en-US" smtClean="0"/>
              <a:t>30</a:t>
            </a:fld>
            <a:endParaRPr lang="en-US" dirty="0"/>
          </a:p>
        </p:txBody>
      </p:sp>
      <p:sp>
        <p:nvSpPr>
          <p:cNvPr id="7" name="Content Placeholder 4"/>
          <p:cNvSpPr/>
          <p:nvPr/>
        </p:nvSpPr>
        <p:spPr>
          <a:xfrm>
            <a:off x="476250" y="2082061"/>
            <a:ext cx="8191500" cy="4185761"/>
          </a:xfrm>
          <a:prstGeom prst="rect">
            <a:avLst/>
          </a:prstGeom>
        </p:spPr>
        <p:txBody>
          <a:bodyPr wrap="square">
            <a:spAutoFit/>
          </a:bodyPr>
          <a:lstStyle/>
          <a:p>
            <a:pPr marL="457200" indent="-457200">
              <a:buFont typeface="Wingdings" panose="05000000000000000000" pitchFamily="2" charset="2"/>
              <a:buChar char="Ø"/>
            </a:pPr>
            <a:r>
              <a:rPr lang="en-US" sz="2400" dirty="0">
                <a:latin typeface="Cambria" panose="02040503050406030204" pitchFamily="18" charset="0"/>
                <a:ea typeface="Cambria" panose="02040503050406030204" pitchFamily="18" charset="0"/>
              </a:rPr>
              <a:t>Key Objectives</a:t>
            </a:r>
          </a:p>
          <a:p>
            <a:pPr marL="914400" lvl="1" indent="-280988">
              <a:buFont typeface="Arial" panose="020B0604020202020204" pitchFamily="34" charset="0"/>
              <a:buChar char="•"/>
            </a:pPr>
            <a:r>
              <a:rPr lang="en-US" sz="2200" dirty="0">
                <a:latin typeface="Cambria" panose="02040503050406030204" pitchFamily="18" charset="0"/>
                <a:ea typeface="Cambria" panose="02040503050406030204" pitchFamily="18" charset="0"/>
              </a:rPr>
              <a:t>Properly retain or dispose of any system materials according to the appropriate retention schedule, including but not limited to: System data, software, hardware, and any other necessary system requirements &amp; configurations</a:t>
            </a:r>
          </a:p>
          <a:p>
            <a:pPr marL="914400" lvl="1" indent="-280988">
              <a:buFont typeface="Arial" panose="020B0604020202020204" pitchFamily="34" charset="0"/>
              <a:buChar char="•"/>
            </a:pPr>
            <a:r>
              <a:rPr lang="en-US" sz="2200" dirty="0">
                <a:latin typeface="Cambria" panose="02040503050406030204" pitchFamily="18" charset="0"/>
                <a:ea typeface="Cambria" panose="02040503050406030204" pitchFamily="18" charset="0"/>
              </a:rPr>
              <a:t>Close out all related contractual actions and agreements</a:t>
            </a:r>
          </a:p>
          <a:p>
            <a:pPr marL="800100" lvl="1" indent="-342900">
              <a:buFont typeface="Arial" panose="020B0604020202020204" pitchFamily="34" charset="0"/>
              <a:buChar char="•"/>
            </a:pPr>
            <a:endParaRPr lang="en-US" sz="1200" dirty="0">
              <a:latin typeface="Cambria" panose="02040503050406030204" pitchFamily="18" charset="0"/>
              <a:ea typeface="Cambria" panose="02040503050406030204" pitchFamily="18" charset="0"/>
            </a:endParaRPr>
          </a:p>
          <a:p>
            <a:pPr marL="457200" indent="-457200">
              <a:buFont typeface="Wingdings" panose="05000000000000000000" pitchFamily="2" charset="2"/>
              <a:buChar char="Ø"/>
            </a:pPr>
            <a:r>
              <a:rPr lang="en-US" sz="2400" dirty="0">
                <a:latin typeface="Cambria" panose="02040503050406030204" pitchFamily="18" charset="0"/>
                <a:ea typeface="Cambria" panose="02040503050406030204" pitchFamily="18" charset="0"/>
              </a:rPr>
              <a:t>Exit Criteria</a:t>
            </a:r>
          </a:p>
          <a:p>
            <a:pPr marL="914400" lvl="1" indent="-280988">
              <a:buFont typeface="Arial" panose="020B0604020202020204" pitchFamily="34" charset="0"/>
              <a:buChar char="•"/>
            </a:pPr>
            <a:r>
              <a:rPr lang="en-US" sz="2200" dirty="0">
                <a:latin typeface="Cambria" panose="02040503050406030204" pitchFamily="18" charset="0"/>
                <a:ea typeface="Cambria" panose="02040503050406030204" pitchFamily="18" charset="0"/>
              </a:rPr>
              <a:t>Project Manager attestation to the completion of the  decommissioning checklist</a:t>
            </a:r>
          </a:p>
          <a:p>
            <a:pPr marL="914400" lvl="1" indent="-280988">
              <a:buFont typeface="Arial" panose="020B0604020202020204" pitchFamily="34" charset="0"/>
              <a:buChar char="•"/>
            </a:pPr>
            <a:r>
              <a:rPr lang="en-US" sz="2200" dirty="0">
                <a:latin typeface="Cambria" panose="02040503050406030204" pitchFamily="18" charset="0"/>
                <a:ea typeface="Cambria" panose="02040503050406030204" pitchFamily="18" charset="0"/>
              </a:rPr>
              <a:t>The Project Manager/Business Owner sends the attestation to the Governance Team</a:t>
            </a:r>
          </a:p>
        </p:txBody>
      </p:sp>
      <p:pic>
        <p:nvPicPr>
          <p:cNvPr id="8" name="Picture 2" descr="Icon of the T L C flowchart with the phase Retire emphasized."/>
          <p:cNvPicPr>
            <a:picLocks noChangeAspect="1"/>
          </p:cNvPicPr>
          <p:nvPr/>
        </p:nvPicPr>
        <p:blipFill>
          <a:blip r:embed="rId2"/>
          <a:stretch>
            <a:fillRect/>
          </a:stretch>
        </p:blipFill>
        <p:spPr>
          <a:xfrm>
            <a:off x="6194323" y="1143000"/>
            <a:ext cx="2949677" cy="962025"/>
          </a:xfrm>
          <a:prstGeom prst="rect">
            <a:avLst/>
          </a:prstGeom>
        </p:spPr>
      </p:pic>
    </p:spTree>
    <p:extLst>
      <p:ext uri="{BB962C8B-B14F-4D97-AF65-F5344CB8AC3E}">
        <p14:creationId xmlns:p14="http://schemas.microsoft.com/office/powerpoint/2010/main" val="22682245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Additional TLC Resources</a:t>
            </a:r>
          </a:p>
        </p:txBody>
      </p:sp>
      <p:sp>
        <p:nvSpPr>
          <p:cNvPr id="13" name="Content Placeholder 2">
            <a:extLst>
              <a:ext uri="{FF2B5EF4-FFF2-40B4-BE49-F238E27FC236}">
                <a16:creationId xmlns:a16="http://schemas.microsoft.com/office/drawing/2014/main" id="{41C55F6E-E50B-40D1-BA21-5746797D5310}"/>
              </a:ext>
            </a:extLst>
          </p:cNvPr>
          <p:cNvSpPr/>
          <p:nvPr/>
        </p:nvSpPr>
        <p:spPr>
          <a:xfrm>
            <a:off x="457200" y="1466576"/>
            <a:ext cx="1280517" cy="9144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ambria" panose="02040503050406030204" pitchFamily="18" charset="0"/>
                <a:ea typeface="Cambria" panose="02040503050406030204" pitchFamily="18" charset="0"/>
              </a:rPr>
              <a:t>Governance Review Team</a:t>
            </a:r>
          </a:p>
        </p:txBody>
      </p:sp>
      <p:sp>
        <p:nvSpPr>
          <p:cNvPr id="8" name="Content Placeholder 3"/>
          <p:cNvSpPr txBox="1"/>
          <p:nvPr/>
        </p:nvSpPr>
        <p:spPr>
          <a:xfrm>
            <a:off x="1890117" y="1725652"/>
            <a:ext cx="5196483" cy="400110"/>
          </a:xfrm>
          <a:prstGeom prst="rect">
            <a:avLst/>
          </a:prstGeom>
          <a:noFill/>
          <a:ln>
            <a:solidFill>
              <a:schemeClr val="tx1"/>
            </a:solidFill>
          </a:ln>
        </p:spPr>
        <p:txBody>
          <a:bodyPr wrap="square" rtlCol="0">
            <a:spAutoFit/>
          </a:bodyPr>
          <a:lstStyle/>
          <a:p>
            <a:r>
              <a:rPr lang="en-US" sz="2000" dirty="0">
                <a:latin typeface="Cambria" panose="02040503050406030204" pitchFamily="18" charset="0"/>
                <a:hlinkClick r:id="rId3"/>
              </a:rPr>
              <a:t>IT_Governance@cms.hhs.gov</a:t>
            </a:r>
            <a:endParaRPr lang="en-US" sz="2000" dirty="0">
              <a:latin typeface="Cambria" panose="02040503050406030204" pitchFamily="18" charset="0"/>
            </a:endParaRPr>
          </a:p>
        </p:txBody>
      </p:sp>
      <p:sp>
        <p:nvSpPr>
          <p:cNvPr id="14" name="Content Placeholder 4">
            <a:extLst>
              <a:ext uri="{FF2B5EF4-FFF2-40B4-BE49-F238E27FC236}">
                <a16:creationId xmlns:a16="http://schemas.microsoft.com/office/drawing/2014/main" id="{57347635-C559-4709-85EF-30F62DC55F54}"/>
              </a:ext>
            </a:extLst>
          </p:cNvPr>
          <p:cNvSpPr/>
          <p:nvPr/>
        </p:nvSpPr>
        <p:spPr>
          <a:xfrm>
            <a:off x="457200" y="2490582"/>
            <a:ext cx="1280517" cy="9144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ambria" panose="02040503050406030204" pitchFamily="18" charset="0"/>
                <a:ea typeface="Cambria" panose="02040503050406030204" pitchFamily="18" charset="0"/>
              </a:rPr>
              <a:t>Technical Review Board</a:t>
            </a:r>
          </a:p>
        </p:txBody>
      </p:sp>
      <p:sp>
        <p:nvSpPr>
          <p:cNvPr id="9" name="Content Placeholder 5"/>
          <p:cNvSpPr txBox="1"/>
          <p:nvPr/>
        </p:nvSpPr>
        <p:spPr>
          <a:xfrm>
            <a:off x="1890117" y="2704553"/>
            <a:ext cx="5196483" cy="400110"/>
          </a:xfrm>
          <a:prstGeom prst="rect">
            <a:avLst/>
          </a:prstGeom>
          <a:noFill/>
          <a:ln>
            <a:solidFill>
              <a:schemeClr val="tx1"/>
            </a:solidFill>
          </a:ln>
        </p:spPr>
        <p:txBody>
          <a:bodyPr wrap="square" rtlCol="0">
            <a:spAutoFit/>
          </a:bodyPr>
          <a:lstStyle/>
          <a:p>
            <a:r>
              <a:rPr lang="en-US" sz="2000" dirty="0">
                <a:latin typeface="Cambria" panose="02040503050406030204" pitchFamily="18" charset="0"/>
                <a:hlinkClick r:id="rId4"/>
              </a:rPr>
              <a:t>CMS-TRB@cms.hhs.gov</a:t>
            </a:r>
            <a:endParaRPr lang="en-US" sz="2000" dirty="0">
              <a:latin typeface="Cambria" panose="02040503050406030204" pitchFamily="18" charset="0"/>
            </a:endParaRPr>
          </a:p>
        </p:txBody>
      </p:sp>
      <p:sp>
        <p:nvSpPr>
          <p:cNvPr id="15" name="Content Placeholder 6">
            <a:extLst>
              <a:ext uri="{FF2B5EF4-FFF2-40B4-BE49-F238E27FC236}">
                <a16:creationId xmlns:a16="http://schemas.microsoft.com/office/drawing/2014/main" id="{0EEB881C-EBD0-4A22-8A80-B27782FCE9DD}"/>
              </a:ext>
            </a:extLst>
          </p:cNvPr>
          <p:cNvSpPr/>
          <p:nvPr/>
        </p:nvSpPr>
        <p:spPr>
          <a:xfrm>
            <a:off x="457200" y="3514588"/>
            <a:ext cx="1280517" cy="9144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ambria" panose="02040503050406030204" pitchFamily="18" charset="0"/>
                <a:ea typeface="Cambria" panose="02040503050406030204" pitchFamily="18" charset="0"/>
              </a:rPr>
              <a:t>TLC Website</a:t>
            </a:r>
          </a:p>
        </p:txBody>
      </p:sp>
      <p:sp>
        <p:nvSpPr>
          <p:cNvPr id="10" name="Content Placeholder 7"/>
          <p:cNvSpPr txBox="1"/>
          <p:nvPr/>
        </p:nvSpPr>
        <p:spPr>
          <a:xfrm>
            <a:off x="1890117" y="3733800"/>
            <a:ext cx="5196484" cy="400110"/>
          </a:xfrm>
          <a:prstGeom prst="rect">
            <a:avLst/>
          </a:prstGeom>
          <a:noFill/>
          <a:ln>
            <a:solidFill>
              <a:schemeClr val="tx1"/>
            </a:solidFill>
          </a:ln>
        </p:spPr>
        <p:txBody>
          <a:bodyPr wrap="square" rtlCol="0">
            <a:spAutoFit/>
          </a:bodyPr>
          <a:lstStyle/>
          <a:p>
            <a:r>
              <a:rPr lang="en-US" sz="2000" dirty="0">
                <a:latin typeface="Cambria" panose="02040503050406030204" pitchFamily="18" charset="0"/>
                <a:ea typeface="Cambria" panose="02040503050406030204" pitchFamily="18" charset="0"/>
                <a:hlinkClick r:id="rId5"/>
              </a:rPr>
              <a:t>IT Governance - https://www.cms.gov/TLC</a:t>
            </a:r>
            <a:endParaRPr lang="en-US" sz="2000" dirty="0">
              <a:latin typeface="Cambria" panose="02040503050406030204" pitchFamily="18" charset="0"/>
              <a:ea typeface="Cambria" panose="02040503050406030204" pitchFamily="18" charset="0"/>
            </a:endParaRPr>
          </a:p>
        </p:txBody>
      </p:sp>
      <p:sp>
        <p:nvSpPr>
          <p:cNvPr id="16" name="Content Placeholder 8">
            <a:extLst>
              <a:ext uri="{FF2B5EF4-FFF2-40B4-BE49-F238E27FC236}">
                <a16:creationId xmlns:a16="http://schemas.microsoft.com/office/drawing/2014/main" id="{4955EF57-A21C-464F-BDD4-7194146E0C4E}"/>
              </a:ext>
            </a:extLst>
          </p:cNvPr>
          <p:cNvSpPr/>
          <p:nvPr/>
        </p:nvSpPr>
        <p:spPr>
          <a:xfrm>
            <a:off x="457200" y="4538594"/>
            <a:ext cx="1280517" cy="9144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ambria" panose="02040503050406030204" pitchFamily="18" charset="0"/>
                <a:ea typeface="Cambria" panose="02040503050406030204" pitchFamily="18" charset="0"/>
              </a:rPr>
              <a:t>Enterprise Architecture</a:t>
            </a:r>
          </a:p>
        </p:txBody>
      </p:sp>
      <p:sp>
        <p:nvSpPr>
          <p:cNvPr id="11" name="Content Placeholder 9"/>
          <p:cNvSpPr txBox="1"/>
          <p:nvPr/>
        </p:nvSpPr>
        <p:spPr>
          <a:xfrm>
            <a:off x="1890117" y="4817607"/>
            <a:ext cx="5196483" cy="400110"/>
          </a:xfrm>
          <a:prstGeom prst="rect">
            <a:avLst/>
          </a:prstGeom>
          <a:noFill/>
          <a:ln>
            <a:solidFill>
              <a:schemeClr val="tx1"/>
            </a:solidFill>
          </a:ln>
        </p:spPr>
        <p:txBody>
          <a:bodyPr wrap="square" rtlCol="0">
            <a:spAutoFit/>
          </a:bodyPr>
          <a:lstStyle/>
          <a:p>
            <a:r>
              <a:rPr lang="en-US" sz="2000" dirty="0">
                <a:latin typeface="Cambria" panose="02040503050406030204" pitchFamily="18" charset="0"/>
                <a:hlinkClick r:id="rId6"/>
              </a:rPr>
              <a:t>EnterpriseArchitecture@cms.hhs.gov</a:t>
            </a:r>
            <a:endParaRPr lang="en-US" sz="2000" dirty="0">
              <a:latin typeface="Cambria" panose="02040503050406030204" pitchFamily="18" charset="0"/>
            </a:endParaRPr>
          </a:p>
        </p:txBody>
      </p:sp>
      <p:sp>
        <p:nvSpPr>
          <p:cNvPr id="18" name="Content Placeholder 10">
            <a:extLst>
              <a:ext uri="{FF2B5EF4-FFF2-40B4-BE49-F238E27FC236}">
                <a16:creationId xmlns:a16="http://schemas.microsoft.com/office/drawing/2014/main" id="{8C4CE169-FCA0-45E9-B8E2-1DD264C351E8}"/>
              </a:ext>
            </a:extLst>
          </p:cNvPr>
          <p:cNvSpPr/>
          <p:nvPr/>
        </p:nvSpPr>
        <p:spPr>
          <a:xfrm>
            <a:off x="457200" y="5562600"/>
            <a:ext cx="1280517" cy="9144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ambria" panose="02040503050406030204" pitchFamily="18" charset="0"/>
                <a:ea typeface="Cambria" panose="02040503050406030204" pitchFamily="18" charset="0"/>
              </a:rPr>
              <a:t>Navigator</a:t>
            </a:r>
          </a:p>
        </p:txBody>
      </p:sp>
      <p:sp>
        <p:nvSpPr>
          <p:cNvPr id="12" name="Content Placeholder 11"/>
          <p:cNvSpPr txBox="1"/>
          <p:nvPr/>
        </p:nvSpPr>
        <p:spPr>
          <a:xfrm>
            <a:off x="1890117" y="5791200"/>
            <a:ext cx="5196483" cy="400110"/>
          </a:xfrm>
          <a:prstGeom prst="rect">
            <a:avLst/>
          </a:prstGeom>
          <a:noFill/>
          <a:ln>
            <a:solidFill>
              <a:schemeClr val="tx1"/>
            </a:solidFill>
          </a:ln>
        </p:spPr>
        <p:txBody>
          <a:bodyPr wrap="square" rtlCol="0">
            <a:spAutoFit/>
          </a:bodyPr>
          <a:lstStyle/>
          <a:p>
            <a:r>
              <a:rPr lang="en-US" sz="2000" dirty="0">
                <a:latin typeface="Cambria" panose="02040503050406030204" pitchFamily="18" charset="0"/>
                <a:hlinkClick r:id="rId7"/>
              </a:rPr>
              <a:t>NavigatorInquiries@cms.hhs.gov</a:t>
            </a:r>
            <a:endParaRPr lang="en-US" sz="2000" dirty="0">
              <a:latin typeface="Cambria" panose="02040503050406030204" pitchFamily="18" charset="0"/>
            </a:endParaRPr>
          </a:p>
        </p:txBody>
      </p:sp>
      <p:sp>
        <p:nvSpPr>
          <p:cNvPr id="4" name="Slide Number Placeholder 12"/>
          <p:cNvSpPr>
            <a:spLocks noGrp="1"/>
          </p:cNvSpPr>
          <p:nvPr>
            <p:ph type="sldNum" sz="quarter" idx="12"/>
          </p:nvPr>
        </p:nvSpPr>
        <p:spPr/>
        <p:txBody>
          <a:bodyPr/>
          <a:lstStyle/>
          <a:p>
            <a:fld id="{C5971247-108F-4781-8913-319514F6F075}" type="slidenum">
              <a:rPr lang="en-US" smtClean="0"/>
              <a:t>31</a:t>
            </a:fld>
            <a:endParaRPr lang="en-US" dirty="0"/>
          </a:p>
        </p:txBody>
      </p:sp>
      <p:pic>
        <p:nvPicPr>
          <p:cNvPr id="17" name="Picture 2" descr="T L C Design Element  - Graphic Design Image for the Target Life Cycle Process."/>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935229" y="1219200"/>
            <a:ext cx="2208771" cy="1378064"/>
          </a:xfrm>
          <a:prstGeom prst="rect">
            <a:avLst/>
          </a:prstGeom>
        </p:spPr>
      </p:pic>
    </p:spTree>
    <p:extLst>
      <p:ext uri="{BB962C8B-B14F-4D97-AF65-F5344CB8AC3E}">
        <p14:creationId xmlns:p14="http://schemas.microsoft.com/office/powerpoint/2010/main" val="24880606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3" descr="Questions? For more Information, contact: IT_Governance@cms.hhs.gov &#10;"/>
          <p:cNvSpPr txBox="1"/>
          <p:nvPr/>
        </p:nvSpPr>
        <p:spPr>
          <a:xfrm>
            <a:off x="2614934" y="2110907"/>
            <a:ext cx="3685532" cy="1569660"/>
          </a:xfrm>
          <a:prstGeom prst="rect">
            <a:avLst/>
          </a:prstGeom>
          <a:noFill/>
        </p:spPr>
        <p:txBody>
          <a:bodyPr wrap="square" rtlCol="0">
            <a:spAutoFit/>
          </a:bodyPr>
          <a:lstStyle/>
          <a:p>
            <a:pPr algn="ctr"/>
            <a:r>
              <a:rPr lang="en-US" sz="9600" b="1" dirty="0">
                <a:latin typeface="Cambria" panose="02040503050406030204" pitchFamily="18" charset="0"/>
              </a:rPr>
              <a:t>?</a:t>
            </a:r>
            <a:endParaRPr lang="en-US" sz="2400" dirty="0">
              <a:latin typeface="Cambria" panose="02040503050406030204" pitchFamily="18" charset="0"/>
            </a:endParaRPr>
          </a:p>
        </p:txBody>
      </p:sp>
      <p:sp>
        <p:nvSpPr>
          <p:cNvPr id="5" name="Slide Number Placeholder 4"/>
          <p:cNvSpPr>
            <a:spLocks noGrp="1"/>
          </p:cNvSpPr>
          <p:nvPr>
            <p:ph type="sldNum" sz="quarter" idx="12"/>
          </p:nvPr>
        </p:nvSpPr>
        <p:spPr/>
        <p:txBody>
          <a:bodyPr/>
          <a:lstStyle/>
          <a:p>
            <a:fld id="{C5971247-108F-4781-8913-319514F6F075}" type="slidenum">
              <a:rPr lang="en-US" smtClean="0"/>
              <a:t>32</a:t>
            </a:fld>
            <a:endParaRPr lang="en-US" dirty="0"/>
          </a:p>
        </p:txBody>
      </p:sp>
      <p:sp>
        <p:nvSpPr>
          <p:cNvPr id="7" name="Title 6"/>
          <p:cNvSpPr>
            <a:spLocks noGrp="1"/>
          </p:cNvSpPr>
          <p:nvPr>
            <p:ph type="title"/>
          </p:nvPr>
        </p:nvSpPr>
        <p:spPr/>
        <p:txBody>
          <a:bodyPr/>
          <a:lstStyle/>
          <a:p>
            <a:pPr algn="ctr"/>
            <a:r>
              <a:rPr lang="en-US" dirty="0"/>
              <a:t>Questions</a:t>
            </a:r>
          </a:p>
        </p:txBody>
      </p:sp>
      <p:pic>
        <p:nvPicPr>
          <p:cNvPr id="8" name="Picture 2" descr="T L C Design Element  - Graphic Design Image for the Target Life Cycle Proces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5229" y="1219200"/>
            <a:ext cx="2208771" cy="1378064"/>
          </a:xfrm>
          <a:prstGeom prst="rect">
            <a:avLst/>
          </a:prstGeom>
        </p:spPr>
      </p:pic>
      <p:sp>
        <p:nvSpPr>
          <p:cNvPr id="10" name="Content Placeholder 2">
            <a:extLst>
              <a:ext uri="{FF2B5EF4-FFF2-40B4-BE49-F238E27FC236}">
                <a16:creationId xmlns:a16="http://schemas.microsoft.com/office/drawing/2014/main" id="{CB86A120-DB6E-D24B-9BC3-72B991C07DC4}"/>
              </a:ext>
            </a:extLst>
          </p:cNvPr>
          <p:cNvSpPr txBox="1">
            <a:spLocks/>
          </p:cNvSpPr>
          <p:nvPr/>
        </p:nvSpPr>
        <p:spPr>
          <a:xfrm>
            <a:off x="304799" y="3680567"/>
            <a:ext cx="8382001" cy="2090707"/>
          </a:xfrm>
          <a:prstGeom prst="rect">
            <a:avLst/>
          </a:prstGeom>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800" dirty="0"/>
          </a:p>
          <a:p>
            <a:endParaRPr lang="en-US" sz="2800" dirty="0"/>
          </a:p>
          <a:p>
            <a:pPr algn="l"/>
            <a:r>
              <a:rPr lang="en-US" sz="2800" dirty="0">
                <a:solidFill>
                  <a:schemeClr val="tx1"/>
                </a:solidFill>
              </a:rPr>
              <a:t>For questions about Governance or more information contact </a:t>
            </a:r>
            <a:r>
              <a:rPr lang="en-US" sz="2800" dirty="0">
                <a:hlinkClick r:id="rId4"/>
              </a:rPr>
              <a:t>via Mail – IT_Governance@cms.hhs.gov</a:t>
            </a:r>
            <a:r>
              <a:rPr lang="en-US" sz="2800" dirty="0">
                <a:hlinkClick r:id="rId5"/>
              </a:rPr>
              <a:t> </a:t>
            </a:r>
            <a:r>
              <a:rPr lang="en-US" sz="2800" dirty="0">
                <a:solidFill>
                  <a:schemeClr val="tx1"/>
                </a:solidFill>
              </a:rPr>
              <a:t>or visit </a:t>
            </a:r>
            <a:r>
              <a:rPr lang="en-US" sz="2800" dirty="0">
                <a:hlinkClick r:id="rId6"/>
              </a:rPr>
              <a:t>IT Governance - https://www.cms.gov/TLC</a:t>
            </a:r>
            <a:endParaRPr lang="en-US" sz="2800" dirty="0"/>
          </a:p>
          <a:p>
            <a:endParaRPr lang="en-US" sz="2800" dirty="0"/>
          </a:p>
          <a:p>
            <a:endParaRPr lang="en-US" sz="2800" dirty="0"/>
          </a:p>
        </p:txBody>
      </p:sp>
    </p:spTree>
    <p:extLst>
      <p:ext uri="{BB962C8B-B14F-4D97-AF65-F5344CB8AC3E}">
        <p14:creationId xmlns:p14="http://schemas.microsoft.com/office/powerpoint/2010/main" val="1912261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52412"/>
          </a:xfrm>
          <a:solidFill>
            <a:srgbClr val="002060"/>
          </a:solidFill>
        </p:spPr>
        <p:txBody>
          <a:bodyPr>
            <a:normAutofit/>
          </a:bodyPr>
          <a:lstStyle/>
          <a:p>
            <a:pPr algn="ctr">
              <a:lnSpc>
                <a:spcPct val="90000"/>
              </a:lnSpc>
            </a:pPr>
            <a:r>
              <a:rPr lang="en-US" dirty="0">
                <a:ea typeface="ＭＳ Ｐゴシック" pitchFamily="34" charset="-128"/>
              </a:rPr>
              <a:t>Governance Framework</a:t>
            </a:r>
          </a:p>
        </p:txBody>
      </p:sp>
      <p:pic>
        <p:nvPicPr>
          <p:cNvPr id="4" name="Picture 2" descr="Design Element for T L C - Graphic Design Image for the Target Life Cycle Proces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5229" y="1219200"/>
            <a:ext cx="2208771" cy="1378064"/>
          </a:xfrm>
          <a:prstGeom prst="rect">
            <a:avLst/>
          </a:prstGeom>
        </p:spPr>
      </p:pic>
      <p:pic>
        <p:nvPicPr>
          <p:cNvPr id="44" name="Picture 4" descr="Icon of a Teacher">
            <a:extLst>
              <a:ext uri="{FF2B5EF4-FFF2-40B4-BE49-F238E27FC236}">
                <a16:creationId xmlns:a16="http://schemas.microsoft.com/office/drawing/2014/main" id="{00FF1FA6-CD7B-4412-BE1E-72FBDCE6CEF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64335" y="2081100"/>
            <a:ext cx="914400" cy="914400"/>
          </a:xfrm>
          <a:prstGeom prst="rect">
            <a:avLst/>
          </a:prstGeom>
        </p:spPr>
      </p:pic>
      <p:sp>
        <p:nvSpPr>
          <p:cNvPr id="21" name="Content Placeholder 5">
            <a:extLst>
              <a:ext uri="{FF2B5EF4-FFF2-40B4-BE49-F238E27FC236}">
                <a16:creationId xmlns:a16="http://schemas.microsoft.com/office/drawing/2014/main" id="{2A2ADD52-7AF1-4501-8FD2-D12C07A3E47D}"/>
              </a:ext>
            </a:extLst>
          </p:cNvPr>
          <p:cNvSpPr/>
          <p:nvPr/>
        </p:nvSpPr>
        <p:spPr>
          <a:xfrm>
            <a:off x="2743200" y="2166068"/>
            <a:ext cx="4572000" cy="424732"/>
          </a:xfrm>
          <a:prstGeom prst="rect">
            <a:avLst/>
          </a:prstGeom>
        </p:spPr>
        <p:txBody>
          <a:bodyPr>
            <a:spAutoFit/>
          </a:bodyPr>
          <a:lstStyle/>
          <a:p>
            <a:pPr>
              <a:lnSpc>
                <a:spcPct val="90000"/>
              </a:lnSpc>
            </a:pPr>
            <a:r>
              <a:rPr lang="en-US" sz="2400" dirty="0">
                <a:latin typeface="Cambria" panose="02040503050406030204" pitchFamily="18" charset="0"/>
                <a:ea typeface="Cambria" panose="02040503050406030204" pitchFamily="18" charset="0"/>
              </a:rPr>
              <a:t>Promotes business flexibility</a:t>
            </a:r>
          </a:p>
        </p:txBody>
      </p:sp>
      <p:grpSp>
        <p:nvGrpSpPr>
          <p:cNvPr id="45" name="Group 6" descr="Icon of Collaboration">
            <a:extLst>
              <a:ext uri="{FF2B5EF4-FFF2-40B4-BE49-F238E27FC236}">
                <a16:creationId xmlns:a16="http://schemas.microsoft.com/office/drawing/2014/main" id="{ECCB6692-3B09-412B-9182-0A5B686CAE4C}"/>
              </a:ext>
              <a:ext uri="{C183D7F6-B498-43B3-948B-1728B52AA6E4}">
                <adec:decorative xmlns:adec="http://schemas.microsoft.com/office/drawing/2017/decorative" val="1"/>
              </a:ext>
            </a:extLst>
          </p:cNvPr>
          <p:cNvGrpSpPr/>
          <p:nvPr/>
        </p:nvGrpSpPr>
        <p:grpSpPr>
          <a:xfrm>
            <a:off x="1578735" y="2726041"/>
            <a:ext cx="685814" cy="849282"/>
            <a:chOff x="5148810" y="4950087"/>
            <a:chExt cx="685814" cy="849282"/>
          </a:xfrm>
        </p:grpSpPr>
        <p:sp>
          <p:nvSpPr>
            <p:cNvPr id="46" name="Freeform: Shape 6">
              <a:extLst>
                <a:ext uri="{FF2B5EF4-FFF2-40B4-BE49-F238E27FC236}">
                  <a16:creationId xmlns:a16="http://schemas.microsoft.com/office/drawing/2014/main" id="{EF56A85F-7EA9-404F-99E3-38E34774384B}"/>
                </a:ext>
              </a:extLst>
            </p:cNvPr>
            <p:cNvSpPr/>
            <p:nvPr/>
          </p:nvSpPr>
          <p:spPr>
            <a:xfrm>
              <a:off x="5405999" y="4950087"/>
              <a:ext cx="428625" cy="447675"/>
            </a:xfrm>
            <a:custGeom>
              <a:avLst/>
              <a:gdLst>
                <a:gd name="connsiteX0" fmla="*/ 414435 w 428625"/>
                <a:gd name="connsiteY0" fmla="*/ 0 h 447675"/>
                <a:gd name="connsiteX1" fmla="*/ 22957 w 428625"/>
                <a:gd name="connsiteY1" fmla="*/ 0 h 447675"/>
                <a:gd name="connsiteX2" fmla="*/ 2 w 428625"/>
                <a:gd name="connsiteY2" fmla="*/ 23241 h 447675"/>
                <a:gd name="connsiteX3" fmla="*/ 2 w 428625"/>
                <a:gd name="connsiteY3" fmla="*/ 329184 h 447675"/>
                <a:gd name="connsiteX4" fmla="*/ 22668 w 428625"/>
                <a:gd name="connsiteY4" fmla="*/ 352424 h 447675"/>
                <a:gd name="connsiteX5" fmla="*/ 22767 w 428625"/>
                <a:gd name="connsiteY5" fmla="*/ 352425 h 447675"/>
                <a:gd name="connsiteX6" fmla="*/ 95157 w 428625"/>
                <a:gd name="connsiteY6" fmla="*/ 352425 h 447675"/>
                <a:gd name="connsiteX7" fmla="*/ 95157 w 428625"/>
                <a:gd name="connsiteY7" fmla="*/ 448532 h 447675"/>
                <a:gd name="connsiteX8" fmla="*/ 182501 w 428625"/>
                <a:gd name="connsiteY8" fmla="*/ 352425 h 447675"/>
                <a:gd name="connsiteX9" fmla="*/ 413958 w 428625"/>
                <a:gd name="connsiteY9" fmla="*/ 352425 h 447675"/>
                <a:gd name="connsiteX10" fmla="*/ 436915 w 428625"/>
                <a:gd name="connsiteY10" fmla="*/ 329280 h 447675"/>
                <a:gd name="connsiteX11" fmla="*/ 436914 w 428625"/>
                <a:gd name="connsiteY11" fmla="*/ 329184 h 447675"/>
                <a:gd name="connsiteX12" fmla="*/ 437390 w 428625"/>
                <a:gd name="connsiteY12" fmla="*/ 23527 h 447675"/>
                <a:gd name="connsiteX13" fmla="*/ 414820 w 428625"/>
                <a:gd name="connsiteY13" fmla="*/ 5 h 447675"/>
                <a:gd name="connsiteX14" fmla="*/ 414435 w 428625"/>
                <a:gd name="connsiteY14" fmla="*/ 0 h 447675"/>
                <a:gd name="connsiteX15" fmla="*/ 281085 w 428625"/>
                <a:gd name="connsiteY15" fmla="*/ 89440 h 447675"/>
                <a:gd name="connsiteX16" fmla="*/ 295848 w 428625"/>
                <a:gd name="connsiteY16" fmla="*/ 74676 h 447675"/>
                <a:gd name="connsiteX17" fmla="*/ 304284 w 428625"/>
                <a:gd name="connsiteY17" fmla="*/ 75607 h 447675"/>
                <a:gd name="connsiteX18" fmla="*/ 304326 w 428625"/>
                <a:gd name="connsiteY18" fmla="*/ 83058 h 447675"/>
                <a:gd name="connsiteX19" fmla="*/ 289562 w 428625"/>
                <a:gd name="connsiteY19" fmla="*/ 97822 h 447675"/>
                <a:gd name="connsiteX20" fmla="*/ 285371 w 428625"/>
                <a:gd name="connsiteY20" fmla="*/ 99536 h 447675"/>
                <a:gd name="connsiteX21" fmla="*/ 281085 w 428625"/>
                <a:gd name="connsiteY21" fmla="*/ 97822 h 447675"/>
                <a:gd name="connsiteX22" fmla="*/ 281370 w 428625"/>
                <a:gd name="connsiteY22" fmla="*/ 89821 h 447675"/>
                <a:gd name="connsiteX23" fmla="*/ 212790 w 428625"/>
                <a:gd name="connsiteY23" fmla="*/ 43720 h 447675"/>
                <a:gd name="connsiteX24" fmla="*/ 217989 w 428625"/>
                <a:gd name="connsiteY24" fmla="*/ 37012 h 447675"/>
                <a:gd name="connsiteX25" fmla="*/ 224697 w 428625"/>
                <a:gd name="connsiteY25" fmla="*/ 42211 h 447675"/>
                <a:gd name="connsiteX26" fmla="*/ 224697 w 428625"/>
                <a:gd name="connsiteY26" fmla="*/ 43720 h 447675"/>
                <a:gd name="connsiteX27" fmla="*/ 224697 w 428625"/>
                <a:gd name="connsiteY27" fmla="*/ 64484 h 447675"/>
                <a:gd name="connsiteX28" fmla="*/ 219498 w 428625"/>
                <a:gd name="connsiteY28" fmla="*/ 71192 h 447675"/>
                <a:gd name="connsiteX29" fmla="*/ 212790 w 428625"/>
                <a:gd name="connsiteY29" fmla="*/ 65993 h 447675"/>
                <a:gd name="connsiteX30" fmla="*/ 212790 w 428625"/>
                <a:gd name="connsiteY30" fmla="*/ 64484 h 447675"/>
                <a:gd name="connsiteX31" fmla="*/ 133352 w 428625"/>
                <a:gd name="connsiteY31" fmla="*/ 73533 h 447675"/>
                <a:gd name="connsiteX32" fmla="*/ 141567 w 428625"/>
                <a:gd name="connsiteY32" fmla="*/ 73366 h 447675"/>
                <a:gd name="connsiteX33" fmla="*/ 141734 w 428625"/>
                <a:gd name="connsiteY33" fmla="*/ 73533 h 447675"/>
                <a:gd name="connsiteX34" fmla="*/ 156498 w 428625"/>
                <a:gd name="connsiteY34" fmla="*/ 88297 h 447675"/>
                <a:gd name="connsiteX35" fmla="*/ 156498 w 428625"/>
                <a:gd name="connsiteY35" fmla="*/ 96679 h 447675"/>
                <a:gd name="connsiteX36" fmla="*/ 152307 w 428625"/>
                <a:gd name="connsiteY36" fmla="*/ 98393 h 447675"/>
                <a:gd name="connsiteX37" fmla="*/ 148020 w 428625"/>
                <a:gd name="connsiteY37" fmla="*/ 96679 h 447675"/>
                <a:gd name="connsiteX38" fmla="*/ 133352 w 428625"/>
                <a:gd name="connsiteY38" fmla="*/ 81915 h 447675"/>
                <a:gd name="connsiteX39" fmla="*/ 133638 w 428625"/>
                <a:gd name="connsiteY39" fmla="*/ 73914 h 447675"/>
                <a:gd name="connsiteX40" fmla="*/ 126113 w 428625"/>
                <a:gd name="connsiteY40" fmla="*/ 161925 h 447675"/>
                <a:gd name="connsiteX41" fmla="*/ 105634 w 428625"/>
                <a:gd name="connsiteY41" fmla="*/ 161925 h 447675"/>
                <a:gd name="connsiteX42" fmla="*/ 100435 w 428625"/>
                <a:gd name="connsiteY42" fmla="*/ 155217 h 447675"/>
                <a:gd name="connsiteX43" fmla="*/ 105634 w 428625"/>
                <a:gd name="connsiteY43" fmla="*/ 150019 h 447675"/>
                <a:gd name="connsiteX44" fmla="*/ 126113 w 428625"/>
                <a:gd name="connsiteY44" fmla="*/ 150019 h 447675"/>
                <a:gd name="connsiteX45" fmla="*/ 132820 w 428625"/>
                <a:gd name="connsiteY45" fmla="*/ 155217 h 447675"/>
                <a:gd name="connsiteX46" fmla="*/ 127622 w 428625"/>
                <a:gd name="connsiteY46" fmla="*/ 161925 h 447675"/>
                <a:gd name="connsiteX47" fmla="*/ 126113 w 428625"/>
                <a:gd name="connsiteY47" fmla="*/ 161925 h 447675"/>
                <a:gd name="connsiteX48" fmla="*/ 156402 w 428625"/>
                <a:gd name="connsiteY48" fmla="*/ 222885 h 447675"/>
                <a:gd name="connsiteX49" fmla="*/ 141639 w 428625"/>
                <a:gd name="connsiteY49" fmla="*/ 237649 h 447675"/>
                <a:gd name="connsiteX50" fmla="*/ 133215 w 428625"/>
                <a:gd name="connsiteY50" fmla="*/ 236623 h 447675"/>
                <a:gd name="connsiteX51" fmla="*/ 133257 w 428625"/>
                <a:gd name="connsiteY51" fmla="*/ 229172 h 447675"/>
                <a:gd name="connsiteX52" fmla="*/ 147925 w 428625"/>
                <a:gd name="connsiteY52" fmla="*/ 214503 h 447675"/>
                <a:gd name="connsiteX53" fmla="*/ 156360 w 428625"/>
                <a:gd name="connsiteY53" fmla="*/ 215434 h 447675"/>
                <a:gd name="connsiteX54" fmla="*/ 156402 w 428625"/>
                <a:gd name="connsiteY54" fmla="*/ 222885 h 447675"/>
                <a:gd name="connsiteX55" fmla="*/ 218505 w 428625"/>
                <a:gd name="connsiteY55" fmla="*/ 290513 h 447675"/>
                <a:gd name="connsiteX56" fmla="*/ 199455 w 428625"/>
                <a:gd name="connsiteY56" fmla="*/ 273272 h 447675"/>
                <a:gd name="connsiteX57" fmla="*/ 236698 w 428625"/>
                <a:gd name="connsiteY57" fmla="*/ 273272 h 447675"/>
                <a:gd name="connsiteX58" fmla="*/ 218505 w 428625"/>
                <a:gd name="connsiteY58" fmla="*/ 290513 h 447675"/>
                <a:gd name="connsiteX59" fmla="*/ 241746 w 428625"/>
                <a:gd name="connsiteY59" fmla="*/ 261366 h 447675"/>
                <a:gd name="connsiteX60" fmla="*/ 195169 w 428625"/>
                <a:gd name="connsiteY60" fmla="*/ 261366 h 447675"/>
                <a:gd name="connsiteX61" fmla="*/ 186597 w 428625"/>
                <a:gd name="connsiteY61" fmla="*/ 252794 h 447675"/>
                <a:gd name="connsiteX62" fmla="*/ 195169 w 428625"/>
                <a:gd name="connsiteY62" fmla="*/ 244221 h 447675"/>
                <a:gd name="connsiteX63" fmla="*/ 241746 w 428625"/>
                <a:gd name="connsiteY63" fmla="*/ 244221 h 447675"/>
                <a:gd name="connsiteX64" fmla="*/ 250319 w 428625"/>
                <a:gd name="connsiteY64" fmla="*/ 252794 h 447675"/>
                <a:gd name="connsiteX65" fmla="*/ 241746 w 428625"/>
                <a:gd name="connsiteY65" fmla="*/ 261366 h 447675"/>
                <a:gd name="connsiteX66" fmla="*/ 253081 w 428625"/>
                <a:gd name="connsiteY66" fmla="*/ 231743 h 447675"/>
                <a:gd name="connsiteX67" fmla="*/ 252224 w 428625"/>
                <a:gd name="connsiteY67" fmla="*/ 232315 h 447675"/>
                <a:gd name="connsiteX68" fmla="*/ 184692 w 428625"/>
                <a:gd name="connsiteY68" fmla="*/ 232315 h 447675"/>
                <a:gd name="connsiteX69" fmla="*/ 183834 w 428625"/>
                <a:gd name="connsiteY69" fmla="*/ 232315 h 447675"/>
                <a:gd name="connsiteX70" fmla="*/ 165737 w 428625"/>
                <a:gd name="connsiteY70" fmla="*/ 202883 h 447675"/>
                <a:gd name="connsiteX71" fmla="*/ 153735 w 428625"/>
                <a:gd name="connsiteY71" fmla="*/ 183166 h 447675"/>
                <a:gd name="connsiteX72" fmla="*/ 148782 w 428625"/>
                <a:gd name="connsiteY72" fmla="*/ 159163 h 447675"/>
                <a:gd name="connsiteX73" fmla="*/ 148782 w 428625"/>
                <a:gd name="connsiteY73" fmla="*/ 156210 h 447675"/>
                <a:gd name="connsiteX74" fmla="*/ 221034 w 428625"/>
                <a:gd name="connsiteY74" fmla="*/ 89111 h 447675"/>
                <a:gd name="connsiteX75" fmla="*/ 288133 w 428625"/>
                <a:gd name="connsiteY75" fmla="*/ 156210 h 447675"/>
                <a:gd name="connsiteX76" fmla="*/ 288133 w 428625"/>
                <a:gd name="connsiteY76" fmla="*/ 158687 h 447675"/>
                <a:gd name="connsiteX77" fmla="*/ 283275 w 428625"/>
                <a:gd name="connsiteY77" fmla="*/ 182785 h 447675"/>
                <a:gd name="connsiteX78" fmla="*/ 271274 w 428625"/>
                <a:gd name="connsiteY78" fmla="*/ 202502 h 447675"/>
                <a:gd name="connsiteX79" fmla="*/ 253081 w 428625"/>
                <a:gd name="connsiteY79" fmla="*/ 231743 h 447675"/>
                <a:gd name="connsiteX80" fmla="*/ 304611 w 428625"/>
                <a:gd name="connsiteY80" fmla="*/ 236315 h 447675"/>
                <a:gd name="connsiteX81" fmla="*/ 300420 w 428625"/>
                <a:gd name="connsiteY81" fmla="*/ 238030 h 447675"/>
                <a:gd name="connsiteX82" fmla="*/ 296134 w 428625"/>
                <a:gd name="connsiteY82" fmla="*/ 236315 h 447675"/>
                <a:gd name="connsiteX83" fmla="*/ 281370 w 428625"/>
                <a:gd name="connsiteY83" fmla="*/ 221551 h 447675"/>
                <a:gd name="connsiteX84" fmla="*/ 282396 w 428625"/>
                <a:gd name="connsiteY84" fmla="*/ 213128 h 447675"/>
                <a:gd name="connsiteX85" fmla="*/ 289848 w 428625"/>
                <a:gd name="connsiteY85" fmla="*/ 213169 h 447675"/>
                <a:gd name="connsiteX86" fmla="*/ 304611 w 428625"/>
                <a:gd name="connsiteY86" fmla="*/ 227838 h 447675"/>
                <a:gd name="connsiteX87" fmla="*/ 304611 w 428625"/>
                <a:gd name="connsiteY87" fmla="*/ 236315 h 447675"/>
                <a:gd name="connsiteX88" fmla="*/ 331281 w 428625"/>
                <a:gd name="connsiteY88" fmla="*/ 161925 h 447675"/>
                <a:gd name="connsiteX89" fmla="*/ 310517 w 428625"/>
                <a:gd name="connsiteY89" fmla="*/ 161925 h 447675"/>
                <a:gd name="connsiteX90" fmla="*/ 303809 w 428625"/>
                <a:gd name="connsiteY90" fmla="*/ 156726 h 447675"/>
                <a:gd name="connsiteX91" fmla="*/ 309008 w 428625"/>
                <a:gd name="connsiteY91" fmla="*/ 150019 h 447675"/>
                <a:gd name="connsiteX92" fmla="*/ 310517 w 428625"/>
                <a:gd name="connsiteY92" fmla="*/ 150019 h 447675"/>
                <a:gd name="connsiteX93" fmla="*/ 331281 w 428625"/>
                <a:gd name="connsiteY93" fmla="*/ 150019 h 447675"/>
                <a:gd name="connsiteX94" fmla="*/ 337989 w 428625"/>
                <a:gd name="connsiteY94" fmla="*/ 155217 h 447675"/>
                <a:gd name="connsiteX95" fmla="*/ 332790 w 428625"/>
                <a:gd name="connsiteY95" fmla="*/ 161925 h 447675"/>
                <a:gd name="connsiteX96" fmla="*/ 331281 w 428625"/>
                <a:gd name="connsiteY96" fmla="*/ 161925 h 447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428625" h="447675">
                  <a:moveTo>
                    <a:pt x="414435" y="0"/>
                  </a:moveTo>
                  <a:lnTo>
                    <a:pt x="22957" y="0"/>
                  </a:lnTo>
                  <a:cubicBezTo>
                    <a:pt x="10212" y="105"/>
                    <a:pt x="-52" y="10495"/>
                    <a:pt x="2" y="23241"/>
                  </a:cubicBezTo>
                  <a:lnTo>
                    <a:pt x="2" y="329184"/>
                  </a:lnTo>
                  <a:cubicBezTo>
                    <a:pt x="-156" y="341861"/>
                    <a:pt x="9992" y="352266"/>
                    <a:pt x="22668" y="352424"/>
                  </a:cubicBezTo>
                  <a:cubicBezTo>
                    <a:pt x="22702" y="352424"/>
                    <a:pt x="22734" y="352425"/>
                    <a:pt x="22767" y="352425"/>
                  </a:cubicBezTo>
                  <a:lnTo>
                    <a:pt x="95157" y="352425"/>
                  </a:lnTo>
                  <a:lnTo>
                    <a:pt x="95157" y="448532"/>
                  </a:lnTo>
                  <a:lnTo>
                    <a:pt x="182501" y="352425"/>
                  </a:lnTo>
                  <a:lnTo>
                    <a:pt x="413958" y="352425"/>
                  </a:lnTo>
                  <a:cubicBezTo>
                    <a:pt x="426689" y="352373"/>
                    <a:pt x="436966" y="342010"/>
                    <a:pt x="436915" y="329280"/>
                  </a:cubicBezTo>
                  <a:cubicBezTo>
                    <a:pt x="436915" y="329248"/>
                    <a:pt x="436914" y="329216"/>
                    <a:pt x="436914" y="329184"/>
                  </a:cubicBezTo>
                  <a:lnTo>
                    <a:pt x="437390" y="23527"/>
                  </a:lnTo>
                  <a:cubicBezTo>
                    <a:pt x="437653" y="10799"/>
                    <a:pt x="427549" y="268"/>
                    <a:pt x="414820" y="5"/>
                  </a:cubicBezTo>
                  <a:cubicBezTo>
                    <a:pt x="414692" y="2"/>
                    <a:pt x="414563" y="0"/>
                    <a:pt x="414435" y="0"/>
                  </a:cubicBezTo>
                  <a:close/>
                  <a:moveTo>
                    <a:pt x="281085" y="89440"/>
                  </a:moveTo>
                  <a:lnTo>
                    <a:pt x="295848" y="74676"/>
                  </a:lnTo>
                  <a:cubicBezTo>
                    <a:pt x="298434" y="72603"/>
                    <a:pt x="302211" y="73021"/>
                    <a:pt x="304284" y="75607"/>
                  </a:cubicBezTo>
                  <a:cubicBezTo>
                    <a:pt x="306025" y="77780"/>
                    <a:pt x="306042" y="80865"/>
                    <a:pt x="304326" y="83058"/>
                  </a:cubicBezTo>
                  <a:lnTo>
                    <a:pt x="289562" y="97822"/>
                  </a:lnTo>
                  <a:cubicBezTo>
                    <a:pt x="288448" y="98928"/>
                    <a:pt x="286941" y="99544"/>
                    <a:pt x="285371" y="99536"/>
                  </a:cubicBezTo>
                  <a:cubicBezTo>
                    <a:pt x="283776" y="99529"/>
                    <a:pt x="282244" y="98916"/>
                    <a:pt x="281085" y="97822"/>
                  </a:cubicBezTo>
                  <a:cubicBezTo>
                    <a:pt x="279127" y="95472"/>
                    <a:pt x="279250" y="92025"/>
                    <a:pt x="281370" y="89821"/>
                  </a:cubicBezTo>
                  <a:close/>
                  <a:moveTo>
                    <a:pt x="212790" y="43720"/>
                  </a:moveTo>
                  <a:cubicBezTo>
                    <a:pt x="212373" y="40432"/>
                    <a:pt x="214701" y="37428"/>
                    <a:pt x="217989" y="37012"/>
                  </a:cubicBezTo>
                  <a:cubicBezTo>
                    <a:pt x="221277" y="36595"/>
                    <a:pt x="224279" y="38923"/>
                    <a:pt x="224697" y="42211"/>
                  </a:cubicBezTo>
                  <a:cubicBezTo>
                    <a:pt x="224760" y="42712"/>
                    <a:pt x="224760" y="43219"/>
                    <a:pt x="224697" y="43720"/>
                  </a:cubicBezTo>
                  <a:lnTo>
                    <a:pt x="224697" y="64484"/>
                  </a:lnTo>
                  <a:cubicBezTo>
                    <a:pt x="225113" y="67772"/>
                    <a:pt x="222786" y="70776"/>
                    <a:pt x="219498" y="71192"/>
                  </a:cubicBezTo>
                  <a:cubicBezTo>
                    <a:pt x="216210" y="71609"/>
                    <a:pt x="213207" y="69281"/>
                    <a:pt x="212790" y="65993"/>
                  </a:cubicBezTo>
                  <a:cubicBezTo>
                    <a:pt x="212727" y="65492"/>
                    <a:pt x="212727" y="64985"/>
                    <a:pt x="212790" y="64484"/>
                  </a:cubicBezTo>
                  <a:close/>
                  <a:moveTo>
                    <a:pt x="133352" y="73533"/>
                  </a:moveTo>
                  <a:cubicBezTo>
                    <a:pt x="135574" y="71218"/>
                    <a:pt x="139253" y="71144"/>
                    <a:pt x="141567" y="73366"/>
                  </a:cubicBezTo>
                  <a:cubicBezTo>
                    <a:pt x="141623" y="73421"/>
                    <a:pt x="141680" y="73476"/>
                    <a:pt x="141734" y="73533"/>
                  </a:cubicBezTo>
                  <a:lnTo>
                    <a:pt x="156498" y="88297"/>
                  </a:lnTo>
                  <a:cubicBezTo>
                    <a:pt x="158772" y="90628"/>
                    <a:pt x="158772" y="94348"/>
                    <a:pt x="156498" y="96679"/>
                  </a:cubicBezTo>
                  <a:cubicBezTo>
                    <a:pt x="155384" y="97785"/>
                    <a:pt x="153876" y="98401"/>
                    <a:pt x="152307" y="98393"/>
                  </a:cubicBezTo>
                  <a:cubicBezTo>
                    <a:pt x="150712" y="98386"/>
                    <a:pt x="149180" y="97773"/>
                    <a:pt x="148020" y="96679"/>
                  </a:cubicBezTo>
                  <a:lnTo>
                    <a:pt x="133352" y="81915"/>
                  </a:lnTo>
                  <a:cubicBezTo>
                    <a:pt x="131301" y="79598"/>
                    <a:pt x="131427" y="76079"/>
                    <a:pt x="133638" y="73914"/>
                  </a:cubicBezTo>
                  <a:close/>
                  <a:moveTo>
                    <a:pt x="126113" y="161925"/>
                  </a:moveTo>
                  <a:lnTo>
                    <a:pt x="105634" y="161925"/>
                  </a:lnTo>
                  <a:cubicBezTo>
                    <a:pt x="102346" y="161509"/>
                    <a:pt x="100019" y="158506"/>
                    <a:pt x="100435" y="155217"/>
                  </a:cubicBezTo>
                  <a:cubicBezTo>
                    <a:pt x="100780" y="152502"/>
                    <a:pt x="102919" y="150363"/>
                    <a:pt x="105634" y="150019"/>
                  </a:cubicBezTo>
                  <a:lnTo>
                    <a:pt x="126113" y="150019"/>
                  </a:lnTo>
                  <a:cubicBezTo>
                    <a:pt x="129401" y="149603"/>
                    <a:pt x="132404" y="151929"/>
                    <a:pt x="132820" y="155217"/>
                  </a:cubicBezTo>
                  <a:cubicBezTo>
                    <a:pt x="133238" y="158506"/>
                    <a:pt x="130910" y="161509"/>
                    <a:pt x="127622" y="161925"/>
                  </a:cubicBezTo>
                  <a:cubicBezTo>
                    <a:pt x="127121" y="161989"/>
                    <a:pt x="126614" y="161989"/>
                    <a:pt x="126113" y="161925"/>
                  </a:cubicBezTo>
                  <a:close/>
                  <a:moveTo>
                    <a:pt x="156402" y="222885"/>
                  </a:moveTo>
                  <a:lnTo>
                    <a:pt x="141639" y="237649"/>
                  </a:lnTo>
                  <a:cubicBezTo>
                    <a:pt x="139029" y="239692"/>
                    <a:pt x="135258" y="239233"/>
                    <a:pt x="133215" y="236623"/>
                  </a:cubicBezTo>
                  <a:cubicBezTo>
                    <a:pt x="131498" y="234430"/>
                    <a:pt x="131515" y="231345"/>
                    <a:pt x="133257" y="229172"/>
                  </a:cubicBezTo>
                  <a:lnTo>
                    <a:pt x="147925" y="214503"/>
                  </a:lnTo>
                  <a:cubicBezTo>
                    <a:pt x="150511" y="212430"/>
                    <a:pt x="154288" y="212848"/>
                    <a:pt x="156360" y="215434"/>
                  </a:cubicBezTo>
                  <a:cubicBezTo>
                    <a:pt x="158102" y="217607"/>
                    <a:pt x="158119" y="220692"/>
                    <a:pt x="156402" y="222885"/>
                  </a:cubicBezTo>
                  <a:close/>
                  <a:moveTo>
                    <a:pt x="218505" y="290513"/>
                  </a:moveTo>
                  <a:cubicBezTo>
                    <a:pt x="208653" y="290557"/>
                    <a:pt x="200392" y="283081"/>
                    <a:pt x="199455" y="273272"/>
                  </a:cubicBezTo>
                  <a:lnTo>
                    <a:pt x="236698" y="273272"/>
                  </a:lnTo>
                  <a:cubicBezTo>
                    <a:pt x="235801" y="282761"/>
                    <a:pt x="228028" y="290126"/>
                    <a:pt x="218505" y="290513"/>
                  </a:cubicBezTo>
                  <a:close/>
                  <a:moveTo>
                    <a:pt x="241746" y="261366"/>
                  </a:moveTo>
                  <a:lnTo>
                    <a:pt x="195169" y="261366"/>
                  </a:lnTo>
                  <a:cubicBezTo>
                    <a:pt x="190434" y="261366"/>
                    <a:pt x="186597" y="257528"/>
                    <a:pt x="186597" y="252794"/>
                  </a:cubicBezTo>
                  <a:cubicBezTo>
                    <a:pt x="186597" y="248059"/>
                    <a:pt x="190434" y="244221"/>
                    <a:pt x="195169" y="244221"/>
                  </a:cubicBezTo>
                  <a:lnTo>
                    <a:pt x="241746" y="244221"/>
                  </a:lnTo>
                  <a:cubicBezTo>
                    <a:pt x="246481" y="244221"/>
                    <a:pt x="250319" y="248059"/>
                    <a:pt x="250319" y="252794"/>
                  </a:cubicBezTo>
                  <a:cubicBezTo>
                    <a:pt x="250319" y="257528"/>
                    <a:pt x="246481" y="261366"/>
                    <a:pt x="241746" y="261366"/>
                  </a:cubicBezTo>
                  <a:close/>
                  <a:moveTo>
                    <a:pt x="253081" y="231743"/>
                  </a:moveTo>
                  <a:cubicBezTo>
                    <a:pt x="252932" y="232085"/>
                    <a:pt x="252597" y="232309"/>
                    <a:pt x="252224" y="232315"/>
                  </a:cubicBezTo>
                  <a:lnTo>
                    <a:pt x="184692" y="232315"/>
                  </a:lnTo>
                  <a:cubicBezTo>
                    <a:pt x="184416" y="232426"/>
                    <a:pt x="184110" y="232426"/>
                    <a:pt x="183834" y="232315"/>
                  </a:cubicBezTo>
                  <a:cubicBezTo>
                    <a:pt x="179022" y="221804"/>
                    <a:pt x="172944" y="211920"/>
                    <a:pt x="165737" y="202883"/>
                  </a:cubicBezTo>
                  <a:cubicBezTo>
                    <a:pt x="160583" y="197086"/>
                    <a:pt x="156518" y="190407"/>
                    <a:pt x="153735" y="183166"/>
                  </a:cubicBezTo>
                  <a:cubicBezTo>
                    <a:pt x="150724" y="175507"/>
                    <a:pt x="149050" y="167388"/>
                    <a:pt x="148782" y="159163"/>
                  </a:cubicBezTo>
                  <a:lnTo>
                    <a:pt x="148782" y="156210"/>
                  </a:lnTo>
                  <a:cubicBezTo>
                    <a:pt x="150205" y="117729"/>
                    <a:pt x="182553" y="87688"/>
                    <a:pt x="221034" y="89111"/>
                  </a:cubicBezTo>
                  <a:cubicBezTo>
                    <a:pt x="257519" y="90461"/>
                    <a:pt x="286784" y="119725"/>
                    <a:pt x="288133" y="156210"/>
                  </a:cubicBezTo>
                  <a:lnTo>
                    <a:pt x="288133" y="158687"/>
                  </a:lnTo>
                  <a:cubicBezTo>
                    <a:pt x="287862" y="166933"/>
                    <a:pt x="286220" y="175077"/>
                    <a:pt x="283275" y="182785"/>
                  </a:cubicBezTo>
                  <a:cubicBezTo>
                    <a:pt x="280451" y="190005"/>
                    <a:pt x="276391" y="196677"/>
                    <a:pt x="271274" y="202502"/>
                  </a:cubicBezTo>
                  <a:cubicBezTo>
                    <a:pt x="264067" y="211489"/>
                    <a:pt x="257960" y="221307"/>
                    <a:pt x="253081" y="231743"/>
                  </a:cubicBezTo>
                  <a:close/>
                  <a:moveTo>
                    <a:pt x="304611" y="236315"/>
                  </a:moveTo>
                  <a:cubicBezTo>
                    <a:pt x="303498" y="237421"/>
                    <a:pt x="301990" y="238037"/>
                    <a:pt x="300420" y="238030"/>
                  </a:cubicBezTo>
                  <a:cubicBezTo>
                    <a:pt x="298826" y="238022"/>
                    <a:pt x="297293" y="237410"/>
                    <a:pt x="296134" y="236315"/>
                  </a:cubicBezTo>
                  <a:lnTo>
                    <a:pt x="281370" y="221551"/>
                  </a:lnTo>
                  <a:cubicBezTo>
                    <a:pt x="279327" y="218942"/>
                    <a:pt x="279786" y="215171"/>
                    <a:pt x="282396" y="213128"/>
                  </a:cubicBezTo>
                  <a:cubicBezTo>
                    <a:pt x="284589" y="211411"/>
                    <a:pt x="287675" y="211428"/>
                    <a:pt x="289848" y="213169"/>
                  </a:cubicBezTo>
                  <a:lnTo>
                    <a:pt x="304611" y="227838"/>
                  </a:lnTo>
                  <a:cubicBezTo>
                    <a:pt x="306897" y="230201"/>
                    <a:pt x="306897" y="233952"/>
                    <a:pt x="304611" y="236315"/>
                  </a:cubicBezTo>
                  <a:close/>
                  <a:moveTo>
                    <a:pt x="331281" y="161925"/>
                  </a:moveTo>
                  <a:lnTo>
                    <a:pt x="310517" y="161925"/>
                  </a:lnTo>
                  <a:cubicBezTo>
                    <a:pt x="307229" y="162341"/>
                    <a:pt x="304226" y="160014"/>
                    <a:pt x="303809" y="156726"/>
                  </a:cubicBezTo>
                  <a:cubicBezTo>
                    <a:pt x="303392" y="153438"/>
                    <a:pt x="305720" y="150435"/>
                    <a:pt x="309008" y="150019"/>
                  </a:cubicBezTo>
                  <a:cubicBezTo>
                    <a:pt x="309509" y="149955"/>
                    <a:pt x="310016" y="149955"/>
                    <a:pt x="310517" y="150019"/>
                  </a:cubicBezTo>
                  <a:lnTo>
                    <a:pt x="331281" y="150019"/>
                  </a:lnTo>
                  <a:cubicBezTo>
                    <a:pt x="334569" y="149603"/>
                    <a:pt x="337573" y="151929"/>
                    <a:pt x="337989" y="155217"/>
                  </a:cubicBezTo>
                  <a:cubicBezTo>
                    <a:pt x="338406" y="158506"/>
                    <a:pt x="336078" y="161509"/>
                    <a:pt x="332790" y="161925"/>
                  </a:cubicBezTo>
                  <a:cubicBezTo>
                    <a:pt x="332289" y="161989"/>
                    <a:pt x="331782" y="161989"/>
                    <a:pt x="331281" y="161925"/>
                  </a:cubicBezTo>
                  <a:close/>
                </a:path>
              </a:pathLst>
            </a:custGeom>
            <a:solidFill>
              <a:srgbClr val="000000"/>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grpSp>
          <p:nvGrpSpPr>
            <p:cNvPr id="47" name="Graphic 19" descr="Questions">
              <a:extLst>
                <a:ext uri="{FF2B5EF4-FFF2-40B4-BE49-F238E27FC236}">
                  <a16:creationId xmlns:a16="http://schemas.microsoft.com/office/drawing/2014/main" id="{5FFE1EAE-4D95-4394-97F3-B10DDE8753C2}"/>
                </a:ext>
              </a:extLst>
            </p:cNvPr>
            <p:cNvGrpSpPr/>
            <p:nvPr/>
          </p:nvGrpSpPr>
          <p:grpSpPr>
            <a:xfrm>
              <a:off x="5148810" y="5300259"/>
              <a:ext cx="571514" cy="499110"/>
              <a:chOff x="5148810" y="5300259"/>
              <a:chExt cx="571514" cy="499110"/>
            </a:xfrm>
          </p:grpSpPr>
          <p:sp>
            <p:nvSpPr>
              <p:cNvPr id="48" name="Freeform: Shape 7">
                <a:extLst>
                  <a:ext uri="{FF2B5EF4-FFF2-40B4-BE49-F238E27FC236}">
                    <a16:creationId xmlns:a16="http://schemas.microsoft.com/office/drawing/2014/main" id="{0A0051BC-139C-40C8-8811-F224E9EEB48B}"/>
                  </a:ext>
                </a:extLst>
              </p:cNvPr>
              <p:cNvSpPr/>
              <p:nvPr/>
            </p:nvSpPr>
            <p:spPr>
              <a:xfrm>
                <a:off x="5234549" y="5300259"/>
                <a:ext cx="171450" cy="171450"/>
              </a:xfrm>
              <a:custGeom>
                <a:avLst/>
                <a:gdLst>
                  <a:gd name="connsiteX0" fmla="*/ 171450 w 171450"/>
                  <a:gd name="connsiteY0" fmla="*/ 85725 h 171450"/>
                  <a:gd name="connsiteX1" fmla="*/ 85725 w 171450"/>
                  <a:gd name="connsiteY1" fmla="*/ 171450 h 171450"/>
                  <a:gd name="connsiteX2" fmla="*/ 0 w 171450"/>
                  <a:gd name="connsiteY2" fmla="*/ 85725 h 171450"/>
                  <a:gd name="connsiteX3" fmla="*/ 85725 w 171450"/>
                  <a:gd name="connsiteY3" fmla="*/ 0 h 171450"/>
                  <a:gd name="connsiteX4" fmla="*/ 171450 w 171450"/>
                  <a:gd name="connsiteY4" fmla="*/ 85725 h 171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450" h="171450">
                    <a:moveTo>
                      <a:pt x="171450" y="85725"/>
                    </a:moveTo>
                    <a:cubicBezTo>
                      <a:pt x="171450" y="133070"/>
                      <a:pt x="133070" y="171450"/>
                      <a:pt x="85725" y="171450"/>
                    </a:cubicBezTo>
                    <a:cubicBezTo>
                      <a:pt x="38380" y="171450"/>
                      <a:pt x="0" y="133070"/>
                      <a:pt x="0" y="85725"/>
                    </a:cubicBezTo>
                    <a:cubicBezTo>
                      <a:pt x="0" y="38380"/>
                      <a:pt x="38380" y="0"/>
                      <a:pt x="85725" y="0"/>
                    </a:cubicBezTo>
                    <a:cubicBezTo>
                      <a:pt x="133070" y="0"/>
                      <a:pt x="171450" y="38380"/>
                      <a:pt x="171450" y="85725"/>
                    </a:cubicBezTo>
                    <a:close/>
                  </a:path>
                </a:pathLst>
              </a:custGeom>
              <a:solidFill>
                <a:srgbClr val="000000"/>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49" name="Freeform: Shape 8">
                <a:extLst>
                  <a:ext uri="{FF2B5EF4-FFF2-40B4-BE49-F238E27FC236}">
                    <a16:creationId xmlns:a16="http://schemas.microsoft.com/office/drawing/2014/main" id="{C7BDAB8A-225E-45F3-97A3-EE5E69EC7A16}"/>
                  </a:ext>
                </a:extLst>
              </p:cNvPr>
              <p:cNvSpPr/>
              <p:nvPr/>
            </p:nvSpPr>
            <p:spPr>
              <a:xfrm>
                <a:off x="5377424" y="5627919"/>
                <a:ext cx="342900" cy="171450"/>
              </a:xfrm>
              <a:custGeom>
                <a:avLst/>
                <a:gdLst>
                  <a:gd name="connsiteX0" fmla="*/ 342900 w 342900"/>
                  <a:gd name="connsiteY0" fmla="*/ 171450 h 171450"/>
                  <a:gd name="connsiteX1" fmla="*/ 342900 w 342900"/>
                  <a:gd name="connsiteY1" fmla="*/ 85725 h 171450"/>
                  <a:gd name="connsiteX2" fmla="*/ 325755 w 342900"/>
                  <a:gd name="connsiteY2" fmla="*/ 51435 h 171450"/>
                  <a:gd name="connsiteX3" fmla="*/ 241935 w 342900"/>
                  <a:gd name="connsiteY3" fmla="*/ 11430 h 171450"/>
                  <a:gd name="connsiteX4" fmla="*/ 171450 w 342900"/>
                  <a:gd name="connsiteY4" fmla="*/ 0 h 171450"/>
                  <a:gd name="connsiteX5" fmla="*/ 100965 w 342900"/>
                  <a:gd name="connsiteY5" fmla="*/ 11430 h 171450"/>
                  <a:gd name="connsiteX6" fmla="*/ 17145 w 342900"/>
                  <a:gd name="connsiteY6" fmla="*/ 51435 h 171450"/>
                  <a:gd name="connsiteX7" fmla="*/ 0 w 342900"/>
                  <a:gd name="connsiteY7" fmla="*/ 85725 h 171450"/>
                  <a:gd name="connsiteX8" fmla="*/ 0 w 342900"/>
                  <a:gd name="connsiteY8" fmla="*/ 17145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2900" h="171450">
                    <a:moveTo>
                      <a:pt x="342900" y="171450"/>
                    </a:moveTo>
                    <a:lnTo>
                      <a:pt x="342900" y="85725"/>
                    </a:lnTo>
                    <a:cubicBezTo>
                      <a:pt x="343252" y="72153"/>
                      <a:pt x="336823" y="59297"/>
                      <a:pt x="325755" y="51435"/>
                    </a:cubicBezTo>
                    <a:cubicBezTo>
                      <a:pt x="301081" y="32123"/>
                      <a:pt x="272467" y="18466"/>
                      <a:pt x="241935" y="11430"/>
                    </a:cubicBezTo>
                    <a:cubicBezTo>
                      <a:pt x="219043" y="4548"/>
                      <a:pt x="195344" y="706"/>
                      <a:pt x="171450" y="0"/>
                    </a:cubicBezTo>
                    <a:cubicBezTo>
                      <a:pt x="147499" y="74"/>
                      <a:pt x="123712" y="3931"/>
                      <a:pt x="100965" y="11430"/>
                    </a:cubicBezTo>
                    <a:cubicBezTo>
                      <a:pt x="70866" y="19669"/>
                      <a:pt x="42481" y="33217"/>
                      <a:pt x="17145" y="51435"/>
                    </a:cubicBezTo>
                    <a:cubicBezTo>
                      <a:pt x="6399" y="59568"/>
                      <a:pt x="59" y="72248"/>
                      <a:pt x="0" y="85725"/>
                    </a:cubicBezTo>
                    <a:lnTo>
                      <a:pt x="0" y="171450"/>
                    </a:lnTo>
                    <a:close/>
                  </a:path>
                </a:pathLst>
              </a:custGeom>
              <a:solidFill>
                <a:srgbClr val="000000"/>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50" name="Freeform: Shape 9">
                <a:extLst>
                  <a:ext uri="{FF2B5EF4-FFF2-40B4-BE49-F238E27FC236}">
                    <a16:creationId xmlns:a16="http://schemas.microsoft.com/office/drawing/2014/main" id="{A41852ED-D1BF-44B0-A0B8-227CCF819EA5}"/>
                  </a:ext>
                </a:extLst>
              </p:cNvPr>
              <p:cNvSpPr/>
              <p:nvPr/>
            </p:nvSpPr>
            <p:spPr>
              <a:xfrm>
                <a:off x="5463149" y="5433609"/>
                <a:ext cx="171450" cy="161925"/>
              </a:xfrm>
              <a:custGeom>
                <a:avLst/>
                <a:gdLst>
                  <a:gd name="connsiteX0" fmla="*/ 171450 w 171450"/>
                  <a:gd name="connsiteY0" fmla="*/ 85725 h 161925"/>
                  <a:gd name="connsiteX1" fmla="*/ 85725 w 171450"/>
                  <a:gd name="connsiteY1" fmla="*/ 171450 h 161925"/>
                  <a:gd name="connsiteX2" fmla="*/ 0 w 171450"/>
                  <a:gd name="connsiteY2" fmla="*/ 85725 h 161925"/>
                  <a:gd name="connsiteX3" fmla="*/ 85725 w 171450"/>
                  <a:gd name="connsiteY3" fmla="*/ 0 h 161925"/>
                  <a:gd name="connsiteX4" fmla="*/ 171450 w 171450"/>
                  <a:gd name="connsiteY4" fmla="*/ 85725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450" h="161925">
                    <a:moveTo>
                      <a:pt x="171450" y="85725"/>
                    </a:moveTo>
                    <a:cubicBezTo>
                      <a:pt x="171450" y="133070"/>
                      <a:pt x="133070" y="171450"/>
                      <a:pt x="85725" y="171450"/>
                    </a:cubicBezTo>
                    <a:cubicBezTo>
                      <a:pt x="38380" y="171450"/>
                      <a:pt x="0" y="133070"/>
                      <a:pt x="0" y="85725"/>
                    </a:cubicBezTo>
                    <a:cubicBezTo>
                      <a:pt x="0" y="38380"/>
                      <a:pt x="38380" y="0"/>
                      <a:pt x="85725" y="0"/>
                    </a:cubicBezTo>
                    <a:cubicBezTo>
                      <a:pt x="133070" y="0"/>
                      <a:pt x="171450" y="38380"/>
                      <a:pt x="171450" y="85725"/>
                    </a:cubicBezTo>
                    <a:close/>
                  </a:path>
                </a:pathLst>
              </a:custGeom>
              <a:solidFill>
                <a:srgbClr val="000000"/>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51" name="Freeform: Shape 10">
                <a:extLst>
                  <a:ext uri="{FF2B5EF4-FFF2-40B4-BE49-F238E27FC236}">
                    <a16:creationId xmlns:a16="http://schemas.microsoft.com/office/drawing/2014/main" id="{23AEDEFB-BF6C-4E58-A7F9-7DF4CD40082A}"/>
                  </a:ext>
                </a:extLst>
              </p:cNvPr>
              <p:cNvSpPr/>
              <p:nvPr/>
            </p:nvSpPr>
            <p:spPr>
              <a:xfrm>
                <a:off x="5148810" y="5494569"/>
                <a:ext cx="304800" cy="171450"/>
              </a:xfrm>
              <a:custGeom>
                <a:avLst/>
                <a:gdLst>
                  <a:gd name="connsiteX0" fmla="*/ 222899 w 304800"/>
                  <a:gd name="connsiteY0" fmla="*/ 154305 h 171450"/>
                  <a:gd name="connsiteX1" fmla="*/ 222899 w 304800"/>
                  <a:gd name="connsiteY1" fmla="*/ 154305 h 171450"/>
                  <a:gd name="connsiteX2" fmla="*/ 310529 w 304800"/>
                  <a:gd name="connsiteY2" fmla="*/ 110490 h 171450"/>
                  <a:gd name="connsiteX3" fmla="*/ 276239 w 304800"/>
                  <a:gd name="connsiteY3" fmla="*/ 26670 h 171450"/>
                  <a:gd name="connsiteX4" fmla="*/ 276239 w 304800"/>
                  <a:gd name="connsiteY4" fmla="*/ 22860 h 171450"/>
                  <a:gd name="connsiteX5" fmla="*/ 241949 w 304800"/>
                  <a:gd name="connsiteY5" fmla="*/ 11430 h 171450"/>
                  <a:gd name="connsiteX6" fmla="*/ 171464 w 304800"/>
                  <a:gd name="connsiteY6" fmla="*/ 0 h 171450"/>
                  <a:gd name="connsiteX7" fmla="*/ 100979 w 304800"/>
                  <a:gd name="connsiteY7" fmla="*/ 11430 h 171450"/>
                  <a:gd name="connsiteX8" fmla="*/ 17159 w 304800"/>
                  <a:gd name="connsiteY8" fmla="*/ 51435 h 171450"/>
                  <a:gd name="connsiteX9" fmla="*/ 14 w 304800"/>
                  <a:gd name="connsiteY9" fmla="*/ 85725 h 171450"/>
                  <a:gd name="connsiteX10" fmla="*/ 14 w 304800"/>
                  <a:gd name="connsiteY10" fmla="*/ 171450 h 171450"/>
                  <a:gd name="connsiteX11" fmla="*/ 205754 w 304800"/>
                  <a:gd name="connsiteY11" fmla="*/ 171450 h 171450"/>
                  <a:gd name="connsiteX12" fmla="*/ 222899 w 304800"/>
                  <a:gd name="connsiteY12" fmla="*/ 154305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4800" h="171450">
                    <a:moveTo>
                      <a:pt x="222899" y="154305"/>
                    </a:moveTo>
                    <a:lnTo>
                      <a:pt x="222899" y="154305"/>
                    </a:lnTo>
                    <a:cubicBezTo>
                      <a:pt x="249644" y="135218"/>
                      <a:pt x="279211" y="120434"/>
                      <a:pt x="310529" y="110490"/>
                    </a:cubicBezTo>
                    <a:cubicBezTo>
                      <a:pt x="288868" y="87919"/>
                      <a:pt x="276608" y="57951"/>
                      <a:pt x="276239" y="26670"/>
                    </a:cubicBezTo>
                    <a:lnTo>
                      <a:pt x="276239" y="22860"/>
                    </a:lnTo>
                    <a:cubicBezTo>
                      <a:pt x="265111" y="18198"/>
                      <a:pt x="253648" y="14377"/>
                      <a:pt x="241949" y="11430"/>
                    </a:cubicBezTo>
                    <a:cubicBezTo>
                      <a:pt x="219056" y="4548"/>
                      <a:pt x="195358" y="705"/>
                      <a:pt x="171464" y="0"/>
                    </a:cubicBezTo>
                    <a:cubicBezTo>
                      <a:pt x="147513" y="73"/>
                      <a:pt x="123725" y="3931"/>
                      <a:pt x="100979" y="11430"/>
                    </a:cubicBezTo>
                    <a:cubicBezTo>
                      <a:pt x="71185" y="20474"/>
                      <a:pt x="42928" y="33960"/>
                      <a:pt x="17159" y="51435"/>
                    </a:cubicBezTo>
                    <a:cubicBezTo>
                      <a:pt x="6091" y="59297"/>
                      <a:pt x="-338" y="72153"/>
                      <a:pt x="14" y="85725"/>
                    </a:cubicBezTo>
                    <a:lnTo>
                      <a:pt x="14" y="171450"/>
                    </a:lnTo>
                    <a:lnTo>
                      <a:pt x="205754" y="171450"/>
                    </a:lnTo>
                    <a:cubicBezTo>
                      <a:pt x="210476" y="164823"/>
                      <a:pt x="216271" y="159028"/>
                      <a:pt x="222899" y="154305"/>
                    </a:cubicBezTo>
                    <a:close/>
                  </a:path>
                </a:pathLst>
              </a:custGeom>
              <a:solidFill>
                <a:srgbClr val="000000"/>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grpSp>
      </p:grpSp>
      <p:sp>
        <p:nvSpPr>
          <p:cNvPr id="24" name="Content Placeholder 7">
            <a:extLst>
              <a:ext uri="{FF2B5EF4-FFF2-40B4-BE49-F238E27FC236}">
                <a16:creationId xmlns:a16="http://schemas.microsoft.com/office/drawing/2014/main" id="{00D36EEC-3259-4634-A321-60755723CBC2}"/>
              </a:ext>
            </a:extLst>
          </p:cNvPr>
          <p:cNvSpPr/>
          <p:nvPr/>
        </p:nvSpPr>
        <p:spPr>
          <a:xfrm>
            <a:off x="2751551" y="4603887"/>
            <a:ext cx="5236335" cy="757130"/>
          </a:xfrm>
          <a:prstGeom prst="rect">
            <a:avLst/>
          </a:prstGeom>
        </p:spPr>
        <p:txBody>
          <a:bodyPr wrap="square">
            <a:spAutoFit/>
          </a:bodyPr>
          <a:lstStyle/>
          <a:p>
            <a:pPr>
              <a:lnSpc>
                <a:spcPct val="90000"/>
              </a:lnSpc>
            </a:pPr>
            <a:r>
              <a:rPr lang="en-US" sz="2400" dirty="0">
                <a:latin typeface="Cambria" panose="02040503050406030204" pitchFamily="18" charset="0"/>
                <a:ea typeface="Cambria" panose="02040503050406030204" pitchFamily="18" charset="0"/>
              </a:rPr>
              <a:t>Requires self governance by Project Teams</a:t>
            </a:r>
          </a:p>
        </p:txBody>
      </p:sp>
      <p:grpSp>
        <p:nvGrpSpPr>
          <p:cNvPr id="5" name="Group 8" descr="Icon of Clock">
            <a:extLst>
              <a:ext uri="{FF2B5EF4-FFF2-40B4-BE49-F238E27FC236}">
                <a16:creationId xmlns:a16="http://schemas.microsoft.com/office/drawing/2014/main" id="{424C473B-EB4E-40F7-BFE7-B0A53C5D5EE1}"/>
              </a:ext>
            </a:extLst>
          </p:cNvPr>
          <p:cNvGrpSpPr/>
          <p:nvPr/>
        </p:nvGrpSpPr>
        <p:grpSpPr>
          <a:xfrm>
            <a:off x="598086" y="3672651"/>
            <a:ext cx="723900" cy="723900"/>
            <a:chOff x="621152" y="3872564"/>
            <a:chExt cx="723900" cy="723900"/>
          </a:xfrm>
        </p:grpSpPr>
        <p:grpSp>
          <p:nvGrpSpPr>
            <p:cNvPr id="54" name="Graphic 38" descr="Clock">
              <a:extLst>
                <a:ext uri="{FF2B5EF4-FFF2-40B4-BE49-F238E27FC236}">
                  <a16:creationId xmlns:a16="http://schemas.microsoft.com/office/drawing/2014/main" id="{B7CCD4FB-F1AA-4C10-8428-F8994824D84D}"/>
                </a:ext>
              </a:extLst>
            </p:cNvPr>
            <p:cNvGrpSpPr/>
            <p:nvPr/>
          </p:nvGrpSpPr>
          <p:grpSpPr>
            <a:xfrm>
              <a:off x="621152" y="3872564"/>
              <a:ext cx="723900" cy="723900"/>
              <a:chOff x="1695910" y="4539952"/>
              <a:chExt cx="723900" cy="723900"/>
            </a:xfrm>
          </p:grpSpPr>
          <p:sp>
            <p:nvSpPr>
              <p:cNvPr id="55" name="Freeform: Shape 8">
                <a:extLst>
                  <a:ext uri="{FF2B5EF4-FFF2-40B4-BE49-F238E27FC236}">
                    <a16:creationId xmlns:a16="http://schemas.microsoft.com/office/drawing/2014/main" id="{6673DC60-5C0C-4C3E-A92F-C41E3FF43265}"/>
                  </a:ext>
                </a:extLst>
              </p:cNvPr>
              <p:cNvSpPr/>
              <p:nvPr/>
            </p:nvSpPr>
            <p:spPr>
              <a:xfrm>
                <a:off x="1695910" y="4539952"/>
                <a:ext cx="723900" cy="723900"/>
              </a:xfrm>
              <a:custGeom>
                <a:avLst/>
                <a:gdLst>
                  <a:gd name="connsiteX0" fmla="*/ 361950 w 723900"/>
                  <a:gd name="connsiteY0" fmla="*/ 666750 h 723900"/>
                  <a:gd name="connsiteX1" fmla="*/ 57150 w 723900"/>
                  <a:gd name="connsiteY1" fmla="*/ 361950 h 723900"/>
                  <a:gd name="connsiteX2" fmla="*/ 361950 w 723900"/>
                  <a:gd name="connsiteY2" fmla="*/ 57150 h 723900"/>
                  <a:gd name="connsiteX3" fmla="*/ 666750 w 723900"/>
                  <a:gd name="connsiteY3" fmla="*/ 361950 h 723900"/>
                  <a:gd name="connsiteX4" fmla="*/ 361950 w 723900"/>
                  <a:gd name="connsiteY4" fmla="*/ 666750 h 723900"/>
                  <a:gd name="connsiteX5" fmla="*/ 361950 w 723900"/>
                  <a:gd name="connsiteY5" fmla="*/ 0 h 723900"/>
                  <a:gd name="connsiteX6" fmla="*/ 0 w 723900"/>
                  <a:gd name="connsiteY6" fmla="*/ 361950 h 723900"/>
                  <a:gd name="connsiteX7" fmla="*/ 361950 w 723900"/>
                  <a:gd name="connsiteY7" fmla="*/ 723900 h 723900"/>
                  <a:gd name="connsiteX8" fmla="*/ 723900 w 723900"/>
                  <a:gd name="connsiteY8" fmla="*/ 361950 h 723900"/>
                  <a:gd name="connsiteX9" fmla="*/ 361950 w 723900"/>
                  <a:gd name="connsiteY9" fmla="*/ 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3900" h="723900">
                    <a:moveTo>
                      <a:pt x="361950" y="666750"/>
                    </a:moveTo>
                    <a:cubicBezTo>
                      <a:pt x="194310" y="666750"/>
                      <a:pt x="57150" y="529590"/>
                      <a:pt x="57150" y="361950"/>
                    </a:cubicBezTo>
                    <a:cubicBezTo>
                      <a:pt x="57150" y="194310"/>
                      <a:pt x="194310" y="57150"/>
                      <a:pt x="361950" y="57150"/>
                    </a:cubicBezTo>
                    <a:cubicBezTo>
                      <a:pt x="529590" y="57150"/>
                      <a:pt x="666750" y="194310"/>
                      <a:pt x="666750" y="361950"/>
                    </a:cubicBezTo>
                    <a:cubicBezTo>
                      <a:pt x="666750" y="529590"/>
                      <a:pt x="529590" y="666750"/>
                      <a:pt x="361950" y="666750"/>
                    </a:cubicBezTo>
                    <a:close/>
                    <a:moveTo>
                      <a:pt x="361950" y="0"/>
                    </a:moveTo>
                    <a:cubicBezTo>
                      <a:pt x="161925" y="0"/>
                      <a:pt x="0" y="161925"/>
                      <a:pt x="0" y="361950"/>
                    </a:cubicBezTo>
                    <a:cubicBezTo>
                      <a:pt x="0" y="561975"/>
                      <a:pt x="161925" y="723900"/>
                      <a:pt x="361950" y="723900"/>
                    </a:cubicBezTo>
                    <a:cubicBezTo>
                      <a:pt x="561975" y="723900"/>
                      <a:pt x="723900" y="561975"/>
                      <a:pt x="723900" y="361950"/>
                    </a:cubicBezTo>
                    <a:cubicBezTo>
                      <a:pt x="723900" y="161925"/>
                      <a:pt x="561975" y="0"/>
                      <a:pt x="361950" y="0"/>
                    </a:cubicBezTo>
                    <a:close/>
                  </a:path>
                </a:pathLst>
              </a:custGeom>
              <a:solidFill>
                <a:srgbClr val="000000"/>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56" name="Freeform: Shape 9">
                <a:extLst>
                  <a:ext uri="{FF2B5EF4-FFF2-40B4-BE49-F238E27FC236}">
                    <a16:creationId xmlns:a16="http://schemas.microsoft.com/office/drawing/2014/main" id="{FD12636F-018D-49A4-9145-614C29B8475B}"/>
                  </a:ext>
                </a:extLst>
              </p:cNvPr>
              <p:cNvSpPr/>
              <p:nvPr/>
            </p:nvSpPr>
            <p:spPr>
              <a:xfrm>
                <a:off x="2038810" y="4635202"/>
                <a:ext cx="38100" cy="38100"/>
              </a:xfrm>
              <a:custGeom>
                <a:avLst/>
                <a:gdLst>
                  <a:gd name="connsiteX0" fmla="*/ 38100 w 38100"/>
                  <a:gd name="connsiteY0" fmla="*/ 19050 h 38100"/>
                  <a:gd name="connsiteX1" fmla="*/ 19050 w 38100"/>
                  <a:gd name="connsiteY1" fmla="*/ 38100 h 38100"/>
                  <a:gd name="connsiteX2" fmla="*/ 0 w 38100"/>
                  <a:gd name="connsiteY2" fmla="*/ 19050 h 38100"/>
                  <a:gd name="connsiteX3" fmla="*/ 19050 w 38100"/>
                  <a:gd name="connsiteY3" fmla="*/ 0 h 38100"/>
                  <a:gd name="connsiteX4" fmla="*/ 38100 w 38100"/>
                  <a:gd name="connsiteY4" fmla="*/ 19050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 h="38100">
                    <a:moveTo>
                      <a:pt x="38100" y="19050"/>
                    </a:moveTo>
                    <a:cubicBezTo>
                      <a:pt x="38100" y="29571"/>
                      <a:pt x="29571" y="38100"/>
                      <a:pt x="19050" y="38100"/>
                    </a:cubicBezTo>
                    <a:cubicBezTo>
                      <a:pt x="8529" y="38100"/>
                      <a:pt x="0" y="29571"/>
                      <a:pt x="0" y="19050"/>
                    </a:cubicBezTo>
                    <a:cubicBezTo>
                      <a:pt x="0" y="8529"/>
                      <a:pt x="8529" y="0"/>
                      <a:pt x="19050" y="0"/>
                    </a:cubicBezTo>
                    <a:cubicBezTo>
                      <a:pt x="29571" y="0"/>
                      <a:pt x="38100" y="8529"/>
                      <a:pt x="38100" y="19050"/>
                    </a:cubicBezTo>
                    <a:close/>
                  </a:path>
                </a:pathLst>
              </a:custGeom>
              <a:solidFill>
                <a:srgbClr val="000000"/>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57" name="Freeform: Shape 10">
                <a:extLst>
                  <a:ext uri="{FF2B5EF4-FFF2-40B4-BE49-F238E27FC236}">
                    <a16:creationId xmlns:a16="http://schemas.microsoft.com/office/drawing/2014/main" id="{5EA32F2D-17EF-4D1D-9D45-7117FE50E096}"/>
                  </a:ext>
                </a:extLst>
              </p:cNvPr>
              <p:cNvSpPr/>
              <p:nvPr/>
            </p:nvSpPr>
            <p:spPr>
              <a:xfrm>
                <a:off x="2038810" y="5130502"/>
                <a:ext cx="38100" cy="38100"/>
              </a:xfrm>
              <a:custGeom>
                <a:avLst/>
                <a:gdLst>
                  <a:gd name="connsiteX0" fmla="*/ 38100 w 38100"/>
                  <a:gd name="connsiteY0" fmla="*/ 19050 h 38100"/>
                  <a:gd name="connsiteX1" fmla="*/ 19050 w 38100"/>
                  <a:gd name="connsiteY1" fmla="*/ 38100 h 38100"/>
                  <a:gd name="connsiteX2" fmla="*/ 0 w 38100"/>
                  <a:gd name="connsiteY2" fmla="*/ 19050 h 38100"/>
                  <a:gd name="connsiteX3" fmla="*/ 19050 w 38100"/>
                  <a:gd name="connsiteY3" fmla="*/ 0 h 38100"/>
                  <a:gd name="connsiteX4" fmla="*/ 38100 w 38100"/>
                  <a:gd name="connsiteY4" fmla="*/ 19050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 h="38100">
                    <a:moveTo>
                      <a:pt x="38100" y="19050"/>
                    </a:moveTo>
                    <a:cubicBezTo>
                      <a:pt x="38100" y="29571"/>
                      <a:pt x="29571" y="38100"/>
                      <a:pt x="19050" y="38100"/>
                    </a:cubicBezTo>
                    <a:cubicBezTo>
                      <a:pt x="8529" y="38100"/>
                      <a:pt x="0" y="29571"/>
                      <a:pt x="0" y="19050"/>
                    </a:cubicBezTo>
                    <a:cubicBezTo>
                      <a:pt x="0" y="8529"/>
                      <a:pt x="8529" y="0"/>
                      <a:pt x="19050" y="0"/>
                    </a:cubicBezTo>
                    <a:cubicBezTo>
                      <a:pt x="29571" y="0"/>
                      <a:pt x="38100" y="8529"/>
                      <a:pt x="38100" y="19050"/>
                    </a:cubicBezTo>
                    <a:close/>
                  </a:path>
                </a:pathLst>
              </a:custGeom>
              <a:solidFill>
                <a:srgbClr val="000000"/>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58" name="Freeform: Shape 11">
                <a:extLst>
                  <a:ext uri="{FF2B5EF4-FFF2-40B4-BE49-F238E27FC236}">
                    <a16:creationId xmlns:a16="http://schemas.microsoft.com/office/drawing/2014/main" id="{40DA35D2-6E66-4E82-857E-3E9AE0134A3A}"/>
                  </a:ext>
                </a:extLst>
              </p:cNvPr>
              <p:cNvSpPr/>
              <p:nvPr/>
            </p:nvSpPr>
            <p:spPr>
              <a:xfrm>
                <a:off x="1791160" y="4882852"/>
                <a:ext cx="38100" cy="38100"/>
              </a:xfrm>
              <a:custGeom>
                <a:avLst/>
                <a:gdLst>
                  <a:gd name="connsiteX0" fmla="*/ 38100 w 38100"/>
                  <a:gd name="connsiteY0" fmla="*/ 19050 h 38100"/>
                  <a:gd name="connsiteX1" fmla="*/ 19050 w 38100"/>
                  <a:gd name="connsiteY1" fmla="*/ 38100 h 38100"/>
                  <a:gd name="connsiteX2" fmla="*/ 0 w 38100"/>
                  <a:gd name="connsiteY2" fmla="*/ 19050 h 38100"/>
                  <a:gd name="connsiteX3" fmla="*/ 19050 w 38100"/>
                  <a:gd name="connsiteY3" fmla="*/ 0 h 38100"/>
                  <a:gd name="connsiteX4" fmla="*/ 38100 w 38100"/>
                  <a:gd name="connsiteY4" fmla="*/ 19050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 h="38100">
                    <a:moveTo>
                      <a:pt x="38100" y="19050"/>
                    </a:moveTo>
                    <a:cubicBezTo>
                      <a:pt x="38100" y="29571"/>
                      <a:pt x="29571" y="38100"/>
                      <a:pt x="19050" y="38100"/>
                    </a:cubicBezTo>
                    <a:cubicBezTo>
                      <a:pt x="8529" y="38100"/>
                      <a:pt x="0" y="29571"/>
                      <a:pt x="0" y="19050"/>
                    </a:cubicBezTo>
                    <a:cubicBezTo>
                      <a:pt x="0" y="8529"/>
                      <a:pt x="8529" y="0"/>
                      <a:pt x="19050" y="0"/>
                    </a:cubicBezTo>
                    <a:cubicBezTo>
                      <a:pt x="29571" y="0"/>
                      <a:pt x="38100" y="8529"/>
                      <a:pt x="38100" y="19050"/>
                    </a:cubicBezTo>
                    <a:close/>
                  </a:path>
                </a:pathLst>
              </a:custGeom>
              <a:solidFill>
                <a:srgbClr val="000000"/>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59" name="Freeform: Shape 12">
                <a:extLst>
                  <a:ext uri="{FF2B5EF4-FFF2-40B4-BE49-F238E27FC236}">
                    <a16:creationId xmlns:a16="http://schemas.microsoft.com/office/drawing/2014/main" id="{AAC0C004-0FBF-467A-AB2F-140442F64763}"/>
                  </a:ext>
                </a:extLst>
              </p:cNvPr>
              <p:cNvSpPr/>
              <p:nvPr/>
            </p:nvSpPr>
            <p:spPr>
              <a:xfrm>
                <a:off x="2286460" y="4882852"/>
                <a:ext cx="38100" cy="38100"/>
              </a:xfrm>
              <a:custGeom>
                <a:avLst/>
                <a:gdLst>
                  <a:gd name="connsiteX0" fmla="*/ 38100 w 38100"/>
                  <a:gd name="connsiteY0" fmla="*/ 19050 h 38100"/>
                  <a:gd name="connsiteX1" fmla="*/ 19050 w 38100"/>
                  <a:gd name="connsiteY1" fmla="*/ 38100 h 38100"/>
                  <a:gd name="connsiteX2" fmla="*/ 0 w 38100"/>
                  <a:gd name="connsiteY2" fmla="*/ 19050 h 38100"/>
                  <a:gd name="connsiteX3" fmla="*/ 19050 w 38100"/>
                  <a:gd name="connsiteY3" fmla="*/ 0 h 38100"/>
                  <a:gd name="connsiteX4" fmla="*/ 38100 w 38100"/>
                  <a:gd name="connsiteY4" fmla="*/ 19050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 h="38100">
                    <a:moveTo>
                      <a:pt x="38100" y="19050"/>
                    </a:moveTo>
                    <a:cubicBezTo>
                      <a:pt x="38100" y="29571"/>
                      <a:pt x="29571" y="38100"/>
                      <a:pt x="19050" y="38100"/>
                    </a:cubicBezTo>
                    <a:cubicBezTo>
                      <a:pt x="8529" y="38100"/>
                      <a:pt x="0" y="29571"/>
                      <a:pt x="0" y="19050"/>
                    </a:cubicBezTo>
                    <a:cubicBezTo>
                      <a:pt x="0" y="8529"/>
                      <a:pt x="8529" y="0"/>
                      <a:pt x="19050" y="0"/>
                    </a:cubicBezTo>
                    <a:cubicBezTo>
                      <a:pt x="29571" y="0"/>
                      <a:pt x="38100" y="8529"/>
                      <a:pt x="38100" y="19050"/>
                    </a:cubicBezTo>
                    <a:close/>
                  </a:path>
                </a:pathLst>
              </a:custGeom>
              <a:solidFill>
                <a:srgbClr val="000000"/>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grpSp>
        <p:sp>
          <p:nvSpPr>
            <p:cNvPr id="60" name="Freeform: Shape 13">
              <a:extLst>
                <a:ext uri="{FF2B5EF4-FFF2-40B4-BE49-F238E27FC236}">
                  <a16:creationId xmlns:a16="http://schemas.microsoft.com/office/drawing/2014/main" id="{841D3CA1-9FB5-45ED-999A-B55C8621CA80}"/>
                </a:ext>
              </a:extLst>
            </p:cNvPr>
            <p:cNvSpPr/>
            <p:nvPr/>
          </p:nvSpPr>
          <p:spPr>
            <a:xfrm flipH="1">
              <a:off x="850164" y="4086876"/>
              <a:ext cx="156682" cy="333375"/>
            </a:xfrm>
            <a:custGeom>
              <a:avLst/>
              <a:gdLst>
                <a:gd name="connsiteX0" fmla="*/ 38100 w 161925"/>
                <a:gd name="connsiteY0" fmla="*/ 0 h 333375"/>
                <a:gd name="connsiteX1" fmla="*/ 0 w 161925"/>
                <a:gd name="connsiteY1" fmla="*/ 0 h 333375"/>
                <a:gd name="connsiteX2" fmla="*/ 0 w 161925"/>
                <a:gd name="connsiteY2" fmla="*/ 190500 h 333375"/>
                <a:gd name="connsiteX3" fmla="*/ 5715 w 161925"/>
                <a:gd name="connsiteY3" fmla="*/ 203835 h 333375"/>
                <a:gd name="connsiteX4" fmla="*/ 140018 w 161925"/>
                <a:gd name="connsiteY4" fmla="*/ 338138 h 333375"/>
                <a:gd name="connsiteX5" fmla="*/ 166688 w 161925"/>
                <a:gd name="connsiteY5" fmla="*/ 311468 h 333375"/>
                <a:gd name="connsiteX6" fmla="*/ 38100 w 161925"/>
                <a:gd name="connsiteY6" fmla="*/ 182880 h 333375"/>
                <a:gd name="connsiteX7" fmla="*/ 38100 w 161925"/>
                <a:gd name="connsiteY7" fmla="*/ 0 h 333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1925" h="333375">
                  <a:moveTo>
                    <a:pt x="38100" y="0"/>
                  </a:moveTo>
                  <a:lnTo>
                    <a:pt x="0" y="0"/>
                  </a:lnTo>
                  <a:lnTo>
                    <a:pt x="0" y="190500"/>
                  </a:lnTo>
                  <a:cubicBezTo>
                    <a:pt x="0" y="196215"/>
                    <a:pt x="1905" y="200977"/>
                    <a:pt x="5715" y="203835"/>
                  </a:cubicBezTo>
                  <a:lnTo>
                    <a:pt x="140018" y="338138"/>
                  </a:lnTo>
                  <a:lnTo>
                    <a:pt x="166688" y="311468"/>
                  </a:lnTo>
                  <a:lnTo>
                    <a:pt x="38100" y="182880"/>
                  </a:lnTo>
                  <a:lnTo>
                    <a:pt x="38100" y="0"/>
                  </a:lnTo>
                  <a:close/>
                </a:path>
              </a:pathLst>
            </a:custGeom>
            <a:solidFill>
              <a:srgbClr val="000000"/>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grpSp>
      <p:pic>
        <p:nvPicPr>
          <p:cNvPr id="53" name="Picture 9" descr="Icon of Pencil">
            <a:extLst>
              <a:ext uri="{FF2B5EF4-FFF2-40B4-BE49-F238E27FC236}">
                <a16:creationId xmlns:a16="http://schemas.microsoft.com/office/drawing/2014/main" id="{AA8E6DC8-CB81-4836-B8C4-B4897AB2D05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921649" y="4161548"/>
            <a:ext cx="457200" cy="457200"/>
          </a:xfrm>
          <a:prstGeom prst="rect">
            <a:avLst/>
          </a:prstGeom>
        </p:spPr>
      </p:pic>
      <p:pic>
        <p:nvPicPr>
          <p:cNvPr id="52" name="Picture 10" descr="Icon of Open book">
            <a:extLst>
              <a:ext uri="{FF2B5EF4-FFF2-40B4-BE49-F238E27FC236}">
                <a16:creationId xmlns:a16="http://schemas.microsoft.com/office/drawing/2014/main" id="{B661BFF5-B356-477C-9C96-D8B6E8C09F46}"/>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162685" y="4732136"/>
            <a:ext cx="668510" cy="668510"/>
          </a:xfrm>
          <a:prstGeom prst="rect">
            <a:avLst/>
          </a:prstGeom>
        </p:spPr>
      </p:pic>
      <p:sp>
        <p:nvSpPr>
          <p:cNvPr id="26" name="Content Placeholder 12">
            <a:extLst>
              <a:ext uri="{FF2B5EF4-FFF2-40B4-BE49-F238E27FC236}">
                <a16:creationId xmlns:a16="http://schemas.microsoft.com/office/drawing/2014/main" id="{931C276D-8F18-4692-A6F2-F8F4AEA9F05A}"/>
              </a:ext>
            </a:extLst>
          </p:cNvPr>
          <p:cNvSpPr/>
          <p:nvPr/>
        </p:nvSpPr>
        <p:spPr>
          <a:xfrm>
            <a:off x="2743200" y="3633018"/>
            <a:ext cx="4953000" cy="757130"/>
          </a:xfrm>
          <a:prstGeom prst="rect">
            <a:avLst/>
          </a:prstGeom>
        </p:spPr>
        <p:txBody>
          <a:bodyPr wrap="square">
            <a:spAutoFit/>
          </a:bodyPr>
          <a:lstStyle/>
          <a:p>
            <a:pPr>
              <a:lnSpc>
                <a:spcPct val="90000"/>
              </a:lnSpc>
            </a:pPr>
            <a:r>
              <a:rPr lang="en-US" sz="2400" dirty="0">
                <a:latin typeface="Cambria" panose="02040503050406030204" pitchFamily="18" charset="0"/>
                <a:ea typeface="Cambria" panose="02040503050406030204" pitchFamily="18" charset="0"/>
              </a:rPr>
              <a:t>Provides minimal disruption to the system development process</a:t>
            </a:r>
          </a:p>
        </p:txBody>
      </p:sp>
      <p:sp>
        <p:nvSpPr>
          <p:cNvPr id="3" name="Slide Number Placeholder 14"/>
          <p:cNvSpPr>
            <a:spLocks noGrp="1"/>
          </p:cNvSpPr>
          <p:nvPr>
            <p:ph type="sldNum" sz="quarter" idx="12"/>
          </p:nvPr>
        </p:nvSpPr>
        <p:spPr/>
        <p:txBody>
          <a:bodyPr/>
          <a:lstStyle/>
          <a:p>
            <a:fld id="{C5971247-108F-4781-8913-319514F6F075}" type="slidenum">
              <a:rPr lang="en-US" smtClean="0"/>
              <a:t>4</a:t>
            </a:fld>
            <a:endParaRPr lang="en-US" dirty="0"/>
          </a:p>
        </p:txBody>
      </p:sp>
      <p:cxnSp>
        <p:nvCxnSpPr>
          <p:cNvPr id="62" name="Straight Connector 15" title=".">
            <a:extLst>
              <a:ext uri="{FF2B5EF4-FFF2-40B4-BE49-F238E27FC236}">
                <a16:creationId xmlns:a16="http://schemas.microsoft.com/office/drawing/2014/main" id="{D38198BD-6160-42D8-92D5-2E27FBE983B7}"/>
              </a:ext>
              <a:ext uri="{C183D7F6-B498-43B3-948B-1728B52AA6E4}">
                <adec:decorative xmlns:adec="http://schemas.microsoft.com/office/drawing/2017/decorative" val="1"/>
              </a:ext>
            </a:extLst>
          </p:cNvPr>
          <p:cNvCxnSpPr/>
          <p:nvPr/>
        </p:nvCxnSpPr>
        <p:spPr>
          <a:xfrm>
            <a:off x="2819400" y="2667000"/>
            <a:ext cx="487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17" title=".">
            <a:extLst>
              <a:ext uri="{FF2B5EF4-FFF2-40B4-BE49-F238E27FC236}">
                <a16:creationId xmlns:a16="http://schemas.microsoft.com/office/drawing/2014/main" id="{B07CCAAF-BB6B-4167-9153-E320F5DF9286}"/>
              </a:ext>
              <a:ext uri="{C183D7F6-B498-43B3-948B-1728B52AA6E4}">
                <adec:decorative xmlns:adec="http://schemas.microsoft.com/office/drawing/2017/decorative" val="1"/>
              </a:ext>
            </a:extLst>
          </p:cNvPr>
          <p:cNvCxnSpPr/>
          <p:nvPr/>
        </p:nvCxnSpPr>
        <p:spPr>
          <a:xfrm>
            <a:off x="2819400" y="3581400"/>
            <a:ext cx="487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15" title=".">
            <a:extLst>
              <a:ext uri="{FF2B5EF4-FFF2-40B4-BE49-F238E27FC236}">
                <a16:creationId xmlns:a16="http://schemas.microsoft.com/office/drawing/2014/main" id="{D38198BD-6160-42D8-92D5-2E27FBE983B7}"/>
              </a:ext>
              <a:ext uri="{C183D7F6-B498-43B3-948B-1728B52AA6E4}">
                <adec:decorative xmlns:adec="http://schemas.microsoft.com/office/drawing/2017/decorative" val="1"/>
              </a:ext>
            </a:extLst>
          </p:cNvPr>
          <p:cNvCxnSpPr/>
          <p:nvPr/>
        </p:nvCxnSpPr>
        <p:spPr>
          <a:xfrm>
            <a:off x="2819400" y="4551840"/>
            <a:ext cx="487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Content Placeholder 7">
            <a:extLst>
              <a:ext uri="{FF2B5EF4-FFF2-40B4-BE49-F238E27FC236}">
                <a16:creationId xmlns:a16="http://schemas.microsoft.com/office/drawing/2014/main" id="{00D36EEC-3259-4634-A321-60755723CBC2}"/>
              </a:ext>
            </a:extLst>
          </p:cNvPr>
          <p:cNvSpPr/>
          <p:nvPr/>
        </p:nvSpPr>
        <p:spPr>
          <a:xfrm>
            <a:off x="2743200" y="2753018"/>
            <a:ext cx="5236335" cy="757130"/>
          </a:xfrm>
          <a:prstGeom prst="rect">
            <a:avLst/>
          </a:prstGeom>
        </p:spPr>
        <p:txBody>
          <a:bodyPr wrap="square">
            <a:spAutoFit/>
          </a:bodyPr>
          <a:lstStyle/>
          <a:p>
            <a:pPr>
              <a:lnSpc>
                <a:spcPct val="90000"/>
              </a:lnSpc>
            </a:pPr>
            <a:r>
              <a:rPr lang="en-US" sz="2400" dirty="0">
                <a:latin typeface="Cambria" panose="02040503050406030204" pitchFamily="18" charset="0"/>
                <a:ea typeface="Cambria" panose="02040503050406030204" pitchFamily="18" charset="0"/>
              </a:rPr>
              <a:t>Applies situational governance reviews instead of gate reviews</a:t>
            </a:r>
          </a:p>
        </p:txBody>
      </p:sp>
      <p:sp>
        <p:nvSpPr>
          <p:cNvPr id="34" name="Content Placeholder 13" descr="Governance through Enablement">
            <a:extLst>
              <a:ext uri="{FF2B5EF4-FFF2-40B4-BE49-F238E27FC236}">
                <a16:creationId xmlns:a16="http://schemas.microsoft.com/office/drawing/2014/main" id="{0FC4CE37-E3DC-4594-B296-21D738875C13}"/>
              </a:ext>
            </a:extLst>
          </p:cNvPr>
          <p:cNvSpPr/>
          <p:nvPr/>
        </p:nvSpPr>
        <p:spPr>
          <a:xfrm rot="5400000">
            <a:off x="4319373" y="2123016"/>
            <a:ext cx="570308" cy="8058807"/>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2400" dirty="0">
                <a:solidFill>
                  <a:schemeClr val="tx1"/>
                </a:solidFill>
                <a:latin typeface="Cambria" panose="02040503050406030204" pitchFamily="18" charset="0"/>
                <a:ea typeface="Cambria" panose="02040503050406030204" pitchFamily="18" charset="0"/>
              </a:rPr>
              <a:t>Project Team Responsibility</a:t>
            </a:r>
          </a:p>
        </p:txBody>
      </p:sp>
      <p:sp>
        <p:nvSpPr>
          <p:cNvPr id="35" name="Content Placeholder 3">
            <a:extLst>
              <a:ext uri="{FF2B5EF4-FFF2-40B4-BE49-F238E27FC236}">
                <a16:creationId xmlns:a16="http://schemas.microsoft.com/office/drawing/2014/main" id="{788B50B6-0A0D-4347-B60D-FC31EBF1FB2E}"/>
              </a:ext>
            </a:extLst>
          </p:cNvPr>
          <p:cNvSpPr txBox="1"/>
          <p:nvPr/>
        </p:nvSpPr>
        <p:spPr>
          <a:xfrm>
            <a:off x="2096013" y="1458900"/>
            <a:ext cx="4951971" cy="584775"/>
          </a:xfrm>
          <a:prstGeom prst="rect">
            <a:avLst/>
          </a:prstGeom>
          <a:noFill/>
        </p:spPr>
        <p:txBody>
          <a:bodyPr wrap="square" rtlCol="0">
            <a:spAutoFit/>
          </a:bodyPr>
          <a:lstStyle/>
          <a:p>
            <a:r>
              <a:rPr lang="en-US" sz="3200" b="1">
                <a:latin typeface="Cambria" panose="02040503050406030204" pitchFamily="18" charset="0"/>
                <a:ea typeface="Cambria" panose="02040503050406030204" pitchFamily="18" charset="0"/>
              </a:rPr>
              <a:t>A framework </a:t>
            </a:r>
            <a:r>
              <a:rPr lang="en-US" sz="3200" b="1" dirty="0">
                <a:latin typeface="Cambria" panose="02040503050406030204" pitchFamily="18" charset="0"/>
                <a:ea typeface="Cambria" panose="02040503050406030204" pitchFamily="18" charset="0"/>
              </a:rPr>
              <a:t>that:</a:t>
            </a:r>
          </a:p>
        </p:txBody>
      </p:sp>
    </p:spTree>
    <p:extLst>
      <p:ext uri="{BB962C8B-B14F-4D97-AF65-F5344CB8AC3E}">
        <p14:creationId xmlns:p14="http://schemas.microsoft.com/office/powerpoint/2010/main" val="338505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52412"/>
          </a:xfrm>
          <a:solidFill>
            <a:srgbClr val="002060"/>
          </a:solidFill>
        </p:spPr>
        <p:txBody>
          <a:bodyPr>
            <a:normAutofit/>
          </a:bodyPr>
          <a:lstStyle/>
          <a:p>
            <a:pPr algn="ctr">
              <a:lnSpc>
                <a:spcPct val="90000"/>
              </a:lnSpc>
            </a:pPr>
            <a:r>
              <a:rPr lang="en-US" dirty="0">
                <a:ea typeface="ＭＳ Ｐゴシック" pitchFamily="34" charset="-128"/>
              </a:rPr>
              <a:t>Target Life Cycle (TLC) </a:t>
            </a:r>
          </a:p>
        </p:txBody>
      </p:sp>
      <p:pic>
        <p:nvPicPr>
          <p:cNvPr id="4" name="Picture 2" descr="Design Element for T L C - Graphic Design Image for the Target Life Cycle Proces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5229" y="1219200"/>
            <a:ext cx="2208771" cy="1378064"/>
          </a:xfrm>
          <a:prstGeom prst="rect">
            <a:avLst/>
          </a:prstGeom>
        </p:spPr>
      </p:pic>
      <p:pic>
        <p:nvPicPr>
          <p:cNvPr id="44" name="Picture 4" descr="Icon of a Teacher">
            <a:extLst>
              <a:ext uri="{FF2B5EF4-FFF2-40B4-BE49-F238E27FC236}">
                <a16:creationId xmlns:a16="http://schemas.microsoft.com/office/drawing/2014/main" id="{00FF1FA6-CD7B-4412-BE1E-72FBDCE6CEF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690612" y="4596963"/>
            <a:ext cx="914400" cy="914400"/>
          </a:xfrm>
          <a:prstGeom prst="rect">
            <a:avLst/>
          </a:prstGeom>
        </p:spPr>
      </p:pic>
      <p:sp>
        <p:nvSpPr>
          <p:cNvPr id="21" name="Content Placeholder 5">
            <a:extLst>
              <a:ext uri="{FF2B5EF4-FFF2-40B4-BE49-F238E27FC236}">
                <a16:creationId xmlns:a16="http://schemas.microsoft.com/office/drawing/2014/main" id="{2A2ADD52-7AF1-4501-8FD2-D12C07A3E47D}"/>
              </a:ext>
            </a:extLst>
          </p:cNvPr>
          <p:cNvSpPr/>
          <p:nvPr/>
        </p:nvSpPr>
        <p:spPr>
          <a:xfrm>
            <a:off x="539524" y="2284805"/>
            <a:ext cx="5251676" cy="757130"/>
          </a:xfrm>
          <a:prstGeom prst="rect">
            <a:avLst/>
          </a:prstGeom>
        </p:spPr>
        <p:txBody>
          <a:bodyPr wrap="square">
            <a:spAutoFit/>
          </a:bodyPr>
          <a:lstStyle/>
          <a:p>
            <a:pPr>
              <a:lnSpc>
                <a:spcPct val="90000"/>
              </a:lnSpc>
            </a:pPr>
            <a:r>
              <a:rPr lang="en-US" sz="2400" dirty="0">
                <a:latin typeface="Cambria" panose="02040503050406030204" pitchFamily="18" charset="0"/>
                <a:ea typeface="Cambria" panose="02040503050406030204" pitchFamily="18" charset="0"/>
              </a:rPr>
              <a:t>We’ve moved most of the external </a:t>
            </a:r>
          </a:p>
          <a:p>
            <a:pPr>
              <a:lnSpc>
                <a:spcPct val="90000"/>
              </a:lnSpc>
            </a:pPr>
            <a:r>
              <a:rPr lang="en-US" sz="2400" dirty="0">
                <a:latin typeface="Cambria" panose="02040503050406030204" pitchFamily="18" charset="0"/>
                <a:ea typeface="Cambria" panose="02040503050406030204" pitchFamily="18" charset="0"/>
              </a:rPr>
              <a:t>oversight up front</a:t>
            </a:r>
          </a:p>
        </p:txBody>
      </p:sp>
      <p:grpSp>
        <p:nvGrpSpPr>
          <p:cNvPr id="45" name="Group 6" descr="Icon of Collaboration">
            <a:extLst>
              <a:ext uri="{FF2B5EF4-FFF2-40B4-BE49-F238E27FC236}">
                <a16:creationId xmlns:a16="http://schemas.microsoft.com/office/drawing/2014/main" id="{ECCB6692-3B09-412B-9182-0A5B686CAE4C}"/>
              </a:ext>
              <a:ext uri="{C183D7F6-B498-43B3-948B-1728B52AA6E4}">
                <adec:decorative xmlns:adec="http://schemas.microsoft.com/office/drawing/2017/decorative" val="1"/>
              </a:ext>
            </a:extLst>
          </p:cNvPr>
          <p:cNvGrpSpPr/>
          <p:nvPr/>
        </p:nvGrpSpPr>
        <p:grpSpPr>
          <a:xfrm>
            <a:off x="6585704" y="4071898"/>
            <a:ext cx="685814" cy="849282"/>
            <a:chOff x="5148810" y="4950087"/>
            <a:chExt cx="685814" cy="849282"/>
          </a:xfrm>
        </p:grpSpPr>
        <p:sp>
          <p:nvSpPr>
            <p:cNvPr id="46" name="Freeform: Shape 6">
              <a:extLst>
                <a:ext uri="{FF2B5EF4-FFF2-40B4-BE49-F238E27FC236}">
                  <a16:creationId xmlns:a16="http://schemas.microsoft.com/office/drawing/2014/main" id="{EF56A85F-7EA9-404F-99E3-38E34774384B}"/>
                </a:ext>
              </a:extLst>
            </p:cNvPr>
            <p:cNvSpPr/>
            <p:nvPr/>
          </p:nvSpPr>
          <p:spPr>
            <a:xfrm>
              <a:off x="5405999" y="4950087"/>
              <a:ext cx="428625" cy="447675"/>
            </a:xfrm>
            <a:custGeom>
              <a:avLst/>
              <a:gdLst>
                <a:gd name="connsiteX0" fmla="*/ 414435 w 428625"/>
                <a:gd name="connsiteY0" fmla="*/ 0 h 447675"/>
                <a:gd name="connsiteX1" fmla="*/ 22957 w 428625"/>
                <a:gd name="connsiteY1" fmla="*/ 0 h 447675"/>
                <a:gd name="connsiteX2" fmla="*/ 2 w 428625"/>
                <a:gd name="connsiteY2" fmla="*/ 23241 h 447675"/>
                <a:gd name="connsiteX3" fmla="*/ 2 w 428625"/>
                <a:gd name="connsiteY3" fmla="*/ 329184 h 447675"/>
                <a:gd name="connsiteX4" fmla="*/ 22668 w 428625"/>
                <a:gd name="connsiteY4" fmla="*/ 352424 h 447675"/>
                <a:gd name="connsiteX5" fmla="*/ 22767 w 428625"/>
                <a:gd name="connsiteY5" fmla="*/ 352425 h 447675"/>
                <a:gd name="connsiteX6" fmla="*/ 95157 w 428625"/>
                <a:gd name="connsiteY6" fmla="*/ 352425 h 447675"/>
                <a:gd name="connsiteX7" fmla="*/ 95157 w 428625"/>
                <a:gd name="connsiteY7" fmla="*/ 448532 h 447675"/>
                <a:gd name="connsiteX8" fmla="*/ 182501 w 428625"/>
                <a:gd name="connsiteY8" fmla="*/ 352425 h 447675"/>
                <a:gd name="connsiteX9" fmla="*/ 413958 w 428625"/>
                <a:gd name="connsiteY9" fmla="*/ 352425 h 447675"/>
                <a:gd name="connsiteX10" fmla="*/ 436915 w 428625"/>
                <a:gd name="connsiteY10" fmla="*/ 329280 h 447675"/>
                <a:gd name="connsiteX11" fmla="*/ 436914 w 428625"/>
                <a:gd name="connsiteY11" fmla="*/ 329184 h 447675"/>
                <a:gd name="connsiteX12" fmla="*/ 437390 w 428625"/>
                <a:gd name="connsiteY12" fmla="*/ 23527 h 447675"/>
                <a:gd name="connsiteX13" fmla="*/ 414820 w 428625"/>
                <a:gd name="connsiteY13" fmla="*/ 5 h 447675"/>
                <a:gd name="connsiteX14" fmla="*/ 414435 w 428625"/>
                <a:gd name="connsiteY14" fmla="*/ 0 h 447675"/>
                <a:gd name="connsiteX15" fmla="*/ 281085 w 428625"/>
                <a:gd name="connsiteY15" fmla="*/ 89440 h 447675"/>
                <a:gd name="connsiteX16" fmla="*/ 295848 w 428625"/>
                <a:gd name="connsiteY16" fmla="*/ 74676 h 447675"/>
                <a:gd name="connsiteX17" fmla="*/ 304284 w 428625"/>
                <a:gd name="connsiteY17" fmla="*/ 75607 h 447675"/>
                <a:gd name="connsiteX18" fmla="*/ 304326 w 428625"/>
                <a:gd name="connsiteY18" fmla="*/ 83058 h 447675"/>
                <a:gd name="connsiteX19" fmla="*/ 289562 w 428625"/>
                <a:gd name="connsiteY19" fmla="*/ 97822 h 447675"/>
                <a:gd name="connsiteX20" fmla="*/ 285371 w 428625"/>
                <a:gd name="connsiteY20" fmla="*/ 99536 h 447675"/>
                <a:gd name="connsiteX21" fmla="*/ 281085 w 428625"/>
                <a:gd name="connsiteY21" fmla="*/ 97822 h 447675"/>
                <a:gd name="connsiteX22" fmla="*/ 281370 w 428625"/>
                <a:gd name="connsiteY22" fmla="*/ 89821 h 447675"/>
                <a:gd name="connsiteX23" fmla="*/ 212790 w 428625"/>
                <a:gd name="connsiteY23" fmla="*/ 43720 h 447675"/>
                <a:gd name="connsiteX24" fmla="*/ 217989 w 428625"/>
                <a:gd name="connsiteY24" fmla="*/ 37012 h 447675"/>
                <a:gd name="connsiteX25" fmla="*/ 224697 w 428625"/>
                <a:gd name="connsiteY25" fmla="*/ 42211 h 447675"/>
                <a:gd name="connsiteX26" fmla="*/ 224697 w 428625"/>
                <a:gd name="connsiteY26" fmla="*/ 43720 h 447675"/>
                <a:gd name="connsiteX27" fmla="*/ 224697 w 428625"/>
                <a:gd name="connsiteY27" fmla="*/ 64484 h 447675"/>
                <a:gd name="connsiteX28" fmla="*/ 219498 w 428625"/>
                <a:gd name="connsiteY28" fmla="*/ 71192 h 447675"/>
                <a:gd name="connsiteX29" fmla="*/ 212790 w 428625"/>
                <a:gd name="connsiteY29" fmla="*/ 65993 h 447675"/>
                <a:gd name="connsiteX30" fmla="*/ 212790 w 428625"/>
                <a:gd name="connsiteY30" fmla="*/ 64484 h 447675"/>
                <a:gd name="connsiteX31" fmla="*/ 133352 w 428625"/>
                <a:gd name="connsiteY31" fmla="*/ 73533 h 447675"/>
                <a:gd name="connsiteX32" fmla="*/ 141567 w 428625"/>
                <a:gd name="connsiteY32" fmla="*/ 73366 h 447675"/>
                <a:gd name="connsiteX33" fmla="*/ 141734 w 428625"/>
                <a:gd name="connsiteY33" fmla="*/ 73533 h 447675"/>
                <a:gd name="connsiteX34" fmla="*/ 156498 w 428625"/>
                <a:gd name="connsiteY34" fmla="*/ 88297 h 447675"/>
                <a:gd name="connsiteX35" fmla="*/ 156498 w 428625"/>
                <a:gd name="connsiteY35" fmla="*/ 96679 h 447675"/>
                <a:gd name="connsiteX36" fmla="*/ 152307 w 428625"/>
                <a:gd name="connsiteY36" fmla="*/ 98393 h 447675"/>
                <a:gd name="connsiteX37" fmla="*/ 148020 w 428625"/>
                <a:gd name="connsiteY37" fmla="*/ 96679 h 447675"/>
                <a:gd name="connsiteX38" fmla="*/ 133352 w 428625"/>
                <a:gd name="connsiteY38" fmla="*/ 81915 h 447675"/>
                <a:gd name="connsiteX39" fmla="*/ 133638 w 428625"/>
                <a:gd name="connsiteY39" fmla="*/ 73914 h 447675"/>
                <a:gd name="connsiteX40" fmla="*/ 126113 w 428625"/>
                <a:gd name="connsiteY40" fmla="*/ 161925 h 447675"/>
                <a:gd name="connsiteX41" fmla="*/ 105634 w 428625"/>
                <a:gd name="connsiteY41" fmla="*/ 161925 h 447675"/>
                <a:gd name="connsiteX42" fmla="*/ 100435 w 428625"/>
                <a:gd name="connsiteY42" fmla="*/ 155217 h 447675"/>
                <a:gd name="connsiteX43" fmla="*/ 105634 w 428625"/>
                <a:gd name="connsiteY43" fmla="*/ 150019 h 447675"/>
                <a:gd name="connsiteX44" fmla="*/ 126113 w 428625"/>
                <a:gd name="connsiteY44" fmla="*/ 150019 h 447675"/>
                <a:gd name="connsiteX45" fmla="*/ 132820 w 428625"/>
                <a:gd name="connsiteY45" fmla="*/ 155217 h 447675"/>
                <a:gd name="connsiteX46" fmla="*/ 127622 w 428625"/>
                <a:gd name="connsiteY46" fmla="*/ 161925 h 447675"/>
                <a:gd name="connsiteX47" fmla="*/ 126113 w 428625"/>
                <a:gd name="connsiteY47" fmla="*/ 161925 h 447675"/>
                <a:gd name="connsiteX48" fmla="*/ 156402 w 428625"/>
                <a:gd name="connsiteY48" fmla="*/ 222885 h 447675"/>
                <a:gd name="connsiteX49" fmla="*/ 141639 w 428625"/>
                <a:gd name="connsiteY49" fmla="*/ 237649 h 447675"/>
                <a:gd name="connsiteX50" fmla="*/ 133215 w 428625"/>
                <a:gd name="connsiteY50" fmla="*/ 236623 h 447675"/>
                <a:gd name="connsiteX51" fmla="*/ 133257 w 428625"/>
                <a:gd name="connsiteY51" fmla="*/ 229172 h 447675"/>
                <a:gd name="connsiteX52" fmla="*/ 147925 w 428625"/>
                <a:gd name="connsiteY52" fmla="*/ 214503 h 447675"/>
                <a:gd name="connsiteX53" fmla="*/ 156360 w 428625"/>
                <a:gd name="connsiteY53" fmla="*/ 215434 h 447675"/>
                <a:gd name="connsiteX54" fmla="*/ 156402 w 428625"/>
                <a:gd name="connsiteY54" fmla="*/ 222885 h 447675"/>
                <a:gd name="connsiteX55" fmla="*/ 218505 w 428625"/>
                <a:gd name="connsiteY55" fmla="*/ 290513 h 447675"/>
                <a:gd name="connsiteX56" fmla="*/ 199455 w 428625"/>
                <a:gd name="connsiteY56" fmla="*/ 273272 h 447675"/>
                <a:gd name="connsiteX57" fmla="*/ 236698 w 428625"/>
                <a:gd name="connsiteY57" fmla="*/ 273272 h 447675"/>
                <a:gd name="connsiteX58" fmla="*/ 218505 w 428625"/>
                <a:gd name="connsiteY58" fmla="*/ 290513 h 447675"/>
                <a:gd name="connsiteX59" fmla="*/ 241746 w 428625"/>
                <a:gd name="connsiteY59" fmla="*/ 261366 h 447675"/>
                <a:gd name="connsiteX60" fmla="*/ 195169 w 428625"/>
                <a:gd name="connsiteY60" fmla="*/ 261366 h 447675"/>
                <a:gd name="connsiteX61" fmla="*/ 186597 w 428625"/>
                <a:gd name="connsiteY61" fmla="*/ 252794 h 447675"/>
                <a:gd name="connsiteX62" fmla="*/ 195169 w 428625"/>
                <a:gd name="connsiteY62" fmla="*/ 244221 h 447675"/>
                <a:gd name="connsiteX63" fmla="*/ 241746 w 428625"/>
                <a:gd name="connsiteY63" fmla="*/ 244221 h 447675"/>
                <a:gd name="connsiteX64" fmla="*/ 250319 w 428625"/>
                <a:gd name="connsiteY64" fmla="*/ 252794 h 447675"/>
                <a:gd name="connsiteX65" fmla="*/ 241746 w 428625"/>
                <a:gd name="connsiteY65" fmla="*/ 261366 h 447675"/>
                <a:gd name="connsiteX66" fmla="*/ 253081 w 428625"/>
                <a:gd name="connsiteY66" fmla="*/ 231743 h 447675"/>
                <a:gd name="connsiteX67" fmla="*/ 252224 w 428625"/>
                <a:gd name="connsiteY67" fmla="*/ 232315 h 447675"/>
                <a:gd name="connsiteX68" fmla="*/ 184692 w 428625"/>
                <a:gd name="connsiteY68" fmla="*/ 232315 h 447675"/>
                <a:gd name="connsiteX69" fmla="*/ 183834 w 428625"/>
                <a:gd name="connsiteY69" fmla="*/ 232315 h 447675"/>
                <a:gd name="connsiteX70" fmla="*/ 165737 w 428625"/>
                <a:gd name="connsiteY70" fmla="*/ 202883 h 447675"/>
                <a:gd name="connsiteX71" fmla="*/ 153735 w 428625"/>
                <a:gd name="connsiteY71" fmla="*/ 183166 h 447675"/>
                <a:gd name="connsiteX72" fmla="*/ 148782 w 428625"/>
                <a:gd name="connsiteY72" fmla="*/ 159163 h 447675"/>
                <a:gd name="connsiteX73" fmla="*/ 148782 w 428625"/>
                <a:gd name="connsiteY73" fmla="*/ 156210 h 447675"/>
                <a:gd name="connsiteX74" fmla="*/ 221034 w 428625"/>
                <a:gd name="connsiteY74" fmla="*/ 89111 h 447675"/>
                <a:gd name="connsiteX75" fmla="*/ 288133 w 428625"/>
                <a:gd name="connsiteY75" fmla="*/ 156210 h 447675"/>
                <a:gd name="connsiteX76" fmla="*/ 288133 w 428625"/>
                <a:gd name="connsiteY76" fmla="*/ 158687 h 447675"/>
                <a:gd name="connsiteX77" fmla="*/ 283275 w 428625"/>
                <a:gd name="connsiteY77" fmla="*/ 182785 h 447675"/>
                <a:gd name="connsiteX78" fmla="*/ 271274 w 428625"/>
                <a:gd name="connsiteY78" fmla="*/ 202502 h 447675"/>
                <a:gd name="connsiteX79" fmla="*/ 253081 w 428625"/>
                <a:gd name="connsiteY79" fmla="*/ 231743 h 447675"/>
                <a:gd name="connsiteX80" fmla="*/ 304611 w 428625"/>
                <a:gd name="connsiteY80" fmla="*/ 236315 h 447675"/>
                <a:gd name="connsiteX81" fmla="*/ 300420 w 428625"/>
                <a:gd name="connsiteY81" fmla="*/ 238030 h 447675"/>
                <a:gd name="connsiteX82" fmla="*/ 296134 w 428625"/>
                <a:gd name="connsiteY82" fmla="*/ 236315 h 447675"/>
                <a:gd name="connsiteX83" fmla="*/ 281370 w 428625"/>
                <a:gd name="connsiteY83" fmla="*/ 221551 h 447675"/>
                <a:gd name="connsiteX84" fmla="*/ 282396 w 428625"/>
                <a:gd name="connsiteY84" fmla="*/ 213128 h 447675"/>
                <a:gd name="connsiteX85" fmla="*/ 289848 w 428625"/>
                <a:gd name="connsiteY85" fmla="*/ 213169 h 447675"/>
                <a:gd name="connsiteX86" fmla="*/ 304611 w 428625"/>
                <a:gd name="connsiteY86" fmla="*/ 227838 h 447675"/>
                <a:gd name="connsiteX87" fmla="*/ 304611 w 428625"/>
                <a:gd name="connsiteY87" fmla="*/ 236315 h 447675"/>
                <a:gd name="connsiteX88" fmla="*/ 331281 w 428625"/>
                <a:gd name="connsiteY88" fmla="*/ 161925 h 447675"/>
                <a:gd name="connsiteX89" fmla="*/ 310517 w 428625"/>
                <a:gd name="connsiteY89" fmla="*/ 161925 h 447675"/>
                <a:gd name="connsiteX90" fmla="*/ 303809 w 428625"/>
                <a:gd name="connsiteY90" fmla="*/ 156726 h 447675"/>
                <a:gd name="connsiteX91" fmla="*/ 309008 w 428625"/>
                <a:gd name="connsiteY91" fmla="*/ 150019 h 447675"/>
                <a:gd name="connsiteX92" fmla="*/ 310517 w 428625"/>
                <a:gd name="connsiteY92" fmla="*/ 150019 h 447675"/>
                <a:gd name="connsiteX93" fmla="*/ 331281 w 428625"/>
                <a:gd name="connsiteY93" fmla="*/ 150019 h 447675"/>
                <a:gd name="connsiteX94" fmla="*/ 337989 w 428625"/>
                <a:gd name="connsiteY94" fmla="*/ 155217 h 447675"/>
                <a:gd name="connsiteX95" fmla="*/ 332790 w 428625"/>
                <a:gd name="connsiteY95" fmla="*/ 161925 h 447675"/>
                <a:gd name="connsiteX96" fmla="*/ 331281 w 428625"/>
                <a:gd name="connsiteY96" fmla="*/ 161925 h 447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428625" h="447675">
                  <a:moveTo>
                    <a:pt x="414435" y="0"/>
                  </a:moveTo>
                  <a:lnTo>
                    <a:pt x="22957" y="0"/>
                  </a:lnTo>
                  <a:cubicBezTo>
                    <a:pt x="10212" y="105"/>
                    <a:pt x="-52" y="10495"/>
                    <a:pt x="2" y="23241"/>
                  </a:cubicBezTo>
                  <a:lnTo>
                    <a:pt x="2" y="329184"/>
                  </a:lnTo>
                  <a:cubicBezTo>
                    <a:pt x="-156" y="341861"/>
                    <a:pt x="9992" y="352266"/>
                    <a:pt x="22668" y="352424"/>
                  </a:cubicBezTo>
                  <a:cubicBezTo>
                    <a:pt x="22702" y="352424"/>
                    <a:pt x="22734" y="352425"/>
                    <a:pt x="22767" y="352425"/>
                  </a:cubicBezTo>
                  <a:lnTo>
                    <a:pt x="95157" y="352425"/>
                  </a:lnTo>
                  <a:lnTo>
                    <a:pt x="95157" y="448532"/>
                  </a:lnTo>
                  <a:lnTo>
                    <a:pt x="182501" y="352425"/>
                  </a:lnTo>
                  <a:lnTo>
                    <a:pt x="413958" y="352425"/>
                  </a:lnTo>
                  <a:cubicBezTo>
                    <a:pt x="426689" y="352373"/>
                    <a:pt x="436966" y="342010"/>
                    <a:pt x="436915" y="329280"/>
                  </a:cubicBezTo>
                  <a:cubicBezTo>
                    <a:pt x="436915" y="329248"/>
                    <a:pt x="436914" y="329216"/>
                    <a:pt x="436914" y="329184"/>
                  </a:cubicBezTo>
                  <a:lnTo>
                    <a:pt x="437390" y="23527"/>
                  </a:lnTo>
                  <a:cubicBezTo>
                    <a:pt x="437653" y="10799"/>
                    <a:pt x="427549" y="268"/>
                    <a:pt x="414820" y="5"/>
                  </a:cubicBezTo>
                  <a:cubicBezTo>
                    <a:pt x="414692" y="2"/>
                    <a:pt x="414563" y="0"/>
                    <a:pt x="414435" y="0"/>
                  </a:cubicBezTo>
                  <a:close/>
                  <a:moveTo>
                    <a:pt x="281085" y="89440"/>
                  </a:moveTo>
                  <a:lnTo>
                    <a:pt x="295848" y="74676"/>
                  </a:lnTo>
                  <a:cubicBezTo>
                    <a:pt x="298434" y="72603"/>
                    <a:pt x="302211" y="73021"/>
                    <a:pt x="304284" y="75607"/>
                  </a:cubicBezTo>
                  <a:cubicBezTo>
                    <a:pt x="306025" y="77780"/>
                    <a:pt x="306042" y="80865"/>
                    <a:pt x="304326" y="83058"/>
                  </a:cubicBezTo>
                  <a:lnTo>
                    <a:pt x="289562" y="97822"/>
                  </a:lnTo>
                  <a:cubicBezTo>
                    <a:pt x="288448" y="98928"/>
                    <a:pt x="286941" y="99544"/>
                    <a:pt x="285371" y="99536"/>
                  </a:cubicBezTo>
                  <a:cubicBezTo>
                    <a:pt x="283776" y="99529"/>
                    <a:pt x="282244" y="98916"/>
                    <a:pt x="281085" y="97822"/>
                  </a:cubicBezTo>
                  <a:cubicBezTo>
                    <a:pt x="279127" y="95472"/>
                    <a:pt x="279250" y="92025"/>
                    <a:pt x="281370" y="89821"/>
                  </a:cubicBezTo>
                  <a:close/>
                  <a:moveTo>
                    <a:pt x="212790" y="43720"/>
                  </a:moveTo>
                  <a:cubicBezTo>
                    <a:pt x="212373" y="40432"/>
                    <a:pt x="214701" y="37428"/>
                    <a:pt x="217989" y="37012"/>
                  </a:cubicBezTo>
                  <a:cubicBezTo>
                    <a:pt x="221277" y="36595"/>
                    <a:pt x="224279" y="38923"/>
                    <a:pt x="224697" y="42211"/>
                  </a:cubicBezTo>
                  <a:cubicBezTo>
                    <a:pt x="224760" y="42712"/>
                    <a:pt x="224760" y="43219"/>
                    <a:pt x="224697" y="43720"/>
                  </a:cubicBezTo>
                  <a:lnTo>
                    <a:pt x="224697" y="64484"/>
                  </a:lnTo>
                  <a:cubicBezTo>
                    <a:pt x="225113" y="67772"/>
                    <a:pt x="222786" y="70776"/>
                    <a:pt x="219498" y="71192"/>
                  </a:cubicBezTo>
                  <a:cubicBezTo>
                    <a:pt x="216210" y="71609"/>
                    <a:pt x="213207" y="69281"/>
                    <a:pt x="212790" y="65993"/>
                  </a:cubicBezTo>
                  <a:cubicBezTo>
                    <a:pt x="212727" y="65492"/>
                    <a:pt x="212727" y="64985"/>
                    <a:pt x="212790" y="64484"/>
                  </a:cubicBezTo>
                  <a:close/>
                  <a:moveTo>
                    <a:pt x="133352" y="73533"/>
                  </a:moveTo>
                  <a:cubicBezTo>
                    <a:pt x="135574" y="71218"/>
                    <a:pt x="139253" y="71144"/>
                    <a:pt x="141567" y="73366"/>
                  </a:cubicBezTo>
                  <a:cubicBezTo>
                    <a:pt x="141623" y="73421"/>
                    <a:pt x="141680" y="73476"/>
                    <a:pt x="141734" y="73533"/>
                  </a:cubicBezTo>
                  <a:lnTo>
                    <a:pt x="156498" y="88297"/>
                  </a:lnTo>
                  <a:cubicBezTo>
                    <a:pt x="158772" y="90628"/>
                    <a:pt x="158772" y="94348"/>
                    <a:pt x="156498" y="96679"/>
                  </a:cubicBezTo>
                  <a:cubicBezTo>
                    <a:pt x="155384" y="97785"/>
                    <a:pt x="153876" y="98401"/>
                    <a:pt x="152307" y="98393"/>
                  </a:cubicBezTo>
                  <a:cubicBezTo>
                    <a:pt x="150712" y="98386"/>
                    <a:pt x="149180" y="97773"/>
                    <a:pt x="148020" y="96679"/>
                  </a:cubicBezTo>
                  <a:lnTo>
                    <a:pt x="133352" y="81915"/>
                  </a:lnTo>
                  <a:cubicBezTo>
                    <a:pt x="131301" y="79598"/>
                    <a:pt x="131427" y="76079"/>
                    <a:pt x="133638" y="73914"/>
                  </a:cubicBezTo>
                  <a:close/>
                  <a:moveTo>
                    <a:pt x="126113" y="161925"/>
                  </a:moveTo>
                  <a:lnTo>
                    <a:pt x="105634" y="161925"/>
                  </a:lnTo>
                  <a:cubicBezTo>
                    <a:pt x="102346" y="161509"/>
                    <a:pt x="100019" y="158506"/>
                    <a:pt x="100435" y="155217"/>
                  </a:cubicBezTo>
                  <a:cubicBezTo>
                    <a:pt x="100780" y="152502"/>
                    <a:pt x="102919" y="150363"/>
                    <a:pt x="105634" y="150019"/>
                  </a:cubicBezTo>
                  <a:lnTo>
                    <a:pt x="126113" y="150019"/>
                  </a:lnTo>
                  <a:cubicBezTo>
                    <a:pt x="129401" y="149603"/>
                    <a:pt x="132404" y="151929"/>
                    <a:pt x="132820" y="155217"/>
                  </a:cubicBezTo>
                  <a:cubicBezTo>
                    <a:pt x="133238" y="158506"/>
                    <a:pt x="130910" y="161509"/>
                    <a:pt x="127622" y="161925"/>
                  </a:cubicBezTo>
                  <a:cubicBezTo>
                    <a:pt x="127121" y="161989"/>
                    <a:pt x="126614" y="161989"/>
                    <a:pt x="126113" y="161925"/>
                  </a:cubicBezTo>
                  <a:close/>
                  <a:moveTo>
                    <a:pt x="156402" y="222885"/>
                  </a:moveTo>
                  <a:lnTo>
                    <a:pt x="141639" y="237649"/>
                  </a:lnTo>
                  <a:cubicBezTo>
                    <a:pt x="139029" y="239692"/>
                    <a:pt x="135258" y="239233"/>
                    <a:pt x="133215" y="236623"/>
                  </a:cubicBezTo>
                  <a:cubicBezTo>
                    <a:pt x="131498" y="234430"/>
                    <a:pt x="131515" y="231345"/>
                    <a:pt x="133257" y="229172"/>
                  </a:cubicBezTo>
                  <a:lnTo>
                    <a:pt x="147925" y="214503"/>
                  </a:lnTo>
                  <a:cubicBezTo>
                    <a:pt x="150511" y="212430"/>
                    <a:pt x="154288" y="212848"/>
                    <a:pt x="156360" y="215434"/>
                  </a:cubicBezTo>
                  <a:cubicBezTo>
                    <a:pt x="158102" y="217607"/>
                    <a:pt x="158119" y="220692"/>
                    <a:pt x="156402" y="222885"/>
                  </a:cubicBezTo>
                  <a:close/>
                  <a:moveTo>
                    <a:pt x="218505" y="290513"/>
                  </a:moveTo>
                  <a:cubicBezTo>
                    <a:pt x="208653" y="290557"/>
                    <a:pt x="200392" y="283081"/>
                    <a:pt x="199455" y="273272"/>
                  </a:cubicBezTo>
                  <a:lnTo>
                    <a:pt x="236698" y="273272"/>
                  </a:lnTo>
                  <a:cubicBezTo>
                    <a:pt x="235801" y="282761"/>
                    <a:pt x="228028" y="290126"/>
                    <a:pt x="218505" y="290513"/>
                  </a:cubicBezTo>
                  <a:close/>
                  <a:moveTo>
                    <a:pt x="241746" y="261366"/>
                  </a:moveTo>
                  <a:lnTo>
                    <a:pt x="195169" y="261366"/>
                  </a:lnTo>
                  <a:cubicBezTo>
                    <a:pt x="190434" y="261366"/>
                    <a:pt x="186597" y="257528"/>
                    <a:pt x="186597" y="252794"/>
                  </a:cubicBezTo>
                  <a:cubicBezTo>
                    <a:pt x="186597" y="248059"/>
                    <a:pt x="190434" y="244221"/>
                    <a:pt x="195169" y="244221"/>
                  </a:cubicBezTo>
                  <a:lnTo>
                    <a:pt x="241746" y="244221"/>
                  </a:lnTo>
                  <a:cubicBezTo>
                    <a:pt x="246481" y="244221"/>
                    <a:pt x="250319" y="248059"/>
                    <a:pt x="250319" y="252794"/>
                  </a:cubicBezTo>
                  <a:cubicBezTo>
                    <a:pt x="250319" y="257528"/>
                    <a:pt x="246481" y="261366"/>
                    <a:pt x="241746" y="261366"/>
                  </a:cubicBezTo>
                  <a:close/>
                  <a:moveTo>
                    <a:pt x="253081" y="231743"/>
                  </a:moveTo>
                  <a:cubicBezTo>
                    <a:pt x="252932" y="232085"/>
                    <a:pt x="252597" y="232309"/>
                    <a:pt x="252224" y="232315"/>
                  </a:cubicBezTo>
                  <a:lnTo>
                    <a:pt x="184692" y="232315"/>
                  </a:lnTo>
                  <a:cubicBezTo>
                    <a:pt x="184416" y="232426"/>
                    <a:pt x="184110" y="232426"/>
                    <a:pt x="183834" y="232315"/>
                  </a:cubicBezTo>
                  <a:cubicBezTo>
                    <a:pt x="179022" y="221804"/>
                    <a:pt x="172944" y="211920"/>
                    <a:pt x="165737" y="202883"/>
                  </a:cubicBezTo>
                  <a:cubicBezTo>
                    <a:pt x="160583" y="197086"/>
                    <a:pt x="156518" y="190407"/>
                    <a:pt x="153735" y="183166"/>
                  </a:cubicBezTo>
                  <a:cubicBezTo>
                    <a:pt x="150724" y="175507"/>
                    <a:pt x="149050" y="167388"/>
                    <a:pt x="148782" y="159163"/>
                  </a:cubicBezTo>
                  <a:lnTo>
                    <a:pt x="148782" y="156210"/>
                  </a:lnTo>
                  <a:cubicBezTo>
                    <a:pt x="150205" y="117729"/>
                    <a:pt x="182553" y="87688"/>
                    <a:pt x="221034" y="89111"/>
                  </a:cubicBezTo>
                  <a:cubicBezTo>
                    <a:pt x="257519" y="90461"/>
                    <a:pt x="286784" y="119725"/>
                    <a:pt x="288133" y="156210"/>
                  </a:cubicBezTo>
                  <a:lnTo>
                    <a:pt x="288133" y="158687"/>
                  </a:lnTo>
                  <a:cubicBezTo>
                    <a:pt x="287862" y="166933"/>
                    <a:pt x="286220" y="175077"/>
                    <a:pt x="283275" y="182785"/>
                  </a:cubicBezTo>
                  <a:cubicBezTo>
                    <a:pt x="280451" y="190005"/>
                    <a:pt x="276391" y="196677"/>
                    <a:pt x="271274" y="202502"/>
                  </a:cubicBezTo>
                  <a:cubicBezTo>
                    <a:pt x="264067" y="211489"/>
                    <a:pt x="257960" y="221307"/>
                    <a:pt x="253081" y="231743"/>
                  </a:cubicBezTo>
                  <a:close/>
                  <a:moveTo>
                    <a:pt x="304611" y="236315"/>
                  </a:moveTo>
                  <a:cubicBezTo>
                    <a:pt x="303498" y="237421"/>
                    <a:pt x="301990" y="238037"/>
                    <a:pt x="300420" y="238030"/>
                  </a:cubicBezTo>
                  <a:cubicBezTo>
                    <a:pt x="298826" y="238022"/>
                    <a:pt x="297293" y="237410"/>
                    <a:pt x="296134" y="236315"/>
                  </a:cubicBezTo>
                  <a:lnTo>
                    <a:pt x="281370" y="221551"/>
                  </a:lnTo>
                  <a:cubicBezTo>
                    <a:pt x="279327" y="218942"/>
                    <a:pt x="279786" y="215171"/>
                    <a:pt x="282396" y="213128"/>
                  </a:cubicBezTo>
                  <a:cubicBezTo>
                    <a:pt x="284589" y="211411"/>
                    <a:pt x="287675" y="211428"/>
                    <a:pt x="289848" y="213169"/>
                  </a:cubicBezTo>
                  <a:lnTo>
                    <a:pt x="304611" y="227838"/>
                  </a:lnTo>
                  <a:cubicBezTo>
                    <a:pt x="306897" y="230201"/>
                    <a:pt x="306897" y="233952"/>
                    <a:pt x="304611" y="236315"/>
                  </a:cubicBezTo>
                  <a:close/>
                  <a:moveTo>
                    <a:pt x="331281" y="161925"/>
                  </a:moveTo>
                  <a:lnTo>
                    <a:pt x="310517" y="161925"/>
                  </a:lnTo>
                  <a:cubicBezTo>
                    <a:pt x="307229" y="162341"/>
                    <a:pt x="304226" y="160014"/>
                    <a:pt x="303809" y="156726"/>
                  </a:cubicBezTo>
                  <a:cubicBezTo>
                    <a:pt x="303392" y="153438"/>
                    <a:pt x="305720" y="150435"/>
                    <a:pt x="309008" y="150019"/>
                  </a:cubicBezTo>
                  <a:cubicBezTo>
                    <a:pt x="309509" y="149955"/>
                    <a:pt x="310016" y="149955"/>
                    <a:pt x="310517" y="150019"/>
                  </a:cubicBezTo>
                  <a:lnTo>
                    <a:pt x="331281" y="150019"/>
                  </a:lnTo>
                  <a:cubicBezTo>
                    <a:pt x="334569" y="149603"/>
                    <a:pt x="337573" y="151929"/>
                    <a:pt x="337989" y="155217"/>
                  </a:cubicBezTo>
                  <a:cubicBezTo>
                    <a:pt x="338406" y="158506"/>
                    <a:pt x="336078" y="161509"/>
                    <a:pt x="332790" y="161925"/>
                  </a:cubicBezTo>
                  <a:cubicBezTo>
                    <a:pt x="332289" y="161989"/>
                    <a:pt x="331782" y="161989"/>
                    <a:pt x="331281" y="161925"/>
                  </a:cubicBezTo>
                  <a:close/>
                </a:path>
              </a:pathLst>
            </a:custGeom>
            <a:solidFill>
              <a:srgbClr val="000000"/>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grpSp>
          <p:nvGrpSpPr>
            <p:cNvPr id="47" name="Graphic 19" descr="Questions">
              <a:extLst>
                <a:ext uri="{FF2B5EF4-FFF2-40B4-BE49-F238E27FC236}">
                  <a16:creationId xmlns:a16="http://schemas.microsoft.com/office/drawing/2014/main" id="{5FFE1EAE-4D95-4394-97F3-B10DDE8753C2}"/>
                </a:ext>
              </a:extLst>
            </p:cNvPr>
            <p:cNvGrpSpPr/>
            <p:nvPr/>
          </p:nvGrpSpPr>
          <p:grpSpPr>
            <a:xfrm>
              <a:off x="5148810" y="5300259"/>
              <a:ext cx="571514" cy="499110"/>
              <a:chOff x="5148810" y="5300259"/>
              <a:chExt cx="571514" cy="499110"/>
            </a:xfrm>
          </p:grpSpPr>
          <p:sp>
            <p:nvSpPr>
              <p:cNvPr id="48" name="Freeform: Shape 7">
                <a:extLst>
                  <a:ext uri="{FF2B5EF4-FFF2-40B4-BE49-F238E27FC236}">
                    <a16:creationId xmlns:a16="http://schemas.microsoft.com/office/drawing/2014/main" id="{0A0051BC-139C-40C8-8811-F224E9EEB48B}"/>
                  </a:ext>
                </a:extLst>
              </p:cNvPr>
              <p:cNvSpPr/>
              <p:nvPr/>
            </p:nvSpPr>
            <p:spPr>
              <a:xfrm>
                <a:off x="5234549" y="5300259"/>
                <a:ext cx="171450" cy="171450"/>
              </a:xfrm>
              <a:custGeom>
                <a:avLst/>
                <a:gdLst>
                  <a:gd name="connsiteX0" fmla="*/ 171450 w 171450"/>
                  <a:gd name="connsiteY0" fmla="*/ 85725 h 171450"/>
                  <a:gd name="connsiteX1" fmla="*/ 85725 w 171450"/>
                  <a:gd name="connsiteY1" fmla="*/ 171450 h 171450"/>
                  <a:gd name="connsiteX2" fmla="*/ 0 w 171450"/>
                  <a:gd name="connsiteY2" fmla="*/ 85725 h 171450"/>
                  <a:gd name="connsiteX3" fmla="*/ 85725 w 171450"/>
                  <a:gd name="connsiteY3" fmla="*/ 0 h 171450"/>
                  <a:gd name="connsiteX4" fmla="*/ 171450 w 171450"/>
                  <a:gd name="connsiteY4" fmla="*/ 85725 h 171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450" h="171450">
                    <a:moveTo>
                      <a:pt x="171450" y="85725"/>
                    </a:moveTo>
                    <a:cubicBezTo>
                      <a:pt x="171450" y="133070"/>
                      <a:pt x="133070" y="171450"/>
                      <a:pt x="85725" y="171450"/>
                    </a:cubicBezTo>
                    <a:cubicBezTo>
                      <a:pt x="38380" y="171450"/>
                      <a:pt x="0" y="133070"/>
                      <a:pt x="0" y="85725"/>
                    </a:cubicBezTo>
                    <a:cubicBezTo>
                      <a:pt x="0" y="38380"/>
                      <a:pt x="38380" y="0"/>
                      <a:pt x="85725" y="0"/>
                    </a:cubicBezTo>
                    <a:cubicBezTo>
                      <a:pt x="133070" y="0"/>
                      <a:pt x="171450" y="38380"/>
                      <a:pt x="171450" y="85725"/>
                    </a:cubicBezTo>
                    <a:close/>
                  </a:path>
                </a:pathLst>
              </a:custGeom>
              <a:solidFill>
                <a:srgbClr val="000000"/>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49" name="Freeform: Shape 8">
                <a:extLst>
                  <a:ext uri="{FF2B5EF4-FFF2-40B4-BE49-F238E27FC236}">
                    <a16:creationId xmlns:a16="http://schemas.microsoft.com/office/drawing/2014/main" id="{C7BDAB8A-225E-45F3-97A3-EE5E69EC7A16}"/>
                  </a:ext>
                </a:extLst>
              </p:cNvPr>
              <p:cNvSpPr/>
              <p:nvPr/>
            </p:nvSpPr>
            <p:spPr>
              <a:xfrm>
                <a:off x="5377424" y="5627919"/>
                <a:ext cx="342900" cy="171450"/>
              </a:xfrm>
              <a:custGeom>
                <a:avLst/>
                <a:gdLst>
                  <a:gd name="connsiteX0" fmla="*/ 342900 w 342900"/>
                  <a:gd name="connsiteY0" fmla="*/ 171450 h 171450"/>
                  <a:gd name="connsiteX1" fmla="*/ 342900 w 342900"/>
                  <a:gd name="connsiteY1" fmla="*/ 85725 h 171450"/>
                  <a:gd name="connsiteX2" fmla="*/ 325755 w 342900"/>
                  <a:gd name="connsiteY2" fmla="*/ 51435 h 171450"/>
                  <a:gd name="connsiteX3" fmla="*/ 241935 w 342900"/>
                  <a:gd name="connsiteY3" fmla="*/ 11430 h 171450"/>
                  <a:gd name="connsiteX4" fmla="*/ 171450 w 342900"/>
                  <a:gd name="connsiteY4" fmla="*/ 0 h 171450"/>
                  <a:gd name="connsiteX5" fmla="*/ 100965 w 342900"/>
                  <a:gd name="connsiteY5" fmla="*/ 11430 h 171450"/>
                  <a:gd name="connsiteX6" fmla="*/ 17145 w 342900"/>
                  <a:gd name="connsiteY6" fmla="*/ 51435 h 171450"/>
                  <a:gd name="connsiteX7" fmla="*/ 0 w 342900"/>
                  <a:gd name="connsiteY7" fmla="*/ 85725 h 171450"/>
                  <a:gd name="connsiteX8" fmla="*/ 0 w 342900"/>
                  <a:gd name="connsiteY8" fmla="*/ 171450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2900" h="171450">
                    <a:moveTo>
                      <a:pt x="342900" y="171450"/>
                    </a:moveTo>
                    <a:lnTo>
                      <a:pt x="342900" y="85725"/>
                    </a:lnTo>
                    <a:cubicBezTo>
                      <a:pt x="343252" y="72153"/>
                      <a:pt x="336823" y="59297"/>
                      <a:pt x="325755" y="51435"/>
                    </a:cubicBezTo>
                    <a:cubicBezTo>
                      <a:pt x="301081" y="32123"/>
                      <a:pt x="272467" y="18466"/>
                      <a:pt x="241935" y="11430"/>
                    </a:cubicBezTo>
                    <a:cubicBezTo>
                      <a:pt x="219043" y="4548"/>
                      <a:pt x="195344" y="706"/>
                      <a:pt x="171450" y="0"/>
                    </a:cubicBezTo>
                    <a:cubicBezTo>
                      <a:pt x="147499" y="74"/>
                      <a:pt x="123712" y="3931"/>
                      <a:pt x="100965" y="11430"/>
                    </a:cubicBezTo>
                    <a:cubicBezTo>
                      <a:pt x="70866" y="19669"/>
                      <a:pt x="42481" y="33217"/>
                      <a:pt x="17145" y="51435"/>
                    </a:cubicBezTo>
                    <a:cubicBezTo>
                      <a:pt x="6399" y="59568"/>
                      <a:pt x="59" y="72248"/>
                      <a:pt x="0" y="85725"/>
                    </a:cubicBezTo>
                    <a:lnTo>
                      <a:pt x="0" y="171450"/>
                    </a:lnTo>
                    <a:close/>
                  </a:path>
                </a:pathLst>
              </a:custGeom>
              <a:solidFill>
                <a:srgbClr val="000000"/>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50" name="Freeform: Shape 9">
                <a:extLst>
                  <a:ext uri="{FF2B5EF4-FFF2-40B4-BE49-F238E27FC236}">
                    <a16:creationId xmlns:a16="http://schemas.microsoft.com/office/drawing/2014/main" id="{A41852ED-D1BF-44B0-A0B8-227CCF819EA5}"/>
                  </a:ext>
                </a:extLst>
              </p:cNvPr>
              <p:cNvSpPr/>
              <p:nvPr/>
            </p:nvSpPr>
            <p:spPr>
              <a:xfrm>
                <a:off x="5463149" y="5433609"/>
                <a:ext cx="171450" cy="161925"/>
              </a:xfrm>
              <a:custGeom>
                <a:avLst/>
                <a:gdLst>
                  <a:gd name="connsiteX0" fmla="*/ 171450 w 171450"/>
                  <a:gd name="connsiteY0" fmla="*/ 85725 h 161925"/>
                  <a:gd name="connsiteX1" fmla="*/ 85725 w 171450"/>
                  <a:gd name="connsiteY1" fmla="*/ 171450 h 161925"/>
                  <a:gd name="connsiteX2" fmla="*/ 0 w 171450"/>
                  <a:gd name="connsiteY2" fmla="*/ 85725 h 161925"/>
                  <a:gd name="connsiteX3" fmla="*/ 85725 w 171450"/>
                  <a:gd name="connsiteY3" fmla="*/ 0 h 161925"/>
                  <a:gd name="connsiteX4" fmla="*/ 171450 w 171450"/>
                  <a:gd name="connsiteY4" fmla="*/ 85725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450" h="161925">
                    <a:moveTo>
                      <a:pt x="171450" y="85725"/>
                    </a:moveTo>
                    <a:cubicBezTo>
                      <a:pt x="171450" y="133070"/>
                      <a:pt x="133070" y="171450"/>
                      <a:pt x="85725" y="171450"/>
                    </a:cubicBezTo>
                    <a:cubicBezTo>
                      <a:pt x="38380" y="171450"/>
                      <a:pt x="0" y="133070"/>
                      <a:pt x="0" y="85725"/>
                    </a:cubicBezTo>
                    <a:cubicBezTo>
                      <a:pt x="0" y="38380"/>
                      <a:pt x="38380" y="0"/>
                      <a:pt x="85725" y="0"/>
                    </a:cubicBezTo>
                    <a:cubicBezTo>
                      <a:pt x="133070" y="0"/>
                      <a:pt x="171450" y="38380"/>
                      <a:pt x="171450" y="85725"/>
                    </a:cubicBezTo>
                    <a:close/>
                  </a:path>
                </a:pathLst>
              </a:custGeom>
              <a:solidFill>
                <a:srgbClr val="000000"/>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51" name="Freeform: Shape 10">
                <a:extLst>
                  <a:ext uri="{FF2B5EF4-FFF2-40B4-BE49-F238E27FC236}">
                    <a16:creationId xmlns:a16="http://schemas.microsoft.com/office/drawing/2014/main" id="{23AEDEFB-BF6C-4E58-A7F9-7DF4CD40082A}"/>
                  </a:ext>
                </a:extLst>
              </p:cNvPr>
              <p:cNvSpPr/>
              <p:nvPr/>
            </p:nvSpPr>
            <p:spPr>
              <a:xfrm>
                <a:off x="5148810" y="5494569"/>
                <a:ext cx="304800" cy="171450"/>
              </a:xfrm>
              <a:custGeom>
                <a:avLst/>
                <a:gdLst>
                  <a:gd name="connsiteX0" fmla="*/ 222899 w 304800"/>
                  <a:gd name="connsiteY0" fmla="*/ 154305 h 171450"/>
                  <a:gd name="connsiteX1" fmla="*/ 222899 w 304800"/>
                  <a:gd name="connsiteY1" fmla="*/ 154305 h 171450"/>
                  <a:gd name="connsiteX2" fmla="*/ 310529 w 304800"/>
                  <a:gd name="connsiteY2" fmla="*/ 110490 h 171450"/>
                  <a:gd name="connsiteX3" fmla="*/ 276239 w 304800"/>
                  <a:gd name="connsiteY3" fmla="*/ 26670 h 171450"/>
                  <a:gd name="connsiteX4" fmla="*/ 276239 w 304800"/>
                  <a:gd name="connsiteY4" fmla="*/ 22860 h 171450"/>
                  <a:gd name="connsiteX5" fmla="*/ 241949 w 304800"/>
                  <a:gd name="connsiteY5" fmla="*/ 11430 h 171450"/>
                  <a:gd name="connsiteX6" fmla="*/ 171464 w 304800"/>
                  <a:gd name="connsiteY6" fmla="*/ 0 h 171450"/>
                  <a:gd name="connsiteX7" fmla="*/ 100979 w 304800"/>
                  <a:gd name="connsiteY7" fmla="*/ 11430 h 171450"/>
                  <a:gd name="connsiteX8" fmla="*/ 17159 w 304800"/>
                  <a:gd name="connsiteY8" fmla="*/ 51435 h 171450"/>
                  <a:gd name="connsiteX9" fmla="*/ 14 w 304800"/>
                  <a:gd name="connsiteY9" fmla="*/ 85725 h 171450"/>
                  <a:gd name="connsiteX10" fmla="*/ 14 w 304800"/>
                  <a:gd name="connsiteY10" fmla="*/ 171450 h 171450"/>
                  <a:gd name="connsiteX11" fmla="*/ 205754 w 304800"/>
                  <a:gd name="connsiteY11" fmla="*/ 171450 h 171450"/>
                  <a:gd name="connsiteX12" fmla="*/ 222899 w 304800"/>
                  <a:gd name="connsiteY12" fmla="*/ 154305 h 171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4800" h="171450">
                    <a:moveTo>
                      <a:pt x="222899" y="154305"/>
                    </a:moveTo>
                    <a:lnTo>
                      <a:pt x="222899" y="154305"/>
                    </a:lnTo>
                    <a:cubicBezTo>
                      <a:pt x="249644" y="135218"/>
                      <a:pt x="279211" y="120434"/>
                      <a:pt x="310529" y="110490"/>
                    </a:cubicBezTo>
                    <a:cubicBezTo>
                      <a:pt x="288868" y="87919"/>
                      <a:pt x="276608" y="57951"/>
                      <a:pt x="276239" y="26670"/>
                    </a:cubicBezTo>
                    <a:lnTo>
                      <a:pt x="276239" y="22860"/>
                    </a:lnTo>
                    <a:cubicBezTo>
                      <a:pt x="265111" y="18198"/>
                      <a:pt x="253648" y="14377"/>
                      <a:pt x="241949" y="11430"/>
                    </a:cubicBezTo>
                    <a:cubicBezTo>
                      <a:pt x="219056" y="4548"/>
                      <a:pt x="195358" y="705"/>
                      <a:pt x="171464" y="0"/>
                    </a:cubicBezTo>
                    <a:cubicBezTo>
                      <a:pt x="147513" y="73"/>
                      <a:pt x="123725" y="3931"/>
                      <a:pt x="100979" y="11430"/>
                    </a:cubicBezTo>
                    <a:cubicBezTo>
                      <a:pt x="71185" y="20474"/>
                      <a:pt x="42928" y="33960"/>
                      <a:pt x="17159" y="51435"/>
                    </a:cubicBezTo>
                    <a:cubicBezTo>
                      <a:pt x="6091" y="59297"/>
                      <a:pt x="-338" y="72153"/>
                      <a:pt x="14" y="85725"/>
                    </a:cubicBezTo>
                    <a:lnTo>
                      <a:pt x="14" y="171450"/>
                    </a:lnTo>
                    <a:lnTo>
                      <a:pt x="205754" y="171450"/>
                    </a:lnTo>
                    <a:cubicBezTo>
                      <a:pt x="210476" y="164823"/>
                      <a:pt x="216271" y="159028"/>
                      <a:pt x="222899" y="154305"/>
                    </a:cubicBezTo>
                    <a:close/>
                  </a:path>
                </a:pathLst>
              </a:custGeom>
              <a:solidFill>
                <a:srgbClr val="000000"/>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grpSp>
      </p:grpSp>
      <p:sp>
        <p:nvSpPr>
          <p:cNvPr id="24" name="Content Placeholder 7">
            <a:extLst>
              <a:ext uri="{FF2B5EF4-FFF2-40B4-BE49-F238E27FC236}">
                <a16:creationId xmlns:a16="http://schemas.microsoft.com/office/drawing/2014/main" id="{00D36EEC-3259-4634-A321-60755723CBC2}"/>
              </a:ext>
            </a:extLst>
          </p:cNvPr>
          <p:cNvSpPr/>
          <p:nvPr/>
        </p:nvSpPr>
        <p:spPr>
          <a:xfrm>
            <a:off x="516430" y="3260829"/>
            <a:ext cx="6096000" cy="757130"/>
          </a:xfrm>
          <a:prstGeom prst="rect">
            <a:avLst/>
          </a:prstGeom>
        </p:spPr>
        <p:txBody>
          <a:bodyPr wrap="square">
            <a:spAutoFit/>
          </a:bodyPr>
          <a:lstStyle/>
          <a:p>
            <a:pPr>
              <a:lnSpc>
                <a:spcPct val="90000"/>
              </a:lnSpc>
            </a:pPr>
            <a:r>
              <a:rPr lang="en-US" sz="2400" dirty="0">
                <a:latin typeface="Cambria" panose="02040503050406030204" pitchFamily="18" charset="0"/>
                <a:ea typeface="Cambria" panose="02040503050406030204" pitchFamily="18" charset="0"/>
              </a:rPr>
              <a:t>You must develop your ideas and direction prior to Acquisition Planning</a:t>
            </a:r>
          </a:p>
        </p:txBody>
      </p:sp>
      <p:grpSp>
        <p:nvGrpSpPr>
          <p:cNvPr id="5" name="Group 8" descr="Icon of Clock">
            <a:extLst>
              <a:ext uri="{FF2B5EF4-FFF2-40B4-BE49-F238E27FC236}">
                <a16:creationId xmlns:a16="http://schemas.microsoft.com/office/drawing/2014/main" id="{424C473B-EB4E-40F7-BFE7-B0A53C5D5EE1}"/>
              </a:ext>
            </a:extLst>
          </p:cNvPr>
          <p:cNvGrpSpPr/>
          <p:nvPr/>
        </p:nvGrpSpPr>
        <p:grpSpPr>
          <a:xfrm>
            <a:off x="7871825" y="3147709"/>
            <a:ext cx="723900" cy="723900"/>
            <a:chOff x="621152" y="3872564"/>
            <a:chExt cx="723900" cy="723900"/>
          </a:xfrm>
        </p:grpSpPr>
        <p:grpSp>
          <p:nvGrpSpPr>
            <p:cNvPr id="54" name="Graphic 38" descr="Clock">
              <a:extLst>
                <a:ext uri="{FF2B5EF4-FFF2-40B4-BE49-F238E27FC236}">
                  <a16:creationId xmlns:a16="http://schemas.microsoft.com/office/drawing/2014/main" id="{B7CCD4FB-F1AA-4C10-8428-F8994824D84D}"/>
                </a:ext>
              </a:extLst>
            </p:cNvPr>
            <p:cNvGrpSpPr/>
            <p:nvPr/>
          </p:nvGrpSpPr>
          <p:grpSpPr>
            <a:xfrm>
              <a:off x="621152" y="3872564"/>
              <a:ext cx="723900" cy="723900"/>
              <a:chOff x="1695910" y="4539952"/>
              <a:chExt cx="723900" cy="723900"/>
            </a:xfrm>
          </p:grpSpPr>
          <p:sp>
            <p:nvSpPr>
              <p:cNvPr id="55" name="Freeform: Shape 8">
                <a:extLst>
                  <a:ext uri="{FF2B5EF4-FFF2-40B4-BE49-F238E27FC236}">
                    <a16:creationId xmlns:a16="http://schemas.microsoft.com/office/drawing/2014/main" id="{6673DC60-5C0C-4C3E-A92F-C41E3FF43265}"/>
                  </a:ext>
                </a:extLst>
              </p:cNvPr>
              <p:cNvSpPr/>
              <p:nvPr/>
            </p:nvSpPr>
            <p:spPr>
              <a:xfrm>
                <a:off x="1695910" y="4539952"/>
                <a:ext cx="723900" cy="723900"/>
              </a:xfrm>
              <a:custGeom>
                <a:avLst/>
                <a:gdLst>
                  <a:gd name="connsiteX0" fmla="*/ 361950 w 723900"/>
                  <a:gd name="connsiteY0" fmla="*/ 666750 h 723900"/>
                  <a:gd name="connsiteX1" fmla="*/ 57150 w 723900"/>
                  <a:gd name="connsiteY1" fmla="*/ 361950 h 723900"/>
                  <a:gd name="connsiteX2" fmla="*/ 361950 w 723900"/>
                  <a:gd name="connsiteY2" fmla="*/ 57150 h 723900"/>
                  <a:gd name="connsiteX3" fmla="*/ 666750 w 723900"/>
                  <a:gd name="connsiteY3" fmla="*/ 361950 h 723900"/>
                  <a:gd name="connsiteX4" fmla="*/ 361950 w 723900"/>
                  <a:gd name="connsiteY4" fmla="*/ 666750 h 723900"/>
                  <a:gd name="connsiteX5" fmla="*/ 361950 w 723900"/>
                  <a:gd name="connsiteY5" fmla="*/ 0 h 723900"/>
                  <a:gd name="connsiteX6" fmla="*/ 0 w 723900"/>
                  <a:gd name="connsiteY6" fmla="*/ 361950 h 723900"/>
                  <a:gd name="connsiteX7" fmla="*/ 361950 w 723900"/>
                  <a:gd name="connsiteY7" fmla="*/ 723900 h 723900"/>
                  <a:gd name="connsiteX8" fmla="*/ 723900 w 723900"/>
                  <a:gd name="connsiteY8" fmla="*/ 361950 h 723900"/>
                  <a:gd name="connsiteX9" fmla="*/ 361950 w 723900"/>
                  <a:gd name="connsiteY9" fmla="*/ 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3900" h="723900">
                    <a:moveTo>
                      <a:pt x="361950" y="666750"/>
                    </a:moveTo>
                    <a:cubicBezTo>
                      <a:pt x="194310" y="666750"/>
                      <a:pt x="57150" y="529590"/>
                      <a:pt x="57150" y="361950"/>
                    </a:cubicBezTo>
                    <a:cubicBezTo>
                      <a:pt x="57150" y="194310"/>
                      <a:pt x="194310" y="57150"/>
                      <a:pt x="361950" y="57150"/>
                    </a:cubicBezTo>
                    <a:cubicBezTo>
                      <a:pt x="529590" y="57150"/>
                      <a:pt x="666750" y="194310"/>
                      <a:pt x="666750" y="361950"/>
                    </a:cubicBezTo>
                    <a:cubicBezTo>
                      <a:pt x="666750" y="529590"/>
                      <a:pt x="529590" y="666750"/>
                      <a:pt x="361950" y="666750"/>
                    </a:cubicBezTo>
                    <a:close/>
                    <a:moveTo>
                      <a:pt x="361950" y="0"/>
                    </a:moveTo>
                    <a:cubicBezTo>
                      <a:pt x="161925" y="0"/>
                      <a:pt x="0" y="161925"/>
                      <a:pt x="0" y="361950"/>
                    </a:cubicBezTo>
                    <a:cubicBezTo>
                      <a:pt x="0" y="561975"/>
                      <a:pt x="161925" y="723900"/>
                      <a:pt x="361950" y="723900"/>
                    </a:cubicBezTo>
                    <a:cubicBezTo>
                      <a:pt x="561975" y="723900"/>
                      <a:pt x="723900" y="561975"/>
                      <a:pt x="723900" y="361950"/>
                    </a:cubicBezTo>
                    <a:cubicBezTo>
                      <a:pt x="723900" y="161925"/>
                      <a:pt x="561975" y="0"/>
                      <a:pt x="361950" y="0"/>
                    </a:cubicBezTo>
                    <a:close/>
                  </a:path>
                </a:pathLst>
              </a:custGeom>
              <a:solidFill>
                <a:srgbClr val="000000"/>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56" name="Freeform: Shape 9">
                <a:extLst>
                  <a:ext uri="{FF2B5EF4-FFF2-40B4-BE49-F238E27FC236}">
                    <a16:creationId xmlns:a16="http://schemas.microsoft.com/office/drawing/2014/main" id="{FD12636F-018D-49A4-9145-614C29B8475B}"/>
                  </a:ext>
                </a:extLst>
              </p:cNvPr>
              <p:cNvSpPr/>
              <p:nvPr/>
            </p:nvSpPr>
            <p:spPr>
              <a:xfrm>
                <a:off x="2038810" y="4635202"/>
                <a:ext cx="38100" cy="38100"/>
              </a:xfrm>
              <a:custGeom>
                <a:avLst/>
                <a:gdLst>
                  <a:gd name="connsiteX0" fmla="*/ 38100 w 38100"/>
                  <a:gd name="connsiteY0" fmla="*/ 19050 h 38100"/>
                  <a:gd name="connsiteX1" fmla="*/ 19050 w 38100"/>
                  <a:gd name="connsiteY1" fmla="*/ 38100 h 38100"/>
                  <a:gd name="connsiteX2" fmla="*/ 0 w 38100"/>
                  <a:gd name="connsiteY2" fmla="*/ 19050 h 38100"/>
                  <a:gd name="connsiteX3" fmla="*/ 19050 w 38100"/>
                  <a:gd name="connsiteY3" fmla="*/ 0 h 38100"/>
                  <a:gd name="connsiteX4" fmla="*/ 38100 w 38100"/>
                  <a:gd name="connsiteY4" fmla="*/ 19050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 h="38100">
                    <a:moveTo>
                      <a:pt x="38100" y="19050"/>
                    </a:moveTo>
                    <a:cubicBezTo>
                      <a:pt x="38100" y="29571"/>
                      <a:pt x="29571" y="38100"/>
                      <a:pt x="19050" y="38100"/>
                    </a:cubicBezTo>
                    <a:cubicBezTo>
                      <a:pt x="8529" y="38100"/>
                      <a:pt x="0" y="29571"/>
                      <a:pt x="0" y="19050"/>
                    </a:cubicBezTo>
                    <a:cubicBezTo>
                      <a:pt x="0" y="8529"/>
                      <a:pt x="8529" y="0"/>
                      <a:pt x="19050" y="0"/>
                    </a:cubicBezTo>
                    <a:cubicBezTo>
                      <a:pt x="29571" y="0"/>
                      <a:pt x="38100" y="8529"/>
                      <a:pt x="38100" y="19050"/>
                    </a:cubicBezTo>
                    <a:close/>
                  </a:path>
                </a:pathLst>
              </a:custGeom>
              <a:solidFill>
                <a:srgbClr val="000000"/>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57" name="Freeform: Shape 10">
                <a:extLst>
                  <a:ext uri="{FF2B5EF4-FFF2-40B4-BE49-F238E27FC236}">
                    <a16:creationId xmlns:a16="http://schemas.microsoft.com/office/drawing/2014/main" id="{5EA32F2D-17EF-4D1D-9D45-7117FE50E096}"/>
                  </a:ext>
                </a:extLst>
              </p:cNvPr>
              <p:cNvSpPr/>
              <p:nvPr/>
            </p:nvSpPr>
            <p:spPr>
              <a:xfrm>
                <a:off x="2038810" y="5130502"/>
                <a:ext cx="38100" cy="38100"/>
              </a:xfrm>
              <a:custGeom>
                <a:avLst/>
                <a:gdLst>
                  <a:gd name="connsiteX0" fmla="*/ 38100 w 38100"/>
                  <a:gd name="connsiteY0" fmla="*/ 19050 h 38100"/>
                  <a:gd name="connsiteX1" fmla="*/ 19050 w 38100"/>
                  <a:gd name="connsiteY1" fmla="*/ 38100 h 38100"/>
                  <a:gd name="connsiteX2" fmla="*/ 0 w 38100"/>
                  <a:gd name="connsiteY2" fmla="*/ 19050 h 38100"/>
                  <a:gd name="connsiteX3" fmla="*/ 19050 w 38100"/>
                  <a:gd name="connsiteY3" fmla="*/ 0 h 38100"/>
                  <a:gd name="connsiteX4" fmla="*/ 38100 w 38100"/>
                  <a:gd name="connsiteY4" fmla="*/ 19050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 h="38100">
                    <a:moveTo>
                      <a:pt x="38100" y="19050"/>
                    </a:moveTo>
                    <a:cubicBezTo>
                      <a:pt x="38100" y="29571"/>
                      <a:pt x="29571" y="38100"/>
                      <a:pt x="19050" y="38100"/>
                    </a:cubicBezTo>
                    <a:cubicBezTo>
                      <a:pt x="8529" y="38100"/>
                      <a:pt x="0" y="29571"/>
                      <a:pt x="0" y="19050"/>
                    </a:cubicBezTo>
                    <a:cubicBezTo>
                      <a:pt x="0" y="8529"/>
                      <a:pt x="8529" y="0"/>
                      <a:pt x="19050" y="0"/>
                    </a:cubicBezTo>
                    <a:cubicBezTo>
                      <a:pt x="29571" y="0"/>
                      <a:pt x="38100" y="8529"/>
                      <a:pt x="38100" y="19050"/>
                    </a:cubicBezTo>
                    <a:close/>
                  </a:path>
                </a:pathLst>
              </a:custGeom>
              <a:solidFill>
                <a:srgbClr val="000000"/>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58" name="Freeform: Shape 11">
                <a:extLst>
                  <a:ext uri="{FF2B5EF4-FFF2-40B4-BE49-F238E27FC236}">
                    <a16:creationId xmlns:a16="http://schemas.microsoft.com/office/drawing/2014/main" id="{40DA35D2-6E66-4E82-857E-3E9AE0134A3A}"/>
                  </a:ext>
                </a:extLst>
              </p:cNvPr>
              <p:cNvSpPr/>
              <p:nvPr/>
            </p:nvSpPr>
            <p:spPr>
              <a:xfrm>
                <a:off x="1791160" y="4882852"/>
                <a:ext cx="38100" cy="38100"/>
              </a:xfrm>
              <a:custGeom>
                <a:avLst/>
                <a:gdLst>
                  <a:gd name="connsiteX0" fmla="*/ 38100 w 38100"/>
                  <a:gd name="connsiteY0" fmla="*/ 19050 h 38100"/>
                  <a:gd name="connsiteX1" fmla="*/ 19050 w 38100"/>
                  <a:gd name="connsiteY1" fmla="*/ 38100 h 38100"/>
                  <a:gd name="connsiteX2" fmla="*/ 0 w 38100"/>
                  <a:gd name="connsiteY2" fmla="*/ 19050 h 38100"/>
                  <a:gd name="connsiteX3" fmla="*/ 19050 w 38100"/>
                  <a:gd name="connsiteY3" fmla="*/ 0 h 38100"/>
                  <a:gd name="connsiteX4" fmla="*/ 38100 w 38100"/>
                  <a:gd name="connsiteY4" fmla="*/ 19050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 h="38100">
                    <a:moveTo>
                      <a:pt x="38100" y="19050"/>
                    </a:moveTo>
                    <a:cubicBezTo>
                      <a:pt x="38100" y="29571"/>
                      <a:pt x="29571" y="38100"/>
                      <a:pt x="19050" y="38100"/>
                    </a:cubicBezTo>
                    <a:cubicBezTo>
                      <a:pt x="8529" y="38100"/>
                      <a:pt x="0" y="29571"/>
                      <a:pt x="0" y="19050"/>
                    </a:cubicBezTo>
                    <a:cubicBezTo>
                      <a:pt x="0" y="8529"/>
                      <a:pt x="8529" y="0"/>
                      <a:pt x="19050" y="0"/>
                    </a:cubicBezTo>
                    <a:cubicBezTo>
                      <a:pt x="29571" y="0"/>
                      <a:pt x="38100" y="8529"/>
                      <a:pt x="38100" y="19050"/>
                    </a:cubicBezTo>
                    <a:close/>
                  </a:path>
                </a:pathLst>
              </a:custGeom>
              <a:solidFill>
                <a:srgbClr val="000000"/>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59" name="Freeform: Shape 12">
                <a:extLst>
                  <a:ext uri="{FF2B5EF4-FFF2-40B4-BE49-F238E27FC236}">
                    <a16:creationId xmlns:a16="http://schemas.microsoft.com/office/drawing/2014/main" id="{AAC0C004-0FBF-467A-AB2F-140442F64763}"/>
                  </a:ext>
                </a:extLst>
              </p:cNvPr>
              <p:cNvSpPr/>
              <p:nvPr/>
            </p:nvSpPr>
            <p:spPr>
              <a:xfrm>
                <a:off x="2286460" y="4882852"/>
                <a:ext cx="38100" cy="38100"/>
              </a:xfrm>
              <a:custGeom>
                <a:avLst/>
                <a:gdLst>
                  <a:gd name="connsiteX0" fmla="*/ 38100 w 38100"/>
                  <a:gd name="connsiteY0" fmla="*/ 19050 h 38100"/>
                  <a:gd name="connsiteX1" fmla="*/ 19050 w 38100"/>
                  <a:gd name="connsiteY1" fmla="*/ 38100 h 38100"/>
                  <a:gd name="connsiteX2" fmla="*/ 0 w 38100"/>
                  <a:gd name="connsiteY2" fmla="*/ 19050 h 38100"/>
                  <a:gd name="connsiteX3" fmla="*/ 19050 w 38100"/>
                  <a:gd name="connsiteY3" fmla="*/ 0 h 38100"/>
                  <a:gd name="connsiteX4" fmla="*/ 38100 w 38100"/>
                  <a:gd name="connsiteY4" fmla="*/ 19050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 h="38100">
                    <a:moveTo>
                      <a:pt x="38100" y="19050"/>
                    </a:moveTo>
                    <a:cubicBezTo>
                      <a:pt x="38100" y="29571"/>
                      <a:pt x="29571" y="38100"/>
                      <a:pt x="19050" y="38100"/>
                    </a:cubicBezTo>
                    <a:cubicBezTo>
                      <a:pt x="8529" y="38100"/>
                      <a:pt x="0" y="29571"/>
                      <a:pt x="0" y="19050"/>
                    </a:cubicBezTo>
                    <a:cubicBezTo>
                      <a:pt x="0" y="8529"/>
                      <a:pt x="8529" y="0"/>
                      <a:pt x="19050" y="0"/>
                    </a:cubicBezTo>
                    <a:cubicBezTo>
                      <a:pt x="29571" y="0"/>
                      <a:pt x="38100" y="8529"/>
                      <a:pt x="38100" y="19050"/>
                    </a:cubicBezTo>
                    <a:close/>
                  </a:path>
                </a:pathLst>
              </a:custGeom>
              <a:solidFill>
                <a:srgbClr val="000000"/>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grpSp>
        <p:sp>
          <p:nvSpPr>
            <p:cNvPr id="60" name="Freeform: Shape 13">
              <a:extLst>
                <a:ext uri="{FF2B5EF4-FFF2-40B4-BE49-F238E27FC236}">
                  <a16:creationId xmlns:a16="http://schemas.microsoft.com/office/drawing/2014/main" id="{841D3CA1-9FB5-45ED-999A-B55C8621CA80}"/>
                </a:ext>
              </a:extLst>
            </p:cNvPr>
            <p:cNvSpPr/>
            <p:nvPr/>
          </p:nvSpPr>
          <p:spPr>
            <a:xfrm flipH="1">
              <a:off x="850164" y="4086876"/>
              <a:ext cx="156682" cy="333375"/>
            </a:xfrm>
            <a:custGeom>
              <a:avLst/>
              <a:gdLst>
                <a:gd name="connsiteX0" fmla="*/ 38100 w 161925"/>
                <a:gd name="connsiteY0" fmla="*/ 0 h 333375"/>
                <a:gd name="connsiteX1" fmla="*/ 0 w 161925"/>
                <a:gd name="connsiteY1" fmla="*/ 0 h 333375"/>
                <a:gd name="connsiteX2" fmla="*/ 0 w 161925"/>
                <a:gd name="connsiteY2" fmla="*/ 190500 h 333375"/>
                <a:gd name="connsiteX3" fmla="*/ 5715 w 161925"/>
                <a:gd name="connsiteY3" fmla="*/ 203835 h 333375"/>
                <a:gd name="connsiteX4" fmla="*/ 140018 w 161925"/>
                <a:gd name="connsiteY4" fmla="*/ 338138 h 333375"/>
                <a:gd name="connsiteX5" fmla="*/ 166688 w 161925"/>
                <a:gd name="connsiteY5" fmla="*/ 311468 h 333375"/>
                <a:gd name="connsiteX6" fmla="*/ 38100 w 161925"/>
                <a:gd name="connsiteY6" fmla="*/ 182880 h 333375"/>
                <a:gd name="connsiteX7" fmla="*/ 38100 w 161925"/>
                <a:gd name="connsiteY7" fmla="*/ 0 h 333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1925" h="333375">
                  <a:moveTo>
                    <a:pt x="38100" y="0"/>
                  </a:moveTo>
                  <a:lnTo>
                    <a:pt x="0" y="0"/>
                  </a:lnTo>
                  <a:lnTo>
                    <a:pt x="0" y="190500"/>
                  </a:lnTo>
                  <a:cubicBezTo>
                    <a:pt x="0" y="196215"/>
                    <a:pt x="1905" y="200977"/>
                    <a:pt x="5715" y="203835"/>
                  </a:cubicBezTo>
                  <a:lnTo>
                    <a:pt x="140018" y="338138"/>
                  </a:lnTo>
                  <a:lnTo>
                    <a:pt x="166688" y="311468"/>
                  </a:lnTo>
                  <a:lnTo>
                    <a:pt x="38100" y="182880"/>
                  </a:lnTo>
                  <a:lnTo>
                    <a:pt x="38100" y="0"/>
                  </a:lnTo>
                  <a:close/>
                </a:path>
              </a:pathLst>
            </a:custGeom>
            <a:solidFill>
              <a:srgbClr val="000000"/>
            </a:solidFill>
            <a:ln w="9525" cap="flat">
              <a:noFill/>
              <a:prstDash val="solid"/>
              <a:miter/>
            </a:ln>
          </p:spPr>
          <p:txBody>
            <a:bodyPr rtlCol="0"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grpSp>
      <p:pic>
        <p:nvPicPr>
          <p:cNvPr id="52" name="Picture 10" descr="Icon of Open book">
            <a:extLst>
              <a:ext uri="{FF2B5EF4-FFF2-40B4-BE49-F238E27FC236}">
                <a16:creationId xmlns:a16="http://schemas.microsoft.com/office/drawing/2014/main" id="{B661BFF5-B356-477C-9C96-D8B6E8C09F4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486561" y="2741508"/>
            <a:ext cx="668510" cy="668510"/>
          </a:xfrm>
          <a:prstGeom prst="rect">
            <a:avLst/>
          </a:prstGeom>
        </p:spPr>
      </p:pic>
      <p:sp>
        <p:nvSpPr>
          <p:cNvPr id="25" name="Content Placeholder 11">
            <a:extLst>
              <a:ext uri="{FF2B5EF4-FFF2-40B4-BE49-F238E27FC236}">
                <a16:creationId xmlns:a16="http://schemas.microsoft.com/office/drawing/2014/main" id="{0A9CC602-5A1D-4182-A5E5-59902F9948D9}"/>
              </a:ext>
            </a:extLst>
          </p:cNvPr>
          <p:cNvSpPr/>
          <p:nvPr/>
        </p:nvSpPr>
        <p:spPr>
          <a:xfrm>
            <a:off x="568077" y="5083951"/>
            <a:ext cx="7204323" cy="424732"/>
          </a:xfrm>
          <a:prstGeom prst="rect">
            <a:avLst/>
          </a:prstGeom>
        </p:spPr>
        <p:txBody>
          <a:bodyPr wrap="square">
            <a:spAutoFit/>
          </a:bodyPr>
          <a:lstStyle/>
          <a:p>
            <a:pPr>
              <a:lnSpc>
                <a:spcPct val="90000"/>
              </a:lnSpc>
            </a:pPr>
            <a:r>
              <a:rPr lang="en-US" sz="2400" dirty="0">
                <a:latin typeface="Cambria" panose="02040503050406030204" pitchFamily="18" charset="0"/>
                <a:ea typeface="Cambria" panose="02040503050406030204" pitchFamily="18" charset="0"/>
              </a:rPr>
              <a:t>Ensures due diligence and sound IT Planning</a:t>
            </a:r>
          </a:p>
        </p:txBody>
      </p:sp>
      <p:sp>
        <p:nvSpPr>
          <p:cNvPr id="26" name="Content Placeholder 12">
            <a:extLst>
              <a:ext uri="{FF2B5EF4-FFF2-40B4-BE49-F238E27FC236}">
                <a16:creationId xmlns:a16="http://schemas.microsoft.com/office/drawing/2014/main" id="{931C276D-8F18-4692-A6F2-F8F4AEA9F05A}"/>
              </a:ext>
            </a:extLst>
          </p:cNvPr>
          <p:cNvSpPr/>
          <p:nvPr/>
        </p:nvSpPr>
        <p:spPr>
          <a:xfrm>
            <a:off x="533400" y="4211290"/>
            <a:ext cx="5867400" cy="757130"/>
          </a:xfrm>
          <a:prstGeom prst="rect">
            <a:avLst/>
          </a:prstGeom>
        </p:spPr>
        <p:txBody>
          <a:bodyPr wrap="square">
            <a:spAutoFit/>
          </a:bodyPr>
          <a:lstStyle/>
          <a:p>
            <a:pPr>
              <a:lnSpc>
                <a:spcPct val="90000"/>
              </a:lnSpc>
            </a:pPr>
            <a:r>
              <a:rPr lang="en-US" sz="2400" dirty="0">
                <a:latin typeface="Cambria" panose="02040503050406030204" pitchFamily="18" charset="0"/>
                <a:ea typeface="Cambria" panose="02040503050406030204" pitchFamily="18" charset="0"/>
              </a:rPr>
              <a:t>We’ve developed a team of IT SMEs to act as your consultants for IT planning</a:t>
            </a:r>
          </a:p>
        </p:txBody>
      </p:sp>
      <p:sp>
        <p:nvSpPr>
          <p:cNvPr id="3" name="Slide Number Placeholder 14"/>
          <p:cNvSpPr>
            <a:spLocks noGrp="1"/>
          </p:cNvSpPr>
          <p:nvPr>
            <p:ph type="sldNum" sz="quarter" idx="12"/>
          </p:nvPr>
        </p:nvSpPr>
        <p:spPr/>
        <p:txBody>
          <a:bodyPr/>
          <a:lstStyle/>
          <a:p>
            <a:fld id="{C5971247-108F-4781-8913-319514F6F075}" type="slidenum">
              <a:rPr lang="en-US" smtClean="0"/>
              <a:t>5</a:t>
            </a:fld>
            <a:endParaRPr lang="en-US" dirty="0"/>
          </a:p>
        </p:txBody>
      </p:sp>
      <p:cxnSp>
        <p:nvCxnSpPr>
          <p:cNvPr id="62" name="Straight Connector 15" title=".">
            <a:extLst>
              <a:ext uri="{FF2B5EF4-FFF2-40B4-BE49-F238E27FC236}">
                <a16:creationId xmlns:a16="http://schemas.microsoft.com/office/drawing/2014/main" id="{D38198BD-6160-42D8-92D5-2E27FBE983B7}"/>
              </a:ext>
              <a:ext uri="{C183D7F6-B498-43B3-948B-1728B52AA6E4}">
                <adec:decorative xmlns:adec="http://schemas.microsoft.com/office/drawing/2017/decorative" val="1"/>
              </a:ext>
            </a:extLst>
          </p:cNvPr>
          <p:cNvCxnSpPr/>
          <p:nvPr/>
        </p:nvCxnSpPr>
        <p:spPr>
          <a:xfrm>
            <a:off x="562488" y="3121765"/>
            <a:ext cx="487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16" title=".">
            <a:extLst>
              <a:ext uri="{FF2B5EF4-FFF2-40B4-BE49-F238E27FC236}">
                <a16:creationId xmlns:a16="http://schemas.microsoft.com/office/drawing/2014/main" id="{BE39D2CD-A50F-4E78-BFE0-EA900FA59749}"/>
              </a:ext>
              <a:ext uri="{C183D7F6-B498-43B3-948B-1728B52AA6E4}">
                <adec:decorative xmlns:adec="http://schemas.microsoft.com/office/drawing/2017/decorative" val="1"/>
              </a:ext>
            </a:extLst>
          </p:cNvPr>
          <p:cNvCxnSpPr/>
          <p:nvPr/>
        </p:nvCxnSpPr>
        <p:spPr>
          <a:xfrm>
            <a:off x="562488" y="4071898"/>
            <a:ext cx="487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17" title=".">
            <a:extLst>
              <a:ext uri="{FF2B5EF4-FFF2-40B4-BE49-F238E27FC236}">
                <a16:creationId xmlns:a16="http://schemas.microsoft.com/office/drawing/2014/main" id="{B07CCAAF-BB6B-4167-9153-E320F5DF9286}"/>
              </a:ext>
              <a:ext uri="{C183D7F6-B498-43B3-948B-1728B52AA6E4}">
                <adec:decorative xmlns:adec="http://schemas.microsoft.com/office/drawing/2017/decorative" val="1"/>
              </a:ext>
            </a:extLst>
          </p:cNvPr>
          <p:cNvCxnSpPr/>
          <p:nvPr/>
        </p:nvCxnSpPr>
        <p:spPr>
          <a:xfrm>
            <a:off x="562488" y="5048250"/>
            <a:ext cx="4876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Content Placeholder 13" descr="Governance through Enablement">
            <a:extLst>
              <a:ext uri="{FF2B5EF4-FFF2-40B4-BE49-F238E27FC236}">
                <a16:creationId xmlns:a16="http://schemas.microsoft.com/office/drawing/2014/main" id="{0FC4CE37-E3DC-4594-B296-21D738875C13}"/>
              </a:ext>
            </a:extLst>
          </p:cNvPr>
          <p:cNvSpPr/>
          <p:nvPr/>
        </p:nvSpPr>
        <p:spPr>
          <a:xfrm rot="5400000">
            <a:off x="4147817" y="2146964"/>
            <a:ext cx="570308" cy="8058807"/>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2400" dirty="0">
                <a:solidFill>
                  <a:schemeClr val="tx1"/>
                </a:solidFill>
                <a:latin typeface="Cambria" panose="02040503050406030204" pitchFamily="18" charset="0"/>
                <a:ea typeface="Cambria" panose="02040503050406030204" pitchFamily="18" charset="0"/>
              </a:rPr>
              <a:t>Governance through Enablement</a:t>
            </a:r>
          </a:p>
        </p:txBody>
      </p:sp>
      <p:sp>
        <p:nvSpPr>
          <p:cNvPr id="31" name="Content Placeholder 3">
            <a:extLst>
              <a:ext uri="{FF2B5EF4-FFF2-40B4-BE49-F238E27FC236}">
                <a16:creationId xmlns:a16="http://schemas.microsoft.com/office/drawing/2014/main" id="{788B50B6-0A0D-4347-B60D-FC31EBF1FB2E}"/>
              </a:ext>
            </a:extLst>
          </p:cNvPr>
          <p:cNvSpPr txBox="1"/>
          <p:nvPr/>
        </p:nvSpPr>
        <p:spPr>
          <a:xfrm>
            <a:off x="2096013" y="1458900"/>
            <a:ext cx="4951971" cy="584775"/>
          </a:xfrm>
          <a:prstGeom prst="rect">
            <a:avLst/>
          </a:prstGeom>
          <a:noFill/>
        </p:spPr>
        <p:txBody>
          <a:bodyPr wrap="square" rtlCol="0">
            <a:spAutoFit/>
          </a:bodyPr>
          <a:lstStyle/>
          <a:p>
            <a:r>
              <a:rPr lang="en-US" sz="3200" b="1" dirty="0">
                <a:latin typeface="Cambria" panose="02040503050406030204" pitchFamily="18" charset="0"/>
                <a:ea typeface="Cambria" panose="02040503050406030204" pitchFamily="18" charset="0"/>
              </a:rPr>
              <a:t>Planning Your Project</a:t>
            </a:r>
          </a:p>
        </p:txBody>
      </p:sp>
    </p:spTree>
    <p:extLst>
      <p:ext uri="{BB962C8B-B14F-4D97-AF65-F5344CB8AC3E}">
        <p14:creationId xmlns:p14="http://schemas.microsoft.com/office/powerpoint/2010/main" val="3896785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ea typeface="Cambria" panose="02040503050406030204" pitchFamily="18" charset="0"/>
              </a:rPr>
              <a:t>Team Responsibility</a:t>
            </a:r>
            <a:endParaRPr lang="en-US" dirty="0"/>
          </a:p>
        </p:txBody>
      </p:sp>
      <p:pic>
        <p:nvPicPr>
          <p:cNvPr id="5" name="Picture 2" descr="Design Element for T L C - Graphic Design Image for the Target Life Cycle Proces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5229" y="1218293"/>
            <a:ext cx="2208771" cy="1378064"/>
          </a:xfrm>
          <a:prstGeom prst="rect">
            <a:avLst/>
          </a:prstGeom>
        </p:spPr>
      </p:pic>
      <p:sp>
        <p:nvSpPr>
          <p:cNvPr id="9" name="Content Placeholder 3">
            <a:extLst>
              <a:ext uri="{FF2B5EF4-FFF2-40B4-BE49-F238E27FC236}">
                <a16:creationId xmlns:a16="http://schemas.microsoft.com/office/drawing/2014/main" id="{788B50B6-0A0D-4347-B60D-FC31EBF1FB2E}"/>
              </a:ext>
            </a:extLst>
          </p:cNvPr>
          <p:cNvSpPr txBox="1"/>
          <p:nvPr/>
        </p:nvSpPr>
        <p:spPr>
          <a:xfrm>
            <a:off x="2096013" y="1458900"/>
            <a:ext cx="4951971" cy="584775"/>
          </a:xfrm>
          <a:prstGeom prst="rect">
            <a:avLst/>
          </a:prstGeom>
          <a:noFill/>
        </p:spPr>
        <p:txBody>
          <a:bodyPr wrap="square" rtlCol="0">
            <a:spAutoFit/>
          </a:bodyPr>
          <a:lstStyle/>
          <a:p>
            <a:r>
              <a:rPr lang="en-US" sz="3200" b="1" dirty="0">
                <a:latin typeface="Cambria" panose="02040503050406030204" pitchFamily="18" charset="0"/>
                <a:ea typeface="Cambria" panose="02040503050406030204" pitchFamily="18" charset="0"/>
              </a:rPr>
              <a:t>Methodology Based</a:t>
            </a:r>
          </a:p>
        </p:txBody>
      </p:sp>
      <p:sp>
        <p:nvSpPr>
          <p:cNvPr id="4" name="Slide Number Placeholder 5"/>
          <p:cNvSpPr>
            <a:spLocks noGrp="1"/>
          </p:cNvSpPr>
          <p:nvPr>
            <p:ph type="sldNum" sz="quarter" idx="12"/>
          </p:nvPr>
        </p:nvSpPr>
        <p:spPr/>
        <p:txBody>
          <a:bodyPr/>
          <a:lstStyle/>
          <a:p>
            <a:fld id="{C5971247-108F-4781-8913-319514F6F075}" type="slidenum">
              <a:rPr lang="en-US" smtClean="0"/>
              <a:t>6</a:t>
            </a:fld>
            <a:endParaRPr lang="en-US" dirty="0"/>
          </a:p>
        </p:txBody>
      </p:sp>
      <p:sp>
        <p:nvSpPr>
          <p:cNvPr id="7" name="Content Placeholder 4">
            <a:extLst>
              <a:ext uri="{FF2B5EF4-FFF2-40B4-BE49-F238E27FC236}">
                <a16:creationId xmlns:a16="http://schemas.microsoft.com/office/drawing/2014/main" id="{C020D8C5-E2AD-47B9-B752-60890FC107FB}"/>
              </a:ext>
            </a:extLst>
          </p:cNvPr>
          <p:cNvSpPr txBox="1"/>
          <p:nvPr/>
        </p:nvSpPr>
        <p:spPr>
          <a:xfrm>
            <a:off x="415183" y="2564435"/>
            <a:ext cx="8313629" cy="3785652"/>
          </a:xfrm>
          <a:prstGeom prst="rect">
            <a:avLst/>
          </a:prstGeom>
          <a:noFill/>
        </p:spPr>
        <p:txBody>
          <a:bodyPr wrap="square" rtlCol="0">
            <a:spAutoFit/>
          </a:bodyPr>
          <a:lstStyle/>
          <a:p>
            <a:pPr marL="342900" indent="-342900">
              <a:buFont typeface="Wingdings" panose="05000000000000000000" pitchFamily="2" charset="2"/>
              <a:buChar char="Ø"/>
            </a:pPr>
            <a:r>
              <a:rPr lang="en-US" sz="2400" dirty="0">
                <a:latin typeface="Cambria" panose="02040503050406030204" pitchFamily="18" charset="0"/>
                <a:ea typeface="Cambria" panose="02040503050406030204" pitchFamily="18" charset="0"/>
              </a:rPr>
              <a:t>There are an almost overwhelming number of governance laws and guidelines with which project teams must comply. Some areas in CMS have dedicated groups to ensure compliance with their particular scope, such as:</a:t>
            </a:r>
          </a:p>
          <a:p>
            <a:pPr marL="914400" lvl="1" indent="-280988">
              <a:buFont typeface="Arial" panose="020B0604020202020204" pitchFamily="34" charset="0"/>
              <a:buChar char="•"/>
            </a:pPr>
            <a:r>
              <a:rPr lang="en-US" sz="2400" dirty="0">
                <a:latin typeface="Cambria" panose="02040503050406030204" pitchFamily="18" charset="0"/>
                <a:ea typeface="Cambria" panose="02040503050406030204" pitchFamily="18" charset="0"/>
              </a:rPr>
              <a:t>Security</a:t>
            </a:r>
          </a:p>
          <a:p>
            <a:pPr marL="914400" lvl="1" indent="-280988">
              <a:buFont typeface="Arial" panose="020B0604020202020204" pitchFamily="34" charset="0"/>
              <a:buChar char="•"/>
            </a:pPr>
            <a:r>
              <a:rPr lang="en-US" sz="2400" dirty="0">
                <a:latin typeface="Cambria" panose="02040503050406030204" pitchFamily="18" charset="0"/>
                <a:ea typeface="Cambria" panose="02040503050406030204" pitchFamily="18" charset="0"/>
              </a:rPr>
              <a:t>Accessibility</a:t>
            </a:r>
          </a:p>
          <a:p>
            <a:pPr marL="800100" lvl="1" indent="-342900">
              <a:buFont typeface="Arial" panose="020B0604020202020204" pitchFamily="34" charset="0"/>
              <a:buChar char="•"/>
            </a:pPr>
            <a:endParaRPr lang="en-US" sz="1200" dirty="0">
              <a:latin typeface="Cambria" panose="02040503050406030204" pitchFamily="18" charset="0"/>
              <a:ea typeface="Cambria" panose="02040503050406030204" pitchFamily="18" charset="0"/>
            </a:endParaRPr>
          </a:p>
          <a:p>
            <a:pPr marL="342900" indent="-342900">
              <a:buFont typeface="Wingdings" panose="05000000000000000000" pitchFamily="2" charset="2"/>
              <a:buChar char="Ø"/>
            </a:pPr>
            <a:r>
              <a:rPr lang="en-US" sz="2400" dirty="0">
                <a:latin typeface="Cambria" panose="02040503050406030204" pitchFamily="18" charset="0"/>
                <a:ea typeface="Cambria" panose="02040503050406030204" pitchFamily="18" charset="0"/>
              </a:rPr>
              <a:t>For other areas, project teams should follow processes in their specific methodology to fulfill the IT governance requirements </a:t>
            </a:r>
          </a:p>
          <a:p>
            <a:pPr marL="342900" indent="-342900">
              <a:buFont typeface="Arial" panose="020B0604020202020204" pitchFamily="34" charset="0"/>
              <a:buChar char="•"/>
            </a:pPr>
            <a:endParaRPr lang="en-US" sz="12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951635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Design Element for T L C - Graphic Design Image for the Target Life Cycle Proces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5229" y="1218293"/>
            <a:ext cx="2208771" cy="1378064"/>
          </a:xfrm>
          <a:prstGeom prst="rect">
            <a:avLst/>
          </a:prstGeom>
        </p:spPr>
      </p:pic>
      <p:sp>
        <p:nvSpPr>
          <p:cNvPr id="8" name="Content Placeholder 4">
            <a:extLst>
              <a:ext uri="{FF2B5EF4-FFF2-40B4-BE49-F238E27FC236}">
                <a16:creationId xmlns:a16="http://schemas.microsoft.com/office/drawing/2014/main" id="{C020D8C5-E2AD-47B9-B752-60890FC107FB}"/>
              </a:ext>
            </a:extLst>
          </p:cNvPr>
          <p:cNvSpPr txBox="1"/>
          <p:nvPr/>
        </p:nvSpPr>
        <p:spPr>
          <a:xfrm>
            <a:off x="376484" y="2133600"/>
            <a:ext cx="8313629" cy="4524315"/>
          </a:xfrm>
          <a:prstGeom prst="rect">
            <a:avLst/>
          </a:prstGeom>
          <a:noFill/>
        </p:spPr>
        <p:txBody>
          <a:bodyPr wrap="square" rtlCol="0" anchor="t">
            <a:spAutoFit/>
          </a:bodyPr>
          <a:lstStyle/>
          <a:p>
            <a:pPr marL="342900" indent="-342900">
              <a:buFont typeface="Wingdings" panose="05000000000000000000" pitchFamily="2" charset="2"/>
              <a:buChar char="Ø"/>
            </a:pPr>
            <a:r>
              <a:rPr lang="en-US" sz="2200" dirty="0">
                <a:latin typeface="Cambria" panose="02040503050406030204" pitchFamily="18" charset="0"/>
                <a:ea typeface="Cambria" panose="02040503050406030204" pitchFamily="18" charset="0"/>
              </a:rPr>
              <a:t>Artifacts and documentation to support the design and development of the system must be available for Audit purposes, preferably on CMS infrastructure, so Project Teams must maintain and track it</a:t>
            </a:r>
          </a:p>
          <a:p>
            <a:pPr marL="342900" indent="-342900">
              <a:buFont typeface="Wingdings" panose="05000000000000000000" pitchFamily="2" charset="2"/>
              <a:buChar char="Ø"/>
            </a:pPr>
            <a:endParaRPr lang="en-US" sz="1000" dirty="0">
              <a:latin typeface="Cambria" panose="02040503050406030204" pitchFamily="18" charset="0"/>
              <a:ea typeface="Cambria" panose="02040503050406030204" pitchFamily="18" charset="0"/>
            </a:endParaRPr>
          </a:p>
          <a:p>
            <a:pPr marL="342900" indent="-342900">
              <a:buFont typeface="Wingdings" panose="05000000000000000000" pitchFamily="2" charset="2"/>
              <a:buChar char="Ø"/>
            </a:pPr>
            <a:r>
              <a:rPr lang="en-US" sz="2200" dirty="0">
                <a:latin typeface="Cambria" panose="02040503050406030204" pitchFamily="18" charset="0"/>
                <a:ea typeface="Cambria" panose="02040503050406030204" pitchFamily="18" charset="0"/>
              </a:rPr>
              <a:t>Interfacing with other systems, either within or outside of CMS, will require documentation acceptable to both parties  </a:t>
            </a:r>
          </a:p>
          <a:p>
            <a:pPr marL="342900" indent="-342900">
              <a:buFont typeface="Wingdings" panose="05000000000000000000" pitchFamily="2" charset="2"/>
              <a:buChar char="Ø"/>
            </a:pPr>
            <a:endParaRPr lang="en-US" sz="1000" dirty="0">
              <a:latin typeface="Cambria" panose="02040503050406030204" pitchFamily="18" charset="0"/>
              <a:ea typeface="Cambria" panose="02040503050406030204" pitchFamily="18" charset="0"/>
            </a:endParaRPr>
          </a:p>
          <a:p>
            <a:pPr marL="342900" indent="-342900">
              <a:buFont typeface="Wingdings" panose="05000000000000000000" pitchFamily="2" charset="2"/>
              <a:buChar char="Ø"/>
            </a:pPr>
            <a:r>
              <a:rPr lang="en-US" sz="2200" dirty="0">
                <a:latin typeface="Cambria" panose="02040503050406030204" pitchFamily="18" charset="0"/>
                <a:ea typeface="Cambria" panose="02040503050406030204" pitchFamily="18" charset="0"/>
              </a:rPr>
              <a:t>Developing a comprehensive set of templates for CMS’ previous governance framework are perfectly acceptable to use for the TLC</a:t>
            </a:r>
            <a:endParaRPr lang="en-US" dirty="0"/>
          </a:p>
          <a:p>
            <a:pPr marL="914400" lvl="1" indent="-280988">
              <a:buFont typeface="Arial" panose="020B0604020202020204" pitchFamily="34" charset="0"/>
              <a:buChar char="•"/>
            </a:pPr>
            <a:r>
              <a:rPr lang="en-US" sz="2200" dirty="0">
                <a:latin typeface="Cambria" panose="02040503050406030204" pitchFamily="18" charset="0"/>
                <a:ea typeface="Cambria" panose="02040503050406030204" pitchFamily="18" charset="0"/>
              </a:rPr>
              <a:t>Those optional templates are available on the TLC website, CMS.gov/TLC</a:t>
            </a:r>
          </a:p>
          <a:p>
            <a:pPr marL="633412" lvl="1"/>
            <a:r>
              <a:rPr lang="en-US" sz="1200" dirty="0">
                <a:latin typeface="Cambria" panose="02040503050406030204" pitchFamily="18" charset="0"/>
                <a:ea typeface="Cambria" panose="02040503050406030204" pitchFamily="18" charset="0"/>
              </a:rPr>
              <a:t> </a:t>
            </a:r>
          </a:p>
          <a:p>
            <a:pPr marL="342900" indent="-342900">
              <a:buFont typeface="Wingdings" panose="05000000000000000000" pitchFamily="2" charset="2"/>
              <a:buChar char="Ø"/>
            </a:pPr>
            <a:endParaRPr lang="en-US" sz="1200" dirty="0">
              <a:latin typeface="Cambria" panose="02040503050406030204" pitchFamily="18" charset="0"/>
              <a:ea typeface="Cambria" panose="02040503050406030204" pitchFamily="18" charset="0"/>
            </a:endParaRPr>
          </a:p>
        </p:txBody>
      </p:sp>
      <p:sp>
        <p:nvSpPr>
          <p:cNvPr id="4" name="Slide Number Placeholder 5"/>
          <p:cNvSpPr>
            <a:spLocks noGrp="1"/>
          </p:cNvSpPr>
          <p:nvPr>
            <p:ph type="sldNum" sz="quarter" idx="12"/>
          </p:nvPr>
        </p:nvSpPr>
        <p:spPr/>
        <p:txBody>
          <a:bodyPr/>
          <a:lstStyle/>
          <a:p>
            <a:fld id="{C5971247-108F-4781-8913-319514F6F075}" type="slidenum">
              <a:rPr lang="en-US" smtClean="0"/>
              <a:t>7</a:t>
            </a:fld>
            <a:endParaRPr lang="en-US" dirty="0"/>
          </a:p>
        </p:txBody>
      </p:sp>
      <p:sp>
        <p:nvSpPr>
          <p:cNvPr id="6" name="Title 5"/>
          <p:cNvSpPr>
            <a:spLocks noGrp="1"/>
          </p:cNvSpPr>
          <p:nvPr>
            <p:ph type="title"/>
          </p:nvPr>
        </p:nvSpPr>
        <p:spPr/>
        <p:txBody>
          <a:bodyPr/>
          <a:lstStyle/>
          <a:p>
            <a:pPr algn="ctr"/>
            <a:r>
              <a:rPr lang="en-US" dirty="0"/>
              <a:t>Potential for Audit</a:t>
            </a:r>
          </a:p>
        </p:txBody>
      </p:sp>
      <p:sp>
        <p:nvSpPr>
          <p:cNvPr id="11" name="Content Placeholder 3">
            <a:extLst>
              <a:ext uri="{FF2B5EF4-FFF2-40B4-BE49-F238E27FC236}">
                <a16:creationId xmlns:a16="http://schemas.microsoft.com/office/drawing/2014/main" id="{788B50B6-0A0D-4347-B60D-FC31EBF1FB2E}"/>
              </a:ext>
            </a:extLst>
          </p:cNvPr>
          <p:cNvSpPr txBox="1"/>
          <p:nvPr/>
        </p:nvSpPr>
        <p:spPr>
          <a:xfrm>
            <a:off x="2096013" y="1458900"/>
            <a:ext cx="4951971" cy="584775"/>
          </a:xfrm>
          <a:prstGeom prst="rect">
            <a:avLst/>
          </a:prstGeom>
          <a:noFill/>
        </p:spPr>
        <p:txBody>
          <a:bodyPr wrap="square" rtlCol="0">
            <a:spAutoFit/>
          </a:bodyPr>
          <a:lstStyle/>
          <a:p>
            <a:r>
              <a:rPr lang="en-US" sz="3200" b="1" dirty="0">
                <a:latin typeface="Cambria" panose="02040503050406030204" pitchFamily="18" charset="0"/>
                <a:ea typeface="Cambria" panose="02040503050406030204" pitchFamily="18" charset="0"/>
              </a:rPr>
              <a:t>Many paths to success</a:t>
            </a:r>
          </a:p>
        </p:txBody>
      </p:sp>
    </p:spTree>
    <p:extLst>
      <p:ext uri="{BB962C8B-B14F-4D97-AF65-F5344CB8AC3E}">
        <p14:creationId xmlns:p14="http://schemas.microsoft.com/office/powerpoint/2010/main" val="2766137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ea typeface="Cambria" panose="02040503050406030204" pitchFamily="18" charset="0"/>
              </a:rPr>
              <a:t>Proactive Governance</a:t>
            </a:r>
            <a:endParaRPr lang="en-US" dirty="0"/>
          </a:p>
        </p:txBody>
      </p:sp>
      <p:pic>
        <p:nvPicPr>
          <p:cNvPr id="5" name="Picture 2" descr="Design Element for T L C - Graphic Design Image for the Target Life Cycle Proces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5229" y="1218293"/>
            <a:ext cx="2208771" cy="1378064"/>
          </a:xfrm>
          <a:prstGeom prst="rect">
            <a:avLst/>
          </a:prstGeom>
        </p:spPr>
      </p:pic>
      <p:sp>
        <p:nvSpPr>
          <p:cNvPr id="8" name="Content Placeholder 4">
            <a:extLst>
              <a:ext uri="{FF2B5EF4-FFF2-40B4-BE49-F238E27FC236}">
                <a16:creationId xmlns:a16="http://schemas.microsoft.com/office/drawing/2014/main" id="{C020D8C5-E2AD-47B9-B752-60890FC107FB}"/>
              </a:ext>
            </a:extLst>
          </p:cNvPr>
          <p:cNvSpPr txBox="1"/>
          <p:nvPr/>
        </p:nvSpPr>
        <p:spPr>
          <a:xfrm>
            <a:off x="483636" y="2400319"/>
            <a:ext cx="8176727" cy="3785652"/>
          </a:xfrm>
          <a:prstGeom prst="rect">
            <a:avLst/>
          </a:prstGeom>
          <a:noFill/>
        </p:spPr>
        <p:txBody>
          <a:bodyPr wrap="square" rtlCol="0" anchor="t">
            <a:spAutoFit/>
          </a:bodyPr>
          <a:lstStyle/>
          <a:p>
            <a:pPr marL="342900" indent="-342900">
              <a:buFont typeface="Wingdings" panose="05000000000000000000" pitchFamily="2" charset="2"/>
              <a:buChar char="Ø"/>
            </a:pPr>
            <a:r>
              <a:rPr lang="en-US" sz="2400" dirty="0">
                <a:latin typeface="Cambria" panose="02040503050406030204" pitchFamily="18" charset="0"/>
                <a:ea typeface="Cambria" panose="02040503050406030204" pitchFamily="18" charset="0"/>
              </a:rPr>
              <a:t>We cannot do this without business and </a:t>
            </a:r>
            <a:endParaRPr lang="en-US"/>
          </a:p>
          <a:p>
            <a:pPr lvl="1"/>
            <a:r>
              <a:rPr lang="en-US" sz="2400" dirty="0">
                <a:latin typeface="Cambria" panose="02040503050406030204" pitchFamily="18" charset="0"/>
                <a:ea typeface="Cambria" panose="02040503050406030204" pitchFamily="18" charset="0"/>
              </a:rPr>
              <a:t>system owner cooperation</a:t>
            </a:r>
            <a:endParaRPr lang="en-US"/>
          </a:p>
          <a:p>
            <a:pPr marL="800100" lvl="1" indent="-342900">
              <a:buFont typeface="Arial" panose="020B0604020202020204" pitchFamily="34" charset="0"/>
              <a:buChar char="•"/>
            </a:pPr>
            <a:r>
              <a:rPr lang="en-US" sz="2400" dirty="0">
                <a:latin typeface="Cambria" panose="02040503050406030204" pitchFamily="18" charset="0"/>
                <a:ea typeface="Cambria" panose="02040503050406030204" pitchFamily="18" charset="0"/>
              </a:rPr>
              <a:t>Eliminating formal periodic reviews does not remove the need for the supporting work needed</a:t>
            </a:r>
            <a:endParaRPr lang="en-US" dirty="0">
              <a:cs typeface="Calibri"/>
            </a:endParaRPr>
          </a:p>
          <a:p>
            <a:pPr marL="800100" lvl="1" indent="-342900">
              <a:buFont typeface="Arial" panose="020B0604020202020204" pitchFamily="34" charset="0"/>
              <a:buChar char="•"/>
            </a:pPr>
            <a:r>
              <a:rPr lang="en-US" sz="2400" dirty="0">
                <a:latin typeface="Cambria" panose="02040503050406030204" pitchFamily="18" charset="0"/>
                <a:ea typeface="Cambria" panose="02040503050406030204" pitchFamily="18" charset="0"/>
              </a:rPr>
              <a:t>Every Systems Development Life Cycle (SDLC) has its own process of planning and documenting systems development</a:t>
            </a:r>
            <a:endParaRPr lang="en-US"/>
          </a:p>
          <a:p>
            <a:pPr marL="800100" lvl="1" indent="-342900">
              <a:buFont typeface="Arial" panose="020B0604020202020204" pitchFamily="34" charset="0"/>
              <a:buChar char="•"/>
            </a:pPr>
            <a:r>
              <a:rPr lang="en-US" sz="2400" dirty="0">
                <a:latin typeface="Cambria"/>
                <a:ea typeface="Cambria"/>
              </a:rPr>
              <a:t>Project Managers are now responsible for adherence to the standards of their chosen Project Management Methodology and SDLC that support governance goals</a:t>
            </a:r>
          </a:p>
        </p:txBody>
      </p:sp>
      <p:sp>
        <p:nvSpPr>
          <p:cNvPr id="4" name="Slide Number Placeholder 5"/>
          <p:cNvSpPr>
            <a:spLocks noGrp="1"/>
          </p:cNvSpPr>
          <p:nvPr>
            <p:ph type="sldNum" sz="quarter" idx="12"/>
          </p:nvPr>
        </p:nvSpPr>
        <p:spPr/>
        <p:txBody>
          <a:bodyPr/>
          <a:lstStyle/>
          <a:p>
            <a:fld id="{C5971247-108F-4781-8913-319514F6F075}" type="slidenum">
              <a:rPr lang="en-US" smtClean="0"/>
              <a:t>8</a:t>
            </a:fld>
            <a:endParaRPr lang="en-US" dirty="0"/>
          </a:p>
        </p:txBody>
      </p:sp>
      <p:sp>
        <p:nvSpPr>
          <p:cNvPr id="7" name="Content Placeholder 3">
            <a:extLst>
              <a:ext uri="{FF2B5EF4-FFF2-40B4-BE49-F238E27FC236}">
                <a16:creationId xmlns:a16="http://schemas.microsoft.com/office/drawing/2014/main" id="{788B50B6-0A0D-4347-B60D-FC31EBF1FB2E}"/>
              </a:ext>
            </a:extLst>
          </p:cNvPr>
          <p:cNvSpPr txBox="1"/>
          <p:nvPr/>
        </p:nvSpPr>
        <p:spPr>
          <a:xfrm>
            <a:off x="762001" y="1458900"/>
            <a:ext cx="6285984" cy="584775"/>
          </a:xfrm>
          <a:prstGeom prst="rect">
            <a:avLst/>
          </a:prstGeom>
          <a:noFill/>
        </p:spPr>
        <p:txBody>
          <a:bodyPr wrap="square" rtlCol="0">
            <a:spAutoFit/>
          </a:bodyPr>
          <a:lstStyle/>
          <a:p>
            <a:r>
              <a:rPr lang="en-US" sz="3200" b="1" dirty="0">
                <a:latin typeface="Cambria" panose="02040503050406030204" pitchFamily="18" charset="0"/>
                <a:ea typeface="Cambria" panose="02040503050406030204" pitchFamily="18" charset="0"/>
              </a:rPr>
              <a:t>Proactive governance is the key!</a:t>
            </a:r>
          </a:p>
        </p:txBody>
      </p:sp>
    </p:spTree>
    <p:extLst>
      <p:ext uri="{BB962C8B-B14F-4D97-AF65-F5344CB8AC3E}">
        <p14:creationId xmlns:p14="http://schemas.microsoft.com/office/powerpoint/2010/main" val="2582275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TLC Overview – Section II</a:t>
            </a:r>
          </a:p>
        </p:txBody>
      </p:sp>
      <p:pic>
        <p:nvPicPr>
          <p:cNvPr id="5" name="Picture 2" descr="Design Element for T L C - Graphic Design Image for the Target Life Cycle Proces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5229" y="1218293"/>
            <a:ext cx="2208771" cy="1378064"/>
          </a:xfrm>
          <a:prstGeom prst="rect">
            <a:avLst/>
          </a:prstGeom>
        </p:spPr>
      </p:pic>
      <p:sp>
        <p:nvSpPr>
          <p:cNvPr id="3" name="Content Placeholder 3" descr="Section I – TLC Introduction"/>
          <p:cNvSpPr>
            <a:spLocks noGrp="1"/>
          </p:cNvSpPr>
          <p:nvPr>
            <p:ph idx="1"/>
          </p:nvPr>
        </p:nvSpPr>
        <p:spPr>
          <a:xfrm>
            <a:off x="2514600" y="2835275"/>
            <a:ext cx="4114800" cy="1828800"/>
          </a:xfrm>
        </p:spPr>
        <p:txBody>
          <a:bodyPr>
            <a:normAutofit/>
          </a:bodyPr>
          <a:lstStyle/>
          <a:p>
            <a:pPr marL="0" indent="0" algn="ctr">
              <a:buNone/>
            </a:pPr>
            <a:r>
              <a:rPr lang="en-US" sz="3600" b="1"/>
              <a:t>Section </a:t>
            </a:r>
            <a:r>
              <a:rPr lang="en-US" sz="3600" b="1" dirty="0"/>
              <a:t>II</a:t>
            </a:r>
          </a:p>
          <a:p>
            <a:pPr marL="0" indent="0" algn="ctr">
              <a:buNone/>
            </a:pPr>
            <a:endParaRPr lang="en-US" sz="1800" b="1" dirty="0"/>
          </a:p>
          <a:p>
            <a:pPr marL="0" indent="0" algn="ctr">
              <a:buNone/>
            </a:pPr>
            <a:r>
              <a:rPr lang="en-US" sz="3600" b="1" dirty="0"/>
              <a:t>Who is the TLC?</a:t>
            </a:r>
          </a:p>
        </p:txBody>
      </p:sp>
      <p:sp>
        <p:nvSpPr>
          <p:cNvPr id="4" name="Slide Number Placeholder 4"/>
          <p:cNvSpPr>
            <a:spLocks noGrp="1"/>
          </p:cNvSpPr>
          <p:nvPr>
            <p:ph type="sldNum" sz="quarter" idx="12"/>
          </p:nvPr>
        </p:nvSpPr>
        <p:spPr/>
        <p:txBody>
          <a:bodyPr/>
          <a:lstStyle/>
          <a:p>
            <a:fld id="{C5971247-108F-4781-8913-319514F6F075}" type="slidenum">
              <a:rPr lang="en-US" smtClean="0"/>
              <a:t>9</a:t>
            </a:fld>
            <a:endParaRPr lang="en-US" dirty="0"/>
          </a:p>
        </p:txBody>
      </p:sp>
    </p:spTree>
    <p:extLst>
      <p:ext uri="{BB962C8B-B14F-4D97-AF65-F5344CB8AC3E}">
        <p14:creationId xmlns:p14="http://schemas.microsoft.com/office/powerpoint/2010/main" val="224703657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2&quot; unique_id=&quot;14925&quot;&gt;&lt;object type=&quot;3&quot; unique_id=&quot;16002&quot;&gt;&lt;property id=&quot;20148&quot; value=&quot;5&quot;/&gt;&lt;property id=&quot;20300&quot; value=&quot;Slide 1 - &amp;quot;CIO Information Technology  Policy Review&amp;quot;&quot;/&gt;&lt;property id=&quot;20307&quot; value=&quot;257&quot;/&gt;&lt;/object&gt;&lt;object type=&quot;3&quot; unique_id=&quot;21414&quot;&gt;&lt;property id=&quot;20148&quot; value=&quot;5&quot;/&gt;&lt;property id=&quot;20300&quot; value=&quot;Slide 6 - &amp;quot;Recommendations (Long-Term)&amp;quot;&quot;/&gt;&lt;property id=&quot;20307&quot; value=&quot;362&quot;/&gt;&lt;/object&gt;&lt;object type=&quot;3&quot; unique_id=&quot;27182&quot;&gt;&lt;property id=&quot;20148&quot; value=&quot;5&quot;/&gt;&lt;property id=&quot;20300&quot; value=&quot;Slide 2 - &amp;quot;Introduction&amp;amp;#x09;&amp;amp;#x09;&amp;quot;&quot;/&gt;&lt;property id=&quot;20307&quot; value=&quot;389&quot;/&gt;&lt;/object&gt;&lt;object type=&quot;3&quot; unique_id=&quot;27741&quot;&gt;&lt;property id=&quot;20148&quot; value=&quot;5&quot;/&gt;&lt;property id=&quot;20300&quot; value=&quot;Slide 9 - &amp;quot;References&amp;quot;&quot;/&gt;&lt;property id=&quot;20307&quot; value=&quot;393&quot;/&gt;&lt;/object&gt;&lt;object type=&quot;3&quot; unique_id=&quot;50896&quot;&gt;&lt;property id=&quot;20148&quot; value=&quot;5&quot;/&gt;&lt;property id=&quot;20300&quot; value=&quot;Slide 3 - &amp;quot;Policies, Processes, TRA, and Directives&amp;quot;&quot;/&gt;&lt;property id=&quot;20307&quot; value=&quot;464&quot;/&gt;&lt;/object&gt;&lt;object type=&quot;3&quot; unique_id=&quot;50899&quot;&gt;&lt;property id=&quot;20148&quot; value=&quot;5&quot;/&gt;&lt;property id=&quot;20300&quot; value=&quot;Slide 4 - &amp;quot;Snapshot&amp;quot;&quot;/&gt;&lt;property id=&quot;20307&quot; value=&quot;465&quot;/&gt;&lt;/object&gt;&lt;object type=&quot;3&quot; unique_id=&quot;51015&quot;&gt;&lt;property id=&quot;20148&quot; value=&quot;5&quot;/&gt;&lt;property id=&quot;20300&quot; value=&quot;Slide 5 - &amp;quot;Gaps/Inconsistencies and Recommendations&amp;quot;&quot;/&gt;&lt;property id=&quot;20307&quot; value=&quot;468&quot;/&gt;&lt;/object&gt;&lt;object type=&quot;3&quot; unique_id=&quot;51018&quot;&gt;&lt;property id=&quot;20148&quot; value=&quot;5&quot;/&gt;&lt;property id=&quot;20300&quot; value=&quot;Slide 7 - &amp;quot;Resource Recommendations&amp;quot;&quot;/&gt;&lt;property id=&quot;20307&quot; value=&quot;470&quot;/&gt;&lt;/object&gt;&lt;object type=&quot;3&quot; unique_id=&quot;51155&quot;&gt;&lt;property id=&quot;20148&quot; value=&quot;5&quot;/&gt;&lt;property id=&quot;20300&quot; value=&quot;Slide 8 - &amp;quot;Back Matter&amp;quot;&quot;/&gt;&lt;property id=&quot;20307&quot; value=&quot;475&quot;/&gt;&lt;/object&gt;&lt;object type=&quot;3&quot; unique_id=&quot;51156&quot;&gt;&lt;property id=&quot;20148&quot; value=&quot;5&quot;/&gt;&lt;property id=&quot;20300&quot; value=&quot;Slide 10 - &amp;quot;Policies (22) - Ownership&amp;quot;&quot;/&gt;&lt;property id=&quot;20307&quot; value=&quot;471&quot;/&gt;&lt;/object&gt;&lt;object type=&quot;3&quot; unique_id=&quot;51157&quot;&gt;&lt;property id=&quot;20148&quot; value=&quot;5&quot;/&gt;&lt;property id=&quot;20300&quot; value=&quot;Slide 11 - &amp;quot;CIO Directives (16) – Ownership&amp;quot;&quot;/&gt;&lt;property id=&quot;20307&quot; value=&quot;472&quot;/&gt;&lt;/object&gt;&lt;object type=&quot;3&quot; unique_id=&quot;51158&quot;&gt;&lt;property id=&quot;20148&quot; value=&quot;5&quot;/&gt;&lt;property id=&quot;20300&quot; value=&quot;Slide 12 - &amp;quot;Procedures (10) - Ownership&amp;quot;&quot;/&gt;&lt;property id=&quot;20307&quot; value=&quot;473&quot;/&gt;&lt;/object&gt;&lt;object type=&quot;3&quot; unique_id=&quot;51159&quot;&gt;&lt;property id=&quot;20148&quot; value=&quot;5&quot;/&gt;&lt;property id=&quot;20300&quot; value=&quot;Slide 13 - &amp;quot;TRA (38) – Ownership&amp;quot;&quot;/&gt;&lt;property id=&quot;20307&quot; value=&quot;474&quot;/&gt;&lt;/object&gt;&lt;/object&gt;&lt;object type=&quot;8&quot; unique_id=&quot;14929&quot;&gt;&lt;/object&gt;&lt;/object&gt;&lt;/database&gt;"/>
  <p:tag name="SECTOMILLISECCONVERTED" val="1"/>
</p:tagLst>
</file>

<file path=ppt/theme/theme1.xml><?xml version="1.0" encoding="utf-8"?>
<a:theme xmlns:a="http://schemas.openxmlformats.org/drawingml/2006/main" name="TRB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86a8e296-5f29-4af2-954b-0de0d1e1f8bc" ContentTypeId="0x0101" PreviousValue="false"/>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319176A8582484295D4C8F33EF0727F" ma:contentTypeVersion="1" ma:contentTypeDescription="Create a new document." ma:contentTypeScope="" ma:versionID="eba6e9374e3d37a400e69c75848a1edf">
  <xsd:schema xmlns:xsd="http://www.w3.org/2001/XMLSchema" xmlns:xs="http://www.w3.org/2001/XMLSchema" xmlns:p="http://schemas.microsoft.com/office/2006/metadata/properties" xmlns:ns2="6eb43cd6-116b-430e-ac87-d38073d6c794" targetNamespace="http://schemas.microsoft.com/office/2006/metadata/properties" ma:root="true" ma:fieldsID="621e5674db507e407e8f0acc83381d72" ns2:_="">
    <xsd:import namespace="6eb43cd6-116b-430e-ac87-d38073d6c794"/>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b43cd6-116b-430e-ac87-d38073d6c79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E6FDFA1-4E49-4C3E-9045-12FE4EBECDFC}">
  <ds:schemaRefs>
    <ds:schemaRef ds:uri="Microsoft.SharePoint.Taxonomy.ContentTypeSync"/>
  </ds:schemaRefs>
</ds:datastoreItem>
</file>

<file path=customXml/itemProps2.xml><?xml version="1.0" encoding="utf-8"?>
<ds:datastoreItem xmlns:ds="http://schemas.openxmlformats.org/officeDocument/2006/customXml" ds:itemID="{853F6AB8-BD9B-408E-A5D0-2B711C5D6943}">
  <ds:schemaRefs>
    <ds:schemaRef ds:uri="http://purl.org/dc/terms/"/>
    <ds:schemaRef ds:uri="http://www.w3.org/XML/1998/namespace"/>
    <ds:schemaRef ds:uri="http://schemas.microsoft.com/office/2006/documentManagement/types"/>
    <ds:schemaRef ds:uri="http://schemas.microsoft.com/office/2006/metadata/properties"/>
    <ds:schemaRef ds:uri="http://purl.org/dc/dcmitype/"/>
    <ds:schemaRef ds:uri="6eb43cd6-116b-430e-ac87-d38073d6c794"/>
    <ds:schemaRef ds:uri="http://schemas.microsoft.com/office/infopath/2007/PartnerControls"/>
    <ds:schemaRef ds:uri="http://schemas.openxmlformats.org/package/2006/metadata/core-properties"/>
    <ds:schemaRef ds:uri="http://purl.org/dc/elements/1.1/"/>
  </ds:schemaRefs>
</ds:datastoreItem>
</file>

<file path=customXml/itemProps3.xml><?xml version="1.0" encoding="utf-8"?>
<ds:datastoreItem xmlns:ds="http://schemas.openxmlformats.org/officeDocument/2006/customXml" ds:itemID="{F1FBEDFE-F208-46BA-89EF-B8E426A16E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eb43cd6-116b-430e-ac87-d38073d6c7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0CAA7945-27A2-4B2F-8BD7-61146F75B43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TRBTemplate</Template>
  <TotalTime>40115</TotalTime>
  <Words>1959</Words>
  <Application>Microsoft Office PowerPoint</Application>
  <PresentationFormat>On-screen Show (4:3)</PresentationFormat>
  <Paragraphs>321</Paragraphs>
  <Slides>32</Slides>
  <Notes>25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9" baseType="lpstr">
      <vt:lpstr>Arial</vt:lpstr>
      <vt:lpstr>Calibri</vt:lpstr>
      <vt:lpstr>Cambria</vt:lpstr>
      <vt:lpstr>Century Gothic</vt:lpstr>
      <vt:lpstr>Wingdings</vt:lpstr>
      <vt:lpstr>TRBTemplate</vt:lpstr>
      <vt:lpstr>Worksheet</vt:lpstr>
      <vt:lpstr>CMS IT Governance Process: Intro to the Target Lifecycle</vt:lpstr>
      <vt:lpstr>Target Life Cycle Governance Process</vt:lpstr>
      <vt:lpstr>TLC Overview – Section I</vt:lpstr>
      <vt:lpstr>Governance Framework</vt:lpstr>
      <vt:lpstr>Target Life Cycle (TLC) </vt:lpstr>
      <vt:lpstr>Team Responsibility</vt:lpstr>
      <vt:lpstr>Potential for Audit</vt:lpstr>
      <vt:lpstr>Proactive Governance</vt:lpstr>
      <vt:lpstr>TLC Overview – Section II</vt:lpstr>
      <vt:lpstr>GRT Purpose &amp; Goals</vt:lpstr>
      <vt:lpstr>Governance Review Team (GRT)</vt:lpstr>
      <vt:lpstr>GRT Purpose &amp; Goals (cont’d.)</vt:lpstr>
      <vt:lpstr>Governance Review Board (GRB)</vt:lpstr>
      <vt:lpstr>GRB Membership</vt:lpstr>
      <vt:lpstr>Life Cycle ID (LCID)</vt:lpstr>
      <vt:lpstr>Project Team</vt:lpstr>
      <vt:lpstr>TLC Phases - Section III</vt:lpstr>
      <vt:lpstr>TLC Phase Summary</vt:lpstr>
      <vt:lpstr>TLC Initiate Phase Process Flow</vt:lpstr>
      <vt:lpstr>TLC Initiate Phase – How do I start?</vt:lpstr>
      <vt:lpstr>TLC Initiate Phase – What’s Next?</vt:lpstr>
      <vt:lpstr>Business Case</vt:lpstr>
      <vt:lpstr>Acquisition Planning</vt:lpstr>
      <vt:lpstr>Initiate Phase Summary</vt:lpstr>
      <vt:lpstr> Develop Phase</vt:lpstr>
      <vt:lpstr>Develop Phase Summary</vt:lpstr>
      <vt:lpstr>Operate Phase</vt:lpstr>
      <vt:lpstr>Operate Phase Summary</vt:lpstr>
      <vt:lpstr>Retire Phase</vt:lpstr>
      <vt:lpstr>Retire Phase Summary</vt:lpstr>
      <vt:lpstr>Additional TLC Resources</vt:lpstr>
      <vt:lpstr>Questions</vt:lpstr>
    </vt:vector>
  </TitlesOfParts>
  <Company>CMS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Cadwell, Jaime (CMS/OIT)</cp:lastModifiedBy>
  <cp:revision>1103</cp:revision>
  <cp:lastPrinted>2019-05-15T14:19:44Z</cp:lastPrinted>
  <dcterms:created xsi:type="dcterms:W3CDTF">2014-04-28T18:44:39Z</dcterms:created>
  <dcterms:modified xsi:type="dcterms:W3CDTF">2023-09-07T17:55:03Z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0x0101003319176A8582484295D4C8F33EF0727F</vt:lpwstr>
  </property>
  <property fmtid="{D5CDD505-2E9C-101B-9397-08002B2CF9AE}" pid="3" name="Status">
    <vt:lpwstr>Current (Published)</vt:lpwstr>
  </property>
  <property fmtid="{D5CDD505-2E9C-101B-9397-08002B2CF9AE}" pid="4" name="Document Type">
    <vt:lpwstr>Life Cycle Document or Template</vt:lpwstr>
  </property>
  <property fmtid="{D5CDD505-2E9C-101B-9397-08002B2CF9AE}" pid="5" name="_NewReviewCycle">
    <vt:lpwstr/>
  </property>
</Properties>
</file>