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17"/>
  </p:notesMasterIdLst>
  <p:sldIdLst>
    <p:sldId id="257" r:id="rId6"/>
    <p:sldId id="296" r:id="rId7"/>
    <p:sldId id="310" r:id="rId8"/>
    <p:sldId id="313" r:id="rId9"/>
    <p:sldId id="315" r:id="rId10"/>
    <p:sldId id="314" r:id="rId11"/>
    <p:sldId id="316" r:id="rId12"/>
    <p:sldId id="312" r:id="rId13"/>
    <p:sldId id="311" r:id="rId14"/>
    <p:sldId id="317" r:id="rId15"/>
    <p:sldId id="3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e Hartz" initials="VH" lastIdx="2" clrIdx="0">
    <p:extLst>
      <p:ext uri="{19B8F6BF-5375-455C-9EA6-DF929625EA0E}">
        <p15:presenceInfo xmlns:p15="http://schemas.microsoft.com/office/powerpoint/2012/main" userId="Valerie Hartz" providerId="None"/>
      </p:ext>
    </p:extLst>
  </p:cmAuthor>
  <p:cmAuthor id="2" name="Matthew Schmid" initials="MS" lastIdx="4" clrIdx="1">
    <p:extLst>
      <p:ext uri="{19B8F6BF-5375-455C-9EA6-DF929625EA0E}">
        <p15:presenceInfo xmlns:p15="http://schemas.microsoft.com/office/powerpoint/2012/main" userId="Matthew Schmid" providerId="None"/>
      </p:ext>
    </p:extLst>
  </p:cmAuthor>
  <p:cmAuthor id="3" name="Lori Mudd" initials="LM" lastIdx="5" clrIdx="2">
    <p:extLst>
      <p:ext uri="{19B8F6BF-5375-455C-9EA6-DF929625EA0E}">
        <p15:presenceInfo xmlns:p15="http://schemas.microsoft.com/office/powerpoint/2012/main" userId="Lori Mudd" providerId="None"/>
      </p:ext>
    </p:extLst>
  </p:cmAuthor>
  <p:cmAuthor id="4" name="Ann Rudolph" initials="AR" lastIdx="1" clrIdx="3">
    <p:extLst>
      <p:ext uri="{19B8F6BF-5375-455C-9EA6-DF929625EA0E}">
        <p15:presenceInfo xmlns:p15="http://schemas.microsoft.com/office/powerpoint/2012/main" userId="Ann Rudolph" providerId="None"/>
      </p:ext>
    </p:extLst>
  </p:cmAuthor>
  <p:cmAuthor id="5" name="Jaime Cadwell" initials="JC" lastIdx="1" clrIdx="2">
    <p:extLst>
      <p:ext uri="{19B8F6BF-5375-455C-9EA6-DF929625EA0E}">
        <p15:presenceInfo xmlns:p15="http://schemas.microsoft.com/office/powerpoint/2012/main" userId="Jaime Cadw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002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77" autoAdjust="0"/>
    <p:restoredTop sz="92448" autoAdjust="0"/>
  </p:normalViewPr>
  <p:slideViewPr>
    <p:cSldViewPr snapToGrid="0">
      <p:cViewPr varScale="1">
        <p:scale>
          <a:sx n="32" d="100"/>
          <a:sy n="32" d="100"/>
        </p:scale>
        <p:origin x="1035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128D8-038E-4ADB-964A-A52B27618C13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D720D-5DF5-48CB-8663-69E5E3303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4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720D-5DF5-48CB-8663-69E5E3303D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8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720D-5DF5-48CB-8663-69E5E3303D4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03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D720D-5DF5-48CB-8663-69E5E3303D4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929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8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1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49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489576"/>
            <a:ext cx="12192000" cy="1368425"/>
          </a:xfrm>
          <a:prstGeom prst="rect">
            <a:avLst/>
          </a:prstGeom>
          <a:solidFill>
            <a:srgbClr val="004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8255" y="441383"/>
            <a:ext cx="9144000" cy="745048"/>
          </a:xfrm>
        </p:spPr>
        <p:txBody>
          <a:bodyPr anchor="b"/>
          <a:lstStyle>
            <a:lvl1pPr algn="l">
              <a:defRPr sz="5000">
                <a:solidFill>
                  <a:srgbClr val="0049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928255" y="1313847"/>
            <a:ext cx="9144000" cy="392229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Centers for Medicare &amp; Medicaid Service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01" y="5871337"/>
            <a:ext cx="1841500" cy="640843"/>
          </a:xfrm>
          <a:prstGeom prst="rect">
            <a:avLst/>
          </a:prstGeom>
        </p:spPr>
      </p:pic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08C1CF7C-DA1A-9048-96D3-65FAA26B0560}"/>
              </a:ext>
            </a:extLst>
          </p:cNvPr>
          <p:cNvSpPr txBox="1">
            <a:spLocks/>
          </p:cNvSpPr>
          <p:nvPr userDrawn="1"/>
        </p:nvSpPr>
        <p:spPr>
          <a:xfrm>
            <a:off x="11684000" y="8678334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293F48-28FC-5446-B693-64BAD680F382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21" name="Slide Number Placeholder 11">
            <a:extLst>
              <a:ext uri="{FF2B5EF4-FFF2-40B4-BE49-F238E27FC236}">
                <a16:creationId xmlns:a16="http://schemas.microsoft.com/office/drawing/2014/main" id="{4CFDC215-D833-8540-8BFB-0127BAA005AC}"/>
              </a:ext>
            </a:extLst>
          </p:cNvPr>
          <p:cNvSpPr txBox="1">
            <a:spLocks/>
          </p:cNvSpPr>
          <p:nvPr userDrawn="1"/>
        </p:nvSpPr>
        <p:spPr>
          <a:xfrm>
            <a:off x="11887200" y="8881534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293F48-28FC-5446-B693-64BAD680F382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23" name="Slide Number Placeholder 11">
            <a:extLst>
              <a:ext uri="{FF2B5EF4-FFF2-40B4-BE49-F238E27FC236}">
                <a16:creationId xmlns:a16="http://schemas.microsoft.com/office/drawing/2014/main" id="{832E31FA-E8D8-7C45-B8FD-B59CA11ECBD5}"/>
              </a:ext>
            </a:extLst>
          </p:cNvPr>
          <p:cNvSpPr txBox="1">
            <a:spLocks/>
          </p:cNvSpPr>
          <p:nvPr userDrawn="1"/>
        </p:nvSpPr>
        <p:spPr>
          <a:xfrm>
            <a:off x="12090400" y="9084734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293F48-28FC-5446-B693-64BAD680F382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25" name="Footer Placeholder 10">
            <a:extLst>
              <a:ext uri="{FF2B5EF4-FFF2-40B4-BE49-F238E27FC236}">
                <a16:creationId xmlns:a16="http://schemas.microsoft.com/office/drawing/2014/main" id="{14E83814-5EA9-C949-932B-64096ABC107C}"/>
              </a:ext>
            </a:extLst>
          </p:cNvPr>
          <p:cNvSpPr>
            <a:spLocks noGrp="1"/>
          </p:cNvSpPr>
          <p:nvPr/>
        </p:nvSpPr>
        <p:spPr>
          <a:xfrm>
            <a:off x="4777339" y="6025348"/>
            <a:ext cx="5486400" cy="4868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 sz="2400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154B9DD-26C6-7D40-9996-2C42CA136E0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F7A32B59-52F2-1D4E-8130-7FC2452037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2" name="Picture" descr="TLC Bann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53" y="2"/>
            <a:ext cx="2476424" cy="1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CF8D2C-F720-E04C-8BAA-8E3D60822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7486" y="6356351"/>
            <a:ext cx="459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0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507182"/>
            <a:ext cx="12192000" cy="1368425"/>
          </a:xfrm>
          <a:prstGeom prst="rect">
            <a:avLst/>
          </a:prstGeom>
          <a:solidFill>
            <a:srgbClr val="004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8255" y="441383"/>
            <a:ext cx="9877859" cy="745048"/>
          </a:xfrm>
        </p:spPr>
        <p:txBody>
          <a:bodyPr anchor="b"/>
          <a:lstStyle>
            <a:lvl1pPr algn="l">
              <a:defRPr sz="5000">
                <a:solidFill>
                  <a:srgbClr val="0049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01" y="5871337"/>
            <a:ext cx="1841500" cy="64084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D6ACE7E-5779-2749-A63F-69BA099D09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9218" y="1309036"/>
            <a:ext cx="3369733" cy="40418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474F26-DC81-CE4A-9849-AD502DCD63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53467" y="1308101"/>
            <a:ext cx="6352117" cy="404283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02DE0AC4-BCC0-7747-8E35-F754FCC287E2}"/>
              </a:ext>
            </a:extLst>
          </p:cNvPr>
          <p:cNvSpPr>
            <a:spLocks noGrp="1"/>
          </p:cNvSpPr>
          <p:nvPr userDrawn="1"/>
        </p:nvSpPr>
        <p:spPr>
          <a:xfrm>
            <a:off x="4777339" y="6025348"/>
            <a:ext cx="5486400" cy="4868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 sz="24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6209D1D-CF5F-FA43-BB59-F1E677BAD40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BBCAD72-2B27-1E4B-B3DB-432D006729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FCF8D2C-F720-E04C-8BAA-8E3D60822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7486" y="6356351"/>
            <a:ext cx="459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" descr="TLC Bann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53" y="2"/>
            <a:ext cx="2476424" cy="1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518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45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92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51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84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3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83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1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53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60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45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7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8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6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8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6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8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89FC-04D2-489B-8352-D5ED2424626C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6839-1874-4304-A8AB-F34CA49D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6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80158-E38B-4638-B1D1-7CA26B198FCF}" type="datetimeFigureOut">
              <a:rPr lang="en-US" smtClean="0"/>
              <a:t>08/24/2021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0E710-FD6D-4325-94DE-4674AFC6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cms.gov/TLC" TargetMode="External"/><Relationship Id="rId5" Type="http://schemas.openxmlformats.org/officeDocument/2006/relationships/hyperlink" Target="mailto:IT_Governance@cms.hhs.gov" TargetMode="External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hyperlink" Target="mailto:EnterpriseArchitecture@cms.hhs.gov" TargetMode="External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hyperlink" Target="mailto:IT_Investments@cms.hhs.go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759889-41E2-0144-9DF6-29FFD801F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505" y="1668278"/>
            <a:ext cx="11566358" cy="609701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panose="020B0604020202020204" pitchFamily="34" charset="0"/>
              </a:rPr>
              <a:t>CMS IT Governance Training</a:t>
            </a:r>
            <a:endParaRPr lang="en-US" sz="4400" strike="sngStrik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B4DEF07-DE18-D14A-86E0-6C6D7DDCC5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612" y="3037582"/>
            <a:ext cx="10860775" cy="15278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Building your Business Case: </a:t>
            </a:r>
          </a:p>
          <a:p>
            <a:pPr marL="0" indent="0" algn="ctr">
              <a:buNone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Analysis of Alternatives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7DEF4A1-D1E0-460E-BCDA-146E53E2C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898DAA-2F6B-4377-ADAE-8B1704174BFE}"/>
              </a:ext>
            </a:extLst>
          </p:cNvPr>
          <p:cNvSpPr/>
          <p:nvPr/>
        </p:nvSpPr>
        <p:spPr>
          <a:xfrm>
            <a:off x="665612" y="4845600"/>
            <a:ext cx="11526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Click the Slide Show image        in bottom right bar to begin presentation.</a:t>
            </a:r>
          </a:p>
        </p:txBody>
      </p:sp>
      <p:pic>
        <p:nvPicPr>
          <p:cNvPr id="6" name="Picture 5" descr="Slide Show image in bottom menu">
            <a:extLst>
              <a:ext uri="{FF2B5EF4-FFF2-40B4-BE49-F238E27FC236}">
                <a16:creationId xmlns:a16="http://schemas.microsoft.com/office/drawing/2014/main" id="{51C91BD7-245D-4CC8-87F3-079FD0028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673" y="4881557"/>
            <a:ext cx="33337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8"/>
    </mc:Choice>
    <mc:Fallback xmlns="">
      <p:transition spd="slow" advTm="1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885" y="441383"/>
            <a:ext cx="9144000" cy="745048"/>
          </a:xfrm>
        </p:spPr>
        <p:txBody>
          <a:bodyPr>
            <a:normAutofit fontScale="90000"/>
          </a:bodyPr>
          <a:lstStyle/>
          <a:p>
            <a:r>
              <a:rPr lang="en-US" dirty="0"/>
              <a:t>Last Words and Summary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2203B7-61A5-4239-BCC1-99D88005C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5488" y="1279568"/>
            <a:ext cx="10587169" cy="392229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66725" indent="-466725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  <a:latin typeface="Cambria"/>
                <a:ea typeface="Cambria" panose="02040503050406030204" pitchFamily="18" charset="0"/>
              </a:rPr>
              <a:t>Another time you may need to create an Analysis of Alternatives </a:t>
            </a:r>
            <a:r>
              <a:rPr lang="en-US" sz="2600" dirty="0">
                <a:latin typeface="Cambria"/>
                <a:ea typeface="Cambria" panose="02040503050406030204" pitchFamily="18" charset="0"/>
              </a:rPr>
              <a:t>is if your annual Operational Analysis indicates that your investment isn’t achieving its intended outcomes.</a:t>
            </a:r>
          </a:p>
          <a:p>
            <a:pPr marL="466725" lvl="8" indent="-466725" algn="just">
              <a:buNone/>
            </a:pPr>
            <a:r>
              <a:rPr lang="en-US" sz="2600" dirty="0">
                <a:solidFill>
                  <a:prstClr val="black"/>
                </a:solidFill>
                <a:latin typeface="Cambria"/>
                <a:ea typeface="Cambria" panose="02040503050406030204" pitchFamily="18" charset="0"/>
              </a:rPr>
              <a:t>      						 **</a:t>
            </a:r>
          </a:p>
          <a:p>
            <a:pPr marL="466725" indent="-4667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  <a:latin typeface="Cambria"/>
                <a:ea typeface="Cambria" panose="02040503050406030204" pitchFamily="18" charset="0"/>
              </a:rPr>
              <a:t>While you may only be creating your Analysis of Alternatives because Governance requires it, it is the best way to discover the most appropriate solution for your Business problem. </a:t>
            </a:r>
          </a:p>
          <a:p>
            <a:pPr marL="466725" indent="-4667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  <a:latin typeface="Cambria"/>
                <a:ea typeface="Cambria" panose="02040503050406030204" pitchFamily="18" charset="0"/>
              </a:rPr>
              <a:t>Doing your research will allow you to tap into the expertise of the GRT. </a:t>
            </a:r>
          </a:p>
          <a:p>
            <a:pPr marL="466725" indent="-4667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  <a:latin typeface="Cambria"/>
                <a:ea typeface="Cambria" panose="02040503050406030204" pitchFamily="18" charset="0"/>
              </a:rPr>
              <a:t>Creating your Analysis of Alternatives is a cornerstone in the preparation of your Acquisition Plan.</a:t>
            </a:r>
          </a:p>
          <a:p>
            <a:endParaRPr lang="en-US" sz="2600" dirty="0">
              <a:latin typeface="Cambria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002503C-0EC4-4A69-B3C1-ADD05A89A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1"/>
    </mc:Choice>
    <mc:Fallback xmlns="">
      <p:transition spd="slow" advTm="30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86A120-DB6E-D24B-9BC3-72B991C07D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8758" y="1308101"/>
            <a:ext cx="8902828" cy="4042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dobe Devanagari" panose="02040503050201020203" pitchFamily="18" charset="0"/>
              </a:rPr>
              <a:t>For questions about the CMS IT Governance process or the Target Life Cycle, contact us via</a:t>
            </a: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dobe Devanagari" panose="02040503050201020203" pitchFamily="18" charset="0"/>
              </a:rPr>
              <a:t>email:</a:t>
            </a: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dobe Devanagari" panose="02040503050201020203" pitchFamily="18" charset="0"/>
                <a:hlinkClick r:id="rId5"/>
              </a:rPr>
              <a:t>IT_Governance@cms.hhs.gov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dobe Devanagari" panose="02040503050201020203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dobe Devanagari" panose="02040503050201020203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dobe Devanagari" panose="02040503050201020203" pitchFamily="18" charset="0"/>
              </a:rPr>
              <a:t>or visit: </a:t>
            </a: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dobe Devanagari" panose="02040503050201020203" pitchFamily="18" charset="0"/>
                <a:hlinkClick r:id="rId6"/>
              </a:rPr>
              <a:t>IT Governance (https://www.cms.gov/TLC)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dobe Devanagari" panose="02040503050201020203" pitchFamily="18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F3EB93A-1163-4874-9DF7-2BFDFD97A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502" y="358234"/>
            <a:ext cx="9877859" cy="745048"/>
          </a:xfrm>
        </p:spPr>
        <p:txBody>
          <a:bodyPr>
            <a:normAutofit fontScale="90000"/>
          </a:bodyPr>
          <a:lstStyle/>
          <a:p>
            <a:r>
              <a:rPr lang="en-US" dirty="0"/>
              <a:t>Contact Us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DA8FB4-8988-4AF6-B620-68539C23D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03"/>
    </mc:Choice>
    <mc:Fallback xmlns="">
      <p:transition spd="slow" advTm="26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1421" y="557715"/>
            <a:ext cx="8600755" cy="882315"/>
          </a:xfrm>
        </p:spPr>
        <p:txBody>
          <a:bodyPr>
            <a:noAutofit/>
          </a:bodyPr>
          <a:lstStyle/>
          <a:p>
            <a:r>
              <a:rPr lang="en-US" sz="3600" dirty="0"/>
              <a:t>What is the Analysis of Alternatives and why do I need one?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37D3DC-7CE7-4860-891E-A2F4934ED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254" y="1488942"/>
            <a:ext cx="10394741" cy="39222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Identifies different alternatives to solve your Business problem.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Demonstrates you have looked at more than 1 solution.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May uncover good solutions that are new to market or were previously not considered.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Illustrates that you have considered the Pros and Cons of each option.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Shows you have done your due diligence.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B957529-1DAF-4384-923D-9E6E388DA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79"/>
    </mc:Choice>
    <mc:Fallback xmlns="">
      <p:transition spd="slow" advTm="7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EF0BEFA-E80A-402D-8E61-C3F96B5C8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255" y="1313847"/>
            <a:ext cx="10414196" cy="35956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 open to new solutions when you are first searching.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Other Business areas in CMS may have similar needs and may already have a good solution.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Enterprise Architecture (EA) can tell you about in-house options to leverage that may reduce cost and development time: contact them at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EnterpriseArchitecture@cms.hhs.gov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193" y="441383"/>
            <a:ext cx="9144000" cy="745048"/>
          </a:xfrm>
        </p:spPr>
        <p:txBody>
          <a:bodyPr>
            <a:normAutofit fontScale="90000"/>
          </a:bodyPr>
          <a:lstStyle/>
          <a:p>
            <a:r>
              <a:rPr lang="en-US" dirty="0"/>
              <a:t>Identify Alternatives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CF3E64-884D-458D-998E-33FB4DB8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7"/>
    </mc:Choice>
    <mc:Fallback xmlns="">
      <p:transition spd="slow" advTm="5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540" y="441383"/>
            <a:ext cx="9144000" cy="745048"/>
          </a:xfrm>
        </p:spPr>
        <p:txBody>
          <a:bodyPr>
            <a:normAutofit fontScale="90000"/>
          </a:bodyPr>
          <a:lstStyle/>
          <a:p>
            <a:r>
              <a:rPr lang="en-US" dirty="0"/>
              <a:t>Follow CMS Guidelines and Standards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93D925-86E0-431A-A5B3-8C2C394A5B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254" y="1313847"/>
            <a:ext cx="9752716" cy="3922296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CMS technical standards currently prefer the use of Open Source and COTS products, and Cloud based solutions.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Standards sometimes change: always confirm current standards.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Technical standards may eliminate some alternatives at the very beginning - for example, if a software package is not in compliance with CMS Security standards.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929E1AC-D523-46CD-8A25-72A9FF935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68"/>
    </mc:Choice>
    <mc:Fallback xmlns="">
      <p:transition spd="slow" advTm="47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857462F-AC00-48B9-A6F6-5E5069129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662" y="441383"/>
            <a:ext cx="9399593" cy="745048"/>
          </a:xfrm>
        </p:spPr>
        <p:txBody>
          <a:bodyPr>
            <a:noAutofit/>
          </a:bodyPr>
          <a:lstStyle/>
          <a:p>
            <a:r>
              <a:rPr lang="en-US" sz="4200" dirty="0"/>
              <a:t>Start Building your Analysis of Alternatives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21A1D6-AB54-4D6D-A54E-F8CFA214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254" y="1313847"/>
            <a:ext cx="11017311" cy="3639154"/>
          </a:xfrm>
        </p:spPr>
        <p:txBody>
          <a:bodyPr>
            <a:normAutofit fontScale="85000" lnSpcReduction="10000"/>
          </a:bodyPr>
          <a:lstStyle/>
          <a:p>
            <a:pPr marL="465138" indent="-465138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Start by eliminating options that:</a:t>
            </a:r>
          </a:p>
          <a:p>
            <a:pPr marL="1379538" lvl="1" indent="-46513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 comply with CMS standards</a:t>
            </a:r>
          </a:p>
          <a:p>
            <a:pPr marL="1379538" lvl="1" indent="-46513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Rely on outdated or unproven technology</a:t>
            </a:r>
          </a:p>
          <a:p>
            <a:pPr marL="1379538" lvl="1" indent="-46513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Cannot satisfy all of your primary requirements</a:t>
            </a:r>
            <a:endParaRPr lang="en-US" sz="1200" dirty="0">
              <a:solidFill>
                <a:prstClr val="black"/>
              </a:solidFill>
              <a:latin typeface="Cambria" panose="02040503050406030204" pitchFamily="18" charset="0"/>
              <a:ea typeface="ＭＳ Ｐゴシック" pitchFamily="34" charset="-128"/>
            </a:endParaRPr>
          </a:p>
          <a:p>
            <a:pPr marL="465138" indent="-465138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Narrow your list down to the best three or four alternatives, and the current solution, if there is one.</a:t>
            </a:r>
          </a:p>
          <a:p>
            <a:pPr marL="465138" indent="-465138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Just creating this list shows that you are properly investigating the alternatives that are available to solve your Business Need.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737BB34-675F-4FBA-9899-09C6D1FCC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2"/>
    </mc:Choice>
    <mc:Fallback xmlns="">
      <p:transition spd="slow" advTm="32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462" y="430497"/>
            <a:ext cx="9144000" cy="745048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Sources of Information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84F247-A15D-42AE-BE99-86D1165607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255" y="1313847"/>
            <a:ext cx="10064000" cy="4129010"/>
          </a:xfrm>
        </p:spPr>
        <p:txBody>
          <a:bodyPr>
            <a:normAutofit/>
          </a:bodyPr>
          <a:lstStyle/>
          <a:p>
            <a:pPr marL="465138" indent="-465138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How is this problem being handled now?  Or is it a brand new function?</a:t>
            </a:r>
          </a:p>
          <a:p>
            <a:pPr marL="465138" indent="-465138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Very complex or unique problems may not have any readily available solutions in the marketplace.</a:t>
            </a:r>
          </a:p>
          <a:p>
            <a:pPr marL="465138" indent="-465138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Request for Information – or RFI:</a:t>
            </a:r>
          </a:p>
          <a:p>
            <a:pPr marL="1379538" lvl="1" indent="-465138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Allows contractors to propose potential solutions to CMS</a:t>
            </a:r>
          </a:p>
          <a:p>
            <a:pPr marL="1379538" lvl="1" indent="-465138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May unearth some previously unknown contractor capabilities </a:t>
            </a:r>
          </a:p>
          <a:p>
            <a:pPr marL="1379538" lvl="1" indent="-465138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May provide some valuable cost information.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06FDC0-029D-4D5D-91D5-F7FB69D20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5"/>
    </mc:Choice>
    <mc:Fallback xmlns="">
      <p:transition spd="slow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41383"/>
            <a:ext cx="9601199" cy="745048"/>
          </a:xfrm>
        </p:spPr>
        <p:txBody>
          <a:bodyPr>
            <a:noAutofit/>
          </a:bodyPr>
          <a:lstStyle/>
          <a:p>
            <a:r>
              <a:rPr lang="en-US" sz="4000" dirty="0"/>
              <a:t>Alt Analysis Requires 5 Years of Cost Estimates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A1DE18-6EE4-47AD-995E-9B7F372683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0026" y="1411121"/>
            <a:ext cx="10610601" cy="387863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465138" indent="-46513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Look for similar projects in the Agency and base your numbers on theirs.</a:t>
            </a:r>
          </a:p>
          <a:p>
            <a:pPr marL="465138" indent="-46513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 to cost estimates provided in the response to your RFI.</a:t>
            </a:r>
          </a:p>
          <a:p>
            <a:pPr marL="464820" indent="-46482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Build your own estimate from the bottom up:</a:t>
            </a:r>
          </a:p>
          <a:p>
            <a:pPr marL="1379538" lvl="1" indent="-401638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Hosting/Utilization costs</a:t>
            </a:r>
          </a:p>
          <a:p>
            <a:pPr marL="1379538" lvl="1" indent="-401638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Licensing costs</a:t>
            </a:r>
          </a:p>
          <a:p>
            <a:pPr marL="1379538" lvl="1" indent="-401638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Contractor costs</a:t>
            </a:r>
          </a:p>
          <a:p>
            <a:pPr marL="1379538" lvl="1" indent="-401638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Training</a:t>
            </a:r>
          </a:p>
          <a:p>
            <a:pPr marL="465138" indent="-46513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Contact the IT Investment Management Team at </a:t>
            </a: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IT_Investments@cms.hhs.gov </a:t>
            </a: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 assistance with cost estimation.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2AE3B5-BE75-49F2-9D53-8E70EA55E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93"/>
    </mc:Choice>
    <mc:Fallback xmlns="">
      <p:transition spd="slow" advTm="5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428" y="441383"/>
            <a:ext cx="9144000" cy="745048"/>
          </a:xfrm>
        </p:spPr>
        <p:txBody>
          <a:bodyPr>
            <a:normAutofit fontScale="90000"/>
          </a:bodyPr>
          <a:lstStyle/>
          <a:p>
            <a:r>
              <a:rPr lang="en-US" dirty="0"/>
              <a:t>Governance Review Team (GRT)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0DB8F-9AF5-4A07-94EB-FDF295502D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0678" y="1455361"/>
            <a:ext cx="3970336" cy="3922296"/>
          </a:xfrm>
        </p:spPr>
        <p:txBody>
          <a:bodyPr>
            <a:normAutofit/>
          </a:bodyPr>
          <a:lstStyle/>
          <a:p>
            <a:pPr marL="457200" indent="-33813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Will review your Draft Business Case with Analysis of Alternatives </a:t>
            </a:r>
          </a:p>
          <a:p>
            <a:pPr marL="457200" indent="-33813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 provide information about any potential issues</a:t>
            </a:r>
          </a:p>
          <a:p>
            <a:pPr marL="457200" indent="-33813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May suggest other alternative solutions</a:t>
            </a:r>
          </a:p>
          <a:p>
            <a:pPr marL="457200" indent="-33813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Makes recommendations to GRB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96A9B511-8CEC-4324-A687-BE4298B887FC}"/>
              </a:ext>
            </a:extLst>
          </p:cNvPr>
          <p:cNvSpPr/>
          <p:nvPr/>
        </p:nvSpPr>
        <p:spPr>
          <a:xfrm rot="5400000">
            <a:off x="5277408" y="2267203"/>
            <a:ext cx="761999" cy="795665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Component representatives who have expertise in particular technical solutions may join the GRT as needed</a:t>
            </a:r>
          </a:p>
        </p:txBody>
      </p:sp>
      <p:grpSp>
        <p:nvGrpSpPr>
          <p:cNvPr id="5" name="Group 4" descr="Icon of the teams and organizations in a diagram representing the G R T. The teams and organizations are:&#10;&#10;Enterprise Architecture.&#10;Technical Review Board.&#10;Security &amp; Privacy.&#10;Shared Services.&#10;I T governance.&#10;Infrastructure.&#10;C P I C.&#10;O A G M.&#10;O F M.&#10;OSORA.">
            <a:extLst>
              <a:ext uri="{FF2B5EF4-FFF2-40B4-BE49-F238E27FC236}">
                <a16:creationId xmlns:a16="http://schemas.microsoft.com/office/drawing/2014/main" id="{0D9760DB-FFF4-45CB-9279-D38DD2A35AAB}"/>
              </a:ext>
            </a:extLst>
          </p:cNvPr>
          <p:cNvGrpSpPr/>
          <p:nvPr/>
        </p:nvGrpSpPr>
        <p:grpSpPr>
          <a:xfrm>
            <a:off x="655787" y="1216249"/>
            <a:ext cx="7117726" cy="4248382"/>
            <a:chOff x="397755" y="1489613"/>
            <a:chExt cx="7746315" cy="432349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CBF6F31-D0F7-4FD6-BC4A-83F92621058E}"/>
                </a:ext>
              </a:extLst>
            </p:cNvPr>
            <p:cNvSpPr/>
            <p:nvPr/>
          </p:nvSpPr>
          <p:spPr>
            <a:xfrm>
              <a:off x="2907318" y="3284800"/>
              <a:ext cx="2396304" cy="857950"/>
            </a:xfrm>
            <a:prstGeom prst="ellipse">
              <a:avLst/>
            </a:prstGeom>
            <a:solidFill>
              <a:srgbClr val="3D3E58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r>
                <a:rPr lang="en-US" sz="2000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GRT   </a:t>
              </a:r>
              <a:r>
                <a:rPr lang="en-US" sz="1400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Governance Review Team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4CEDEC-CB15-499E-8E51-A1E7F69BBF02}"/>
                </a:ext>
              </a:extLst>
            </p:cNvPr>
            <p:cNvSpPr/>
            <p:nvPr/>
          </p:nvSpPr>
          <p:spPr>
            <a:xfrm>
              <a:off x="2938993" y="1489613"/>
              <a:ext cx="2396304" cy="74292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3D3E58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r>
                <a:rPr lang="en-US" sz="2000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Enterprise Architecture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B65D044-4E73-4702-9411-1AA976B06F90}"/>
                </a:ext>
              </a:extLst>
            </p:cNvPr>
            <p:cNvSpPr/>
            <p:nvPr/>
          </p:nvSpPr>
          <p:spPr>
            <a:xfrm>
              <a:off x="4881307" y="2078160"/>
              <a:ext cx="2427453" cy="74292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3D3E58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r>
                <a:rPr lang="en-US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Technical</a:t>
              </a:r>
              <a:r>
                <a:rPr lang="en-US" sz="2000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Review</a:t>
              </a:r>
              <a:r>
                <a:rPr lang="en-US" sz="2000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Board</a:t>
              </a:r>
              <a:endParaRPr lang="en-US" sz="2000" kern="0" dirty="0">
                <a:solidFill>
                  <a:srgbClr val="3D3E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06E9148-FFF8-4A38-B257-12E7D120DD1B}"/>
                </a:ext>
              </a:extLst>
            </p:cNvPr>
            <p:cNvSpPr/>
            <p:nvPr/>
          </p:nvSpPr>
          <p:spPr>
            <a:xfrm>
              <a:off x="6031618" y="2913336"/>
              <a:ext cx="2112452" cy="74292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3D3E58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r>
                <a:rPr lang="en-US" sz="2000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Security &amp; Privacy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9FDC24-C3C5-4935-B363-1CD3EC703C48}"/>
                </a:ext>
              </a:extLst>
            </p:cNvPr>
            <p:cNvSpPr/>
            <p:nvPr/>
          </p:nvSpPr>
          <p:spPr>
            <a:xfrm>
              <a:off x="5955418" y="3829071"/>
              <a:ext cx="2112452" cy="74292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3D3E58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r>
                <a:rPr lang="en-US" sz="2000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Shared Services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FCA0CF5-AD91-4ECD-B135-EBEBC86E9C76}"/>
                </a:ext>
              </a:extLst>
            </p:cNvPr>
            <p:cNvSpPr/>
            <p:nvPr/>
          </p:nvSpPr>
          <p:spPr>
            <a:xfrm>
              <a:off x="5351568" y="4743471"/>
              <a:ext cx="2388419" cy="74292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3D3E58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r>
                <a:rPr lang="en-US" sz="2000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Accessibility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041990-0002-47C5-9489-1C7FC35CA532}"/>
                </a:ext>
              </a:extLst>
            </p:cNvPr>
            <p:cNvSpPr/>
            <p:nvPr/>
          </p:nvSpPr>
          <p:spPr>
            <a:xfrm>
              <a:off x="2838199" y="5070174"/>
              <a:ext cx="2669805" cy="74292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3D3E58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r>
                <a:rPr lang="en-US" sz="2000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Infrastructure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FFDB05-8DBE-4357-95F5-AA775D7D9CB1}"/>
                </a:ext>
              </a:extLst>
            </p:cNvPr>
            <p:cNvSpPr/>
            <p:nvPr/>
          </p:nvSpPr>
          <p:spPr>
            <a:xfrm>
              <a:off x="675499" y="4743471"/>
              <a:ext cx="2279765" cy="74292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3D3E58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r>
                <a:rPr lang="en-US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Investment Management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E42A37D-4CBE-4592-8089-C26E38708F90}"/>
                </a:ext>
              </a:extLst>
            </p:cNvPr>
            <p:cNvSpPr/>
            <p:nvPr/>
          </p:nvSpPr>
          <p:spPr>
            <a:xfrm>
              <a:off x="397755" y="3771285"/>
              <a:ext cx="2206589" cy="74292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3D3E58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r>
                <a:rPr lang="en-US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Acquisitions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B5FA63C-9B67-46DB-BA03-C7949DBBDC31}"/>
                </a:ext>
              </a:extLst>
            </p:cNvPr>
            <p:cNvSpPr/>
            <p:nvPr/>
          </p:nvSpPr>
          <p:spPr>
            <a:xfrm>
              <a:off x="498280" y="2913336"/>
              <a:ext cx="2367476" cy="74292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3D3E58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r>
                <a:rPr lang="en-US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Financial Management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4B7CDFB-2B34-4984-A500-EDC9C22AE593}"/>
                </a:ext>
              </a:extLst>
            </p:cNvPr>
            <p:cNvSpPr/>
            <p:nvPr/>
          </p:nvSpPr>
          <p:spPr>
            <a:xfrm>
              <a:off x="874488" y="1961477"/>
              <a:ext cx="2300631" cy="74292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3D3E58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r>
                <a:rPr lang="en-US" kern="0" dirty="0">
                  <a:solidFill>
                    <a:srgbClr val="3D3E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Records Management</a:t>
              </a:r>
            </a:p>
          </p:txBody>
        </p:sp>
        <p:cxnSp>
          <p:nvCxnSpPr>
            <p:cNvPr id="17" name="Straight Connector 16" descr="Decorative line">
              <a:extLst>
                <a:ext uri="{FF2B5EF4-FFF2-40B4-BE49-F238E27FC236}">
                  <a16:creationId xmlns:a16="http://schemas.microsoft.com/office/drawing/2014/main" id="{AB5ACA2E-7C5B-421B-BC82-A110AA5FB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7" idx="4"/>
              <a:endCxn id="6" idx="0"/>
            </p:cNvCxnSpPr>
            <p:nvPr/>
          </p:nvCxnSpPr>
          <p:spPr>
            <a:xfrm flipH="1">
              <a:off x="4105471" y="2232542"/>
              <a:ext cx="31675" cy="1052258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8" name="Straight Connector 17" descr="Decorative line">
              <a:extLst>
                <a:ext uri="{FF2B5EF4-FFF2-40B4-BE49-F238E27FC236}">
                  <a16:creationId xmlns:a16="http://schemas.microsoft.com/office/drawing/2014/main" id="{D4FF83AA-C799-4158-87F0-E4487690B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6" idx="7"/>
              <a:endCxn id="8" idx="3"/>
            </p:cNvCxnSpPr>
            <p:nvPr/>
          </p:nvCxnSpPr>
          <p:spPr>
            <a:xfrm flipV="1">
              <a:off x="4952691" y="2712289"/>
              <a:ext cx="284109" cy="698155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9" name="Straight Connector 18" descr="Decorative line">
              <a:extLst>
                <a:ext uri="{FF2B5EF4-FFF2-40B4-BE49-F238E27FC236}">
                  <a16:creationId xmlns:a16="http://schemas.microsoft.com/office/drawing/2014/main" id="{4305B8E9-40D8-426D-A8AB-71A217403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6" idx="6"/>
              <a:endCxn id="9" idx="2"/>
            </p:cNvCxnSpPr>
            <p:nvPr/>
          </p:nvCxnSpPr>
          <p:spPr>
            <a:xfrm flipV="1">
              <a:off x="5303622" y="3284801"/>
              <a:ext cx="727996" cy="428974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0" name="Straight Connector 19" descr="Decorative line">
              <a:extLst>
                <a:ext uri="{FF2B5EF4-FFF2-40B4-BE49-F238E27FC236}">
                  <a16:creationId xmlns:a16="http://schemas.microsoft.com/office/drawing/2014/main" id="{67E59B80-D9CE-4ADC-BD01-8A9E4893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6" idx="5"/>
              <a:endCxn id="10" idx="2"/>
            </p:cNvCxnSpPr>
            <p:nvPr/>
          </p:nvCxnSpPr>
          <p:spPr>
            <a:xfrm>
              <a:off x="4952691" y="4017106"/>
              <a:ext cx="1002727" cy="18343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1" name="Straight Connector 20" descr="Decorative line">
              <a:extLst>
                <a:ext uri="{FF2B5EF4-FFF2-40B4-BE49-F238E27FC236}">
                  <a16:creationId xmlns:a16="http://schemas.microsoft.com/office/drawing/2014/main" id="{FD229145-00CB-459C-BC2E-DAE328E01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4500768" y="4153643"/>
              <a:ext cx="1200575" cy="698628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2" name="Straight Connector 21" descr="Decorative line">
              <a:extLst>
                <a:ext uri="{FF2B5EF4-FFF2-40B4-BE49-F238E27FC236}">
                  <a16:creationId xmlns:a16="http://schemas.microsoft.com/office/drawing/2014/main" id="{CA33ADC5-8FA7-4859-92FD-7228FED1D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2" idx="0"/>
              <a:endCxn id="6" idx="4"/>
            </p:cNvCxnSpPr>
            <p:nvPr/>
          </p:nvCxnSpPr>
          <p:spPr>
            <a:xfrm flipH="1" flipV="1">
              <a:off x="4105471" y="4142750"/>
              <a:ext cx="67631" cy="927423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3" name="Straight Connector 22" descr="Decorative line">
              <a:extLst>
                <a:ext uri="{FF2B5EF4-FFF2-40B4-BE49-F238E27FC236}">
                  <a16:creationId xmlns:a16="http://schemas.microsoft.com/office/drawing/2014/main" id="{671035FE-382C-4E47-B1B2-55EC8AF9A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3" idx="7"/>
            </p:cNvCxnSpPr>
            <p:nvPr/>
          </p:nvCxnSpPr>
          <p:spPr>
            <a:xfrm flipV="1">
              <a:off x="2621400" y="4134275"/>
              <a:ext cx="1047749" cy="717996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4" name="Straight Connector 23" descr="Decorative line">
              <a:extLst>
                <a:ext uri="{FF2B5EF4-FFF2-40B4-BE49-F238E27FC236}">
                  <a16:creationId xmlns:a16="http://schemas.microsoft.com/office/drawing/2014/main" id="{B9E99FA5-69A9-4425-92E2-758FDFD9D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4" idx="6"/>
              <a:endCxn id="6" idx="3"/>
            </p:cNvCxnSpPr>
            <p:nvPr/>
          </p:nvCxnSpPr>
          <p:spPr>
            <a:xfrm flipV="1">
              <a:off x="2604344" y="4017107"/>
              <a:ext cx="653906" cy="125644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6" name="Straight Connector 25" descr="Decorative line">
              <a:extLst>
                <a:ext uri="{FF2B5EF4-FFF2-40B4-BE49-F238E27FC236}">
                  <a16:creationId xmlns:a16="http://schemas.microsoft.com/office/drawing/2014/main" id="{612E33EE-4389-4F8A-A574-56C9D092F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5" idx="5"/>
              <a:endCxn id="6" idx="2"/>
            </p:cNvCxnSpPr>
            <p:nvPr/>
          </p:nvCxnSpPr>
          <p:spPr>
            <a:xfrm>
              <a:off x="2519048" y="3547466"/>
              <a:ext cx="388270" cy="16631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7" name="Straight Connector 26" descr="Decorative line">
              <a:extLst>
                <a:ext uri="{FF2B5EF4-FFF2-40B4-BE49-F238E27FC236}">
                  <a16:creationId xmlns:a16="http://schemas.microsoft.com/office/drawing/2014/main" id="{A0F90A8E-F11D-40A3-87A2-75A7DB05A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6" idx="5"/>
              <a:endCxn id="6" idx="1"/>
            </p:cNvCxnSpPr>
            <p:nvPr/>
          </p:nvCxnSpPr>
          <p:spPr>
            <a:xfrm>
              <a:off x="2838199" y="2595607"/>
              <a:ext cx="420050" cy="814837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</p:grpSp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0F98C90E-A3C4-4D87-844F-EF05489D6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53"/>
    </mc:Choice>
    <mc:Fallback xmlns="">
      <p:transition spd="slow" advTm="4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55BD11-F2CE-4C00-A326-8237B2A4B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969" y="441383"/>
            <a:ext cx="9144000" cy="745048"/>
          </a:xfrm>
        </p:spPr>
        <p:txBody>
          <a:bodyPr>
            <a:normAutofit fontScale="90000"/>
          </a:bodyPr>
          <a:lstStyle/>
          <a:p>
            <a:r>
              <a:rPr lang="en-US" dirty="0"/>
              <a:t>Governance Review Board (GRB)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5BEB09-D020-44C6-A034-14BE400E07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255" y="1313847"/>
            <a:ext cx="9966724" cy="3922296"/>
          </a:xfrm>
        </p:spPr>
        <p:txBody>
          <a:bodyPr>
            <a:normAutofit/>
          </a:bodyPr>
          <a:lstStyle/>
          <a:p>
            <a:pPr marL="465138" indent="-465138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When you present to the GRB you usually will only provide detail about the option that you prefer. </a:t>
            </a:r>
          </a:p>
          <a:p>
            <a:pPr marL="1379538" lvl="1" indent="-465138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 (or your group) must be ready to answer questions about all the Alternatives, not just your preferred solution</a:t>
            </a:r>
          </a:p>
          <a:p>
            <a:pPr marL="1379538" lvl="1" indent="-465138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 prepared to explain why, if you disagree with any of the GRT Recommendations.</a:t>
            </a:r>
          </a:p>
          <a:p>
            <a:pPr marL="465138" indent="-465138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GRB may approve your project immediately. </a:t>
            </a:r>
          </a:p>
          <a:p>
            <a:pPr marL="465138" indent="-465138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 they may ask for additional work on the Analysis of Alternatives if they believe there may be other viable options that were not addressed.</a:t>
            </a:r>
          </a:p>
          <a:p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C04078B-96DC-41BE-849E-13068FDAC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24"/>
    </mc:Choice>
    <mc:Fallback xmlns="">
      <p:transition spd="slow" advTm="53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19176A8582484295D4C8F33EF0727F" ma:contentTypeVersion="1" ma:contentTypeDescription="Create a new document." ma:contentTypeScope="" ma:versionID="b708fddacf0dd660c45ac9cf4f168e54">
  <xsd:schema xmlns:xsd="http://www.w3.org/2001/XMLSchema" xmlns:xs="http://www.w3.org/2001/XMLSchema" xmlns:p="http://schemas.microsoft.com/office/2006/metadata/properties" xmlns:ns2="6eb43cd6-116b-430e-ac87-d38073d6c794" targetNamespace="http://schemas.microsoft.com/office/2006/metadata/properties" ma:root="true" ma:fieldsID="aeb03777259222b529c08321b26473c9" ns2:_="">
    <xsd:import namespace="6eb43cd6-116b-430e-ac87-d38073d6c794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b43cd6-116b-430e-ac87-d38073d6c79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7352CE-6787-480B-B75E-3174D16583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19F4A1-5F9A-4BBA-B22C-21C6794CEC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b43cd6-116b-430e-ac87-d38073d6c7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FF5DC5-88B0-45C2-ADCF-95D59AE8172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6eb43cd6-116b-430e-ac87-d38073d6c79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9728</TotalTime>
  <Words>746</Words>
  <Application>Microsoft Office PowerPoint</Application>
  <PresentationFormat>Widescreen</PresentationFormat>
  <Paragraphs>80</Paragraphs>
  <Slides>11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ＭＳ Ｐゴシック</vt:lpstr>
      <vt:lpstr>Adobe Devanagari</vt:lpstr>
      <vt:lpstr>Arial</vt:lpstr>
      <vt:lpstr>Calibri</vt:lpstr>
      <vt:lpstr>Calibri Light</vt:lpstr>
      <vt:lpstr>Cambria</vt:lpstr>
      <vt:lpstr>Wingdings</vt:lpstr>
      <vt:lpstr>Office Theme</vt:lpstr>
      <vt:lpstr>Custom Design</vt:lpstr>
      <vt:lpstr>CMS IT Governance Training</vt:lpstr>
      <vt:lpstr>What is the Analysis of Alternatives and why do I need one?</vt:lpstr>
      <vt:lpstr>Identify Alternatives</vt:lpstr>
      <vt:lpstr>Follow CMS Guidelines and Standards</vt:lpstr>
      <vt:lpstr>Start Building your Analysis of Alternatives</vt:lpstr>
      <vt:lpstr>Other Sources of Information</vt:lpstr>
      <vt:lpstr>Alt Analysis Requires 5 Years of Cost Estimates </vt:lpstr>
      <vt:lpstr>Governance Review Team (GRT)</vt:lpstr>
      <vt:lpstr>Governance Review Board (GRB)</vt:lpstr>
      <vt:lpstr>Last Words and Summary</vt:lpstr>
      <vt:lpstr>Contact Us</vt:lpstr>
    </vt:vector>
  </TitlesOfParts>
  <Company>CMS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 IT Governance Training</dc:title>
  <dc:creator>ANN RUDOLPH</dc:creator>
  <cp:lastModifiedBy>Valerie Hartz</cp:lastModifiedBy>
  <cp:revision>218</cp:revision>
  <dcterms:created xsi:type="dcterms:W3CDTF">2021-03-02T17:33:01Z</dcterms:created>
  <dcterms:modified xsi:type="dcterms:W3CDTF">2021-08-24T14:06:00Z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0x0101003319176A8582484295D4C8F33EF0727F</vt:lpwstr>
  </property>
</Properties>
</file>